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4"/>
  </p:notesMasterIdLst>
  <p:sldIdLst>
    <p:sldId id="345" r:id="rId2"/>
    <p:sldId id="346" r:id="rId3"/>
    <p:sldId id="34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8" r:id="rId22"/>
    <p:sldId id="279" r:id="rId23"/>
    <p:sldId id="280" r:id="rId24"/>
    <p:sldId id="281" r:id="rId25"/>
    <p:sldId id="282" r:id="rId26"/>
    <p:sldId id="283" r:id="rId27"/>
    <p:sldId id="284" r:id="rId28"/>
    <p:sldId id="296" r:id="rId29"/>
    <p:sldId id="295" r:id="rId30"/>
    <p:sldId id="299" r:id="rId31"/>
    <p:sldId id="300" r:id="rId32"/>
    <p:sldId id="303" r:id="rId33"/>
    <p:sldId id="304" r:id="rId34"/>
    <p:sldId id="305" r:id="rId35"/>
    <p:sldId id="306" r:id="rId36"/>
    <p:sldId id="308" r:id="rId37"/>
    <p:sldId id="307" r:id="rId38"/>
    <p:sldId id="309" r:id="rId39"/>
    <p:sldId id="313" r:id="rId40"/>
    <p:sldId id="314" r:id="rId41"/>
    <p:sldId id="317" r:id="rId42"/>
    <p:sldId id="318" r:id="rId43"/>
    <p:sldId id="319" r:id="rId44"/>
    <p:sldId id="320" r:id="rId45"/>
    <p:sldId id="321" r:id="rId46"/>
    <p:sldId id="322" r:id="rId47"/>
    <p:sldId id="323" r:id="rId48"/>
    <p:sldId id="324" r:id="rId49"/>
    <p:sldId id="325" r:id="rId50"/>
    <p:sldId id="326" r:id="rId51"/>
    <p:sldId id="327" r:id="rId52"/>
    <p:sldId id="328" r:id="rId53"/>
    <p:sldId id="329" r:id="rId54"/>
    <p:sldId id="331" r:id="rId55"/>
    <p:sldId id="333" r:id="rId56"/>
    <p:sldId id="335" r:id="rId57"/>
    <p:sldId id="339" r:id="rId58"/>
    <p:sldId id="348" r:id="rId59"/>
    <p:sldId id="349" r:id="rId60"/>
    <p:sldId id="351" r:id="rId61"/>
    <p:sldId id="352" r:id="rId62"/>
    <p:sldId id="354" r:id="rId63"/>
  </p:sldIdLst>
  <p:sldSz cx="12192000" cy="6858000"/>
  <p:notesSz cx="6858000" cy="9144000"/>
  <p:custDataLst>
    <p:tags r:id="rId6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56"/>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84F966-ED74-43D4-8640-C08FEC8B5DB6}" type="datetimeFigureOut">
              <a:rPr lang="en-ZW" smtClean="0"/>
              <a:t>4/10/2023</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EB60DB-026B-4C36-946D-DACAD0F0C2B0}" type="slidenum">
              <a:rPr lang="en-ZW" smtClean="0"/>
              <a:t>‹#›</a:t>
            </a:fld>
            <a:endParaRPr lang="en-ZW"/>
          </a:p>
        </p:txBody>
      </p:sp>
    </p:spTree>
    <p:extLst>
      <p:ext uri="{BB962C8B-B14F-4D97-AF65-F5344CB8AC3E}">
        <p14:creationId xmlns:p14="http://schemas.microsoft.com/office/powerpoint/2010/main" val="24570502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ZW"/>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ZW"/>
          </a:p>
        </p:txBody>
      </p:sp>
      <p:sp>
        <p:nvSpPr>
          <p:cNvPr id="4" name="Date Placeholder 3"/>
          <p:cNvSpPr>
            <a:spLocks noGrp="1"/>
          </p:cNvSpPr>
          <p:nvPr>
            <p:ph type="dt" sz="half" idx="10"/>
          </p:nvPr>
        </p:nvSpPr>
        <p:spPr/>
        <p:txBody>
          <a:bodyPr/>
          <a:lstStyle/>
          <a:p>
            <a:fld id="{80E7F42E-F637-48D8-BC4C-C81DEB032F38}"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19855939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80E7F42E-F637-48D8-BC4C-C81DEB032F38}"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553503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ZW"/>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80E7F42E-F637-48D8-BC4C-C81DEB032F38}"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2274762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534585" y="617538"/>
            <a:ext cx="10390716" cy="1143000"/>
          </a:xfrm>
        </p:spPr>
        <p:txBody>
          <a:bodyPr/>
          <a:lstStyle/>
          <a:p>
            <a:r>
              <a:rPr lang="en-US"/>
              <a:t>Click to edit Master title style</a:t>
            </a:r>
          </a:p>
        </p:txBody>
      </p:sp>
      <p:sp>
        <p:nvSpPr>
          <p:cNvPr id="3" name="ClipArt Placeholder 2"/>
          <p:cNvSpPr>
            <a:spLocks noGrp="1"/>
          </p:cNvSpPr>
          <p:nvPr>
            <p:ph type="clipArt" sz="half" idx="1"/>
          </p:nvPr>
        </p:nvSpPr>
        <p:spPr>
          <a:xfrm>
            <a:off x="1576917" y="2017713"/>
            <a:ext cx="5080000" cy="4114800"/>
          </a:xfrm>
        </p:spPr>
        <p:txBody>
          <a:bodyPr/>
          <a:lstStyle/>
          <a:p>
            <a:pPr lvl="0"/>
            <a:endParaRPr lang="en-US" noProof="0"/>
          </a:p>
        </p:txBody>
      </p:sp>
      <p:sp>
        <p:nvSpPr>
          <p:cNvPr id="4" name="Text Placeholder 3"/>
          <p:cNvSpPr>
            <a:spLocks noGrp="1"/>
          </p:cNvSpPr>
          <p:nvPr>
            <p:ph type="body" sz="half" idx="2"/>
          </p:nvPr>
        </p:nvSpPr>
        <p:spPr>
          <a:xfrm>
            <a:off x="6860117" y="2017713"/>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1"/>
          <p:cNvSpPr>
            <a:spLocks noGrp="1" noChangeArrowheads="1"/>
          </p:cNvSpPr>
          <p:nvPr>
            <p:ph type="dt" sz="half" idx="10"/>
          </p:nvPr>
        </p:nvSpPr>
        <p:spPr>
          <a:ln/>
        </p:spPr>
        <p:txBody>
          <a:bodyPr/>
          <a:lstStyle>
            <a:lvl1pPr>
              <a:defRPr/>
            </a:lvl1pPr>
          </a:lstStyle>
          <a:p>
            <a:pPr>
              <a:defRPr/>
            </a:pPr>
            <a:endParaRPr lang="en-US"/>
          </a:p>
        </p:txBody>
      </p:sp>
      <p:sp>
        <p:nvSpPr>
          <p:cNvPr id="6" name="Rectangle 12"/>
          <p:cNvSpPr>
            <a:spLocks noGrp="1" noChangeArrowheads="1"/>
          </p:cNvSpPr>
          <p:nvPr>
            <p:ph type="ftr" sz="quarter" idx="11"/>
          </p:nvPr>
        </p:nvSpPr>
        <p:spPr>
          <a:ln/>
        </p:spPr>
        <p:txBody>
          <a:bodyPr/>
          <a:lstStyle>
            <a:lvl1pPr>
              <a:defRPr/>
            </a:lvl1pPr>
          </a:lstStyle>
          <a:p>
            <a:pPr>
              <a:defRPr/>
            </a:pPr>
            <a:endParaRPr lang="en-US"/>
          </a:p>
        </p:txBody>
      </p:sp>
      <p:sp>
        <p:nvSpPr>
          <p:cNvPr id="7" name="Rectangle 13"/>
          <p:cNvSpPr>
            <a:spLocks noGrp="1" noChangeArrowheads="1"/>
          </p:cNvSpPr>
          <p:nvPr>
            <p:ph type="sldNum" sz="quarter" idx="12"/>
          </p:nvPr>
        </p:nvSpPr>
        <p:spPr>
          <a:ln/>
        </p:spPr>
        <p:txBody>
          <a:bodyPr/>
          <a:lstStyle>
            <a:lvl1pPr>
              <a:defRPr/>
            </a:lvl1pPr>
          </a:lstStyle>
          <a:p>
            <a:pPr>
              <a:defRPr/>
            </a:pPr>
            <a:fld id="{0C313757-3225-41BD-807C-5F43FD522613}" type="slidenum">
              <a:rPr lang="en-US"/>
              <a:pPr>
                <a:defRPr/>
              </a:pPr>
              <a:t>‹#›</a:t>
            </a:fld>
            <a:endParaRPr lang="en-US"/>
          </a:p>
        </p:txBody>
      </p:sp>
    </p:spTree>
    <p:extLst>
      <p:ext uri="{BB962C8B-B14F-4D97-AF65-F5344CB8AC3E}">
        <p14:creationId xmlns:p14="http://schemas.microsoft.com/office/powerpoint/2010/main" val="9857236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10"/>
          </p:nvPr>
        </p:nvSpPr>
        <p:spPr/>
        <p:txBody>
          <a:bodyPr/>
          <a:lstStyle/>
          <a:p>
            <a:fld id="{80E7F42E-F637-48D8-BC4C-C81DEB032F38}"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32964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ZW"/>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E7F42E-F637-48D8-BC4C-C81DEB032F38}" type="datetimeFigureOut">
              <a:rPr lang="en-ZW" smtClean="0"/>
              <a:t>4/10/2023</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12992718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Date Placeholder 4"/>
          <p:cNvSpPr>
            <a:spLocks noGrp="1"/>
          </p:cNvSpPr>
          <p:nvPr>
            <p:ph type="dt" sz="half" idx="10"/>
          </p:nvPr>
        </p:nvSpPr>
        <p:spPr/>
        <p:txBody>
          <a:bodyPr/>
          <a:lstStyle/>
          <a:p>
            <a:fld id="{80E7F42E-F637-48D8-BC4C-C81DEB032F38}"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12268531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ZW"/>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7" name="Date Placeholder 6"/>
          <p:cNvSpPr>
            <a:spLocks noGrp="1"/>
          </p:cNvSpPr>
          <p:nvPr>
            <p:ph type="dt" sz="half" idx="10"/>
          </p:nvPr>
        </p:nvSpPr>
        <p:spPr/>
        <p:txBody>
          <a:bodyPr/>
          <a:lstStyle/>
          <a:p>
            <a:fld id="{80E7F42E-F637-48D8-BC4C-C81DEB032F38}" type="datetimeFigureOut">
              <a:rPr lang="en-ZW" smtClean="0"/>
              <a:t>4/10/2023</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37359651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ZW"/>
          </a:p>
        </p:txBody>
      </p:sp>
      <p:sp>
        <p:nvSpPr>
          <p:cNvPr id="3" name="Date Placeholder 2"/>
          <p:cNvSpPr>
            <a:spLocks noGrp="1"/>
          </p:cNvSpPr>
          <p:nvPr>
            <p:ph type="dt" sz="half" idx="10"/>
          </p:nvPr>
        </p:nvSpPr>
        <p:spPr/>
        <p:txBody>
          <a:bodyPr/>
          <a:lstStyle/>
          <a:p>
            <a:fld id="{80E7F42E-F637-48D8-BC4C-C81DEB032F38}" type="datetimeFigureOut">
              <a:rPr lang="en-ZW" smtClean="0"/>
              <a:t>4/10/2023</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354021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E7F42E-F637-48D8-BC4C-C81DEB032F38}" type="datetimeFigureOut">
              <a:rPr lang="en-ZW" smtClean="0"/>
              <a:t>4/10/2023</a:t>
            </a:fld>
            <a:endParaRPr lang="en-ZW"/>
          </a:p>
        </p:txBody>
      </p:sp>
      <p:sp>
        <p:nvSpPr>
          <p:cNvPr id="3" name="Footer Placeholder 2"/>
          <p:cNvSpPr>
            <a:spLocks noGrp="1"/>
          </p:cNvSpPr>
          <p:nvPr>
            <p:ph type="ftr" sz="quarter" idx="11"/>
          </p:nvPr>
        </p:nvSpPr>
        <p:spPr/>
        <p:txBody>
          <a:bodyPr/>
          <a:lstStyle/>
          <a:p>
            <a:endParaRPr lang="en-ZW"/>
          </a:p>
        </p:txBody>
      </p:sp>
      <p:sp>
        <p:nvSpPr>
          <p:cNvPr id="4" name="Slide Number Placeholder 3"/>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339788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7F42E-F637-48D8-BC4C-C81DEB032F38}"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1667805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ZW"/>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ZW"/>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E7F42E-F637-48D8-BC4C-C81DEB032F38}" type="datetimeFigureOut">
              <a:rPr lang="en-ZW" smtClean="0"/>
              <a:t>4/10/2023</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E2E6475B-5B16-406A-922E-F5CF74CCB52B}" type="slidenum">
              <a:rPr lang="en-ZW" smtClean="0"/>
              <a:t>‹#›</a:t>
            </a:fld>
            <a:endParaRPr lang="en-ZW"/>
          </a:p>
        </p:txBody>
      </p:sp>
    </p:spTree>
    <p:extLst>
      <p:ext uri="{BB962C8B-B14F-4D97-AF65-F5344CB8AC3E}">
        <p14:creationId xmlns:p14="http://schemas.microsoft.com/office/powerpoint/2010/main" val="1770134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E7F42E-F637-48D8-BC4C-C81DEB032F38}" type="datetimeFigureOut">
              <a:rPr lang="en-ZW" smtClean="0"/>
              <a:t>4/10/2023</a:t>
            </a:fld>
            <a:endParaRPr lang="en-ZW"/>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W"/>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2E6475B-5B16-406A-922E-F5CF74CCB52B}" type="slidenum">
              <a:rPr lang="en-ZW" smtClean="0"/>
              <a:t>‹#›</a:t>
            </a:fld>
            <a:endParaRPr lang="en-ZW"/>
          </a:p>
        </p:txBody>
      </p:sp>
    </p:spTree>
    <p:extLst>
      <p:ext uri="{BB962C8B-B14F-4D97-AF65-F5344CB8AC3E}">
        <p14:creationId xmlns:p14="http://schemas.microsoft.com/office/powerpoint/2010/main" val="2425356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3017492"/>
            <a:ext cx="9144000" cy="1308807"/>
          </a:xfrm>
        </p:spPr>
        <p:txBody>
          <a:bodyPr>
            <a:normAutofit/>
          </a:bodyPr>
          <a:lstStyle/>
          <a:p>
            <a:r>
              <a:rPr lang="en-US" sz="4000" dirty="0">
                <a:latin typeface="Arial Black" panose="020B0A04020102020204" pitchFamily="34" charset="0"/>
              </a:rPr>
              <a:t>SOMATIC NEMATODES </a:t>
            </a:r>
            <a:endParaRPr lang="en-ZW" sz="4000" dirty="0">
              <a:latin typeface="Arial Black" panose="020B0A04020102020204" pitchFamily="34" charset="0"/>
            </a:endParaRPr>
          </a:p>
        </p:txBody>
      </p:sp>
      <p:pic>
        <p:nvPicPr>
          <p:cNvPr id="4" name="rect"/>
          <p:cNvPicPr/>
          <p:nvPr/>
        </p:nvPicPr>
        <p:blipFill>
          <a:blip r:embed="rId4">
            <a:extLst>
              <a:ext uri="{28A0092B-C50C-407E-A947-70E740481C1C}">
                <a14:useLocalDpi xmlns:a14="http://schemas.microsoft.com/office/drawing/2010/main" val="0"/>
              </a:ext>
            </a:extLst>
          </a:blip>
          <a:srcRect/>
          <a:stretch>
            <a:fillRect/>
          </a:stretch>
        </p:blipFill>
        <p:spPr>
          <a:xfrm>
            <a:off x="381000" y="228600"/>
            <a:ext cx="3200400" cy="1600200"/>
          </a:xfrm>
          <a:prstGeom prst="rect">
            <a:avLst/>
          </a:prstGeom>
          <a:noFill/>
          <a:ln>
            <a:noFill/>
          </a:ln>
          <a:effectLst/>
        </p:spPr>
      </p:pic>
      <p:sp>
        <p:nvSpPr>
          <p:cNvPr id="5" name="Rectangle 3"/>
          <p:cNvSpPr>
            <a:spLocks noGrp="1" noChangeArrowheads="1"/>
          </p:cNvSpPr>
          <p:nvPr>
            <p:ph type="subTitle" idx="1"/>
          </p:nvPr>
        </p:nvSpPr>
        <p:spPr>
          <a:xfrm>
            <a:off x="1524000" y="4547318"/>
            <a:ext cx="9144000" cy="1655762"/>
          </a:xfrm>
        </p:spPr>
        <p:txBody>
          <a:bodyPr>
            <a:normAutofit/>
          </a:bodyPr>
          <a:lstStyle/>
          <a:p>
            <a:pPr>
              <a:lnSpc>
                <a:spcPct val="90000"/>
              </a:lnSpc>
              <a:defRPr/>
            </a:pPr>
            <a:r>
              <a:rPr lang="en-GB" sz="1800" b="1" i="1" dirty="0">
                <a:solidFill>
                  <a:schemeClr val="accent5">
                    <a:lumMod val="75000"/>
                  </a:schemeClr>
                </a:solidFill>
                <a:effectLst>
                  <a:outerShdw blurRad="38100" dist="38100" dir="2700000" algn="tl">
                    <a:srgbClr val="C0C0C0"/>
                  </a:outerShdw>
                </a:effectLst>
              </a:rPr>
              <a:t> </a:t>
            </a:r>
          </a:p>
        </p:txBody>
      </p:sp>
      <p:sp>
        <p:nvSpPr>
          <p:cNvPr id="6" name="Rectangle 5"/>
          <p:cNvSpPr/>
          <p:nvPr/>
        </p:nvSpPr>
        <p:spPr>
          <a:xfrm>
            <a:off x="8521317" y="602609"/>
            <a:ext cx="3289683" cy="246221"/>
          </a:xfrm>
          <a:prstGeom prst="rect">
            <a:avLst/>
          </a:prstGeom>
        </p:spPr>
        <p:txBody>
          <a:bodyPr wrap="none">
            <a:spAutoFit/>
          </a:bodyPr>
          <a:lstStyle/>
          <a:p>
            <a:r>
              <a:rPr lang="en-US" sz="1000" b="1" dirty="0">
                <a:solidFill>
                  <a:srgbClr val="17375E"/>
                </a:solidFill>
                <a:latin typeface="Times New Roman" panose="02020603050405020304" pitchFamily="18" charset="0"/>
                <a:ea typeface="Times New Roman" panose="02020603050405020304" pitchFamily="18" charset="0"/>
              </a:rPr>
              <a:t>COLLEGE OF MEDICINE AND HEALTH SCIENCES</a:t>
            </a:r>
            <a:endParaRPr lang="en-ZW" dirty="0"/>
          </a:p>
        </p:txBody>
      </p:sp>
      <p:sp>
        <p:nvSpPr>
          <p:cNvPr id="7" name="Rectangle 6"/>
          <p:cNvSpPr/>
          <p:nvPr/>
        </p:nvSpPr>
        <p:spPr>
          <a:xfrm>
            <a:off x="8904297" y="1176117"/>
            <a:ext cx="2643672" cy="246221"/>
          </a:xfrm>
          <a:prstGeom prst="rect">
            <a:avLst/>
          </a:prstGeom>
        </p:spPr>
        <p:txBody>
          <a:bodyPr wrap="none">
            <a:spAutoFit/>
          </a:bodyPr>
          <a:lstStyle/>
          <a:p>
            <a:r>
              <a:rPr lang="en-ZW" sz="1000" b="1" i="1" dirty="0">
                <a:latin typeface="Times New Roman" panose="02020603050405020304" pitchFamily="18" charset="0"/>
                <a:ea typeface="Calibri" panose="020F0502020204030204" pitchFamily="34" charset="0"/>
              </a:rPr>
              <a:t> </a:t>
            </a:r>
            <a:r>
              <a:rPr lang="en-US" sz="1000" b="1" i="1" dirty="0">
                <a:latin typeface="Times New Roman" panose="02020603050405020304" pitchFamily="18" charset="0"/>
                <a:ea typeface="Calibri" panose="020F0502020204030204" pitchFamily="34" charset="0"/>
              </a:rPr>
              <a:t>SCHOOL OF NURSING AND MIDWIFERY</a:t>
            </a:r>
            <a:endParaRPr lang="en-ZW" dirty="0"/>
          </a:p>
        </p:txBody>
      </p:sp>
      <p:sp>
        <p:nvSpPr>
          <p:cNvPr id="8" name="Rectangle 7"/>
          <p:cNvSpPr/>
          <p:nvPr/>
        </p:nvSpPr>
        <p:spPr>
          <a:xfrm>
            <a:off x="8904297" y="1828800"/>
            <a:ext cx="2484976" cy="246221"/>
          </a:xfrm>
          <a:prstGeom prst="rect">
            <a:avLst/>
          </a:prstGeom>
        </p:spPr>
        <p:txBody>
          <a:bodyPr wrap="none">
            <a:spAutoFit/>
          </a:bodyPr>
          <a:lstStyle/>
          <a:p>
            <a:r>
              <a:rPr lang="en-US" sz="1000" b="1" dirty="0">
                <a:latin typeface="Times New Roman" panose="02020603050405020304" pitchFamily="18" charset="0"/>
                <a:ea typeface="Calibri" panose="020F0502020204030204" pitchFamily="34" charset="0"/>
              </a:rPr>
              <a:t>COURSE: MEDICAL PARASITOLOGY</a:t>
            </a:r>
            <a:endParaRPr lang="en-ZW" dirty="0"/>
          </a:p>
        </p:txBody>
      </p:sp>
    </p:spTree>
    <p:custDataLst>
      <p:tags r:id="rId1"/>
    </p:custDataLst>
    <p:extLst>
      <p:ext uri="{BB962C8B-B14F-4D97-AF65-F5344CB8AC3E}">
        <p14:creationId xmlns:p14="http://schemas.microsoft.com/office/powerpoint/2010/main" val="3375292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100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explod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autoUpdateAnimBg="0" advAuto="100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981200" y="152400"/>
            <a:ext cx="8229600" cy="1143000"/>
          </a:xfrm>
          <a:solidFill>
            <a:srgbClr val="FF66FF"/>
          </a:solidFill>
        </p:spPr>
        <p:txBody>
          <a:bodyPr/>
          <a:lstStyle/>
          <a:p>
            <a:r>
              <a:rPr lang="en-US" b="1" dirty="0"/>
              <a:t>Lymphatic Filariasis transmission</a:t>
            </a:r>
          </a:p>
        </p:txBody>
      </p:sp>
      <p:sp>
        <p:nvSpPr>
          <p:cNvPr id="3" name="Content Placeholder 2"/>
          <p:cNvSpPr>
            <a:spLocks noGrp="1"/>
          </p:cNvSpPr>
          <p:nvPr>
            <p:ph idx="1"/>
          </p:nvPr>
        </p:nvSpPr>
        <p:spPr>
          <a:xfrm>
            <a:off x="1524000" y="1295400"/>
            <a:ext cx="9144000" cy="5562600"/>
          </a:xfrm>
        </p:spPr>
        <p:txBody>
          <a:bodyPr/>
          <a:lstStyle/>
          <a:p>
            <a:pPr>
              <a:defRPr/>
            </a:pPr>
            <a:r>
              <a:rPr lang="en-US" sz="2400" dirty="0">
                <a:latin typeface="Times New Roman" pitchFamily="18" charset="0"/>
                <a:cs typeface="Times New Roman" pitchFamily="18" charset="0"/>
              </a:rPr>
              <a:t>Is caused by the filarial worms </a:t>
            </a:r>
            <a:r>
              <a:rPr lang="en-US" sz="2400" i="1" dirty="0" err="1">
                <a:latin typeface="Times New Roman" pitchFamily="18" charset="0"/>
                <a:cs typeface="Times New Roman" pitchFamily="18" charset="0"/>
              </a:rPr>
              <a:t>Wucheria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bancrofti</a:t>
            </a:r>
            <a:r>
              <a:rPr lang="en-US" sz="2400" dirty="0">
                <a:latin typeface="Times New Roman" pitchFamily="18" charset="0"/>
                <a:cs typeface="Times New Roman" pitchFamily="18" charset="0"/>
              </a:rPr>
              <a:t>, </a:t>
            </a:r>
            <a:r>
              <a:rPr lang="en-US" sz="2400" i="1" dirty="0" err="1">
                <a:latin typeface="Times New Roman" pitchFamily="18" charset="0"/>
                <a:cs typeface="Times New Roman" pitchFamily="18" charset="0"/>
              </a:rPr>
              <a:t>Brugia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malayi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and </a:t>
            </a:r>
            <a:r>
              <a:rPr lang="en-US" sz="2400" i="1" dirty="0" err="1">
                <a:latin typeface="Times New Roman" pitchFamily="18" charset="0"/>
                <a:cs typeface="Times New Roman" pitchFamily="18" charset="0"/>
              </a:rPr>
              <a:t>Brugia</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timori</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which live in the lymphatic vessels and lymph nodes.</a:t>
            </a:r>
          </a:p>
          <a:p>
            <a:pPr marL="0" indent="0">
              <a:buNone/>
              <a:defRPr/>
            </a:pPr>
            <a:endParaRPr lang="en-US" dirty="0"/>
          </a:p>
        </p:txBody>
      </p:sp>
      <p:pic>
        <p:nvPicPr>
          <p:cNvPr id="6144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057400"/>
            <a:ext cx="91440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6553200" y="2590800"/>
            <a:ext cx="3429000" cy="11430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Times New Roman" pitchFamily="18" charset="0"/>
                <a:cs typeface="Times New Roman" pitchFamily="18" charset="0"/>
              </a:rPr>
              <a:t>FEMALE MOSQUITO</a:t>
            </a:r>
          </a:p>
          <a:p>
            <a:pPr algn="ctr">
              <a:defRPr/>
            </a:pPr>
            <a:r>
              <a:rPr lang="en-US" sz="2400" dirty="0">
                <a:latin typeface="Times New Roman" pitchFamily="18" charset="0"/>
                <a:cs typeface="Times New Roman" pitchFamily="18" charset="0"/>
              </a:rPr>
              <a:t>(Genera: </a:t>
            </a:r>
            <a:r>
              <a:rPr lang="en-US" sz="2400" i="1" dirty="0" err="1">
                <a:latin typeface="Times New Roman" pitchFamily="18" charset="0"/>
                <a:cs typeface="Times New Roman" pitchFamily="18" charset="0"/>
              </a:rPr>
              <a:t>Culex</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Aedes</a:t>
            </a:r>
            <a:r>
              <a:rPr lang="en-US" sz="2400" i="1" dirty="0">
                <a:latin typeface="Times New Roman" pitchFamily="18" charset="0"/>
                <a:cs typeface="Times New Roman" pitchFamily="18" charset="0"/>
              </a:rPr>
              <a:t>, Anopheles, </a:t>
            </a:r>
            <a:r>
              <a:rPr lang="en-US" sz="2400" i="1" dirty="0" err="1">
                <a:latin typeface="Times New Roman" pitchFamily="18" charset="0"/>
                <a:cs typeface="Times New Roman" pitchFamily="18" charset="0"/>
              </a:rPr>
              <a:t>Mansonia</a:t>
            </a:r>
            <a:r>
              <a:rPr lang="en-US" sz="2400" dirty="0">
                <a:latin typeface="Times New Roman" pitchFamily="18" charset="0"/>
                <a:cs typeface="Times New Roman" pitchFamily="18" charset="0"/>
              </a:rPr>
              <a:t>)</a:t>
            </a:r>
          </a:p>
        </p:txBody>
      </p:sp>
      <p:sp>
        <p:nvSpPr>
          <p:cNvPr id="5" name="Rounded Rectangle 4"/>
          <p:cNvSpPr/>
          <p:nvPr/>
        </p:nvSpPr>
        <p:spPr>
          <a:xfrm>
            <a:off x="1524000" y="5791200"/>
            <a:ext cx="8534400" cy="1066800"/>
          </a:xfrm>
          <a:prstGeom prst="round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dirty="0">
                <a:latin typeface="Times New Roman" pitchFamily="18" charset="0"/>
                <a:cs typeface="Times New Roman" pitchFamily="18" charset="0"/>
              </a:rPr>
              <a:t>Taking a blood meal, leaves </a:t>
            </a:r>
            <a:r>
              <a:rPr lang="en-US" sz="2400" dirty="0" err="1">
                <a:latin typeface="Times New Roman" pitchFamily="18" charset="0"/>
                <a:cs typeface="Times New Roman" pitchFamily="18" charset="0"/>
              </a:rPr>
              <a:t>microfilarial</a:t>
            </a:r>
            <a:r>
              <a:rPr lang="en-US" sz="2400" dirty="0">
                <a:latin typeface="Times New Roman" pitchFamily="18" charset="0"/>
                <a:cs typeface="Times New Roman" pitchFamily="18" charset="0"/>
              </a:rPr>
              <a:t> larvae on the bite wound causing infection</a:t>
            </a:r>
          </a:p>
        </p:txBody>
      </p:sp>
    </p:spTree>
    <p:extLst>
      <p:ext uri="{BB962C8B-B14F-4D97-AF65-F5344CB8AC3E}">
        <p14:creationId xmlns:p14="http://schemas.microsoft.com/office/powerpoint/2010/main" val="2755392005"/>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0"/>
            <a:ext cx="71628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4258934"/>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5778" name="Group 1"/>
          <p:cNvGrpSpPr>
            <a:grpSpLocks/>
          </p:cNvGrpSpPr>
          <p:nvPr/>
        </p:nvGrpSpPr>
        <p:grpSpPr bwMode="auto">
          <a:xfrm>
            <a:off x="1524000" y="1109664"/>
            <a:ext cx="9296400" cy="5672137"/>
            <a:chOff x="1271611" y="2743200"/>
            <a:chExt cx="6119789" cy="3706271"/>
          </a:xfrm>
        </p:grpSpPr>
        <p:pic>
          <p:nvPicPr>
            <p:cNvPr id="3"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71611" y="2743200"/>
              <a:ext cx="6119789" cy="3706271"/>
            </a:xfrm>
            <a:prstGeom prst="rect">
              <a:avLst/>
            </a:prstGeom>
            <a:ln/>
          </p:spPr>
          <p:style>
            <a:lnRef idx="0">
              <a:schemeClr val="accent2"/>
            </a:lnRef>
            <a:fillRef idx="3">
              <a:schemeClr val="accent2"/>
            </a:fillRef>
            <a:effectRef idx="3">
              <a:schemeClr val="accent2"/>
            </a:effectRef>
            <a:fontRef idx="minor">
              <a:schemeClr val="lt1"/>
            </a:fontRef>
          </p:style>
        </p:pic>
        <p:sp>
          <p:nvSpPr>
            <p:cNvPr id="4" name="TextBox 3"/>
            <p:cNvSpPr txBox="1"/>
            <p:nvPr/>
          </p:nvSpPr>
          <p:spPr>
            <a:xfrm>
              <a:off x="4995446" y="3156466"/>
              <a:ext cx="243974" cy="30166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altLang="zh-CN" sz="2400" b="1" dirty="0">
                  <a:solidFill>
                    <a:srgbClr val="0000FF"/>
                  </a:solidFill>
                </a:rPr>
                <a:t>A</a:t>
              </a:r>
              <a:endParaRPr lang="zh-CN" altLang="en-US" sz="2400" b="1" dirty="0">
                <a:solidFill>
                  <a:srgbClr val="0000FF"/>
                </a:solidFill>
              </a:endParaRPr>
            </a:p>
          </p:txBody>
        </p:sp>
        <p:sp>
          <p:nvSpPr>
            <p:cNvPr id="5" name="TextBox 4"/>
            <p:cNvSpPr txBox="1"/>
            <p:nvPr/>
          </p:nvSpPr>
          <p:spPr>
            <a:xfrm>
              <a:off x="6243299" y="5029200"/>
              <a:ext cx="235532" cy="30166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altLang="zh-CN" sz="2400" b="1" dirty="0">
                  <a:solidFill>
                    <a:srgbClr val="0000FF"/>
                  </a:solidFill>
                </a:rPr>
                <a:t>B</a:t>
              </a:r>
              <a:endParaRPr lang="zh-CN" altLang="en-US" sz="2400" b="1" dirty="0">
                <a:solidFill>
                  <a:srgbClr val="0000FF"/>
                </a:solidFill>
              </a:endParaRPr>
            </a:p>
          </p:txBody>
        </p:sp>
        <p:sp>
          <p:nvSpPr>
            <p:cNvPr id="6" name="TextBox 5"/>
            <p:cNvSpPr txBox="1"/>
            <p:nvPr/>
          </p:nvSpPr>
          <p:spPr>
            <a:xfrm>
              <a:off x="1447800" y="4796135"/>
              <a:ext cx="229200" cy="301660"/>
            </a:xfrm>
            <a:prstGeom prst="rect">
              <a:avLst/>
            </a:prstGeom>
          </p:spPr>
          <p:style>
            <a:lnRef idx="0">
              <a:schemeClr val="accent2"/>
            </a:lnRef>
            <a:fillRef idx="3">
              <a:schemeClr val="accent2"/>
            </a:fillRef>
            <a:effectRef idx="3">
              <a:schemeClr val="accent2"/>
            </a:effectRef>
            <a:fontRef idx="minor">
              <a:schemeClr val="lt1"/>
            </a:fontRef>
          </p:style>
          <p:txBody>
            <a:bodyPr wrap="none">
              <a:spAutoFit/>
            </a:bodyPr>
            <a:lstStyle/>
            <a:p>
              <a:pPr>
                <a:defRPr/>
              </a:pPr>
              <a:r>
                <a:rPr lang="en-US" altLang="zh-CN" sz="2400" b="1" dirty="0">
                  <a:solidFill>
                    <a:srgbClr val="0000FF"/>
                  </a:solidFill>
                </a:rPr>
                <a:t>C</a:t>
              </a:r>
              <a:endParaRPr lang="zh-CN" altLang="en-US" sz="2400" b="1" dirty="0">
                <a:solidFill>
                  <a:srgbClr val="0000FF"/>
                </a:solidFill>
              </a:endParaRPr>
            </a:p>
          </p:txBody>
        </p:sp>
      </p:grpSp>
      <p:sp>
        <p:nvSpPr>
          <p:cNvPr id="7" name="Rounded Rectangle 6"/>
          <p:cNvSpPr/>
          <p:nvPr/>
        </p:nvSpPr>
        <p:spPr>
          <a:xfrm>
            <a:off x="2514600" y="0"/>
            <a:ext cx="6248400" cy="990600"/>
          </a:xfrm>
          <a:prstGeom prst="round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en-US" sz="4000" b="1" dirty="0">
                <a:latin typeface="Times New Roman" pitchFamily="18" charset="0"/>
                <a:cs typeface="Times New Roman" pitchFamily="18" charset="0"/>
              </a:rPr>
              <a:t>MALARIA LIFE CYCLE</a:t>
            </a:r>
          </a:p>
        </p:txBody>
      </p:sp>
    </p:spTree>
    <p:extLst>
      <p:ext uri="{BB962C8B-B14F-4D97-AF65-F5344CB8AC3E}">
        <p14:creationId xmlns:p14="http://schemas.microsoft.com/office/powerpoint/2010/main" val="1428088946"/>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B050"/>
          </a:solidFill>
          <a:ln>
            <a:solidFill>
              <a:srgbClr val="FF66FF"/>
            </a:solidFill>
          </a:ln>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n-US" dirty="0">
                <a:latin typeface="Times New Roman" pitchFamily="18" charset="0"/>
                <a:cs typeface="Times New Roman" pitchFamily="18" charset="0"/>
              </a:rPr>
              <a:t>Difference between the life cycle of LF and malaria</a:t>
            </a:r>
          </a:p>
        </p:txBody>
      </p:sp>
      <p:sp>
        <p:nvSpPr>
          <p:cNvPr id="3" name="Text Placeholder 2"/>
          <p:cNvSpPr>
            <a:spLocks noGrp="1"/>
          </p:cNvSpPr>
          <p:nvPr>
            <p:ph type="body" idx="1"/>
          </p:nvPr>
        </p:nvSpPr>
        <p:spPr/>
        <p:style>
          <a:lnRef idx="0">
            <a:schemeClr val="accent2"/>
          </a:lnRef>
          <a:fillRef idx="3">
            <a:schemeClr val="accent2"/>
          </a:fillRef>
          <a:effectRef idx="3">
            <a:schemeClr val="accent2"/>
          </a:effectRef>
          <a:fontRef idx="minor">
            <a:schemeClr val="lt1"/>
          </a:fontRef>
        </p:style>
        <p:txBody>
          <a:bodyPr/>
          <a:lstStyle/>
          <a:p>
            <a:pPr>
              <a:defRPr/>
            </a:pPr>
            <a:r>
              <a:rPr lang="en-US" dirty="0"/>
              <a:t>Malaria parasite in mosquito</a:t>
            </a:r>
          </a:p>
        </p:txBody>
      </p:sp>
      <p:sp>
        <p:nvSpPr>
          <p:cNvPr id="4" name="Content Placeholder 3"/>
          <p:cNvSpPr>
            <a:spLocks noGrp="1"/>
          </p:cNvSpPr>
          <p:nvPr>
            <p:ph sz="half" idx="2"/>
          </p:nvPr>
        </p:nvSpPr>
        <p:spPr>
          <a:xfrm>
            <a:off x="1981200" y="2174876"/>
            <a:ext cx="4040188" cy="4530725"/>
          </a:xfrm>
        </p:spPr>
        <p:style>
          <a:lnRef idx="1">
            <a:schemeClr val="accent6"/>
          </a:lnRef>
          <a:fillRef idx="3">
            <a:schemeClr val="accent6"/>
          </a:fillRef>
          <a:effectRef idx="2">
            <a:schemeClr val="accent6"/>
          </a:effectRef>
          <a:fontRef idx="minor">
            <a:schemeClr val="lt1"/>
          </a:fontRef>
        </p:style>
        <p:txBody>
          <a:bodyPr>
            <a:normAutofit fontScale="77500" lnSpcReduction="20000"/>
          </a:bodyPr>
          <a:lstStyle/>
          <a:p>
            <a:pPr>
              <a:defRPr/>
            </a:pPr>
            <a:r>
              <a:rPr lang="en-US" dirty="0"/>
              <a:t>Male and female gametocytes  are ingested by a mosquito as it takes blood meal</a:t>
            </a:r>
          </a:p>
          <a:p>
            <a:pPr>
              <a:defRPr/>
            </a:pPr>
            <a:r>
              <a:rPr lang="en-US" dirty="0"/>
              <a:t>Male and female gametes fuse.</a:t>
            </a:r>
          </a:p>
          <a:p>
            <a:pPr>
              <a:defRPr/>
            </a:pPr>
            <a:r>
              <a:rPr lang="en-US" dirty="0"/>
              <a:t>Zygote- </a:t>
            </a:r>
            <a:r>
              <a:rPr lang="en-US" dirty="0" err="1"/>
              <a:t>Oocyst</a:t>
            </a:r>
            <a:r>
              <a:rPr lang="en-US" dirty="0"/>
              <a:t> on outside of stomach wall</a:t>
            </a:r>
          </a:p>
          <a:p>
            <a:pPr>
              <a:defRPr/>
            </a:pPr>
            <a:r>
              <a:rPr lang="en-US" dirty="0" err="1"/>
              <a:t>Sporozoites</a:t>
            </a:r>
            <a:r>
              <a:rPr lang="en-US" dirty="0"/>
              <a:t> form in </a:t>
            </a:r>
            <a:r>
              <a:rPr lang="en-US" dirty="0" err="1"/>
              <a:t>oocyst</a:t>
            </a:r>
            <a:endParaRPr lang="en-US" dirty="0"/>
          </a:p>
          <a:p>
            <a:pPr>
              <a:defRPr/>
            </a:pPr>
            <a:r>
              <a:rPr lang="en-US" dirty="0" err="1"/>
              <a:t>Oocyst</a:t>
            </a:r>
            <a:r>
              <a:rPr lang="en-US" dirty="0"/>
              <a:t> raptures </a:t>
            </a:r>
            <a:r>
              <a:rPr lang="en-US" dirty="0" err="1"/>
              <a:t>sporozoites</a:t>
            </a:r>
            <a:r>
              <a:rPr lang="en-US" dirty="0"/>
              <a:t> reach salivary glands of mosquito</a:t>
            </a:r>
          </a:p>
          <a:p>
            <a:pPr>
              <a:defRPr/>
            </a:pPr>
            <a:r>
              <a:rPr lang="en-US" dirty="0" err="1"/>
              <a:t>Sporozoites</a:t>
            </a:r>
            <a:r>
              <a:rPr lang="en-US" dirty="0"/>
              <a:t> are </a:t>
            </a:r>
            <a:r>
              <a:rPr lang="en-US" dirty="0" err="1"/>
              <a:t>innooculated</a:t>
            </a:r>
            <a:r>
              <a:rPr lang="en-US" dirty="0"/>
              <a:t>  in the new person when the mosquito takes a blood meal</a:t>
            </a:r>
          </a:p>
          <a:p>
            <a:pPr>
              <a:defRPr/>
            </a:pPr>
            <a:endParaRPr lang="en-US" dirty="0"/>
          </a:p>
          <a:p>
            <a:pPr>
              <a:defRPr/>
            </a:pPr>
            <a:r>
              <a:rPr lang="en-US" dirty="0"/>
              <a:t>Man is the intermediate host</a:t>
            </a:r>
          </a:p>
          <a:p>
            <a:pPr>
              <a:defRPr/>
            </a:pPr>
            <a:endParaRPr lang="en-US" dirty="0"/>
          </a:p>
          <a:p>
            <a:pPr>
              <a:defRPr/>
            </a:pPr>
            <a:endParaRPr lang="en-US" dirty="0"/>
          </a:p>
        </p:txBody>
      </p:sp>
      <p:sp>
        <p:nvSpPr>
          <p:cNvPr id="5" name="Text Placeholder 4"/>
          <p:cNvSpPr>
            <a:spLocks noGrp="1"/>
          </p:cNvSpPr>
          <p:nvPr>
            <p:ph type="body" sz="quarter" idx="3"/>
          </p:nvPr>
        </p:nvSpPr>
        <p:spPr/>
        <p:style>
          <a:lnRef idx="0">
            <a:schemeClr val="accent4"/>
          </a:lnRef>
          <a:fillRef idx="3">
            <a:schemeClr val="accent4"/>
          </a:fillRef>
          <a:effectRef idx="3">
            <a:schemeClr val="accent4"/>
          </a:effectRef>
          <a:fontRef idx="minor">
            <a:schemeClr val="lt1"/>
          </a:fontRef>
        </p:style>
        <p:txBody>
          <a:bodyPr/>
          <a:lstStyle/>
          <a:p>
            <a:pPr>
              <a:defRPr/>
            </a:pPr>
            <a:r>
              <a:rPr lang="en-US" dirty="0"/>
              <a:t>FL parasite in mosquito</a:t>
            </a:r>
          </a:p>
        </p:txBody>
      </p:sp>
      <p:sp>
        <p:nvSpPr>
          <p:cNvPr id="6" name="Content Placeholder 5"/>
          <p:cNvSpPr>
            <a:spLocks noGrp="1"/>
          </p:cNvSpPr>
          <p:nvPr>
            <p:ph sz="quarter" idx="4"/>
          </p:nvPr>
        </p:nvSpPr>
        <p:spPr>
          <a:xfrm>
            <a:off x="6096001" y="2133600"/>
            <a:ext cx="4041775" cy="4495800"/>
          </a:xfrm>
        </p:spPr>
        <p:style>
          <a:lnRef idx="0">
            <a:schemeClr val="dk1"/>
          </a:lnRef>
          <a:fillRef idx="3">
            <a:schemeClr val="dk1"/>
          </a:fillRef>
          <a:effectRef idx="3">
            <a:schemeClr val="dk1"/>
          </a:effectRef>
          <a:fontRef idx="minor">
            <a:schemeClr val="lt1"/>
          </a:fontRef>
        </p:style>
        <p:txBody>
          <a:bodyPr>
            <a:normAutofit fontScale="77500" lnSpcReduction="20000"/>
          </a:bodyPr>
          <a:lstStyle/>
          <a:p>
            <a:pPr>
              <a:defRPr/>
            </a:pPr>
            <a:r>
              <a:rPr lang="en-US" dirty="0" err="1"/>
              <a:t>Mcrofilariae</a:t>
            </a:r>
            <a:r>
              <a:rPr lang="en-US" dirty="0"/>
              <a:t> is taken by mosquito during blood meal</a:t>
            </a:r>
          </a:p>
          <a:p>
            <a:pPr>
              <a:defRPr/>
            </a:pPr>
            <a:r>
              <a:rPr lang="en-US" dirty="0"/>
              <a:t>In the mosquito the microfilariae loose </a:t>
            </a:r>
            <a:r>
              <a:rPr lang="en-US" dirty="0" err="1"/>
              <a:t>shealth</a:t>
            </a:r>
            <a:r>
              <a:rPr lang="en-US" dirty="0"/>
              <a:t>.</a:t>
            </a:r>
          </a:p>
          <a:p>
            <a:pPr>
              <a:defRPr/>
            </a:pPr>
            <a:r>
              <a:rPr lang="en-US" dirty="0"/>
              <a:t>Develop into a infective larvae in thoracic muscles a period of one week.</a:t>
            </a:r>
          </a:p>
          <a:p>
            <a:pPr>
              <a:defRPr/>
            </a:pPr>
            <a:r>
              <a:rPr lang="en-US" dirty="0"/>
              <a:t>Infective larvae develop </a:t>
            </a:r>
            <a:r>
              <a:rPr lang="en-US" dirty="0" err="1"/>
              <a:t>shealth</a:t>
            </a:r>
            <a:r>
              <a:rPr lang="en-US" dirty="0"/>
              <a:t> and migrate to the mouth parts</a:t>
            </a:r>
          </a:p>
          <a:p>
            <a:pPr>
              <a:defRPr/>
            </a:pPr>
            <a:r>
              <a:rPr lang="en-US" dirty="0"/>
              <a:t>The microfilariae is inoculated on the wound when mosquito takes a blood meal</a:t>
            </a:r>
          </a:p>
          <a:p>
            <a:pPr>
              <a:defRPr/>
            </a:pPr>
            <a:r>
              <a:rPr lang="en-US" dirty="0"/>
              <a:t>Man is the definitive host</a:t>
            </a:r>
          </a:p>
        </p:txBody>
      </p:sp>
    </p:spTree>
    <p:extLst>
      <p:ext uri="{BB962C8B-B14F-4D97-AF65-F5344CB8AC3E}">
        <p14:creationId xmlns:p14="http://schemas.microsoft.com/office/powerpoint/2010/main" val="228797124"/>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4">
                                            <p:bg/>
                                          </p:spTgt>
                                        </p:tgtEl>
                                        <p:attrNameLst>
                                          <p:attrName>style.visibility</p:attrName>
                                        </p:attrNameLst>
                                      </p:cBhvr>
                                      <p:to>
                                        <p:strVal val="visible"/>
                                      </p:to>
                                    </p:set>
                                    <p:anim calcmode="lin" valueType="num">
                                      <p:cBhvr additive="base">
                                        <p:cTn id="13" dur="500" fill="hold"/>
                                        <p:tgtEl>
                                          <p:spTgt spid="4">
                                            <p:bg/>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bg/>
                                          </p:spTgt>
                                        </p:tgtEl>
                                        <p:attrNameLst>
                                          <p:attrName>ppt_y</p:attrName>
                                        </p:attrNameLst>
                                      </p:cBhvr>
                                      <p:tavLst>
                                        <p:tav tm="0">
                                          <p:val>
                                            <p:strVal val="0-#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3"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500" fill="hold"/>
                                        <p:tgtEl>
                                          <p:spTgt spid="4">
                                            <p:txEl>
                                              <p:pRg st="0" end="0"/>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3"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500" fill="hold"/>
                                        <p:tgtEl>
                                          <p:spTgt spid="4">
                                            <p:txEl>
                                              <p:pRg st="1" end="1"/>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txEl>
                                              <p:pRg st="1" end="1"/>
                                            </p:txEl>
                                          </p:spTgt>
                                        </p:tgtEl>
                                        <p:attrNameLst>
                                          <p:attrName>ppt_y</p:attrName>
                                        </p:attrNameLst>
                                      </p:cBhvr>
                                      <p:tavLst>
                                        <p:tav tm="0">
                                          <p:val>
                                            <p:strVal val="0-#ppt_h/2"/>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3" fill="hold" grpId="0" nodeType="clickEffect">
                                  <p:stCondLst>
                                    <p:cond delay="0"/>
                                  </p:stCondLst>
                                  <p:childTnLst>
                                    <p:set>
                                      <p:cBhvr>
                                        <p:cTn id="30" dur="1" fill="hold">
                                          <p:stCondLst>
                                            <p:cond delay="0"/>
                                          </p:stCondLst>
                                        </p:cTn>
                                        <p:tgtEl>
                                          <p:spTgt spid="4">
                                            <p:txEl>
                                              <p:pRg st="2" end="2"/>
                                            </p:txEl>
                                          </p:spTgt>
                                        </p:tgtEl>
                                        <p:attrNameLst>
                                          <p:attrName>style.visibility</p:attrName>
                                        </p:attrNameLst>
                                      </p:cBhvr>
                                      <p:to>
                                        <p:strVal val="visible"/>
                                      </p:to>
                                    </p:set>
                                    <p:anim calcmode="lin" valueType="num">
                                      <p:cBhvr additive="base">
                                        <p:cTn id="31" dur="500" fill="hold"/>
                                        <p:tgtEl>
                                          <p:spTgt spid="4">
                                            <p:txEl>
                                              <p:pRg st="2" end="2"/>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txEl>
                                              <p:pRg st="2" end="2"/>
                                            </p:txEl>
                                          </p:spTgt>
                                        </p:tgtEl>
                                        <p:attrNameLst>
                                          <p:attrName>ppt_y</p:attrName>
                                        </p:attrNameLst>
                                      </p:cBhvr>
                                      <p:tavLst>
                                        <p:tav tm="0">
                                          <p:val>
                                            <p:strVal val="0-#ppt_h/2"/>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3" fill="hold" grpId="0" nodeType="clickEffect">
                                  <p:stCondLst>
                                    <p:cond delay="0"/>
                                  </p:stCondLst>
                                  <p:childTnLst>
                                    <p:set>
                                      <p:cBhvr>
                                        <p:cTn id="36" dur="1" fill="hold">
                                          <p:stCondLst>
                                            <p:cond delay="0"/>
                                          </p:stCondLst>
                                        </p:cTn>
                                        <p:tgtEl>
                                          <p:spTgt spid="4">
                                            <p:txEl>
                                              <p:pRg st="3" end="3"/>
                                            </p:txEl>
                                          </p:spTgt>
                                        </p:tgtEl>
                                        <p:attrNameLst>
                                          <p:attrName>style.visibility</p:attrName>
                                        </p:attrNameLst>
                                      </p:cBhvr>
                                      <p:to>
                                        <p:strVal val="visible"/>
                                      </p:to>
                                    </p:set>
                                    <p:anim calcmode="lin" valueType="num">
                                      <p:cBhvr additive="base">
                                        <p:cTn id="37" dur="500" fill="hold"/>
                                        <p:tgtEl>
                                          <p:spTgt spid="4">
                                            <p:txEl>
                                              <p:pRg st="3" end="3"/>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txEl>
                                              <p:pRg st="3" end="3"/>
                                            </p:txEl>
                                          </p:spTgt>
                                        </p:tgtEl>
                                        <p:attrNameLst>
                                          <p:attrName>ppt_y</p:attrName>
                                        </p:attrNameLst>
                                      </p:cBhvr>
                                      <p:tavLst>
                                        <p:tav tm="0">
                                          <p:val>
                                            <p:strVal val="0-#ppt_h/2"/>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3" fill="hold" grpId="0" nodeType="clickEffect">
                                  <p:stCondLst>
                                    <p:cond delay="0"/>
                                  </p:stCondLst>
                                  <p:childTnLst>
                                    <p:set>
                                      <p:cBhvr>
                                        <p:cTn id="42" dur="1" fill="hold">
                                          <p:stCondLst>
                                            <p:cond delay="0"/>
                                          </p:stCondLst>
                                        </p:cTn>
                                        <p:tgtEl>
                                          <p:spTgt spid="4">
                                            <p:txEl>
                                              <p:pRg st="4" end="4"/>
                                            </p:txEl>
                                          </p:spTgt>
                                        </p:tgtEl>
                                        <p:attrNameLst>
                                          <p:attrName>style.visibility</p:attrName>
                                        </p:attrNameLst>
                                      </p:cBhvr>
                                      <p:to>
                                        <p:strVal val="visible"/>
                                      </p:to>
                                    </p:set>
                                    <p:anim calcmode="lin" valueType="num">
                                      <p:cBhvr additive="base">
                                        <p:cTn id="43" dur="500" fill="hold"/>
                                        <p:tgtEl>
                                          <p:spTgt spid="4">
                                            <p:txEl>
                                              <p:pRg st="4" end="4"/>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4">
                                            <p:txEl>
                                              <p:pRg st="4" end="4"/>
                                            </p:txEl>
                                          </p:spTgt>
                                        </p:tgtEl>
                                        <p:attrNameLst>
                                          <p:attrName>ppt_y</p:attrName>
                                        </p:attrNameLst>
                                      </p:cBhvr>
                                      <p:tavLst>
                                        <p:tav tm="0">
                                          <p:val>
                                            <p:strVal val="0-#ppt_h/2"/>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3" fill="hold" grpId="0" nodeType="clickEffect">
                                  <p:stCondLst>
                                    <p:cond delay="0"/>
                                  </p:stCondLst>
                                  <p:childTnLst>
                                    <p:set>
                                      <p:cBhvr>
                                        <p:cTn id="48" dur="1" fill="hold">
                                          <p:stCondLst>
                                            <p:cond delay="0"/>
                                          </p:stCondLst>
                                        </p:cTn>
                                        <p:tgtEl>
                                          <p:spTgt spid="4">
                                            <p:txEl>
                                              <p:pRg st="5" end="5"/>
                                            </p:txEl>
                                          </p:spTgt>
                                        </p:tgtEl>
                                        <p:attrNameLst>
                                          <p:attrName>style.visibility</p:attrName>
                                        </p:attrNameLst>
                                      </p:cBhvr>
                                      <p:to>
                                        <p:strVal val="visible"/>
                                      </p:to>
                                    </p:set>
                                    <p:anim calcmode="lin" valueType="num">
                                      <p:cBhvr additive="base">
                                        <p:cTn id="49" dur="500" fill="hold"/>
                                        <p:tgtEl>
                                          <p:spTgt spid="4">
                                            <p:txEl>
                                              <p:pRg st="5" end="5"/>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4">
                                            <p:txEl>
                                              <p:pRg st="5" end="5"/>
                                            </p:txEl>
                                          </p:spTgt>
                                        </p:tgtEl>
                                        <p:attrNameLst>
                                          <p:attrName>ppt_y</p:attrName>
                                        </p:attrNameLst>
                                      </p:cBhvr>
                                      <p:tavLst>
                                        <p:tav tm="0">
                                          <p:val>
                                            <p:strVal val="0-#ppt_h/2"/>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3" fill="hold" grpId="0" nodeType="clickEffect">
                                  <p:stCondLst>
                                    <p:cond delay="0"/>
                                  </p:stCondLst>
                                  <p:childTnLst>
                                    <p:set>
                                      <p:cBhvr>
                                        <p:cTn id="54" dur="1" fill="hold">
                                          <p:stCondLst>
                                            <p:cond delay="0"/>
                                          </p:stCondLst>
                                        </p:cTn>
                                        <p:tgtEl>
                                          <p:spTgt spid="4">
                                            <p:txEl>
                                              <p:pRg st="7" end="7"/>
                                            </p:txEl>
                                          </p:spTgt>
                                        </p:tgtEl>
                                        <p:attrNameLst>
                                          <p:attrName>style.visibility</p:attrName>
                                        </p:attrNameLst>
                                      </p:cBhvr>
                                      <p:to>
                                        <p:strVal val="visible"/>
                                      </p:to>
                                    </p:set>
                                    <p:anim calcmode="lin" valueType="num">
                                      <p:cBhvr additive="base">
                                        <p:cTn id="55" dur="500" fill="hold"/>
                                        <p:tgtEl>
                                          <p:spTgt spid="4">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4">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3">
            <a:schemeClr val="lt1"/>
          </a:lnRef>
          <a:fillRef idx="1">
            <a:schemeClr val="accent2"/>
          </a:fillRef>
          <a:effectRef idx="1">
            <a:schemeClr val="accent2"/>
          </a:effectRef>
          <a:fontRef idx="minor">
            <a:schemeClr val="lt1"/>
          </a:fontRef>
        </p:style>
        <p:txBody>
          <a:bodyPr>
            <a:noAutofit/>
          </a:bodyPr>
          <a:lstStyle/>
          <a:p>
            <a:pPr>
              <a:defRPr/>
            </a:pPr>
            <a:r>
              <a:rPr lang="en-US" sz="4000" b="1" dirty="0">
                <a:latin typeface="Times New Roman" pitchFamily="18" charset="0"/>
                <a:cs typeface="Times New Roman" pitchFamily="18" charset="0"/>
              </a:rPr>
              <a:t>Lymphatic </a:t>
            </a:r>
            <a:r>
              <a:rPr lang="en-US" sz="4000" b="1" dirty="0" err="1">
                <a:latin typeface="Times New Roman" pitchFamily="18" charset="0"/>
                <a:cs typeface="Times New Roman" pitchFamily="18" charset="0"/>
              </a:rPr>
              <a:t>filariasis</a:t>
            </a:r>
            <a:r>
              <a:rPr lang="en-US" sz="4000" b="1" dirty="0">
                <a:latin typeface="Times New Roman" pitchFamily="18" charset="0"/>
                <a:cs typeface="Times New Roman" pitchFamily="18" charset="0"/>
              </a:rPr>
              <a:t>: Clinical Presentation</a:t>
            </a:r>
          </a:p>
        </p:txBody>
      </p:sp>
      <p:sp>
        <p:nvSpPr>
          <p:cNvPr id="3" name="Content Placeholder 2"/>
          <p:cNvSpPr>
            <a:spLocks noGrp="1"/>
          </p:cNvSpPr>
          <p:nvPr>
            <p:ph idx="1"/>
          </p:nvPr>
        </p:nvSpPr>
        <p:spPr>
          <a:xfrm>
            <a:off x="1981200" y="1600200"/>
            <a:ext cx="8229600" cy="4800600"/>
          </a:xfrm>
        </p:spPr>
        <p:txBody>
          <a:bodyPr>
            <a:normAutofit lnSpcReduction="10000"/>
          </a:bodyPr>
          <a:lstStyle/>
          <a:p>
            <a:pPr marL="0" indent="0">
              <a:buNone/>
              <a:defRPr/>
            </a:pPr>
            <a:r>
              <a:rPr lang="en-US" b="1" dirty="0"/>
              <a:t>Clinical features and pathology depend on: </a:t>
            </a:r>
          </a:p>
          <a:p>
            <a:pPr marL="0" indent="0">
              <a:buNone/>
              <a:defRPr/>
            </a:pPr>
            <a:endParaRPr lang="en-US" dirty="0"/>
          </a:p>
          <a:p>
            <a:pPr>
              <a:defRPr/>
            </a:pPr>
            <a:r>
              <a:rPr lang="en-US" dirty="0"/>
              <a:t>sites occupied by the developing and mature worms, </a:t>
            </a:r>
          </a:p>
          <a:p>
            <a:pPr marL="0" indent="0">
              <a:buNone/>
              <a:defRPr/>
            </a:pPr>
            <a:endParaRPr lang="en-US" dirty="0"/>
          </a:p>
          <a:p>
            <a:pPr>
              <a:defRPr/>
            </a:pPr>
            <a:r>
              <a:rPr lang="en-US" dirty="0"/>
              <a:t>number of worms (through re-infection),</a:t>
            </a:r>
          </a:p>
          <a:p>
            <a:pPr marL="0" indent="0">
              <a:buNone/>
              <a:defRPr/>
            </a:pPr>
            <a:endParaRPr lang="en-US" dirty="0"/>
          </a:p>
          <a:p>
            <a:pPr>
              <a:defRPr/>
            </a:pPr>
            <a:r>
              <a:rPr lang="en-US" dirty="0"/>
              <a:t>length of infection </a:t>
            </a:r>
          </a:p>
          <a:p>
            <a:pPr marL="0" indent="0">
              <a:buNone/>
              <a:defRPr/>
            </a:pPr>
            <a:endParaRPr lang="en-US" dirty="0"/>
          </a:p>
          <a:p>
            <a:pPr>
              <a:defRPr/>
            </a:pPr>
            <a:r>
              <a:rPr lang="en-US" dirty="0"/>
              <a:t>the immune responses of host to damaged and dead worms</a:t>
            </a:r>
          </a:p>
          <a:p>
            <a:pPr marL="457200" lvl="1" indent="0">
              <a:buNone/>
              <a:defRPr/>
            </a:pPr>
            <a:endParaRPr lang="en-US" dirty="0"/>
          </a:p>
        </p:txBody>
      </p:sp>
    </p:spTree>
    <p:extLst>
      <p:ext uri="{BB962C8B-B14F-4D97-AF65-F5344CB8AC3E}">
        <p14:creationId xmlns:p14="http://schemas.microsoft.com/office/powerpoint/2010/main" val="286481469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7400" y="152401"/>
            <a:ext cx="8229600" cy="983673"/>
          </a:xfrm>
          <a:solidFill>
            <a:srgbClr val="0070C0"/>
          </a:solidFill>
        </p:spPr>
        <p:style>
          <a:lnRef idx="0">
            <a:schemeClr val="accent5"/>
          </a:lnRef>
          <a:fillRef idx="3">
            <a:schemeClr val="accent5"/>
          </a:fillRef>
          <a:effectRef idx="3">
            <a:schemeClr val="accent5"/>
          </a:effectRef>
          <a:fontRef idx="minor">
            <a:schemeClr val="lt1"/>
          </a:fontRef>
        </p:style>
        <p:txBody>
          <a:bodyPr>
            <a:noAutofit/>
          </a:bodyPr>
          <a:lstStyle/>
          <a:p>
            <a:pPr>
              <a:defRPr/>
            </a:pPr>
            <a:r>
              <a:rPr lang="en-US" sz="3600" b="1" dirty="0">
                <a:latin typeface="Times New Roman" pitchFamily="18" charset="0"/>
                <a:cs typeface="Times New Roman" pitchFamily="18" charset="0"/>
              </a:rPr>
              <a:t>PHASES OF FILARIAL INFECTION</a:t>
            </a:r>
          </a:p>
        </p:txBody>
      </p:sp>
      <p:sp>
        <p:nvSpPr>
          <p:cNvPr id="3" name="Content Placeholder 2"/>
          <p:cNvSpPr>
            <a:spLocks noGrp="1"/>
          </p:cNvSpPr>
          <p:nvPr>
            <p:ph idx="1"/>
          </p:nvPr>
        </p:nvSpPr>
        <p:spPr>
          <a:xfrm>
            <a:off x="1981200" y="1371600"/>
            <a:ext cx="8229600" cy="5257800"/>
          </a:xfrm>
        </p:spPr>
        <p:txBody>
          <a:bodyPr>
            <a:normAutofit/>
          </a:bodyPr>
          <a:lstStyle/>
          <a:p>
            <a:pPr>
              <a:defRPr/>
            </a:pPr>
            <a:r>
              <a:rPr lang="en-US" b="1" dirty="0"/>
              <a:t>Asymptomatic </a:t>
            </a:r>
            <a:r>
              <a:rPr lang="en-US" b="1" dirty="0" err="1"/>
              <a:t>filariasis</a:t>
            </a:r>
            <a:endParaRPr lang="en-US" b="1" dirty="0"/>
          </a:p>
          <a:p>
            <a:pPr lvl="1">
              <a:defRPr/>
            </a:pPr>
            <a:r>
              <a:rPr lang="en-US" dirty="0"/>
              <a:t>Clinical symptoms  are not developed although microfilariae can be found in the blood</a:t>
            </a:r>
          </a:p>
          <a:p>
            <a:pPr>
              <a:defRPr/>
            </a:pPr>
            <a:endParaRPr lang="en-US" dirty="0"/>
          </a:p>
          <a:p>
            <a:pPr>
              <a:defRPr/>
            </a:pPr>
            <a:r>
              <a:rPr lang="en-US" b="1" dirty="0"/>
              <a:t>Acute </a:t>
            </a:r>
            <a:r>
              <a:rPr lang="en-US" b="1" dirty="0" err="1"/>
              <a:t>filariasis</a:t>
            </a:r>
            <a:r>
              <a:rPr lang="en-US" b="1" dirty="0"/>
              <a:t>:</a:t>
            </a:r>
          </a:p>
          <a:p>
            <a:pPr lvl="1">
              <a:defRPr/>
            </a:pPr>
            <a:r>
              <a:rPr lang="en-US" dirty="0"/>
              <a:t>There are recurrent attacks of fever (filarial fever)</a:t>
            </a:r>
          </a:p>
          <a:p>
            <a:pPr marL="457200" lvl="1" indent="0">
              <a:buNone/>
              <a:defRPr/>
            </a:pPr>
            <a:endParaRPr lang="en-US" dirty="0"/>
          </a:p>
          <a:p>
            <a:pPr lvl="1">
              <a:defRPr/>
            </a:pPr>
            <a:r>
              <a:rPr lang="en-US" dirty="0"/>
              <a:t>Painful inflammation of the lymph nodes (lymphadenitis) and lymph ducts (</a:t>
            </a:r>
            <a:r>
              <a:rPr lang="en-US" dirty="0" err="1"/>
              <a:t>lymphangitis</a:t>
            </a:r>
            <a:r>
              <a:rPr lang="en-US" dirty="0"/>
              <a:t>)</a:t>
            </a:r>
          </a:p>
          <a:p>
            <a:pPr marL="457200" lvl="1" indent="0">
              <a:buNone/>
              <a:defRPr/>
            </a:pPr>
            <a:endParaRPr lang="en-US" dirty="0"/>
          </a:p>
          <a:p>
            <a:pPr lvl="1">
              <a:defRPr/>
            </a:pPr>
            <a:r>
              <a:rPr lang="en-US" dirty="0" err="1"/>
              <a:t>Lymphatics</a:t>
            </a:r>
            <a:r>
              <a:rPr lang="en-US" dirty="0"/>
              <a:t>  involved are those of the limbs, genital organs and breast.</a:t>
            </a:r>
          </a:p>
        </p:txBody>
      </p:sp>
    </p:spTree>
    <p:extLst>
      <p:ext uri="{BB962C8B-B14F-4D97-AF65-F5344CB8AC3E}">
        <p14:creationId xmlns:p14="http://schemas.microsoft.com/office/powerpoint/2010/main" val="412642843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4636"/>
            <a:ext cx="8229600" cy="1143000"/>
          </a:xfrm>
          <a:solidFill>
            <a:srgbClr val="0070C0"/>
          </a:solidFill>
        </p:spPr>
        <p:style>
          <a:lnRef idx="0">
            <a:schemeClr val="accent1"/>
          </a:lnRef>
          <a:fillRef idx="3">
            <a:schemeClr val="accent1"/>
          </a:fillRef>
          <a:effectRef idx="3">
            <a:schemeClr val="accent1"/>
          </a:effectRef>
          <a:fontRef idx="minor">
            <a:schemeClr val="lt1"/>
          </a:fontRef>
        </p:style>
        <p:txBody>
          <a:bodyPr/>
          <a:lstStyle/>
          <a:p>
            <a:pPr>
              <a:defRPr/>
            </a:pPr>
            <a:r>
              <a:rPr lang="en-US" b="1" dirty="0"/>
              <a:t>ACUTE PHASE </a:t>
            </a:r>
            <a:r>
              <a:rPr lang="en-US" b="1" dirty="0" err="1"/>
              <a:t>conti</a:t>
            </a:r>
            <a:r>
              <a:rPr lang="en-US" b="1" dirty="0"/>
              <a:t>…</a:t>
            </a:r>
          </a:p>
        </p:txBody>
      </p:sp>
      <p:sp>
        <p:nvSpPr>
          <p:cNvPr id="3" name="Content Placeholder 2"/>
          <p:cNvSpPr>
            <a:spLocks noGrp="1"/>
          </p:cNvSpPr>
          <p:nvPr>
            <p:ph idx="1"/>
          </p:nvPr>
        </p:nvSpPr>
        <p:spPr>
          <a:xfrm>
            <a:off x="1676400" y="1371600"/>
            <a:ext cx="8991600" cy="5486400"/>
          </a:xfrm>
        </p:spPr>
        <p:txBody>
          <a:bodyPr>
            <a:normAutofit/>
          </a:bodyPr>
          <a:lstStyle/>
          <a:p>
            <a:pPr>
              <a:defRPr/>
            </a:pPr>
            <a:r>
              <a:rPr lang="en-US" dirty="0"/>
              <a:t>Acute attacks which are accompanied by rash and eosinophilia last several days. </a:t>
            </a:r>
          </a:p>
          <a:p>
            <a:pPr>
              <a:defRPr/>
            </a:pPr>
            <a:endParaRPr lang="en-US" dirty="0"/>
          </a:p>
          <a:p>
            <a:pPr>
              <a:defRPr/>
            </a:pPr>
            <a:r>
              <a:rPr lang="en-US" dirty="0"/>
              <a:t>The inflammation tends to resolve spontaneously after four to seven days, but recurrences are frequent.</a:t>
            </a:r>
          </a:p>
          <a:p>
            <a:pPr>
              <a:defRPr/>
            </a:pPr>
            <a:endParaRPr lang="en-US" dirty="0"/>
          </a:p>
          <a:p>
            <a:pPr>
              <a:defRPr/>
            </a:pPr>
            <a:r>
              <a:rPr lang="en-US" dirty="0"/>
              <a:t>Damage to the </a:t>
            </a:r>
            <a:r>
              <a:rPr lang="en-US" dirty="0" err="1"/>
              <a:t>lymphatics</a:t>
            </a:r>
            <a:r>
              <a:rPr lang="en-US" dirty="0"/>
              <a:t> leads to thickening and eventual blockage of lymphatic vessels with </a:t>
            </a:r>
            <a:r>
              <a:rPr lang="en-US" dirty="0" err="1"/>
              <a:t>lymphoedema</a:t>
            </a:r>
            <a:r>
              <a:rPr lang="en-US" dirty="0"/>
              <a:t> (</a:t>
            </a:r>
            <a:r>
              <a:rPr lang="en-US" b="1" dirty="0"/>
              <a:t>lymph fluid surrounding tissues</a:t>
            </a:r>
            <a:r>
              <a:rPr lang="en-US" dirty="0"/>
              <a:t>). </a:t>
            </a:r>
          </a:p>
          <a:p>
            <a:pPr marL="0" indent="0">
              <a:buNone/>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3213769210"/>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n-US" sz="4000" b="1" dirty="0">
                <a:latin typeface="Times New Roman" pitchFamily="18" charset="0"/>
                <a:cs typeface="Times New Roman" pitchFamily="18" charset="0"/>
              </a:rPr>
              <a:t>CHRONIC LYMPHATIC FILARIASIS</a:t>
            </a:r>
          </a:p>
        </p:txBody>
      </p:sp>
      <p:sp>
        <p:nvSpPr>
          <p:cNvPr id="3" name="Content Placeholder 2"/>
          <p:cNvSpPr>
            <a:spLocks noGrp="1"/>
          </p:cNvSpPr>
          <p:nvPr>
            <p:ph idx="1"/>
          </p:nvPr>
        </p:nvSpPr>
        <p:spPr/>
        <p:txBody>
          <a:bodyPr>
            <a:normAutofit/>
          </a:bodyPr>
          <a:lstStyle/>
          <a:p>
            <a:pPr>
              <a:defRPr/>
            </a:pPr>
            <a:r>
              <a:rPr lang="en-US" dirty="0"/>
              <a:t>This is characterized by </a:t>
            </a:r>
            <a:r>
              <a:rPr lang="en-US" b="1" dirty="0"/>
              <a:t>hydrocele</a:t>
            </a:r>
            <a:r>
              <a:rPr lang="en-US" dirty="0"/>
              <a:t>, </a:t>
            </a:r>
            <a:r>
              <a:rPr lang="en-US" b="1" dirty="0" err="1"/>
              <a:t>lympoedema</a:t>
            </a:r>
            <a:r>
              <a:rPr lang="en-US" dirty="0"/>
              <a:t> and </a:t>
            </a:r>
            <a:r>
              <a:rPr lang="en-US" b="1" dirty="0"/>
              <a:t>elephantiasis</a:t>
            </a:r>
          </a:p>
          <a:p>
            <a:pPr>
              <a:defRPr/>
            </a:pPr>
            <a:endParaRPr lang="en-US" dirty="0"/>
          </a:p>
          <a:p>
            <a:pPr>
              <a:defRPr/>
            </a:pPr>
            <a:r>
              <a:rPr lang="en-US" dirty="0"/>
              <a:t>Hydrocele is common in </a:t>
            </a:r>
            <a:r>
              <a:rPr lang="en-US" dirty="0" err="1"/>
              <a:t>bancroftian</a:t>
            </a:r>
            <a:r>
              <a:rPr lang="en-US" dirty="0"/>
              <a:t> </a:t>
            </a:r>
            <a:r>
              <a:rPr lang="en-US" dirty="0" err="1"/>
              <a:t>filariasis</a:t>
            </a:r>
            <a:endParaRPr lang="en-US" dirty="0"/>
          </a:p>
          <a:p>
            <a:pPr marL="0" indent="0">
              <a:buNone/>
              <a:defRPr/>
            </a:pPr>
            <a:endParaRPr lang="en-US" dirty="0"/>
          </a:p>
          <a:p>
            <a:pPr>
              <a:defRPr/>
            </a:pPr>
            <a:r>
              <a:rPr lang="en-US" dirty="0"/>
              <a:t>Microfilariae are rarely found in the blood of patients with hydrocele or elephantiasis</a:t>
            </a:r>
          </a:p>
          <a:p>
            <a:pPr marL="0" indent="0">
              <a:buNone/>
              <a:defRPr/>
            </a:pPr>
            <a:endParaRPr lang="en-US" dirty="0"/>
          </a:p>
        </p:txBody>
      </p:sp>
    </p:spTree>
    <p:extLst>
      <p:ext uri="{BB962C8B-B14F-4D97-AF65-F5344CB8AC3E}">
        <p14:creationId xmlns:p14="http://schemas.microsoft.com/office/powerpoint/2010/main" val="57155982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0">
            <a:schemeClr val="accent1"/>
          </a:lnRef>
          <a:fillRef idx="3">
            <a:schemeClr val="accent1"/>
          </a:fillRef>
          <a:effectRef idx="3">
            <a:schemeClr val="accent1"/>
          </a:effectRef>
          <a:fontRef idx="minor">
            <a:schemeClr val="lt1"/>
          </a:fontRef>
        </p:style>
        <p:txBody>
          <a:bodyPr/>
          <a:lstStyle/>
          <a:p>
            <a:pPr>
              <a:defRPr/>
            </a:pPr>
            <a:r>
              <a:rPr lang="en-US" b="1" dirty="0"/>
              <a:t>ELEPHANTIASIS</a:t>
            </a:r>
          </a:p>
        </p:txBody>
      </p:sp>
      <p:sp>
        <p:nvSpPr>
          <p:cNvPr id="3" name="Content Placeholder 2"/>
          <p:cNvSpPr>
            <a:spLocks noGrp="1"/>
          </p:cNvSpPr>
          <p:nvPr>
            <p:ph idx="1"/>
          </p:nvPr>
        </p:nvSpPr>
        <p:spPr>
          <a:xfrm>
            <a:off x="1981200" y="1600200"/>
            <a:ext cx="8229600" cy="4953000"/>
          </a:xfrm>
        </p:spPr>
        <p:txBody>
          <a:bodyPr>
            <a:normAutofit/>
          </a:bodyPr>
          <a:lstStyle/>
          <a:p>
            <a:pPr>
              <a:defRPr/>
            </a:pPr>
            <a:r>
              <a:rPr lang="en-US" dirty="0"/>
              <a:t>This is a complication of advanced lymphatic </a:t>
            </a:r>
            <a:r>
              <a:rPr lang="en-US" dirty="0" err="1"/>
              <a:t>filariasis</a:t>
            </a:r>
            <a:endParaRPr lang="en-US" dirty="0"/>
          </a:p>
          <a:p>
            <a:pPr marL="0" indent="0">
              <a:buNone/>
              <a:defRPr/>
            </a:pPr>
            <a:endParaRPr lang="en-US" dirty="0"/>
          </a:p>
          <a:p>
            <a:pPr>
              <a:defRPr/>
            </a:pPr>
            <a:r>
              <a:rPr lang="en-US" dirty="0"/>
              <a:t>Seen as a </a:t>
            </a:r>
            <a:r>
              <a:rPr lang="en-US" b="1" dirty="0">
                <a:solidFill>
                  <a:srgbClr val="0070C0"/>
                </a:solidFill>
              </a:rPr>
              <a:t>coarse thickening</a:t>
            </a:r>
            <a:r>
              <a:rPr lang="en-US" dirty="0"/>
              <a:t>, hardening and </a:t>
            </a:r>
            <a:r>
              <a:rPr lang="en-US" b="1" dirty="0">
                <a:solidFill>
                  <a:srgbClr val="0070C0"/>
                </a:solidFill>
              </a:rPr>
              <a:t>cracking of the skin </a:t>
            </a:r>
            <a:r>
              <a:rPr lang="en-US" dirty="0"/>
              <a:t>enlarged </a:t>
            </a:r>
            <a:r>
              <a:rPr lang="en-US" dirty="0" err="1"/>
              <a:t>fibrosed</a:t>
            </a:r>
            <a:r>
              <a:rPr lang="en-US" dirty="0"/>
              <a:t> tissues.</a:t>
            </a:r>
          </a:p>
          <a:p>
            <a:pPr marL="0" indent="0">
              <a:buNone/>
              <a:defRPr/>
            </a:pPr>
            <a:endParaRPr lang="en-US" dirty="0"/>
          </a:p>
          <a:p>
            <a:pPr>
              <a:defRPr/>
            </a:pPr>
            <a:r>
              <a:rPr lang="en-US" dirty="0"/>
              <a:t>Legs are more commonly affected than the arms</a:t>
            </a:r>
          </a:p>
          <a:p>
            <a:pPr>
              <a:defRPr/>
            </a:pPr>
            <a:endParaRPr lang="en-US" dirty="0"/>
          </a:p>
          <a:p>
            <a:pPr>
              <a:defRPr/>
            </a:pPr>
            <a:r>
              <a:rPr lang="en-US" dirty="0"/>
              <a:t>In </a:t>
            </a:r>
            <a:r>
              <a:rPr lang="en-US" i="1" dirty="0"/>
              <a:t>W. </a:t>
            </a:r>
            <a:r>
              <a:rPr lang="en-US" i="1" dirty="0" err="1"/>
              <a:t>bancrofti</a:t>
            </a:r>
            <a:r>
              <a:rPr lang="en-US" i="1" dirty="0"/>
              <a:t> </a:t>
            </a:r>
            <a:r>
              <a:rPr lang="en-US" dirty="0"/>
              <a:t>endemic areas, the thigh also is often involved</a:t>
            </a:r>
          </a:p>
          <a:p>
            <a:pPr marL="0" indent="0">
              <a:buNone/>
              <a:defRPr/>
            </a:pPr>
            <a:endParaRPr lang="en-US" dirty="0"/>
          </a:p>
          <a:p>
            <a:pPr>
              <a:defRPr/>
            </a:pPr>
            <a:endParaRPr lang="en-US" dirty="0"/>
          </a:p>
        </p:txBody>
      </p:sp>
    </p:spTree>
    <p:extLst>
      <p:ext uri="{BB962C8B-B14F-4D97-AF65-F5344CB8AC3E}">
        <p14:creationId xmlns:p14="http://schemas.microsoft.com/office/powerpoint/2010/main" val="3704314920"/>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0">
            <a:schemeClr val="accent1"/>
          </a:lnRef>
          <a:fillRef idx="3">
            <a:schemeClr val="accent1"/>
          </a:fillRef>
          <a:effectRef idx="3">
            <a:schemeClr val="accent1"/>
          </a:effectRef>
          <a:fontRef idx="minor">
            <a:schemeClr val="lt1"/>
          </a:fontRef>
        </p:style>
        <p:txBody>
          <a:bodyPr>
            <a:normAutofit/>
          </a:bodyPr>
          <a:lstStyle/>
          <a:p>
            <a:pPr>
              <a:defRPr/>
            </a:pPr>
            <a:r>
              <a:rPr lang="en-US" sz="4000" b="1" dirty="0">
                <a:latin typeface="Times New Roman" pitchFamily="18" charset="0"/>
                <a:cs typeface="Times New Roman" pitchFamily="18" charset="0"/>
              </a:rPr>
              <a:t>ELEPHANTIASIS CONTI…</a:t>
            </a:r>
          </a:p>
        </p:txBody>
      </p:sp>
      <p:sp>
        <p:nvSpPr>
          <p:cNvPr id="3" name="Content Placeholder 2"/>
          <p:cNvSpPr>
            <a:spLocks noGrp="1"/>
          </p:cNvSpPr>
          <p:nvPr>
            <p:ph idx="1"/>
          </p:nvPr>
        </p:nvSpPr>
        <p:spPr>
          <a:xfrm>
            <a:off x="1600200" y="1447800"/>
            <a:ext cx="9067800" cy="5410200"/>
          </a:xfrm>
        </p:spPr>
        <p:txBody>
          <a:bodyPr>
            <a:normAutofit/>
          </a:bodyPr>
          <a:lstStyle/>
          <a:p>
            <a:pPr>
              <a:defRPr/>
            </a:pPr>
            <a:r>
              <a:rPr lang="en-US" dirty="0"/>
              <a:t>Grossly enlarge limbs making walking difficult.</a:t>
            </a:r>
          </a:p>
          <a:p>
            <a:pPr>
              <a:defRPr/>
            </a:pPr>
            <a:endParaRPr lang="en-US" dirty="0"/>
          </a:p>
          <a:p>
            <a:pPr>
              <a:defRPr/>
            </a:pPr>
            <a:r>
              <a:rPr lang="en-US" dirty="0"/>
              <a:t>Secondary bacterial infection of the skin can occur.</a:t>
            </a:r>
          </a:p>
          <a:p>
            <a:pPr>
              <a:defRPr/>
            </a:pPr>
            <a:endParaRPr lang="en-US" dirty="0"/>
          </a:p>
          <a:p>
            <a:pPr>
              <a:defRPr/>
            </a:pPr>
            <a:r>
              <a:rPr lang="en-US" dirty="0"/>
              <a:t>Elephantiasis is more commonly seen in </a:t>
            </a:r>
            <a:r>
              <a:rPr lang="en-US" dirty="0" err="1"/>
              <a:t>filariasis</a:t>
            </a:r>
            <a:r>
              <a:rPr lang="en-US" dirty="0"/>
              <a:t> endemic areas of Africa, China, India and the Pacific region</a:t>
            </a:r>
          </a:p>
          <a:p>
            <a:pPr marL="0" indent="0">
              <a:buNone/>
              <a:defRPr/>
            </a:pPr>
            <a:endParaRPr lang="en-US" dirty="0"/>
          </a:p>
          <a:p>
            <a:pPr marL="0" indent="0">
              <a:buNone/>
              <a:defRPr/>
            </a:pPr>
            <a:endParaRPr lang="en-US" dirty="0"/>
          </a:p>
        </p:txBody>
      </p:sp>
    </p:spTree>
    <p:extLst>
      <p:ext uri="{BB962C8B-B14F-4D97-AF65-F5344CB8AC3E}">
        <p14:creationId xmlns:p14="http://schemas.microsoft.com/office/powerpoint/2010/main" val="359509622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ZW" dirty="0">
                <a:latin typeface="Arial Narrow" panose="020B0606020202030204" pitchFamily="34" charset="0"/>
              </a:rPr>
              <a:t>General Characteristics of Nematodes- RECAP</a:t>
            </a:r>
          </a:p>
        </p:txBody>
      </p:sp>
      <p:sp>
        <p:nvSpPr>
          <p:cNvPr id="3" name="Content Placeholder 2"/>
          <p:cNvSpPr>
            <a:spLocks noGrp="1"/>
          </p:cNvSpPr>
          <p:nvPr>
            <p:ph idx="1"/>
          </p:nvPr>
        </p:nvSpPr>
        <p:spPr>
          <a:xfrm>
            <a:off x="518160" y="1599248"/>
            <a:ext cx="10586720" cy="5167312"/>
          </a:xfrm>
        </p:spPr>
        <p:txBody>
          <a:bodyPr/>
          <a:lstStyle/>
          <a:p>
            <a:r>
              <a:rPr lang="en-US" dirty="0">
                <a:latin typeface="Arial Narrow" panose="020B0606020202030204" pitchFamily="34" charset="0"/>
              </a:rPr>
              <a:t>Nematodes are elongated, cylindrical, bilaterally symmetrical, </a:t>
            </a:r>
            <a:r>
              <a:rPr lang="en-US" dirty="0" err="1">
                <a:latin typeface="Arial Narrow" panose="020B0606020202030204" pitchFamily="34" charset="0"/>
              </a:rPr>
              <a:t>unsegmented</a:t>
            </a:r>
            <a:r>
              <a:rPr lang="en-US" dirty="0">
                <a:latin typeface="Arial Narrow" panose="020B0606020202030204" pitchFamily="34" charset="0"/>
              </a:rPr>
              <a:t> worms with tapering ends. </a:t>
            </a:r>
          </a:p>
          <a:p>
            <a:r>
              <a:rPr lang="en-US" dirty="0">
                <a:latin typeface="Arial Narrow" panose="020B0606020202030204" pitchFamily="34" charset="0"/>
              </a:rPr>
              <a:t>The name ‘ nematodes’ means thread like. </a:t>
            </a:r>
          </a:p>
          <a:p>
            <a:r>
              <a:rPr lang="en-US" dirty="0">
                <a:latin typeface="Arial Narrow" panose="020B0606020202030204" pitchFamily="34" charset="0"/>
              </a:rPr>
              <a:t>The body is covered with tough cuticle.</a:t>
            </a:r>
          </a:p>
          <a:p>
            <a:endParaRPr lang="en-US" dirty="0">
              <a:latin typeface="Arial Narrow" panose="020B0606020202030204" pitchFamily="34" charset="0"/>
            </a:endParaRPr>
          </a:p>
          <a:p>
            <a:r>
              <a:rPr lang="en-US" dirty="0">
                <a:latin typeface="Arial Narrow" panose="020B0606020202030204" pitchFamily="34" charset="0"/>
              </a:rPr>
              <a:t>Their size varies from less than 5 mm (</a:t>
            </a:r>
            <a:r>
              <a:rPr lang="en-US" dirty="0" err="1">
                <a:latin typeface="Arial Narrow" panose="020B0606020202030204" pitchFamily="34" charset="0"/>
              </a:rPr>
              <a:t>Trichinella</a:t>
            </a:r>
            <a:r>
              <a:rPr lang="en-US" dirty="0">
                <a:latin typeface="Arial Narrow" panose="020B0606020202030204" pitchFamily="34" charset="0"/>
              </a:rPr>
              <a:t> </a:t>
            </a:r>
            <a:r>
              <a:rPr lang="en-US" dirty="0" err="1">
                <a:latin typeface="Arial Narrow" panose="020B0606020202030204" pitchFamily="34" charset="0"/>
              </a:rPr>
              <a:t>spiralis</a:t>
            </a:r>
            <a:r>
              <a:rPr lang="en-US" dirty="0">
                <a:latin typeface="Arial Narrow" panose="020B0606020202030204" pitchFamily="34" charset="0"/>
              </a:rPr>
              <a:t>) to 1 </a:t>
            </a:r>
            <a:r>
              <a:rPr lang="en-US" dirty="0" err="1">
                <a:latin typeface="Arial Narrow" panose="020B0606020202030204" pitchFamily="34" charset="0"/>
              </a:rPr>
              <a:t>metre</a:t>
            </a:r>
            <a:r>
              <a:rPr lang="en-US" dirty="0">
                <a:latin typeface="Arial Narrow" panose="020B0606020202030204" pitchFamily="34" charset="0"/>
              </a:rPr>
              <a:t> (</a:t>
            </a:r>
            <a:r>
              <a:rPr lang="en-US" dirty="0" err="1">
                <a:latin typeface="Arial Narrow" panose="020B0606020202030204" pitchFamily="34" charset="0"/>
              </a:rPr>
              <a:t>Dracunculus</a:t>
            </a:r>
            <a:r>
              <a:rPr lang="en-US" dirty="0">
                <a:latin typeface="Arial Narrow" panose="020B0606020202030204" pitchFamily="34" charset="0"/>
              </a:rPr>
              <a:t> </a:t>
            </a:r>
            <a:r>
              <a:rPr lang="en-US" dirty="0" err="1">
                <a:latin typeface="Arial Narrow" panose="020B0606020202030204" pitchFamily="34" charset="0"/>
              </a:rPr>
              <a:t>medinensis</a:t>
            </a:r>
            <a:r>
              <a:rPr lang="en-US" dirty="0">
                <a:latin typeface="Arial Narrow" panose="020B0606020202030204" pitchFamily="34" charset="0"/>
              </a:rPr>
              <a:t>). </a:t>
            </a:r>
          </a:p>
          <a:p>
            <a:endParaRPr lang="en-US" dirty="0">
              <a:latin typeface="Arial Narrow" panose="020B0606020202030204" pitchFamily="34" charset="0"/>
            </a:endParaRPr>
          </a:p>
          <a:p>
            <a:r>
              <a:rPr lang="en-US" dirty="0">
                <a:latin typeface="Arial Narrow" panose="020B0606020202030204" pitchFamily="34" charset="0"/>
              </a:rPr>
              <a:t>The male is generally smaller than female and its posterior end is curved or coiled ventrally. The sexes are separate. </a:t>
            </a:r>
            <a:endParaRPr lang="en-ZW"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8955036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70" name="Picture 2" descr="http://m5.paperblog.com/i/11/117521/you-got-to-know-about-hydrocele-L-c8YXW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98959854"/>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8066" name="Picture 2" descr="https://encrypted-tbn0.gstatic.com/images?q=tbn:ANd9GcRyQgFkJJ0k1SRsY5vUdZVz6AXQvDA96D0vwJHvpta4i2R8uET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0"/>
            <a:ext cx="9372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ounded Rectangle 2"/>
          <p:cNvSpPr/>
          <p:nvPr/>
        </p:nvSpPr>
        <p:spPr>
          <a:xfrm>
            <a:off x="4191000" y="0"/>
            <a:ext cx="4343400" cy="533400"/>
          </a:xfrm>
          <a:prstGeom prst="roundRect">
            <a:avLst/>
          </a:prstGeom>
        </p:spPr>
        <p:style>
          <a:lnRef idx="1">
            <a:schemeClr val="accent4"/>
          </a:lnRef>
          <a:fillRef idx="3">
            <a:schemeClr val="accent4"/>
          </a:fillRef>
          <a:effectRef idx="2">
            <a:schemeClr val="accent4"/>
          </a:effectRef>
          <a:fontRef idx="minor">
            <a:schemeClr val="lt1"/>
          </a:fontRef>
        </p:style>
        <p:txBody>
          <a:bodyPr anchor="ctr"/>
          <a:lstStyle/>
          <a:p>
            <a:pPr algn="ctr">
              <a:defRPr/>
            </a:pPr>
            <a:r>
              <a:rPr lang="en-US" sz="2400" b="1" dirty="0">
                <a:latin typeface="Times New Roman" pitchFamily="18" charset="0"/>
                <a:cs typeface="Times New Roman" pitchFamily="18" charset="0"/>
              </a:rPr>
              <a:t>HYDROCELE DUE TO LF</a:t>
            </a:r>
          </a:p>
        </p:txBody>
      </p:sp>
      <p:sp>
        <p:nvSpPr>
          <p:cNvPr id="88068" name="TextBox 1"/>
          <p:cNvSpPr txBox="1">
            <a:spLocks noChangeArrowheads="1"/>
          </p:cNvSpPr>
          <p:nvPr/>
        </p:nvSpPr>
        <p:spPr bwMode="auto">
          <a:xfrm>
            <a:off x="7826375" y="4768851"/>
            <a:ext cx="2667000" cy="646113"/>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b="1"/>
              <a:t>Common in scenario in females</a:t>
            </a:r>
          </a:p>
        </p:txBody>
      </p:sp>
    </p:spTree>
    <p:extLst>
      <p:ext uri="{BB962C8B-B14F-4D97-AF65-F5344CB8AC3E}">
        <p14:creationId xmlns:p14="http://schemas.microsoft.com/office/powerpoint/2010/main" val="351833714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9090" name="Picture 2" descr="http://www.physio-pedia.com/images/b/bc/Lymphedema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9091" name="TextBox 1"/>
          <p:cNvSpPr txBox="1">
            <a:spLocks noChangeArrowheads="1"/>
          </p:cNvSpPr>
          <p:nvPr/>
        </p:nvSpPr>
        <p:spPr bwMode="auto">
          <a:xfrm>
            <a:off x="2762250" y="6027738"/>
            <a:ext cx="7620000" cy="830262"/>
          </a:xfrm>
          <a:prstGeom prst="rect">
            <a:avLst/>
          </a:prstGeom>
          <a:solidFill>
            <a:srgbClr val="66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2400"/>
              <a:t>This case requires support to move from one place to another. But LF is a preventable disease</a:t>
            </a:r>
          </a:p>
        </p:txBody>
      </p:sp>
    </p:spTree>
    <p:extLst>
      <p:ext uri="{BB962C8B-B14F-4D97-AF65-F5344CB8AC3E}">
        <p14:creationId xmlns:p14="http://schemas.microsoft.com/office/powerpoint/2010/main" val="3062244178"/>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05000" y="76200"/>
            <a:ext cx="8229600" cy="1143000"/>
          </a:xfrm>
        </p:spPr>
        <p:style>
          <a:lnRef idx="1">
            <a:schemeClr val="accent4"/>
          </a:lnRef>
          <a:fillRef idx="3">
            <a:schemeClr val="accent4"/>
          </a:fillRef>
          <a:effectRef idx="2">
            <a:schemeClr val="accent4"/>
          </a:effectRef>
          <a:fontRef idx="minor">
            <a:schemeClr val="lt1"/>
          </a:fontRef>
        </p:style>
        <p:txBody>
          <a:bodyPr>
            <a:normAutofit fontScale="90000"/>
          </a:bodyPr>
          <a:lstStyle/>
          <a:p>
            <a:pPr>
              <a:defRPr/>
            </a:pPr>
            <a:r>
              <a:rPr lang="en-US" sz="4000" b="1" dirty="0">
                <a:latin typeface="Times New Roman" pitchFamily="18" charset="0"/>
                <a:cs typeface="Times New Roman" pitchFamily="18" charset="0"/>
              </a:rPr>
              <a:t>DIAGNOSIS OF LYMPHATIC FILARIASIS</a:t>
            </a:r>
          </a:p>
        </p:txBody>
      </p:sp>
      <p:sp>
        <p:nvSpPr>
          <p:cNvPr id="3" name="Content Placeholder 2"/>
          <p:cNvSpPr>
            <a:spLocks noGrp="1"/>
          </p:cNvSpPr>
          <p:nvPr>
            <p:ph idx="1"/>
          </p:nvPr>
        </p:nvSpPr>
        <p:spPr>
          <a:xfrm>
            <a:off x="1524000" y="1295400"/>
            <a:ext cx="9144000" cy="5562600"/>
          </a:xfrm>
        </p:spPr>
        <p:txBody>
          <a:bodyPr>
            <a:normAutofit fontScale="85000" lnSpcReduction="10000"/>
          </a:bodyPr>
          <a:lstStyle/>
          <a:p>
            <a:pPr>
              <a:defRPr/>
            </a:pPr>
            <a:endParaRPr lang="en-US" dirty="0"/>
          </a:p>
          <a:p>
            <a:pPr>
              <a:defRPr/>
            </a:pPr>
            <a:r>
              <a:rPr lang="en-US" dirty="0" err="1"/>
              <a:t>Immunochromatographic</a:t>
            </a:r>
            <a:r>
              <a:rPr lang="en-US" dirty="0"/>
              <a:t> filarial antigen testing  (ICT)- test of choice</a:t>
            </a:r>
          </a:p>
          <a:p>
            <a:pPr marL="0" indent="0">
              <a:buNone/>
              <a:defRPr/>
            </a:pPr>
            <a:endParaRPr lang="en-US" dirty="0"/>
          </a:p>
          <a:p>
            <a:pPr>
              <a:defRPr/>
            </a:pPr>
            <a:r>
              <a:rPr lang="en-US" dirty="0"/>
              <a:t>Nonspecific test abnormalities –Eosinophilia up to 3000/µL</a:t>
            </a:r>
          </a:p>
          <a:p>
            <a:pPr marL="0" indent="0">
              <a:buNone/>
              <a:defRPr/>
            </a:pPr>
            <a:endParaRPr lang="en-US" dirty="0"/>
          </a:p>
          <a:p>
            <a:pPr>
              <a:defRPr/>
            </a:pPr>
            <a:r>
              <a:rPr lang="en-US" dirty="0"/>
              <a:t>Blood examination for detection of microfilariae should be performed in all individuals in whom the diagnosis of </a:t>
            </a:r>
            <a:r>
              <a:rPr lang="en-US" dirty="0" err="1"/>
              <a:t>filariasis</a:t>
            </a:r>
            <a:r>
              <a:rPr lang="en-US" dirty="0"/>
              <a:t> is suspected. </a:t>
            </a:r>
          </a:p>
          <a:p>
            <a:pPr marL="0" indent="0">
              <a:buNone/>
              <a:defRPr/>
            </a:pPr>
            <a:endParaRPr lang="en-US" dirty="0"/>
          </a:p>
          <a:p>
            <a:pPr>
              <a:defRPr/>
            </a:pPr>
            <a:r>
              <a:rPr lang="en-US" dirty="0" err="1"/>
              <a:t>Bancroftian</a:t>
            </a:r>
            <a:r>
              <a:rPr lang="en-US" dirty="0"/>
              <a:t> and </a:t>
            </a:r>
            <a:r>
              <a:rPr lang="en-US" dirty="0" err="1"/>
              <a:t>Brugian</a:t>
            </a:r>
            <a:r>
              <a:rPr lang="en-US" dirty="0"/>
              <a:t> </a:t>
            </a:r>
            <a:r>
              <a:rPr lang="en-US" dirty="0" err="1"/>
              <a:t>filariasis</a:t>
            </a:r>
            <a:r>
              <a:rPr lang="en-US" dirty="0"/>
              <a:t> tend to show nocturnal periodicity. </a:t>
            </a:r>
          </a:p>
          <a:p>
            <a:pPr marL="0" indent="0">
              <a:buNone/>
              <a:defRPr/>
            </a:pPr>
            <a:endParaRPr lang="en-US" dirty="0"/>
          </a:p>
          <a:p>
            <a:pPr>
              <a:defRPr/>
            </a:pPr>
            <a:r>
              <a:rPr lang="en-US" dirty="0"/>
              <a:t>Care must be taken to collect blood at the peak time when the greatest number of microfilariae can be found in blood.</a:t>
            </a:r>
          </a:p>
          <a:p>
            <a:pPr marL="0" indent="0">
              <a:buNone/>
              <a:defRPr/>
            </a:pPr>
            <a:r>
              <a:rPr lang="en-US" dirty="0"/>
              <a:t> </a:t>
            </a:r>
          </a:p>
          <a:p>
            <a:pPr>
              <a:defRPr/>
            </a:pPr>
            <a:endParaRPr lang="en-US" dirty="0"/>
          </a:p>
          <a:p>
            <a:pPr>
              <a:defRPr/>
            </a:pPr>
            <a:endParaRPr lang="en-US" dirty="0"/>
          </a:p>
        </p:txBody>
      </p:sp>
    </p:spTree>
    <p:extLst>
      <p:ext uri="{BB962C8B-B14F-4D97-AF65-F5344CB8AC3E}">
        <p14:creationId xmlns:p14="http://schemas.microsoft.com/office/powerpoint/2010/main" val="704425112"/>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1600201" y="215901"/>
          <a:ext cx="9067799" cy="6565899"/>
        </p:xfrm>
        <a:graphic>
          <a:graphicData uri="http://schemas.openxmlformats.org/drawingml/2006/table">
            <a:tbl>
              <a:tblPr firstRow="1" bandRow="1">
                <a:tableStyleId>{5C22544A-7EE6-4342-B048-85BDC9FD1C3A}</a:tableStyleId>
              </a:tblPr>
              <a:tblGrid>
                <a:gridCol w="2603626">
                  <a:extLst>
                    <a:ext uri="{9D8B030D-6E8A-4147-A177-3AD203B41FA5}">
                      <a16:colId xmlns:a16="http://schemas.microsoft.com/office/drawing/2014/main" val="20000"/>
                    </a:ext>
                  </a:extLst>
                </a:gridCol>
                <a:gridCol w="2064944">
                  <a:extLst>
                    <a:ext uri="{9D8B030D-6E8A-4147-A177-3AD203B41FA5}">
                      <a16:colId xmlns:a16="http://schemas.microsoft.com/office/drawing/2014/main" val="20001"/>
                    </a:ext>
                  </a:extLst>
                </a:gridCol>
                <a:gridCol w="2424065">
                  <a:extLst>
                    <a:ext uri="{9D8B030D-6E8A-4147-A177-3AD203B41FA5}">
                      <a16:colId xmlns:a16="http://schemas.microsoft.com/office/drawing/2014/main" val="20002"/>
                    </a:ext>
                  </a:extLst>
                </a:gridCol>
                <a:gridCol w="1975164">
                  <a:extLst>
                    <a:ext uri="{9D8B030D-6E8A-4147-A177-3AD203B41FA5}">
                      <a16:colId xmlns:a16="http://schemas.microsoft.com/office/drawing/2014/main" val="20003"/>
                    </a:ext>
                  </a:extLst>
                </a:gridCol>
              </a:tblGrid>
              <a:tr h="1033731">
                <a:tc>
                  <a:txBody>
                    <a:bodyPr/>
                    <a:lstStyle/>
                    <a:p>
                      <a:r>
                        <a:rPr lang="en-US" sz="2000" dirty="0">
                          <a:latin typeface="Times New Roman" pitchFamily="18" charset="0"/>
                          <a:cs typeface="Times New Roman" pitchFamily="18" charset="0"/>
                        </a:rPr>
                        <a:t>Species (area)</a:t>
                      </a:r>
                    </a:p>
                  </a:txBody>
                  <a:tcPr marT="45724" marB="45724">
                    <a:solidFill>
                      <a:srgbClr val="0070C0"/>
                    </a:solidFill>
                  </a:tcPr>
                </a:tc>
                <a:tc>
                  <a:txBody>
                    <a:bodyPr/>
                    <a:lstStyle/>
                    <a:p>
                      <a:r>
                        <a:rPr lang="en-US" sz="2000" dirty="0">
                          <a:latin typeface="Times New Roman" pitchFamily="18" charset="0"/>
                          <a:cs typeface="Times New Roman" pitchFamily="18" charset="0"/>
                        </a:rPr>
                        <a:t>Periodicity</a:t>
                      </a:r>
                    </a:p>
                  </a:txBody>
                  <a:tcPr marT="45724" marB="45724">
                    <a:solidFill>
                      <a:srgbClr val="0070C0"/>
                    </a:solidFill>
                  </a:tcPr>
                </a:tc>
                <a:tc>
                  <a:txBody>
                    <a:bodyPr/>
                    <a:lstStyle/>
                    <a:p>
                      <a:r>
                        <a:rPr lang="en-US" sz="2000" dirty="0">
                          <a:latin typeface="Times New Roman" pitchFamily="18" charset="0"/>
                          <a:cs typeface="Times New Roman" pitchFamily="18" charset="0"/>
                        </a:rPr>
                        <a:t>Blood</a:t>
                      </a:r>
                      <a:r>
                        <a:rPr lang="en-US" sz="2000" baseline="0" dirty="0">
                          <a:latin typeface="Times New Roman" pitchFamily="18" charset="0"/>
                          <a:cs typeface="Times New Roman" pitchFamily="18" charset="0"/>
                        </a:rPr>
                        <a:t> collection time</a:t>
                      </a:r>
                      <a:endParaRPr lang="en-US" sz="2000" dirty="0">
                        <a:latin typeface="Times New Roman" pitchFamily="18" charset="0"/>
                        <a:cs typeface="Times New Roman" pitchFamily="18" charset="0"/>
                      </a:endParaRPr>
                    </a:p>
                  </a:txBody>
                  <a:tcPr marT="45724" marB="45724">
                    <a:solidFill>
                      <a:srgbClr val="0070C0"/>
                    </a:solidFill>
                  </a:tcPr>
                </a:tc>
                <a:tc>
                  <a:txBody>
                    <a:bodyPr/>
                    <a:lstStyle/>
                    <a:p>
                      <a:r>
                        <a:rPr lang="en-US" sz="2000" dirty="0">
                          <a:latin typeface="Times New Roman" pitchFamily="18" charset="0"/>
                          <a:cs typeface="Times New Roman" pitchFamily="18" charset="0"/>
                        </a:rPr>
                        <a:t>Peak time</a:t>
                      </a:r>
                    </a:p>
                  </a:txBody>
                  <a:tcPr marT="45724" marB="45724">
                    <a:solidFill>
                      <a:srgbClr val="0070C0"/>
                    </a:solidFill>
                  </a:tcPr>
                </a:tc>
                <a:extLst>
                  <a:ext uri="{0D108BD9-81ED-4DB2-BD59-A6C34878D82A}">
                    <a16:rowId xmlns:a16="http://schemas.microsoft.com/office/drawing/2014/main" val="10000"/>
                  </a:ext>
                </a:extLst>
              </a:tr>
              <a:tr h="1014936">
                <a:tc>
                  <a:txBody>
                    <a:bodyPr/>
                    <a:lstStyle/>
                    <a:p>
                      <a:r>
                        <a:rPr lang="en-US" sz="1600" b="1" i="1" dirty="0">
                          <a:latin typeface="Times New Roman" pitchFamily="18" charset="0"/>
                          <a:cs typeface="Times New Roman" pitchFamily="18" charset="0"/>
                        </a:rPr>
                        <a:t>W. </a:t>
                      </a:r>
                      <a:r>
                        <a:rPr lang="en-US" sz="1600" b="1" i="1" dirty="0" err="1">
                          <a:latin typeface="Times New Roman" pitchFamily="18" charset="0"/>
                          <a:cs typeface="Times New Roman" pitchFamily="18" charset="0"/>
                        </a:rPr>
                        <a:t>Bancrofti</a:t>
                      </a:r>
                      <a:endParaRPr lang="en-US" sz="1600" b="1" i="1" dirty="0">
                        <a:latin typeface="Times New Roman" pitchFamily="18" charset="0"/>
                        <a:cs typeface="Times New Roman" pitchFamily="18" charset="0"/>
                      </a:endParaRPr>
                    </a:p>
                    <a:p>
                      <a:r>
                        <a:rPr lang="en-US" sz="1600" dirty="0">
                          <a:latin typeface="Times New Roman" pitchFamily="18" charset="0"/>
                          <a:cs typeface="Times New Roman" pitchFamily="18" charset="0"/>
                        </a:rPr>
                        <a:t>(Asia, Africa, Caribbean,</a:t>
                      </a:r>
                      <a:r>
                        <a:rPr lang="en-US" sz="1600" baseline="0" dirty="0">
                          <a:latin typeface="Times New Roman" pitchFamily="18" charset="0"/>
                          <a:cs typeface="Times New Roman" pitchFamily="18" charset="0"/>
                        </a:rPr>
                        <a:t> S. America, Middle East)</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Periodic </a:t>
                      </a:r>
                    </a:p>
                  </a:txBody>
                  <a:tcPr marT="45724" marB="45724"/>
                </a:tc>
                <a:tc>
                  <a:txBody>
                    <a:bodyPr/>
                    <a:lstStyle/>
                    <a:p>
                      <a:r>
                        <a:rPr lang="en-US" sz="1600" dirty="0">
                          <a:latin typeface="Times New Roman" pitchFamily="18" charset="0"/>
                          <a:cs typeface="Times New Roman" pitchFamily="18" charset="0"/>
                        </a:rPr>
                        <a:t>2200-0400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2400</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extLst>
                  <a:ext uri="{0D108BD9-81ED-4DB2-BD59-A6C34878D82A}">
                    <a16:rowId xmlns:a16="http://schemas.microsoft.com/office/drawing/2014/main" val="10001"/>
                  </a:ext>
                </a:extLst>
              </a:tr>
              <a:tr h="875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a:latin typeface="Times New Roman" pitchFamily="18" charset="0"/>
                          <a:cs typeface="Times New Roman" pitchFamily="18" charset="0"/>
                        </a:rPr>
                        <a:t>W. </a:t>
                      </a:r>
                      <a:r>
                        <a:rPr lang="en-US" sz="1600" b="1" i="1" dirty="0" err="1">
                          <a:latin typeface="Times New Roman" pitchFamily="18" charset="0"/>
                          <a:cs typeface="Times New Roman" pitchFamily="18" charset="0"/>
                        </a:rPr>
                        <a:t>Bancrofti</a:t>
                      </a:r>
                      <a:endParaRPr lang="en-US" sz="1600" b="1" i="1" dirty="0">
                        <a:latin typeface="Times New Roman" pitchFamily="18" charset="0"/>
                        <a:cs typeface="Times New Roman" pitchFamily="18" charset="0"/>
                      </a:endParaRPr>
                    </a:p>
                    <a:p>
                      <a:r>
                        <a:rPr lang="en-US" sz="1600" dirty="0">
                          <a:latin typeface="Times New Roman" pitchFamily="18" charset="0"/>
                          <a:cs typeface="Times New Roman" pitchFamily="18" charset="0"/>
                        </a:rPr>
                        <a:t>(Thailand, Vietnam)</a:t>
                      </a:r>
                    </a:p>
                  </a:txBody>
                  <a:tcPr marT="45724" marB="45724"/>
                </a:tc>
                <a:tc>
                  <a:txBody>
                    <a:bodyPr/>
                    <a:lstStyle/>
                    <a:p>
                      <a:r>
                        <a:rPr lang="en-US" sz="1600" dirty="0" err="1">
                          <a:latin typeface="Times New Roman" pitchFamily="18" charset="0"/>
                          <a:cs typeface="Times New Roman" pitchFamily="18" charset="0"/>
                        </a:rPr>
                        <a:t>Subperiodic</a:t>
                      </a:r>
                      <a:r>
                        <a:rPr lang="en-US" sz="1600" dirty="0">
                          <a:latin typeface="Times New Roman" pitchFamily="18" charset="0"/>
                          <a:cs typeface="Times New Roman" pitchFamily="18" charset="0"/>
                        </a:rPr>
                        <a:t> </a:t>
                      </a:r>
                    </a:p>
                  </a:txBody>
                  <a:tcPr marT="45724" marB="45724"/>
                </a:tc>
                <a:tc>
                  <a:txBody>
                    <a:bodyPr/>
                    <a:lstStyle/>
                    <a:p>
                      <a:r>
                        <a:rPr lang="en-US" sz="1600" dirty="0">
                          <a:latin typeface="Times New Roman" pitchFamily="18" charset="0"/>
                          <a:cs typeface="Times New Roman" pitchFamily="18" charset="0"/>
                        </a:rPr>
                        <a:t>2000-2200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2100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extLst>
                  <a:ext uri="{0D108BD9-81ED-4DB2-BD59-A6C34878D82A}">
                    <a16:rowId xmlns:a16="http://schemas.microsoft.com/office/drawing/2014/main" val="10002"/>
                  </a:ext>
                </a:extLst>
              </a:tr>
              <a:tr h="87557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i="1" dirty="0">
                          <a:latin typeface="Times New Roman" pitchFamily="18" charset="0"/>
                          <a:cs typeface="Times New Roman" pitchFamily="18" charset="0"/>
                        </a:rPr>
                        <a:t>W. </a:t>
                      </a:r>
                      <a:r>
                        <a:rPr lang="en-US" sz="1600" b="1" i="1" dirty="0" err="1">
                          <a:latin typeface="Times New Roman" pitchFamily="18" charset="0"/>
                          <a:cs typeface="Times New Roman" pitchFamily="18" charset="0"/>
                        </a:rPr>
                        <a:t>Bancrofti</a:t>
                      </a:r>
                      <a:endParaRPr lang="en-US" sz="1600" b="1" i="1" dirty="0">
                        <a:latin typeface="Times New Roman" pitchFamily="18" charset="0"/>
                        <a:cs typeface="Times New Roman" pitchFamily="18" charset="0"/>
                      </a:endParaRPr>
                    </a:p>
                    <a:p>
                      <a:r>
                        <a:rPr lang="en-US" sz="1600" dirty="0">
                          <a:latin typeface="Times New Roman" pitchFamily="18" charset="0"/>
                          <a:cs typeface="Times New Roman" pitchFamily="18" charset="0"/>
                        </a:rPr>
                        <a:t>(Eastern Pacific)</a:t>
                      </a:r>
                    </a:p>
                  </a:txBody>
                  <a:tcPr marT="45724" marB="45724"/>
                </a:tc>
                <a:tc>
                  <a:txBody>
                    <a:bodyPr/>
                    <a:lstStyle/>
                    <a:p>
                      <a:r>
                        <a:rPr lang="en-US" sz="1600" dirty="0" err="1">
                          <a:latin typeface="Times New Roman" pitchFamily="18" charset="0"/>
                          <a:cs typeface="Times New Roman" pitchFamily="18" charset="0"/>
                        </a:rPr>
                        <a:t>Subperiodic</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1400-1800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1600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extLst>
                  <a:ext uri="{0D108BD9-81ED-4DB2-BD59-A6C34878D82A}">
                    <a16:rowId xmlns:a16="http://schemas.microsoft.com/office/drawing/2014/main" val="10003"/>
                  </a:ext>
                </a:extLst>
              </a:tr>
              <a:tr h="875574">
                <a:tc>
                  <a:txBody>
                    <a:bodyPr/>
                    <a:lstStyle/>
                    <a:p>
                      <a:r>
                        <a:rPr lang="en-US" sz="1600" b="1" i="1" dirty="0">
                          <a:latin typeface="Times New Roman" pitchFamily="18" charset="0"/>
                          <a:cs typeface="Times New Roman" pitchFamily="18" charset="0"/>
                        </a:rPr>
                        <a:t>B. </a:t>
                      </a:r>
                      <a:r>
                        <a:rPr lang="en-US" sz="1600" b="1" i="1" dirty="0" err="1">
                          <a:latin typeface="Times New Roman" pitchFamily="18" charset="0"/>
                          <a:cs typeface="Times New Roman" pitchFamily="18" charset="0"/>
                        </a:rPr>
                        <a:t>Malayi</a:t>
                      </a:r>
                      <a:endParaRPr lang="en-US" sz="1600" b="1" i="1" dirty="0">
                        <a:latin typeface="Times New Roman" pitchFamily="18" charset="0"/>
                        <a:cs typeface="Times New Roman" pitchFamily="18" charset="0"/>
                      </a:endParaRPr>
                    </a:p>
                    <a:p>
                      <a:r>
                        <a:rPr lang="en-US" sz="1600" dirty="0">
                          <a:latin typeface="Times New Roman" pitchFamily="18" charset="0"/>
                          <a:cs typeface="Times New Roman" pitchFamily="18" charset="0"/>
                        </a:rPr>
                        <a:t>(S. &amp;</a:t>
                      </a:r>
                      <a:r>
                        <a:rPr lang="en-US" sz="1600" baseline="0" dirty="0">
                          <a:latin typeface="Times New Roman" pitchFamily="18" charset="0"/>
                          <a:cs typeface="Times New Roman" pitchFamily="18" charset="0"/>
                        </a:rPr>
                        <a:t> E Asia)</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Periodic</a:t>
                      </a:r>
                    </a:p>
                    <a:p>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2200-0400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2400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extLst>
                  <a:ext uri="{0D108BD9-81ED-4DB2-BD59-A6C34878D82A}">
                    <a16:rowId xmlns:a16="http://schemas.microsoft.com/office/drawing/2014/main" val="10004"/>
                  </a:ext>
                </a:extLst>
              </a:tr>
              <a:tr h="875574">
                <a:tc>
                  <a:txBody>
                    <a:bodyPr/>
                    <a:lstStyle/>
                    <a:p>
                      <a:r>
                        <a:rPr lang="en-US" sz="1600" b="0" dirty="0">
                          <a:latin typeface="Times New Roman" pitchFamily="18" charset="0"/>
                          <a:cs typeface="Times New Roman" pitchFamily="18" charset="0"/>
                        </a:rPr>
                        <a:t>B. </a:t>
                      </a:r>
                      <a:r>
                        <a:rPr lang="en-US" sz="1600" b="0" dirty="0" err="1">
                          <a:latin typeface="Times New Roman" pitchFamily="18" charset="0"/>
                          <a:cs typeface="Times New Roman" pitchFamily="18" charset="0"/>
                        </a:rPr>
                        <a:t>Malayi</a:t>
                      </a:r>
                      <a:endParaRPr lang="en-US" sz="1600" b="0" dirty="0">
                        <a:latin typeface="Times New Roman" pitchFamily="18" charset="0"/>
                        <a:cs typeface="Times New Roman" pitchFamily="18" charset="0"/>
                      </a:endParaRPr>
                    </a:p>
                    <a:p>
                      <a:r>
                        <a:rPr lang="en-US" sz="1600" b="0" dirty="0">
                          <a:latin typeface="Times New Roman" pitchFamily="18" charset="0"/>
                          <a:cs typeface="Times New Roman" pitchFamily="18" charset="0"/>
                        </a:rPr>
                        <a:t>South East Asia </a:t>
                      </a:r>
                    </a:p>
                  </a:txBody>
                  <a:tcPr marT="45724" marB="45724"/>
                </a:tc>
                <a:tc>
                  <a:txBody>
                    <a:bodyPr/>
                    <a:lstStyle/>
                    <a:p>
                      <a:r>
                        <a:rPr lang="en-US" sz="1600" dirty="0" err="1">
                          <a:latin typeface="Times New Roman" pitchFamily="18" charset="0"/>
                          <a:cs typeface="Times New Roman" pitchFamily="18" charset="0"/>
                        </a:rPr>
                        <a:t>Subperiodic</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2000-2200</a:t>
                      </a:r>
                      <a:r>
                        <a:rPr lang="en-US" sz="1600" baseline="0" dirty="0">
                          <a:latin typeface="Times New Roman" pitchFamily="18" charset="0"/>
                          <a:cs typeface="Times New Roman" pitchFamily="18" charset="0"/>
                        </a:rPr>
                        <a:t> </a:t>
                      </a:r>
                      <a:r>
                        <a:rPr lang="en-US" sz="1600" baseline="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tc>
                  <a:txBody>
                    <a:bodyPr/>
                    <a:lstStyle/>
                    <a:p>
                      <a:r>
                        <a:rPr lang="en-US" sz="1600" dirty="0">
                          <a:latin typeface="Times New Roman" pitchFamily="18" charset="0"/>
                          <a:cs typeface="Times New Roman" pitchFamily="18" charset="0"/>
                        </a:rPr>
                        <a:t>2100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txBody>
                  <a:tcPr marT="45724" marB="45724"/>
                </a:tc>
                <a:extLst>
                  <a:ext uri="{0D108BD9-81ED-4DB2-BD59-A6C34878D82A}">
                    <a16:rowId xmlns:a16="http://schemas.microsoft.com/office/drawing/2014/main" val="10005"/>
                  </a:ext>
                </a:extLst>
              </a:tr>
              <a:tr h="1014936">
                <a:tc>
                  <a:txBody>
                    <a:bodyPr/>
                    <a:lstStyle/>
                    <a:p>
                      <a:r>
                        <a:rPr lang="en-US" sz="1600" b="1" i="1" dirty="0">
                          <a:latin typeface="Times New Roman" pitchFamily="18" charset="0"/>
                          <a:cs typeface="Times New Roman" pitchFamily="18" charset="0"/>
                        </a:rPr>
                        <a:t>B. </a:t>
                      </a:r>
                      <a:r>
                        <a:rPr lang="en-US" sz="1600" b="1" i="1" dirty="0" err="1">
                          <a:latin typeface="Times New Roman" pitchFamily="18" charset="0"/>
                          <a:cs typeface="Times New Roman" pitchFamily="18" charset="0"/>
                        </a:rPr>
                        <a:t>Timori</a:t>
                      </a:r>
                      <a:endParaRPr lang="en-US" sz="1600" b="1" i="1" dirty="0">
                        <a:latin typeface="Times New Roman" pitchFamily="18" charset="0"/>
                        <a:cs typeface="Times New Roman" pitchFamily="18" charset="0"/>
                      </a:endParaRPr>
                    </a:p>
                    <a:p>
                      <a:r>
                        <a:rPr lang="en-US" sz="1600" b="0" dirty="0">
                          <a:latin typeface="Times New Roman" pitchFamily="18" charset="0"/>
                          <a:cs typeface="Times New Roman" pitchFamily="18" charset="0"/>
                        </a:rPr>
                        <a:t>(Indonesia)</a:t>
                      </a:r>
                    </a:p>
                    <a:p>
                      <a:endParaRPr lang="en-US" sz="1600" dirty="0">
                        <a:latin typeface="Times New Roman" pitchFamily="18" charset="0"/>
                        <a:cs typeface="Times New Roman" pitchFamily="18" charset="0"/>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itchFamily="18" charset="0"/>
                          <a:cs typeface="Times New Roman" pitchFamily="18" charset="0"/>
                        </a:rPr>
                        <a:t>Periodic</a:t>
                      </a:r>
                    </a:p>
                    <a:p>
                      <a:endParaRPr lang="en-US" sz="1600" dirty="0">
                        <a:latin typeface="Times New Roman" pitchFamily="18" charset="0"/>
                        <a:cs typeface="Times New Roman" pitchFamily="18" charset="0"/>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itchFamily="18" charset="0"/>
                          <a:cs typeface="Times New Roman" pitchFamily="18" charset="0"/>
                        </a:rPr>
                        <a:t>2200-0400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latin typeface="Times New Roman" pitchFamily="18" charset="0"/>
                          <a:cs typeface="Times New Roman" pitchFamily="18" charset="0"/>
                        </a:rPr>
                        <a:t>2400 </a:t>
                      </a:r>
                      <a:r>
                        <a:rPr lang="en-US" sz="1600" dirty="0" err="1">
                          <a:latin typeface="Times New Roman" pitchFamily="18" charset="0"/>
                          <a:cs typeface="Times New Roman" pitchFamily="18" charset="0"/>
                        </a:rPr>
                        <a:t>hrs</a:t>
                      </a:r>
                      <a:endParaRPr lang="en-US" sz="1600" dirty="0">
                        <a:latin typeface="Times New Roman" pitchFamily="18" charset="0"/>
                        <a:cs typeface="Times New Roman" pitchFamily="18" charset="0"/>
                      </a:endParaRPr>
                    </a:p>
                    <a:p>
                      <a:endParaRPr lang="en-US" sz="1600" dirty="0">
                        <a:latin typeface="Times New Roman" pitchFamily="18" charset="0"/>
                        <a:cs typeface="Times New Roman" pitchFamily="18" charset="0"/>
                      </a:endParaRPr>
                    </a:p>
                  </a:txBody>
                  <a:tcPr marT="45724" marB="45724"/>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09616856"/>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70C0"/>
          </a:solidFill>
        </p:spPr>
        <p:style>
          <a:lnRef idx="0">
            <a:schemeClr val="accent1"/>
          </a:lnRef>
          <a:fillRef idx="3">
            <a:schemeClr val="accent1"/>
          </a:fillRef>
          <a:effectRef idx="3">
            <a:schemeClr val="accent1"/>
          </a:effectRef>
          <a:fontRef idx="minor">
            <a:schemeClr val="lt1"/>
          </a:fontRef>
        </p:style>
        <p:txBody>
          <a:bodyPr/>
          <a:lstStyle/>
          <a:p>
            <a:pPr>
              <a:defRPr/>
            </a:pPr>
            <a:r>
              <a:rPr lang="en-US" b="1" dirty="0">
                <a:latin typeface="Times New Roman" pitchFamily="18" charset="0"/>
                <a:cs typeface="Times New Roman" pitchFamily="18" charset="0"/>
              </a:rPr>
              <a:t>TREATMENT</a:t>
            </a:r>
          </a:p>
        </p:txBody>
      </p:sp>
      <p:sp>
        <p:nvSpPr>
          <p:cNvPr id="3" name="Content Placeholder 2"/>
          <p:cNvSpPr>
            <a:spLocks noGrp="1"/>
          </p:cNvSpPr>
          <p:nvPr>
            <p:ph idx="1"/>
          </p:nvPr>
        </p:nvSpPr>
        <p:spPr>
          <a:xfrm>
            <a:off x="1676400" y="1371600"/>
            <a:ext cx="8991600" cy="5486400"/>
          </a:xfrm>
        </p:spPr>
        <p:txBody>
          <a:bodyPr>
            <a:normAutofit fontScale="92500" lnSpcReduction="20000"/>
          </a:bodyPr>
          <a:lstStyle/>
          <a:p>
            <a:pPr>
              <a:defRPr/>
            </a:pPr>
            <a:endParaRPr lang="en-US" dirty="0"/>
          </a:p>
          <a:p>
            <a:pPr>
              <a:defRPr/>
            </a:pPr>
            <a:r>
              <a:rPr lang="en-US" b="1" dirty="0" err="1"/>
              <a:t>Diethylcarbamazine</a:t>
            </a:r>
            <a:r>
              <a:rPr lang="en-US" dirty="0"/>
              <a:t>—DEC </a:t>
            </a:r>
          </a:p>
          <a:p>
            <a:pPr>
              <a:defRPr/>
            </a:pPr>
            <a:endParaRPr lang="en-US" dirty="0"/>
          </a:p>
          <a:p>
            <a:pPr>
              <a:defRPr/>
            </a:pPr>
            <a:r>
              <a:rPr lang="en-US" b="1" dirty="0" err="1"/>
              <a:t>Ivermectin</a:t>
            </a:r>
            <a:r>
              <a:rPr lang="en-US" dirty="0"/>
              <a:t>—Studies have established that </a:t>
            </a:r>
            <a:r>
              <a:rPr lang="en-US" dirty="0" err="1"/>
              <a:t>ivermectin</a:t>
            </a:r>
            <a:r>
              <a:rPr lang="en-US" dirty="0"/>
              <a:t> given as a single dose in </a:t>
            </a:r>
            <a:r>
              <a:rPr lang="en-US" dirty="0" err="1"/>
              <a:t>Bancroftian</a:t>
            </a:r>
            <a:r>
              <a:rPr lang="en-US" dirty="0"/>
              <a:t>  </a:t>
            </a:r>
            <a:r>
              <a:rPr lang="en-US" dirty="0" err="1"/>
              <a:t>filariasis</a:t>
            </a:r>
            <a:r>
              <a:rPr lang="en-US" dirty="0"/>
              <a:t> reduces </a:t>
            </a:r>
            <a:r>
              <a:rPr lang="en-US" dirty="0" err="1"/>
              <a:t>microfilaremia</a:t>
            </a:r>
            <a:r>
              <a:rPr lang="en-US" dirty="0"/>
              <a:t> by approximately 90 percent even one year after treatment</a:t>
            </a:r>
          </a:p>
          <a:p>
            <a:pPr>
              <a:defRPr/>
            </a:pPr>
            <a:endParaRPr lang="en-US" dirty="0"/>
          </a:p>
          <a:p>
            <a:pPr>
              <a:defRPr/>
            </a:pPr>
            <a:r>
              <a:rPr lang="en-US" b="1" dirty="0" err="1"/>
              <a:t>Albendazole</a:t>
            </a:r>
            <a:r>
              <a:rPr lang="en-US" dirty="0"/>
              <a:t>—has also been used in filarial infections. Prolonged courses of high dose </a:t>
            </a:r>
            <a:r>
              <a:rPr lang="en-US" dirty="0" err="1"/>
              <a:t>albendazole</a:t>
            </a:r>
            <a:r>
              <a:rPr lang="en-US" dirty="0"/>
              <a:t> have a significant </a:t>
            </a:r>
            <a:r>
              <a:rPr lang="en-US" dirty="0" err="1"/>
              <a:t>macrofilaricidal</a:t>
            </a:r>
            <a:r>
              <a:rPr lang="en-US" dirty="0"/>
              <a:t> effect and result in a gradual decrease in </a:t>
            </a:r>
            <a:r>
              <a:rPr lang="en-US" dirty="0" err="1"/>
              <a:t>microfilarial</a:t>
            </a:r>
            <a:r>
              <a:rPr lang="en-US" dirty="0"/>
              <a:t> levels.</a:t>
            </a:r>
          </a:p>
          <a:p>
            <a:pPr marL="0" indent="0">
              <a:buNone/>
              <a:defRPr/>
            </a:pPr>
            <a:endParaRPr lang="en-US" dirty="0"/>
          </a:p>
          <a:p>
            <a:pPr>
              <a:defRPr/>
            </a:pPr>
            <a:r>
              <a:rPr lang="en-US" b="1" dirty="0"/>
              <a:t>Doxycycline</a:t>
            </a:r>
            <a:r>
              <a:rPr lang="en-US" dirty="0"/>
              <a:t>—Initial studies suggested that doxycycline, which has good activity against filarial </a:t>
            </a:r>
            <a:r>
              <a:rPr lang="en-US" dirty="0" err="1"/>
              <a:t>spp</a:t>
            </a:r>
            <a:r>
              <a:rPr lang="en-US" dirty="0"/>
              <a:t>, leads to sterility of adult worms</a:t>
            </a:r>
          </a:p>
          <a:p>
            <a:pPr>
              <a:defRPr/>
            </a:pPr>
            <a:endParaRPr lang="en-US" dirty="0"/>
          </a:p>
          <a:p>
            <a:pPr>
              <a:defRPr/>
            </a:pPr>
            <a:endParaRPr lang="en-US" dirty="0"/>
          </a:p>
          <a:p>
            <a:pPr>
              <a:defRPr/>
            </a:pPr>
            <a:endParaRPr lang="en-US" dirty="0"/>
          </a:p>
          <a:p>
            <a:pPr>
              <a:defRPr/>
            </a:pPr>
            <a:endParaRPr lang="en-US" dirty="0"/>
          </a:p>
          <a:p>
            <a:pPr>
              <a:defRPr/>
            </a:pPr>
            <a:endParaRPr lang="en-US" dirty="0"/>
          </a:p>
        </p:txBody>
      </p:sp>
    </p:spTree>
    <p:extLst>
      <p:ext uri="{BB962C8B-B14F-4D97-AF65-F5344CB8AC3E}">
        <p14:creationId xmlns:p14="http://schemas.microsoft.com/office/powerpoint/2010/main" val="2341007783"/>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AutoShape 2" descr="data:image/jpeg;base64,/9j/4AAQSkZJRgABAQAAAQABAAD/2wBDAAkGBwgHBgkIBwgKCgkLDRYPDQwMDRsUFRAWIB0iIiAdHx8kKDQsJCYxJx8fLT0tMTU3Ojo6Iys/RD84QzQ5Ojf/2wBDAQoKCg0MDRoPDxo3JR8lNzc3Nzc3Nzc3Nzc3Nzc3Nzc3Nzc3Nzc3Nzc3Nzc3Nzc3Nzc3Nzc3Nzc3Nzc3Nzc3Nzf/wAARCAD2AKQDASIAAhEBAxEB/8QAGwAAAgMBAQEAAAAAAAAAAAAAAAUDBAYCAQf/xAA7EAABBAECBAMHAwMDAgcAAAABAAIDEQQSIQUxQVETImEGFDJxgZHRI0KhUrHBFWKSgvEkNEOywuHw/8QAGQEAAwEBAQAAAAAAAAAAAAAAAAIDAQQF/8QAIREBAQACAgMAAwEBAAAAAAAAAAECERIhAzFRBDJBIhP/2gAMAwEAAhEDEQA/AJcp8XEc3x8LI9zgxXhkI1uNDo49wTQ35fVUuIYs3vLZMgkSNGh7T/Dh6FPofZmZnHo2+7v9wIGt5btVbi1UymE8Ng1EuLMp2Ox5Fksqx9iuW+DGYan8W8fksy3UWIwaR37q/GwEUVBjxOaSHNpzdiOyYRR1uVxPTceCS2zQPp1UTnPFscNr2KvljSzmLVWUBrg1xs9AmlsLZtmuNcPe2F88JeSNnRkblve/8LPskc2TRHu4CwTyK38ouMuaCW1vusVx3B90y2vgB8KQW0H9vcK2N37Szx13Djh4jmj8SUOc47ksPZOuHZDf03SxujlePISN69VmOCanTtG4bW1XstVA4Bp8FuuRgpuorLDSpG5L2QjXGC4O5k8h3C8E4eyRmsNftZaL+iqwY08z5Dk6mDVqAu/oEZL5WOeI2tklBHJtI0NvMmDzDXKBMRsSwFxVOKGQTS+8SXjUbN0djagmlezKJyGHxRuHar+ileRl5Loon6Yo95a5PJ6JvRbdrfDoWvnFN0xNHlB5E+qaySB8jQ4bDp0BS7GbQADqcBR6phFG1zacSbSWqYxaiYQNipHM0j1K8hZo5cqUjgXb0kMpzDZKcxpbZHVOpWbFLM4AXslrSCZoL90LuahIbQm3U20fxzMm4YyCXwmEVH7zE8uD+lt2qyO5S+P3WLiLcScA5ETAMWDnFGefmPVx7+q89uMI4uJwzDiH/h4onAdi7a0u4riyDh3DuJRDZ0QY9/Z7Sav7BWw8l8uEs6l2863V18XcPTLchDm6ibBNkehV2MAnYKCNrvEE4bUWU0TxkbgkjzD77q5ECGqOpvp6Pjy3jNunMtopt0quRG5wsCj/AGV8NOnuVw+MluwtabZMWkEsqj1S32hwzkcOkkbWqEam90/mhIcD91DJGHsc1w1BwohbPZcruMZwiYPkZoJ3/cOTVpMLI8KN73Bwqw51fH6hZPFa/HyjEyMExyFpt2x3T6PIPixQ4+wYf1AQa+VqtJj6XJsh2S+bHhla2UAGrpwaetKPAZkNBa5xc2zbn8wen0Xj2Y+U8iwyZzdDqd5j9V43U6TRG4h8dA+bZZGKmSZcds0kzxNY2ro7/wDUrmFC6HHDTbnvOp23fmqc7TPMyENOkP1PLubh2FJ9TidXl0igAOqMjYR5BG1rwNO/VM4IzW/JVo2G7I+auwA87UlIkawgUV2GnQui3e0H4fksrVSXlySzNBLTsE6kaC03ypKstvlN7dktazuRQlIdzrqhS5DB4h3QmZo94j7YYHEY2Y+dwp7o3Hm2UamnuDSuRcc4DNwn/TJoZ4sYt0gyAO+tjqlefwGHOe12MW47wdnNaaI9VzF7M5boiwSxOLR0vdS8fk/DywkmVx08/LxeXG+tr7+K8EweCw4LsiTKkgNscxhG9nffkFagILQ5tUQK+XNJ4fZSaQNdPNG1jtqYCT9U4xsf3WNsBeX+GA0OPM0jDPw8uOGVtdHhmcl5J29l4dmGx1XoG/ouJDsrxaoHtF8lUyXBjHO+EAFXCaI7+qUcflMXDpnAgAAgmrpPIS1kHSvOZkvBFGZ1fdWIcxz60W0k04OHP5KnhyOZjxvdRJtzrG9k2rWolzS0ENO5FJiYrvhtjcJoWbuF20bleu1Mla7U5xc265b9ly4CSNrtRaAdqNfRQy2GsdfwnnyWRti0ZnDi2OQ5pjpwDW9DstAynO/ysdiS6eIwNDrEjnavqtVjv1ONcudFbmMTKEAHnsrTOwVZnIV9VZYeVBSqsTt6Ie7lX1XIJrdHxDbmgOZLLfRLMvqSNq2TKQAs3KXZLfLVpTQjyKMhJCFJNGTIdkLWtLhRue6Z55Maeu9d/VMIGPcx7BIBQBp7tJ5JHg5L5XTNkjdE9r9MsX9LhzHy632KbYz9LubTpbvqf8IXgfrlqwZdzcXKikEIew6nHzOHIjoOf8pbkR+BkSVegkaSfqrpkGgiTnWkGgRyuwVHkxRz4TWsb+sHAh+9D0+at4vNeW/ScmlUHuVFI5u191DDOJIw7cXYo9CNl5I8C+VfNe1LGCRw1tsrM+0+Zqc3EjNiXeSjyarvHOLx4jRHHT5nfCB/f5LJkPklfLK8yOefMQOZVITKvGzWCGbC7Arkumvc5/lLRe9nmo2NcCbqt6FbqRjQ2Nri02XUi0s2utk1RgD4nBegOc1ocNNHtZ/lQwPBNciOV11TbEijdE0u0k+o3+axSdlGRihxLmvpw3DiQE84RnNnAjeQJA2nN/yO4UGZhSSW+2k1VA9EuxycPiEUzgf6SD0tHZbqVtI3Oo0dlajeSAbS7FkDm2OV7K5E7et/okUlXGusUSpmgEjuqrH/AN1bibbNfrSGuX7jnsl2TyJoBM5NhfYpblDyHuixspNLWs7IXM4d4h08kLDHUhccXg+YWgST2yWzXiMNlur1obFXsSRsBPi7sc3nQoEcj/hJJMh7YcPW4l0GJjTNBG9WQf4KdNcGAs0k66sEC915X52Nx8qfgsywXsd40uc0NEZFanc1DkZAgjYWlrpnPHhDoT3PoOf0XMrmiIVqLeVE0XX0CXTgulM8pBkLQ0f7Wj/KPw/Dcst5eo3PvqPMuSJvhRxW5sbdAkdzfuSXH5kk/VK+LcQjw8V8j9xyFdSei7ypQCBzWN4pmHiHEDpI8CEkMrkT1cvYndJf8TSMvkne6ae3PfuT29Pkpb0NBaPuow/yULtwFVyU0bQBbTvW9rbU8diMh7g0l1nqpHRtPlI35E1dLhp0DcE77dypmmwXaL1fuQpp4YhLIXaQD0PIqxjTvjeG8t967IjjpodYO/K+Sk0Fzi5oBHbugXpfnySaaKdf7QEoyJoshssTHAvaLHRXiPILaQD1BWW4nDk4Ob71jWCDYB3sKkRtbXgeW3KxjTy57PKQRVFNI39LWTwc0QuinhDWw5I1GujlooZmvaHsNghTyx1VccpYZRu84TBjq67JRC/cJhG+wEtikWnEaQluZ8JAV1ztt99qKoZrrv05IrNkmVXimwhc5J/VN9kLNHUOHcRy8kjx3MfcAh3bXl+i1mHlvLWGRoOloAo1Y9ViuCggNIWtw92tsUKS+TxYeS7yieM4zUM5ch88jS/YNFNHNUcyZoFNbp0ij6qagKcDvf3S/PkHm3r1WzGY9RrO8f4kDhOMTiJJXeGz0PU/QJBiR20NAplb3zRxnIbkcWkY34IfKKNeY/F+FJjAmFukG3mtjdgK0mohld5JgNWmhXUdlZZ5dNN1VsoYjuGgnkA0q0yLW9oLiPklUj0AOadI+E7brzUHBrXWHDlfZWmRMYC0iiOxu10yDW9olYBXc80GSRR7AN2sGyRsV1HbXaGt3arDYGhwEZEZqmtskOXcmPkMcHvaHA9Gnl/CNVlrh0WtmnmewSrOhtpZI0gg7fJaKCNpofU3YoKvxLFafMBqb/UOieJWM5FC0cOycUfs/UYe3dW+B5BbUD3ixuL6hd4sF5Vhnlog7qlp91zB2Luh6LcvRcfbVxSjn2TKF9gWkOFKC7cH5FOIiKB9FF0SrtjT6qlOAL2CsWO+5CrZVgkeiATZLh4p2CFHlEiTl0QsUUODgENPQUCFp8W2jb/usrwg21ajEcSBThVciU5FwnY0dhySDj2WMfFmmP7Wkj1PT+U6kPkILQCCsX7ZTn3eOBt3K+iPQbrNbpd6m2Ygc99Ekaybce7juU7xoXAXppuwA9KSjCjvIcHD4WOcd+Z6BaPAgMrHFxq2gijY5/8AdUvaMeQQaSWuvc20/IJniYwZ+oe2w7q4zDY6eNovycweiY42F48gGgNYwWK6omJpkVQ43iaj5gB0As16K02DVTHh7nkCr/sm0GMPFaxkBdpPQc09weHxY8LXvYNdbkreGxfIy8WG0Pc6UljQbLdq+S9lZojJc9ugHmTY+i1OTgtyCJMdrBIHcv6tkrycN00b3ucGPDqDS2xfYpuLOWyOcAYrpDr1Rbkg82nn/hRyujfEC1xPd3dOJ8eopS/cBhJLRz9FmZi6DHZGCWm+vqkNJtNjU6dgbRt3PkfRIeN+XMk0ghwvYd034VMHu81AtF360knGpi/NleLBJuj6pr6JrVpjwaXXGxzrJOxWkgkGhp6dlj+CSOA07+UnktZibxMJ3ICjfa2PpfbIRuANtrVPLeTbiPv1U2oVe9dVWl83lsC+pWHKsh48TmeXRC5nvxDRB9QhNqjkXcGrS2zz6LTYtgDdZTgxprbWlxnjSLQVcmd5SHA+pWC9rpb4lAwDZsbnfc//AEtzKToJsWvn/tYWjisV7fpf/IondLn+qhggWXEHc0Te5WuxGCKIeWi3S53cbXSyOKBZc6wRzWswshrpLJsgNBHcVSdKNnj4bPFjeW6i62E7dRYTCDBfFFHYdG82Lq97/CQYXEw1lBoc5rQTubFdPmRa0M2eI5nNL2uDACynbUdz/hUmi2U2xIPBLTGwGUinG+ythkZIDwSUr/1FhyGt2DT5gC7mCFPHmsLWybnuAeaaFXfCaHtaxwa0nauhUWbhNy8fzkl1b71aqnJDntAcNJ3B62pJOIMinbHNqGlt2AN/53Ws7JeMYAi4W/RbXNe0EgkU1Y3iTS6QeK0aQaq6v1W+z89swsMLotG7HN+L59l8948wwSmPWHbW1jTuApZr+O9qGDkNxsptkgag3SORtLuLyiTNlIJJBqu1Lp7w3LEhb8DrOpuwoclRz8vxc53IW6zSWfqzP9l/gziJHU4WXUQtbiPIbXQCgsbwtx1ggevzK1WI4+GCTv1U77Ww/Uza4Hfpy+agm1UfRcgu8MXsLUcjyATVBBqxHFOI5uRnzHGmkiijcY2tbW9czy72hUoH+N4ko5SSOcPqbQqI7O+Ev2aQduy02M+2WbJPZZLhJGltczsFqMF7tA6pdHlWpHgtLSHX0BWF9sAW8Rx5DyMTh9itvJJv0+SyntfCJMRkwHmheHf9J2KJ7ZlP8k8HXffR/KcQzadPhuAcQD/ghZ/DLhux187CZY+kkUR3F/RbU8Wl4fkFrxKHAO1AAg9Fom5etrg0g7U0VYbd7X27LE48r2n4g0VWnum2Pmk4/haRRFOI6rZTXFpcXLka3TIwu8tAvVscQHmiM/iBw7VpWbblPi+JnnI8oDia9VKclrG0CGuO5e/a1uy8T6HPMJ0ueBfdoJHqF7Bl47Bp8J5l9evXfss47ODXAAh73toOBI0/JEOVOS5+s6XeXUt5M4tHJxOWV7hohx4SLBLtysrxaVskpkjfZcRqcW/tRlSvsWWivicdyB6eqXzyiIVKbb1H7nD1SWqYzRXkAe9SGnH1urCoGNrpgS41dk336LvKkIbJKbNnvyVXHuQ+JuBqOkLZ6Tyu6a4LQTYu71H5LT4T9QIFVtzWa4fdgN5jyrRwBviDbYDeu6nfboxmovlxBAAone+wSr2jzPcuGyFh1SyDwmC9y4/hXM3Ijx8Z+RM8sYwc+/oFlAZuMZJyMiN3hNvwmD/0x39StkZldR1w/gznYcdgihWwQnpyYsZscbp3xksB+DUD6ghCbZNM3wt+7aNDoaWpxHOMYdd9jfNZDhz/AEOsHcdlqMZz/DbTWvDhvvdfyi+2xfna7wy8ABJ+ItbPC+OQbOBDvl6K9I8EkE1ttZ5qjO4NBG1evRL6NO4xUWrHlfC8/qRu0k/2P2TBsltbvQHUKLjMLnS+8Rt84PmaP3NVbGyGuDKN2PuqWb7c3eN0d4crtTwdh0tXYpZGNFEht7hJI3im6aPZW2zP0jqEtikyN45HBpMkuh1ght812XufUsjy4XsLSeOZmo+ObPSlPBmtaHWDq+Fre4/C1uzeOSmFznAPfu8DmFG/L8rdGpziOd0AEvOSQG+I8NdzAUbptTQ83V7C1jTAZUbHEOtznbUl2fkF7nihqPOj/Cqy5R1bGyefoqk0jWfTcLNC5dOcyT9JzLIaTdeqlwy7yOebo/dVI2HKlDrqMfE7qVdaQ1zQDW1CuifWonO6Z8PA1OJ2TiDLjw8Z02S8MYzntfypJMR3NxsiuQCu8QxpJsbHljqQxTMmMR21gdPmpX2v/DPD4XmcZyBPkRGPHA/RieNx/uPqrvE+FM4QIJ8R4Y482g1Sa4fGsR+HH4EjoJa/UZMzf+yhe88RJixI/eHh27yNgpXLKVWY42Eks/jO8Twmkkblu1lCs5PBs5sxBkLfQN2CFvMcZ8Yvhj2nKmDyS4vPMVS0mPp0kEk1zAKR5uEY525JLmvOzh0cnGGXeFp8RjhtbTzCvLL6c13PaeU222ybdCRuPRUMxwGwFHqQdipJptTjq8wO99VQy5bBHMfysyPiW5r/AD20JfNjENM2PWvm9l7O9R2Ks5Dib3UcTraU2NTzm1aPL1gn9w2PorUcuqrefkFb9neFQ8X4pPDM2w2Euv1sflN5/YxsZuHJdGexFhP0592UhEoDTQsk7G7I+iInjXqaSHj9zjyV1/s9l058OTFTbBNHfkoTwPKZeqWOgLJJKXcPyqI5UUbg4t8V/wC4ncfZRyZLpCXOcS48hVUqGQ8NkMcUgka3m9opv07qF0lHzlxHzQOdXpskMrzBxHOhaWe/+PmtYz4SaOykfJGYn6D05dks4fvnR/O0+E3LU7lWsjcGxihQrouGkueQKulwH1EVxjP/AFASeu6S+nRLvR3guq9hv0J2TjHIDafIwnoKSPHDhJpaRvuEyh17EB2k9fVTWMszJ92BDmadUdtHPf0UWLlZ2IwyweNAXb+UWCoJpHPzMbLfGZWM2e3qPotVh8c4HPH4Ln6Hno4VulyuuhjJWaf7WcRhOiSMPd/UbsoWiyoOEyS6hkxAEdaQl6+G1l9fPP8AVZM4tDgA0myLT7FeyRtAC27gOFFZLhr2BwBIArqtFjue6EaSxzQeQNrpkk9OaZXL2izHaZqJNDkVQy8g0L5dCp86STT527f1UkuRLvpPJJYeXTieazsea8jfsfkqksg1UNz3ViAUzfe0/wDE7ez72LzWYfFciSV7Wg45Fn5jp1THjfHX5TDFiuLGH4n9XfJZTC/87/0FXZjtSnnuEk7aDhma3E4PrnstdK7TpBJPL8JFxPiUubbBccH9F7u+ajdJI+BsZ2a0k81WNjpYSymvSuWbVWw7BRSwPPLkeqYNLD0o+q5dz2TS0ig6KOOB9DfTulnDRea09gnGdtjyHlslPCdsm/8AareP1aS+4eTOLYvRRwv6BeyuuMhVoXgEhxrsl9rb7N8eYtcA11eqfcOn17SOJIbsb/usrBbiCCduwtOcJ4BuyCPolU5NhwbEgmhMsrg+Q779FW43i4clxQsE0oG4YNm/NJ5bM+Nj4znRvyH05zXkbcytC7LwOD4+p72lw6Ddc2cuOWnRhZliUDgb3AeOdLhsA0cghUOI+2b5cpzomHRVDyIT8aXlj9YOPjWQxgaI4TXUtN/3VlvtRmNbTYcYHuGOv/3JGhehxjzOWX05k9pM2RpaWxAHoAfyqknFMiTdwZ9j+VRQjjj8HPL6sjNlu6b9lM3is7W0Gx/Y/lUEI4z4OeX0wi4tkRS+I1sd1W4P5U3+v5f9EP8AxP5SlCLhjf4OWX01PHco/sh/4n8rk8byT+2L/ifyliFn/PH4OWX0x/1nJ6tiP0P5Xo4zkg/DF9j+UtQjhj8HKr03FJ5mOa9sdOFbA/lQQZL4HFzA0k9woEJpjIzdXzxWcitMf2P5UPvsl3TOd8lWQs4xvK/TBnFsiO9Ij39D+VPD7QZcRtscJ+bT+UoQjhj8HPL6fy+1edI6N3g4zXxu1Nc1rgR6fEocj2kzsj42w12DT+UmQjhjvemzyZz+rp4lOTdM+x/KFSQt4wvKhCELWBCEIAQhCAEIQgBCEIAQhCAEIQgBCEIAQhCAEIQgBCEIAQhCAEIQgBCEIAQhCAEIQgBCEIAQhCAEIQgBCEIAQhCAEIQgBCEIAQhCAEIQgBCEIAQhCAEIQgBCEIAQhCAEIQgBCEIAQhCA/9k="/>
          <p:cNvSpPr>
            <a:spLocks noChangeAspect="1" noChangeArrowheads="1"/>
          </p:cNvSpPr>
          <p:nvPr/>
        </p:nvSpPr>
        <p:spPr bwMode="auto">
          <a:xfrm>
            <a:off x="1679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pic>
        <p:nvPicPr>
          <p:cNvPr id="93187" name="Picture 4" descr="http://www3.imperial.ac.uk/icimages?p_imgid=333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9576" y="1"/>
            <a:ext cx="3502025" cy="312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3188" name="Picture 6" descr="http://i.ytimg.com/vi/TvKvaeXhN4U/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9576" y="2667000"/>
            <a:ext cx="799782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Oval 2"/>
          <p:cNvSpPr/>
          <p:nvPr/>
        </p:nvSpPr>
        <p:spPr>
          <a:xfrm>
            <a:off x="6629400" y="685800"/>
            <a:ext cx="4038600" cy="1752600"/>
          </a:xfrm>
          <a:prstGeom prst="ellipse">
            <a:avLst/>
          </a:prstGeom>
          <a:solidFill>
            <a:srgbClr val="0070C0"/>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400" b="1" dirty="0">
                <a:latin typeface="Times New Roman" pitchFamily="18" charset="0"/>
                <a:cs typeface="Times New Roman" pitchFamily="18" charset="0"/>
              </a:rPr>
              <a:t>THE FLUID CAN BE DRAINED SURGICALLY</a:t>
            </a:r>
          </a:p>
        </p:txBody>
      </p:sp>
    </p:spTree>
    <p:extLst>
      <p:ext uri="{BB962C8B-B14F-4D97-AF65-F5344CB8AC3E}">
        <p14:creationId xmlns:p14="http://schemas.microsoft.com/office/powerpoint/2010/main" val="2234864839"/>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210" name="Picture 2" descr="https://encrypted-tbn3.gstatic.com/images?q=tbn:ANd9GcTLFHgAHeu9vL6C2KOEBONmuPAGf0ZeRLvHwhGXAMkTYBktOl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2607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normAutofit/>
          </a:bodyPr>
          <a:lstStyle/>
          <a:p>
            <a:pPr>
              <a:defRPr/>
            </a:pPr>
            <a:r>
              <a:rPr lang="en-US" b="1" dirty="0">
                <a:latin typeface="Times New Roman" pitchFamily="18" charset="0"/>
                <a:cs typeface="Times New Roman" pitchFamily="18" charset="0"/>
              </a:rPr>
              <a:t>LYMPHATIC FILARIASIS PREVENTION and CONTROL </a:t>
            </a:r>
            <a:endParaRPr lang="en-US" dirty="0"/>
          </a:p>
        </p:txBody>
      </p:sp>
      <p:sp>
        <p:nvSpPr>
          <p:cNvPr id="3" name="Content Placeholder 2"/>
          <p:cNvSpPr>
            <a:spLocks noGrp="1"/>
          </p:cNvSpPr>
          <p:nvPr>
            <p:ph idx="1"/>
          </p:nvPr>
        </p:nvSpPr>
        <p:spPr>
          <a:xfrm>
            <a:off x="1500909" y="1690688"/>
            <a:ext cx="8915400" cy="5410200"/>
          </a:xfrm>
        </p:spPr>
        <p:txBody>
          <a:bodyPr>
            <a:normAutofit lnSpcReduction="10000"/>
          </a:bodyPr>
          <a:lstStyle/>
          <a:p>
            <a:pPr>
              <a:defRPr/>
            </a:pPr>
            <a:r>
              <a:rPr lang="en-US" dirty="0"/>
              <a:t>Controlling vector mosquitoes</a:t>
            </a:r>
          </a:p>
          <a:p>
            <a:pPr>
              <a:defRPr/>
            </a:pPr>
            <a:endParaRPr lang="en-US" dirty="0"/>
          </a:p>
          <a:p>
            <a:pPr>
              <a:defRPr/>
            </a:pPr>
            <a:r>
              <a:rPr lang="en-US" dirty="0"/>
              <a:t>Avoiding mosquito bites by wearing suitable clothing</a:t>
            </a:r>
          </a:p>
          <a:p>
            <a:pPr>
              <a:defRPr/>
            </a:pPr>
            <a:r>
              <a:rPr lang="en-US" dirty="0"/>
              <a:t>Sleeping under insecticide treated bed nets.</a:t>
            </a:r>
          </a:p>
          <a:p>
            <a:pPr>
              <a:defRPr/>
            </a:pPr>
            <a:endParaRPr lang="en-US" dirty="0"/>
          </a:p>
          <a:p>
            <a:pPr>
              <a:defRPr/>
            </a:pPr>
            <a:r>
              <a:rPr lang="en-US" dirty="0"/>
              <a:t>Making houses mosquito proof as far as possible</a:t>
            </a:r>
          </a:p>
          <a:p>
            <a:pPr>
              <a:defRPr/>
            </a:pPr>
            <a:endParaRPr lang="en-US" dirty="0"/>
          </a:p>
          <a:p>
            <a:pPr>
              <a:defRPr/>
            </a:pPr>
            <a:r>
              <a:rPr lang="en-US" dirty="0"/>
              <a:t>Treating infected individuals as part of mass control programs</a:t>
            </a:r>
          </a:p>
          <a:p>
            <a:pPr marL="0" indent="0">
              <a:buNone/>
              <a:defRPr/>
            </a:pPr>
            <a:endParaRPr lang="en-US" dirty="0"/>
          </a:p>
          <a:p>
            <a:pPr>
              <a:defRPr/>
            </a:pPr>
            <a:r>
              <a:rPr lang="en-US" dirty="0"/>
              <a:t>Health education about the causes, early symptoms, detection and control of lymphatic </a:t>
            </a:r>
            <a:r>
              <a:rPr lang="en-US" dirty="0" err="1"/>
              <a:t>filariasis</a:t>
            </a:r>
            <a:endParaRPr lang="en-US" dirty="0"/>
          </a:p>
        </p:txBody>
      </p:sp>
    </p:spTree>
    <p:extLst>
      <p:ext uri="{BB962C8B-B14F-4D97-AF65-F5344CB8AC3E}">
        <p14:creationId xmlns:p14="http://schemas.microsoft.com/office/powerpoint/2010/main" val="280030986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8546" name="Picture 2" descr="http://www.stanford.edu/group/parasites/ParaSites2004/Filariasis/intro_files/image01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2286000" y="725270"/>
            <a:ext cx="3200400" cy="83099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en-US" sz="2400" dirty="0">
                <a:latin typeface="Times New Roman" pitchFamily="18" charset="0"/>
                <a:cs typeface="Times New Roman" pitchFamily="18" charset="0"/>
              </a:rPr>
              <a:t>Appropriate use of Insecticide treated Nets</a:t>
            </a:r>
          </a:p>
        </p:txBody>
      </p:sp>
    </p:spTree>
    <p:extLst>
      <p:ext uri="{BB962C8B-B14F-4D97-AF65-F5344CB8AC3E}">
        <p14:creationId xmlns:p14="http://schemas.microsoft.com/office/powerpoint/2010/main" val="3261372308"/>
      </p:ext>
    </p:extLst>
  </p:cSld>
  <p:clrMapOvr>
    <a:masterClrMapping/>
  </p:clrMapOvr>
  <mc:AlternateContent xmlns:mc="http://schemas.openxmlformats.org/markup-compatibility/2006" xmlns:p14="http://schemas.microsoft.com/office/powerpoint/2010/main">
    <mc:Choice Requires="p14">
      <p:transition spd="slow" p14:dur="4000">
        <p14:vortex/>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2507883" cy="1325563"/>
          </a:xfrm>
        </p:spPr>
        <p:txBody>
          <a:bodyPr>
            <a:normAutofit/>
          </a:bodyPr>
          <a:lstStyle/>
          <a:p>
            <a:r>
              <a:rPr lang="en-ZW" sz="3600" b="1" dirty="0">
                <a:latin typeface="Arial Narrow" panose="020B0606020202030204" pitchFamily="34" charset="0"/>
              </a:rPr>
              <a:t>Classification of Nematodes  based on the habitat of adult worms </a:t>
            </a:r>
          </a:p>
        </p:txBody>
      </p:sp>
      <p:sp>
        <p:nvSpPr>
          <p:cNvPr id="3" name="Content Placeholder 2"/>
          <p:cNvSpPr>
            <a:spLocks noGrp="1"/>
          </p:cNvSpPr>
          <p:nvPr>
            <p:ph idx="1"/>
          </p:nvPr>
        </p:nvSpPr>
        <p:spPr>
          <a:xfrm>
            <a:off x="375920" y="1350501"/>
            <a:ext cx="11816080" cy="5532437"/>
          </a:xfrm>
        </p:spPr>
        <p:txBody>
          <a:bodyPr>
            <a:normAutofit/>
          </a:bodyPr>
          <a:lstStyle/>
          <a:p>
            <a:pPr marL="0" indent="0">
              <a:buNone/>
            </a:pPr>
            <a:r>
              <a:rPr lang="en-ZW" sz="3600" b="1" dirty="0">
                <a:solidFill>
                  <a:srgbClr val="7030A0"/>
                </a:solidFill>
                <a:latin typeface="Arial Narrow" panose="020B0606020202030204" pitchFamily="34" charset="0"/>
              </a:rPr>
              <a:t>Intestinal Nematodes </a:t>
            </a:r>
          </a:p>
          <a:p>
            <a:r>
              <a:rPr lang="en-ZW" dirty="0">
                <a:latin typeface="Arial Narrow" panose="020B0606020202030204" pitchFamily="34" charset="0"/>
              </a:rPr>
              <a:t>Small intestine: </a:t>
            </a:r>
            <a:r>
              <a:rPr lang="en-ZW" i="1" dirty="0">
                <a:latin typeface="Arial Narrow" panose="020B0606020202030204" pitchFamily="34" charset="0"/>
              </a:rPr>
              <a:t>A. </a:t>
            </a:r>
            <a:r>
              <a:rPr lang="en-ZW" i="1" dirty="0" err="1">
                <a:latin typeface="Arial Narrow" panose="020B0606020202030204" pitchFamily="34" charset="0"/>
              </a:rPr>
              <a:t>lumbricoides</a:t>
            </a:r>
            <a:r>
              <a:rPr lang="en-ZW" i="1" dirty="0">
                <a:latin typeface="Arial Narrow" panose="020B0606020202030204" pitchFamily="34" charset="0"/>
              </a:rPr>
              <a:t>, A. </a:t>
            </a:r>
            <a:r>
              <a:rPr lang="en-ZW" i="1" dirty="0" err="1">
                <a:latin typeface="Arial Narrow" panose="020B0606020202030204" pitchFamily="34" charset="0"/>
              </a:rPr>
              <a:t>duedenale</a:t>
            </a:r>
            <a:r>
              <a:rPr lang="en-ZW" i="1" dirty="0">
                <a:latin typeface="Arial Narrow" panose="020B0606020202030204" pitchFamily="34" charset="0"/>
              </a:rPr>
              <a:t>, </a:t>
            </a:r>
            <a:r>
              <a:rPr lang="en-ZW" i="1" dirty="0" err="1">
                <a:latin typeface="Arial Narrow" panose="020B0606020202030204" pitchFamily="34" charset="0"/>
              </a:rPr>
              <a:t>N.americanus</a:t>
            </a:r>
            <a:r>
              <a:rPr lang="en-ZW" i="1" dirty="0">
                <a:latin typeface="Arial Narrow" panose="020B0606020202030204" pitchFamily="34" charset="0"/>
              </a:rPr>
              <a:t>, </a:t>
            </a:r>
            <a:r>
              <a:rPr lang="en-ZW" i="1" dirty="0" err="1">
                <a:latin typeface="Arial Narrow" panose="020B0606020202030204" pitchFamily="34" charset="0"/>
              </a:rPr>
              <a:t>S.stercoraris</a:t>
            </a:r>
            <a:r>
              <a:rPr lang="en-ZW" i="1" dirty="0">
                <a:latin typeface="Arial Narrow" panose="020B0606020202030204" pitchFamily="34" charset="0"/>
              </a:rPr>
              <a:t>, T. </a:t>
            </a:r>
            <a:r>
              <a:rPr lang="en-ZW" i="1" dirty="0" err="1">
                <a:latin typeface="Arial Narrow" panose="020B0606020202030204" pitchFamily="34" charset="0"/>
              </a:rPr>
              <a:t>spiralis</a:t>
            </a:r>
            <a:r>
              <a:rPr lang="en-ZW" i="1" dirty="0">
                <a:latin typeface="Arial Narrow" panose="020B0606020202030204" pitchFamily="34" charset="0"/>
              </a:rPr>
              <a:t>. </a:t>
            </a:r>
          </a:p>
          <a:p>
            <a:r>
              <a:rPr lang="en-ZW" dirty="0">
                <a:latin typeface="Arial Narrow" panose="020B0606020202030204" pitchFamily="34" charset="0"/>
              </a:rPr>
              <a:t>Large intestine</a:t>
            </a:r>
            <a:r>
              <a:rPr lang="en-ZW" i="1" dirty="0">
                <a:latin typeface="Arial Narrow" panose="020B0606020202030204" pitchFamily="34" charset="0"/>
              </a:rPr>
              <a:t>: E. </a:t>
            </a:r>
            <a:r>
              <a:rPr lang="en-ZW" i="1" dirty="0" err="1">
                <a:latin typeface="Arial Narrow" panose="020B0606020202030204" pitchFamily="34" charset="0"/>
              </a:rPr>
              <a:t>vermicularis</a:t>
            </a:r>
            <a:r>
              <a:rPr lang="en-ZW" i="1" dirty="0">
                <a:latin typeface="Arial Narrow" panose="020B0606020202030204" pitchFamily="34" charset="0"/>
              </a:rPr>
              <a:t>, T. </a:t>
            </a:r>
            <a:r>
              <a:rPr lang="en-ZW" i="1" dirty="0" err="1">
                <a:latin typeface="Arial Narrow" panose="020B0606020202030204" pitchFamily="34" charset="0"/>
              </a:rPr>
              <a:t>trichuria</a:t>
            </a:r>
            <a:r>
              <a:rPr lang="en-ZW" i="1" dirty="0">
                <a:latin typeface="Arial Narrow" panose="020B0606020202030204" pitchFamily="34" charset="0"/>
              </a:rPr>
              <a:t>. </a:t>
            </a:r>
          </a:p>
          <a:p>
            <a:pPr marL="0" indent="0">
              <a:buNone/>
            </a:pPr>
            <a:endParaRPr lang="en-ZW" dirty="0">
              <a:latin typeface="Arial Narrow" panose="020B0606020202030204" pitchFamily="34" charset="0"/>
            </a:endParaRPr>
          </a:p>
          <a:p>
            <a:pPr marL="0" indent="0">
              <a:buNone/>
            </a:pPr>
            <a:r>
              <a:rPr lang="en-ZW" sz="4000" b="1" dirty="0">
                <a:solidFill>
                  <a:srgbClr val="7030A0"/>
                </a:solidFill>
                <a:latin typeface="Arial Narrow" panose="020B0606020202030204" pitchFamily="34" charset="0"/>
              </a:rPr>
              <a:t>Somatic Nematodes </a:t>
            </a:r>
          </a:p>
          <a:p>
            <a:r>
              <a:rPr lang="en-ZW" dirty="0">
                <a:latin typeface="Arial Narrow" panose="020B0606020202030204" pitchFamily="34" charset="0"/>
              </a:rPr>
              <a:t> Lymphatic system: </a:t>
            </a:r>
            <a:r>
              <a:rPr lang="en-ZW" i="1" dirty="0" err="1">
                <a:latin typeface="Arial Narrow" panose="020B0606020202030204" pitchFamily="34" charset="0"/>
              </a:rPr>
              <a:t>Wuchereria</a:t>
            </a:r>
            <a:r>
              <a:rPr lang="en-ZW" i="1" dirty="0">
                <a:latin typeface="Arial Narrow" panose="020B0606020202030204" pitchFamily="34" charset="0"/>
              </a:rPr>
              <a:t> </a:t>
            </a:r>
            <a:r>
              <a:rPr lang="en-ZW" i="1" dirty="0" err="1">
                <a:latin typeface="Arial Narrow" panose="020B0606020202030204" pitchFamily="34" charset="0"/>
              </a:rPr>
              <a:t>bancrofti</a:t>
            </a:r>
            <a:r>
              <a:rPr lang="en-ZW" i="1" dirty="0">
                <a:latin typeface="Arial Narrow" panose="020B0606020202030204" pitchFamily="34" charset="0"/>
              </a:rPr>
              <a:t>, </a:t>
            </a:r>
            <a:r>
              <a:rPr lang="en-ZW" i="1" dirty="0" err="1">
                <a:latin typeface="Arial Narrow" panose="020B0606020202030204" pitchFamily="34" charset="0"/>
              </a:rPr>
              <a:t>Brugia</a:t>
            </a:r>
            <a:r>
              <a:rPr lang="en-ZW" i="1" dirty="0">
                <a:latin typeface="Arial Narrow" panose="020B0606020202030204" pitchFamily="34" charset="0"/>
              </a:rPr>
              <a:t> </a:t>
            </a:r>
            <a:r>
              <a:rPr lang="en-ZW" i="1" dirty="0" err="1">
                <a:latin typeface="Arial Narrow" panose="020B0606020202030204" pitchFamily="34" charset="0"/>
              </a:rPr>
              <a:t>malayi</a:t>
            </a:r>
            <a:r>
              <a:rPr lang="en-ZW" i="1" dirty="0">
                <a:latin typeface="Arial Narrow" panose="020B0606020202030204" pitchFamily="34" charset="0"/>
              </a:rPr>
              <a:t>. </a:t>
            </a:r>
            <a:r>
              <a:rPr lang="en-ZW" i="1" dirty="0" err="1">
                <a:latin typeface="Arial Narrow" panose="020B0606020202030204" pitchFamily="34" charset="0"/>
              </a:rPr>
              <a:t>Brugia</a:t>
            </a:r>
            <a:r>
              <a:rPr lang="en-ZW" i="1" dirty="0">
                <a:latin typeface="Arial Narrow" panose="020B0606020202030204" pitchFamily="34" charset="0"/>
              </a:rPr>
              <a:t> </a:t>
            </a:r>
            <a:r>
              <a:rPr lang="en-ZW" i="1" dirty="0" err="1">
                <a:latin typeface="Arial Narrow" panose="020B0606020202030204" pitchFamily="34" charset="0"/>
              </a:rPr>
              <a:t>tumori</a:t>
            </a:r>
            <a:endParaRPr lang="en-ZW" i="1" dirty="0">
              <a:latin typeface="Arial Narrow" panose="020B0606020202030204" pitchFamily="34" charset="0"/>
            </a:endParaRPr>
          </a:p>
          <a:p>
            <a:r>
              <a:rPr lang="en-ZW" dirty="0">
                <a:latin typeface="Arial Narrow" panose="020B0606020202030204" pitchFamily="34" charset="0"/>
              </a:rPr>
              <a:t>Skin &amp;Subcutaneous tissue: </a:t>
            </a:r>
            <a:r>
              <a:rPr lang="en-ZW" i="1" dirty="0">
                <a:latin typeface="Arial Narrow" panose="020B0606020202030204" pitchFamily="34" charset="0"/>
              </a:rPr>
              <a:t>Loa </a:t>
            </a:r>
            <a:r>
              <a:rPr lang="en-ZW" i="1" dirty="0" err="1">
                <a:latin typeface="Arial Narrow" panose="020B0606020202030204" pitchFamily="34" charset="0"/>
              </a:rPr>
              <a:t>loa</a:t>
            </a:r>
            <a:r>
              <a:rPr lang="en-ZW" i="1" dirty="0">
                <a:latin typeface="Arial Narrow" panose="020B0606020202030204" pitchFamily="34" charset="0"/>
              </a:rPr>
              <a:t> (</a:t>
            </a:r>
            <a:r>
              <a:rPr lang="en-ZW" dirty="0">
                <a:latin typeface="Arial Narrow" panose="020B0606020202030204" pitchFamily="34" charset="0"/>
              </a:rPr>
              <a:t>eye also</a:t>
            </a:r>
            <a:r>
              <a:rPr lang="en-ZW" i="1" dirty="0">
                <a:latin typeface="Arial Narrow" panose="020B0606020202030204" pitchFamily="34" charset="0"/>
              </a:rPr>
              <a:t>), </a:t>
            </a:r>
            <a:r>
              <a:rPr lang="en-ZW" i="1" dirty="0" err="1">
                <a:latin typeface="Arial Narrow" panose="020B0606020202030204" pitchFamily="34" charset="0"/>
              </a:rPr>
              <a:t>Onchocerca</a:t>
            </a:r>
            <a:r>
              <a:rPr lang="en-ZW" i="1" dirty="0">
                <a:latin typeface="Arial Narrow" panose="020B0606020202030204" pitchFamily="34" charset="0"/>
              </a:rPr>
              <a:t> volvulus (</a:t>
            </a:r>
            <a:r>
              <a:rPr lang="en-ZW" dirty="0">
                <a:latin typeface="Arial Narrow" panose="020B0606020202030204" pitchFamily="34" charset="0"/>
              </a:rPr>
              <a:t>eye also</a:t>
            </a:r>
            <a:r>
              <a:rPr lang="en-ZW" i="1" dirty="0">
                <a:latin typeface="Arial Narrow" panose="020B0606020202030204" pitchFamily="34" charset="0"/>
              </a:rPr>
              <a:t>), </a:t>
            </a:r>
            <a:r>
              <a:rPr lang="en-ZW" i="1" dirty="0" err="1">
                <a:latin typeface="Arial Narrow" panose="020B0606020202030204" pitchFamily="34" charset="0"/>
              </a:rPr>
              <a:t>Dracunculus</a:t>
            </a:r>
            <a:r>
              <a:rPr lang="en-ZW" i="1" dirty="0">
                <a:latin typeface="Arial Narrow" panose="020B0606020202030204" pitchFamily="34" charset="0"/>
              </a:rPr>
              <a:t>  </a:t>
            </a:r>
            <a:r>
              <a:rPr lang="en-ZW" i="1" dirty="0" err="1">
                <a:latin typeface="Arial Narrow" panose="020B0606020202030204" pitchFamily="34" charset="0"/>
              </a:rPr>
              <a:t>medinensis</a:t>
            </a:r>
            <a:r>
              <a:rPr lang="en-ZW" i="1" dirty="0">
                <a:latin typeface="Arial Narrow" panose="020B0606020202030204" pitchFamily="34" charset="0"/>
              </a:rPr>
              <a:t>.</a:t>
            </a:r>
          </a:p>
          <a:p>
            <a:r>
              <a:rPr lang="en-ZW" dirty="0">
                <a:latin typeface="Arial Narrow" panose="020B0606020202030204" pitchFamily="34" charset="0"/>
              </a:rPr>
              <a:t>Muscle: </a:t>
            </a:r>
            <a:r>
              <a:rPr lang="en-ZW" dirty="0" err="1">
                <a:latin typeface="Arial Narrow" panose="020B0606020202030204" pitchFamily="34" charset="0"/>
              </a:rPr>
              <a:t>Trichinella</a:t>
            </a:r>
            <a:r>
              <a:rPr lang="en-ZW" dirty="0">
                <a:latin typeface="Arial Narrow" panose="020B0606020202030204" pitchFamily="34" charset="0"/>
              </a:rPr>
              <a:t> </a:t>
            </a:r>
            <a:r>
              <a:rPr lang="en-ZW" dirty="0" err="1">
                <a:latin typeface="Arial Narrow" panose="020B0606020202030204" pitchFamily="34" charset="0"/>
              </a:rPr>
              <a:t>spiralis</a:t>
            </a:r>
            <a:endParaRPr lang="en-ZW" dirty="0">
              <a:latin typeface="Arial Narrow" panose="020B0606020202030204" pitchFamily="34" charset="0"/>
            </a:endParaRPr>
          </a:p>
          <a:p>
            <a:r>
              <a:rPr lang="en-ZW" dirty="0">
                <a:latin typeface="Arial Narrow" panose="020B0606020202030204" pitchFamily="34" charset="0"/>
              </a:rPr>
              <a:t> Body cavity: </a:t>
            </a:r>
            <a:r>
              <a:rPr lang="en-ZW" i="1" dirty="0" err="1">
                <a:latin typeface="Arial Narrow" panose="020B0606020202030204" pitchFamily="34" charset="0"/>
              </a:rPr>
              <a:t>Mansonella</a:t>
            </a:r>
            <a:r>
              <a:rPr lang="en-ZW" i="1" dirty="0">
                <a:latin typeface="Arial Narrow" panose="020B0606020202030204" pitchFamily="34" charset="0"/>
              </a:rPr>
              <a:t> </a:t>
            </a:r>
            <a:r>
              <a:rPr lang="en-ZW" i="1" dirty="0" err="1">
                <a:latin typeface="Arial Narrow" panose="020B0606020202030204" pitchFamily="34" charset="0"/>
              </a:rPr>
              <a:t>perstans</a:t>
            </a:r>
            <a:r>
              <a:rPr lang="en-ZW" i="1" dirty="0">
                <a:latin typeface="Arial Narrow" panose="020B0606020202030204" pitchFamily="34" charset="0"/>
              </a:rPr>
              <a:t>, </a:t>
            </a:r>
            <a:r>
              <a:rPr lang="en-ZW" i="1" dirty="0" err="1">
                <a:latin typeface="Arial Narrow" panose="020B0606020202030204" pitchFamily="34" charset="0"/>
              </a:rPr>
              <a:t>Mansonella</a:t>
            </a:r>
            <a:r>
              <a:rPr lang="en-ZW" i="1" dirty="0">
                <a:latin typeface="Arial Narrow" panose="020B0606020202030204" pitchFamily="34" charset="0"/>
              </a:rPr>
              <a:t> </a:t>
            </a:r>
            <a:r>
              <a:rPr lang="en-ZW" i="1" dirty="0" err="1">
                <a:latin typeface="Arial Narrow" panose="020B0606020202030204" pitchFamily="34" charset="0"/>
              </a:rPr>
              <a:t>ozzard</a:t>
            </a:r>
            <a:endParaRPr lang="en-ZW" i="1" dirty="0">
              <a:latin typeface="Arial Narrow" panose="020B0606020202030204" pitchFamily="34" charset="0"/>
            </a:endParaRPr>
          </a:p>
        </p:txBody>
      </p:sp>
    </p:spTree>
    <p:custDataLst>
      <p:tags r:id="rId1"/>
    </p:custDataLst>
    <p:extLst>
      <p:ext uri="{BB962C8B-B14F-4D97-AF65-F5344CB8AC3E}">
        <p14:creationId xmlns:p14="http://schemas.microsoft.com/office/powerpoint/2010/main" val="2156622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a:ln>
            <a:solidFill>
              <a:srgbClr val="FF66FF"/>
            </a:solidFill>
          </a:ln>
        </p:spPr>
        <p:style>
          <a:lnRef idx="3">
            <a:schemeClr val="lt1"/>
          </a:lnRef>
          <a:fillRef idx="1">
            <a:schemeClr val="accent5"/>
          </a:fillRef>
          <a:effectRef idx="1">
            <a:schemeClr val="accent5"/>
          </a:effectRef>
          <a:fontRef idx="minor">
            <a:schemeClr val="lt1"/>
          </a:fontRef>
        </p:style>
        <p:txBody>
          <a:bodyPr/>
          <a:lstStyle/>
          <a:p>
            <a:pPr>
              <a:defRPr/>
            </a:pPr>
            <a:r>
              <a:rPr lang="en-US" b="1" dirty="0">
                <a:latin typeface="Times New Roman" pitchFamily="18" charset="0"/>
                <a:cs typeface="Times New Roman" pitchFamily="18" charset="0"/>
              </a:rPr>
              <a:t>LOIASIS</a:t>
            </a:r>
          </a:p>
        </p:txBody>
      </p:sp>
      <p:sp>
        <p:nvSpPr>
          <p:cNvPr id="112643" name="Content Placeholder 2"/>
          <p:cNvSpPr>
            <a:spLocks noGrp="1"/>
          </p:cNvSpPr>
          <p:nvPr>
            <p:ph idx="1"/>
          </p:nvPr>
        </p:nvSpPr>
        <p:spPr/>
        <p:txBody>
          <a:bodyPr/>
          <a:lstStyle/>
          <a:p>
            <a:r>
              <a:rPr lang="en-US" dirty="0" err="1"/>
              <a:t>Loiasis</a:t>
            </a:r>
            <a:r>
              <a:rPr lang="en-US" dirty="0"/>
              <a:t>, also known as </a:t>
            </a:r>
            <a:r>
              <a:rPr lang="en-US" dirty="0" err="1"/>
              <a:t>Calabar</a:t>
            </a:r>
            <a:r>
              <a:rPr lang="en-US" dirty="0"/>
              <a:t> swelling , is caused by the filarial worm  </a:t>
            </a:r>
            <a:r>
              <a:rPr lang="en-US" i="1" dirty="0" err="1"/>
              <a:t>loa</a:t>
            </a:r>
            <a:r>
              <a:rPr lang="en-US" i="1" dirty="0"/>
              <a:t> </a:t>
            </a:r>
            <a:r>
              <a:rPr lang="en-US" i="1" dirty="0" err="1"/>
              <a:t>loa</a:t>
            </a:r>
            <a:r>
              <a:rPr lang="en-US" i="1" dirty="0"/>
              <a:t>  </a:t>
            </a:r>
            <a:r>
              <a:rPr lang="en-US" dirty="0"/>
              <a:t>which lives in subcutaneous tissues.</a:t>
            </a:r>
            <a:r>
              <a:rPr lang="en-US" i="1" dirty="0"/>
              <a:t> </a:t>
            </a:r>
          </a:p>
          <a:p>
            <a:endParaRPr lang="en-US" i="1" dirty="0"/>
          </a:p>
          <a:p>
            <a:r>
              <a:rPr lang="en-US" i="1" dirty="0"/>
              <a:t>L. </a:t>
            </a:r>
            <a:r>
              <a:rPr lang="en-US" i="1" dirty="0" err="1"/>
              <a:t>loa</a:t>
            </a:r>
            <a:r>
              <a:rPr lang="en-US" i="1" dirty="0"/>
              <a:t> </a:t>
            </a:r>
            <a:r>
              <a:rPr lang="en-US" dirty="0"/>
              <a:t>is often referred to as the eye worm because the adult worms sometimes migrate across the conjunctiva or eyelid.</a:t>
            </a:r>
          </a:p>
          <a:p>
            <a:endParaRPr lang="en-US" i="1" dirty="0"/>
          </a:p>
          <a:p>
            <a:endParaRPr lang="en-US" dirty="0"/>
          </a:p>
        </p:txBody>
      </p:sp>
    </p:spTree>
    <p:extLst>
      <p:ext uri="{BB962C8B-B14F-4D97-AF65-F5344CB8AC3E}">
        <p14:creationId xmlns:p14="http://schemas.microsoft.com/office/powerpoint/2010/main" val="1041108255"/>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noAutofit/>
          </a:bodyPr>
          <a:lstStyle/>
          <a:p>
            <a:pPr>
              <a:defRPr/>
            </a:pPr>
            <a:r>
              <a:rPr lang="en-US" sz="3600" b="1" dirty="0">
                <a:latin typeface="Times New Roman" pitchFamily="18" charset="0"/>
                <a:cs typeface="Times New Roman" pitchFamily="18" charset="0"/>
              </a:rPr>
              <a:t>EPIDEMIOLOGICAL DISTRIBUTION OF LOIASIS</a:t>
            </a:r>
          </a:p>
        </p:txBody>
      </p:sp>
      <p:sp>
        <p:nvSpPr>
          <p:cNvPr id="3" name="Content Placeholder 2"/>
          <p:cNvSpPr>
            <a:spLocks noGrp="1"/>
          </p:cNvSpPr>
          <p:nvPr>
            <p:ph idx="1"/>
          </p:nvPr>
        </p:nvSpPr>
        <p:spPr/>
        <p:txBody>
          <a:bodyPr>
            <a:normAutofit/>
          </a:bodyPr>
          <a:lstStyle/>
          <a:p>
            <a:pPr>
              <a:defRPr/>
            </a:pPr>
            <a:r>
              <a:rPr lang="en-US" dirty="0" err="1"/>
              <a:t>Loiasis</a:t>
            </a:r>
            <a:r>
              <a:rPr lang="en-US" dirty="0"/>
              <a:t> is restricted to the equatorial rain forest areas of West and Central Africa.</a:t>
            </a:r>
          </a:p>
          <a:p>
            <a:pPr>
              <a:defRPr/>
            </a:pPr>
            <a:r>
              <a:rPr lang="en-US" dirty="0"/>
              <a:t>Specific endemic countries include:</a:t>
            </a:r>
          </a:p>
          <a:p>
            <a:pPr lvl="1">
              <a:defRPr/>
            </a:pPr>
            <a:r>
              <a:rPr lang="en-US" dirty="0"/>
              <a:t>Congo</a:t>
            </a:r>
          </a:p>
          <a:p>
            <a:pPr lvl="1">
              <a:defRPr/>
            </a:pPr>
            <a:r>
              <a:rPr lang="en-US" dirty="0"/>
              <a:t>Gabon</a:t>
            </a:r>
          </a:p>
          <a:p>
            <a:pPr lvl="1">
              <a:defRPr/>
            </a:pPr>
            <a:r>
              <a:rPr lang="en-US" dirty="0"/>
              <a:t>Cameroon</a:t>
            </a:r>
          </a:p>
          <a:p>
            <a:pPr lvl="1">
              <a:defRPr/>
            </a:pPr>
            <a:r>
              <a:rPr lang="en-US" dirty="0"/>
              <a:t>South Nigeria</a:t>
            </a:r>
          </a:p>
          <a:p>
            <a:pPr lvl="1">
              <a:defRPr/>
            </a:pPr>
            <a:r>
              <a:rPr lang="en-US" dirty="0"/>
              <a:t>Equatorial Sudan</a:t>
            </a:r>
          </a:p>
          <a:p>
            <a:pPr>
              <a:defRPr/>
            </a:pPr>
            <a:r>
              <a:rPr lang="en-US" dirty="0"/>
              <a:t>It is endemic in many areas where </a:t>
            </a:r>
            <a:r>
              <a:rPr lang="en-US" i="1" dirty="0"/>
              <a:t>W. </a:t>
            </a:r>
            <a:r>
              <a:rPr lang="en-US" i="1" dirty="0" err="1"/>
              <a:t>bancrofti</a:t>
            </a:r>
            <a:r>
              <a:rPr lang="en-US" i="1" dirty="0"/>
              <a:t> </a:t>
            </a:r>
            <a:r>
              <a:rPr lang="en-US" dirty="0"/>
              <a:t>also occurs (</a:t>
            </a:r>
            <a:r>
              <a:rPr lang="en-US" b="1" dirty="0"/>
              <a:t>co-endemic</a:t>
            </a:r>
            <a:r>
              <a:rPr lang="en-US" dirty="0"/>
              <a:t>)</a:t>
            </a:r>
          </a:p>
          <a:p>
            <a:pPr marL="0" indent="0">
              <a:buNone/>
              <a:defRPr/>
            </a:pPr>
            <a:endParaRPr lang="en-US" dirty="0"/>
          </a:p>
        </p:txBody>
      </p:sp>
    </p:spTree>
    <p:extLst>
      <p:ext uri="{BB962C8B-B14F-4D97-AF65-F5344CB8AC3E}">
        <p14:creationId xmlns:p14="http://schemas.microsoft.com/office/powerpoint/2010/main" val="3614704499"/>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a:solidFill>
            <a:srgbClr val="0066FF"/>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sz="4000" b="1" dirty="0">
                <a:latin typeface="Times New Roman" pitchFamily="18" charset="0"/>
                <a:cs typeface="Times New Roman" pitchFamily="18" charset="0"/>
              </a:rPr>
              <a:t>LOIASIS LIFE CYCLE</a:t>
            </a:r>
          </a:p>
        </p:txBody>
      </p:sp>
      <p:sp>
        <p:nvSpPr>
          <p:cNvPr id="3" name="Content Placeholder 2"/>
          <p:cNvSpPr>
            <a:spLocks noGrp="1"/>
          </p:cNvSpPr>
          <p:nvPr>
            <p:ph idx="1"/>
          </p:nvPr>
        </p:nvSpPr>
        <p:spPr>
          <a:xfrm>
            <a:off x="1524000" y="1371600"/>
            <a:ext cx="9144000" cy="5486400"/>
          </a:xfrm>
        </p:spPr>
        <p:txBody>
          <a:bodyPr>
            <a:normAutofit fontScale="92500" lnSpcReduction="10000"/>
          </a:bodyPr>
          <a:lstStyle/>
          <a:p>
            <a:pPr>
              <a:defRPr/>
            </a:pPr>
            <a:r>
              <a:rPr lang="en-US" i="1" dirty="0"/>
              <a:t>Loa </a:t>
            </a:r>
            <a:r>
              <a:rPr lang="en-US" i="1" dirty="0" err="1"/>
              <a:t>loa</a:t>
            </a:r>
            <a:r>
              <a:rPr lang="en-US" i="1" dirty="0"/>
              <a:t> </a:t>
            </a:r>
            <a:r>
              <a:rPr lang="en-US" dirty="0"/>
              <a:t>is transmitted by blood –sucking biting </a:t>
            </a:r>
            <a:r>
              <a:rPr lang="en-US" dirty="0" err="1"/>
              <a:t>tabanid</a:t>
            </a:r>
            <a:r>
              <a:rPr lang="en-US" dirty="0"/>
              <a:t> flies of the genus </a:t>
            </a:r>
            <a:r>
              <a:rPr lang="en-US" i="1" dirty="0" err="1"/>
              <a:t>Chrysops</a:t>
            </a:r>
            <a:r>
              <a:rPr lang="en-US" dirty="0"/>
              <a:t>.</a:t>
            </a:r>
          </a:p>
          <a:p>
            <a:pPr>
              <a:defRPr/>
            </a:pPr>
            <a:endParaRPr lang="en-US" dirty="0"/>
          </a:p>
          <a:p>
            <a:pPr>
              <a:defRPr/>
            </a:pPr>
            <a:r>
              <a:rPr lang="en-US" dirty="0"/>
              <a:t>The flies are often referred to as horseflies.</a:t>
            </a:r>
          </a:p>
          <a:p>
            <a:pPr marL="0" indent="0">
              <a:buNone/>
              <a:defRPr/>
            </a:pPr>
            <a:endParaRPr lang="en-US" dirty="0"/>
          </a:p>
          <a:p>
            <a:pPr>
              <a:defRPr/>
            </a:pPr>
            <a:r>
              <a:rPr lang="en-US" dirty="0"/>
              <a:t>Infective </a:t>
            </a:r>
            <a:r>
              <a:rPr lang="en-US" dirty="0" err="1"/>
              <a:t>lavae</a:t>
            </a:r>
            <a:r>
              <a:rPr lang="en-US" dirty="0"/>
              <a:t> (often in large numbers) enter human skin through the deep wound made by an infected </a:t>
            </a:r>
            <a:r>
              <a:rPr lang="en-US" i="1" dirty="0" err="1"/>
              <a:t>Chrysops</a:t>
            </a:r>
            <a:r>
              <a:rPr lang="en-US" dirty="0"/>
              <a:t> fly when it sucks blood.</a:t>
            </a:r>
          </a:p>
          <a:p>
            <a:pPr marL="0" indent="0">
              <a:buNone/>
              <a:defRPr/>
            </a:pPr>
            <a:endParaRPr lang="en-US" dirty="0"/>
          </a:p>
          <a:p>
            <a:pPr>
              <a:defRPr/>
            </a:pPr>
            <a:r>
              <a:rPr lang="en-US" dirty="0"/>
              <a:t>The </a:t>
            </a:r>
            <a:r>
              <a:rPr lang="en-US" dirty="0" err="1"/>
              <a:t>lavae</a:t>
            </a:r>
            <a:r>
              <a:rPr lang="en-US" dirty="0"/>
              <a:t> penetrate the subcutaneous connective tissues.</a:t>
            </a:r>
          </a:p>
          <a:p>
            <a:pPr>
              <a:defRPr/>
            </a:pPr>
            <a:endParaRPr lang="en-US" dirty="0"/>
          </a:p>
          <a:p>
            <a:pPr>
              <a:defRPr/>
            </a:pPr>
            <a:r>
              <a:rPr lang="en-US" dirty="0"/>
              <a:t>  Within 6-12 months they develop into  mature male and female worms.</a:t>
            </a:r>
          </a:p>
          <a:p>
            <a:pPr>
              <a:defRPr/>
            </a:pPr>
            <a:endParaRPr lang="en-US" dirty="0"/>
          </a:p>
        </p:txBody>
      </p:sp>
    </p:spTree>
    <p:extLst>
      <p:ext uri="{BB962C8B-B14F-4D97-AF65-F5344CB8AC3E}">
        <p14:creationId xmlns:p14="http://schemas.microsoft.com/office/powerpoint/2010/main" val="130062870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sz="4000" b="1" dirty="0">
                <a:latin typeface="Times New Roman" pitchFamily="18" charset="0"/>
                <a:cs typeface="Times New Roman" pitchFamily="18" charset="0"/>
              </a:rPr>
              <a:t>LIFE CYCLE OF LOIASIS CONTINUED</a:t>
            </a:r>
          </a:p>
        </p:txBody>
      </p:sp>
      <p:sp>
        <p:nvSpPr>
          <p:cNvPr id="3" name="Content Placeholder 2"/>
          <p:cNvSpPr>
            <a:spLocks noGrp="1"/>
          </p:cNvSpPr>
          <p:nvPr>
            <p:ph idx="1"/>
          </p:nvPr>
        </p:nvSpPr>
        <p:spPr>
          <a:xfrm>
            <a:off x="1981200" y="1600200"/>
            <a:ext cx="8686800" cy="4953000"/>
          </a:xfrm>
        </p:spPr>
        <p:txBody>
          <a:bodyPr>
            <a:normAutofit/>
          </a:bodyPr>
          <a:lstStyle/>
          <a:p>
            <a:pPr>
              <a:defRPr/>
            </a:pPr>
            <a:r>
              <a:rPr lang="en-US" dirty="0"/>
              <a:t>The female produce sheathed microfilariae which can be found in the blood during day hours.</a:t>
            </a:r>
          </a:p>
          <a:p>
            <a:pPr marL="0" indent="0">
              <a:buNone/>
              <a:defRPr/>
            </a:pPr>
            <a:endParaRPr lang="en-US" dirty="0"/>
          </a:p>
          <a:p>
            <a:pPr>
              <a:defRPr/>
            </a:pPr>
            <a:r>
              <a:rPr lang="en-US" dirty="0"/>
              <a:t>Mature worms may live for 4-12 years in their host.</a:t>
            </a:r>
          </a:p>
          <a:p>
            <a:pPr>
              <a:defRPr/>
            </a:pPr>
            <a:endParaRPr lang="en-US" dirty="0"/>
          </a:p>
          <a:p>
            <a:pPr>
              <a:defRPr/>
            </a:pPr>
            <a:r>
              <a:rPr lang="en-US" dirty="0"/>
              <a:t>They wonder in subcutaneous tissue  and occasionally under the conjunctiva of the eye.</a:t>
            </a:r>
          </a:p>
          <a:p>
            <a:pPr>
              <a:defRPr/>
            </a:pPr>
            <a:endParaRPr lang="en-US" dirty="0"/>
          </a:p>
          <a:p>
            <a:pPr>
              <a:defRPr/>
            </a:pPr>
            <a:r>
              <a:rPr lang="en-US" dirty="0"/>
              <a:t>Microfilariae are taken up by a female </a:t>
            </a:r>
            <a:r>
              <a:rPr lang="en-US" dirty="0" err="1"/>
              <a:t>chrysops</a:t>
            </a:r>
            <a:r>
              <a:rPr lang="en-US" dirty="0"/>
              <a:t> when sucking blood</a:t>
            </a:r>
          </a:p>
        </p:txBody>
      </p:sp>
    </p:spTree>
    <p:extLst>
      <p:ext uri="{BB962C8B-B14F-4D97-AF65-F5344CB8AC3E}">
        <p14:creationId xmlns:p14="http://schemas.microsoft.com/office/powerpoint/2010/main" val="1789590926"/>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b="1" dirty="0">
                <a:latin typeface="Times New Roman" pitchFamily="18" charset="0"/>
                <a:cs typeface="Times New Roman" pitchFamily="18" charset="0"/>
              </a:rPr>
              <a:t>LIFE CYCLE OF LOIASIS CONTINUED</a:t>
            </a:r>
            <a:endParaRPr lang="en-US" dirty="0"/>
          </a:p>
        </p:txBody>
      </p:sp>
      <p:sp>
        <p:nvSpPr>
          <p:cNvPr id="3" name="Content Placeholder 2"/>
          <p:cNvSpPr>
            <a:spLocks noGrp="1"/>
          </p:cNvSpPr>
          <p:nvPr>
            <p:ph idx="1"/>
          </p:nvPr>
        </p:nvSpPr>
        <p:spPr>
          <a:xfrm>
            <a:off x="1524000" y="1600200"/>
            <a:ext cx="9144000" cy="5257800"/>
          </a:xfrm>
        </p:spPr>
        <p:txBody>
          <a:bodyPr>
            <a:normAutofit/>
          </a:bodyPr>
          <a:lstStyle/>
          <a:p>
            <a:pPr>
              <a:defRPr/>
            </a:pPr>
            <a:r>
              <a:rPr lang="en-US" dirty="0"/>
              <a:t>In the stomach of the </a:t>
            </a:r>
            <a:r>
              <a:rPr lang="en-US" i="1" dirty="0" err="1"/>
              <a:t>Chrysops</a:t>
            </a:r>
            <a:r>
              <a:rPr lang="en-US" dirty="0"/>
              <a:t> the microfilariae lose their </a:t>
            </a:r>
            <a:r>
              <a:rPr lang="en-US" dirty="0" err="1"/>
              <a:t>shealth</a:t>
            </a:r>
            <a:r>
              <a:rPr lang="en-US" dirty="0"/>
              <a:t>.</a:t>
            </a:r>
          </a:p>
          <a:p>
            <a:pPr>
              <a:defRPr/>
            </a:pPr>
            <a:endParaRPr lang="en-US" dirty="0"/>
          </a:p>
          <a:p>
            <a:pPr>
              <a:defRPr/>
            </a:pPr>
            <a:r>
              <a:rPr lang="en-US" dirty="0"/>
              <a:t>They pass through the stomach wall, penetrate thoracic muscles, and develop  into infective larvae.  </a:t>
            </a:r>
          </a:p>
          <a:p>
            <a:pPr>
              <a:defRPr/>
            </a:pPr>
            <a:endParaRPr lang="en-US" dirty="0"/>
          </a:p>
          <a:p>
            <a:pPr>
              <a:defRPr/>
            </a:pPr>
            <a:r>
              <a:rPr lang="en-US" dirty="0"/>
              <a:t>Development in the insect vector takes about 10 days. </a:t>
            </a:r>
          </a:p>
          <a:p>
            <a:pPr marL="0" indent="0">
              <a:buNone/>
              <a:defRPr/>
            </a:pPr>
            <a:endParaRPr lang="en-US" dirty="0"/>
          </a:p>
          <a:p>
            <a:pPr>
              <a:defRPr/>
            </a:pPr>
            <a:r>
              <a:rPr lang="en-US" dirty="0"/>
              <a:t>Mature infective larvae migrate to the mouth –parts of the insect ready to be transmitted when the </a:t>
            </a:r>
            <a:r>
              <a:rPr lang="en-US" i="1" dirty="0" err="1"/>
              <a:t>Chrysops</a:t>
            </a:r>
            <a:r>
              <a:rPr lang="en-US" dirty="0"/>
              <a:t> takes a blood meal.</a:t>
            </a:r>
          </a:p>
        </p:txBody>
      </p:sp>
    </p:spTree>
    <p:extLst>
      <p:ext uri="{BB962C8B-B14F-4D97-AF65-F5344CB8AC3E}">
        <p14:creationId xmlns:p14="http://schemas.microsoft.com/office/powerpoint/2010/main" val="323332070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b="1" dirty="0">
                <a:latin typeface="Times New Roman" pitchFamily="18" charset="0"/>
                <a:cs typeface="Times New Roman" pitchFamily="18" charset="0"/>
              </a:rPr>
              <a:t>LOIASIS CLINICAL SYMPTOMS </a:t>
            </a:r>
          </a:p>
        </p:txBody>
      </p:sp>
      <p:sp>
        <p:nvSpPr>
          <p:cNvPr id="3" name="Content Placeholder 2"/>
          <p:cNvSpPr>
            <a:spLocks noGrp="1"/>
          </p:cNvSpPr>
          <p:nvPr>
            <p:ph idx="1"/>
          </p:nvPr>
        </p:nvSpPr>
        <p:spPr>
          <a:xfrm>
            <a:off x="1981200" y="1600200"/>
            <a:ext cx="8229600" cy="5257800"/>
          </a:xfrm>
        </p:spPr>
        <p:txBody>
          <a:bodyPr>
            <a:normAutofit fontScale="92500" lnSpcReduction="10000"/>
          </a:bodyPr>
          <a:lstStyle/>
          <a:p>
            <a:pPr>
              <a:defRPr/>
            </a:pPr>
            <a:r>
              <a:rPr lang="en-US" dirty="0"/>
              <a:t>Many infected individuals do not show symptoms</a:t>
            </a:r>
          </a:p>
          <a:p>
            <a:pPr marL="0" indent="0">
              <a:buNone/>
              <a:defRPr/>
            </a:pPr>
            <a:endParaRPr lang="en-US" dirty="0"/>
          </a:p>
          <a:p>
            <a:pPr>
              <a:defRPr/>
            </a:pPr>
            <a:r>
              <a:rPr lang="en-US" dirty="0" err="1"/>
              <a:t>Loiasis</a:t>
            </a:r>
            <a:r>
              <a:rPr lang="en-US" dirty="0"/>
              <a:t> is characterized by the formation of swelling known as </a:t>
            </a:r>
            <a:r>
              <a:rPr lang="en-US" dirty="0" err="1"/>
              <a:t>Calabar</a:t>
            </a:r>
            <a:r>
              <a:rPr lang="en-US" dirty="0"/>
              <a:t> swelling lasting from a few days to 3 weeks.</a:t>
            </a:r>
          </a:p>
          <a:p>
            <a:pPr>
              <a:defRPr/>
            </a:pPr>
            <a:endParaRPr lang="en-US" dirty="0"/>
          </a:p>
          <a:p>
            <a:pPr>
              <a:defRPr/>
            </a:pPr>
            <a:r>
              <a:rPr lang="en-US" dirty="0"/>
              <a:t>The swelling measures from 3-10cm in diameter.</a:t>
            </a:r>
          </a:p>
          <a:p>
            <a:pPr marL="0" indent="0">
              <a:buNone/>
              <a:defRPr/>
            </a:pPr>
            <a:endParaRPr lang="en-US" dirty="0"/>
          </a:p>
          <a:p>
            <a:pPr>
              <a:defRPr/>
            </a:pPr>
            <a:r>
              <a:rPr lang="en-US" dirty="0"/>
              <a:t>Arms are most frequently affected</a:t>
            </a:r>
          </a:p>
          <a:p>
            <a:pPr>
              <a:defRPr/>
            </a:pPr>
            <a:endParaRPr lang="en-US" dirty="0"/>
          </a:p>
          <a:p>
            <a:pPr>
              <a:defRPr/>
            </a:pPr>
            <a:r>
              <a:rPr lang="en-US" dirty="0"/>
              <a:t>The inflamed areas are an allergic response to adult </a:t>
            </a:r>
            <a:r>
              <a:rPr lang="en-US" i="1" dirty="0"/>
              <a:t>L. </a:t>
            </a:r>
            <a:r>
              <a:rPr lang="en-US" i="1" dirty="0" err="1"/>
              <a:t>loa</a:t>
            </a:r>
            <a:r>
              <a:rPr lang="en-US" i="1" dirty="0"/>
              <a:t> </a:t>
            </a:r>
            <a:r>
              <a:rPr lang="en-US" dirty="0"/>
              <a:t>worms  migrating in the in the subcutaneous tissue. </a:t>
            </a:r>
          </a:p>
          <a:p>
            <a:pPr>
              <a:defRPr/>
            </a:pPr>
            <a:endParaRPr lang="en-US" dirty="0"/>
          </a:p>
          <a:p>
            <a:pPr>
              <a:defRPr/>
            </a:pPr>
            <a:endParaRPr lang="en-US" dirty="0"/>
          </a:p>
        </p:txBody>
      </p:sp>
    </p:spTree>
    <p:extLst>
      <p:ext uri="{BB962C8B-B14F-4D97-AF65-F5344CB8AC3E}">
        <p14:creationId xmlns:p14="http://schemas.microsoft.com/office/powerpoint/2010/main" val="199489818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b="1" dirty="0">
                <a:latin typeface="Times New Roman" pitchFamily="18" charset="0"/>
                <a:cs typeface="Times New Roman" pitchFamily="18" charset="0"/>
              </a:rPr>
              <a:t>LOIASIS CLINICAL SYMPTOMS </a:t>
            </a:r>
            <a:endParaRPr lang="en-US" dirty="0"/>
          </a:p>
        </p:txBody>
      </p:sp>
      <p:sp>
        <p:nvSpPr>
          <p:cNvPr id="3" name="Content Placeholder 2"/>
          <p:cNvSpPr>
            <a:spLocks noGrp="1"/>
          </p:cNvSpPr>
          <p:nvPr>
            <p:ph idx="1"/>
          </p:nvPr>
        </p:nvSpPr>
        <p:spPr>
          <a:xfrm>
            <a:off x="1676400" y="1600200"/>
            <a:ext cx="8991600" cy="5181600"/>
          </a:xfrm>
        </p:spPr>
        <p:txBody>
          <a:bodyPr>
            <a:normAutofit/>
          </a:bodyPr>
          <a:lstStyle/>
          <a:p>
            <a:pPr>
              <a:defRPr/>
            </a:pPr>
            <a:r>
              <a:rPr lang="en-US" dirty="0"/>
              <a:t>Worms can occasionally be seen migrating below the skin surface.</a:t>
            </a:r>
          </a:p>
          <a:p>
            <a:pPr marL="0" indent="0">
              <a:buNone/>
              <a:defRPr/>
            </a:pPr>
            <a:endParaRPr lang="en-US" dirty="0"/>
          </a:p>
          <a:p>
            <a:pPr>
              <a:defRPr/>
            </a:pPr>
            <a:r>
              <a:rPr lang="en-US" dirty="0"/>
              <a:t>Adult worms also migrate in sub-</a:t>
            </a:r>
            <a:r>
              <a:rPr lang="en-US" dirty="0" err="1"/>
              <a:t>conjunctival</a:t>
            </a:r>
            <a:r>
              <a:rPr lang="en-US" dirty="0"/>
              <a:t> tissues </a:t>
            </a:r>
          </a:p>
          <a:p>
            <a:pPr marL="0" indent="0">
              <a:buNone/>
              <a:defRPr/>
            </a:pPr>
            <a:endParaRPr lang="en-US" dirty="0"/>
          </a:p>
          <a:p>
            <a:pPr>
              <a:defRPr/>
            </a:pPr>
            <a:r>
              <a:rPr lang="en-US" dirty="0"/>
              <a:t>They can be seen under the eyelids and occasionally slowly crossing the white of the eye.</a:t>
            </a:r>
          </a:p>
          <a:p>
            <a:pPr marL="0" indent="0">
              <a:buNone/>
              <a:defRPr/>
            </a:pPr>
            <a:endParaRPr lang="en-US" dirty="0"/>
          </a:p>
          <a:p>
            <a:pPr>
              <a:defRPr/>
            </a:pPr>
            <a:r>
              <a:rPr lang="en-US" dirty="0"/>
              <a:t>They can cause inflammation and irritation </a:t>
            </a:r>
            <a:r>
              <a:rPr lang="en-US" b="1" dirty="0">
                <a:solidFill>
                  <a:srgbClr val="FF0000"/>
                </a:solidFill>
              </a:rPr>
              <a:t>but not blindness</a:t>
            </a:r>
          </a:p>
          <a:p>
            <a:pPr>
              <a:defRPr/>
            </a:pPr>
            <a:endParaRPr lang="en-US" dirty="0"/>
          </a:p>
          <a:p>
            <a:pPr>
              <a:defRPr/>
            </a:pPr>
            <a:endParaRPr lang="en-US" dirty="0"/>
          </a:p>
        </p:txBody>
      </p:sp>
    </p:spTree>
    <p:extLst>
      <p:ext uri="{BB962C8B-B14F-4D97-AF65-F5344CB8AC3E}">
        <p14:creationId xmlns:p14="http://schemas.microsoft.com/office/powerpoint/2010/main" val="2932065977"/>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0834" name="Picture 2" descr="http://o.quizlet.com/i/7T8xZkew388TE9Bo253frg_m.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0"/>
            <a:ext cx="9067800"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349541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882" name="Picture 2" descr="http://dualibra.com/wp-content/uploads/2012/04/037800%7E1/Part%207.%20Infectious%20Diseases/Section%2019.%20Helminthic%20Infections/211_files/loadBinary_00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990601"/>
            <a:ext cx="7010400" cy="4810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ounded Rectangle 1"/>
          <p:cNvSpPr/>
          <p:nvPr/>
        </p:nvSpPr>
        <p:spPr>
          <a:xfrm>
            <a:off x="3048000" y="381000"/>
            <a:ext cx="4495800" cy="457200"/>
          </a:xfrm>
          <a:prstGeom prst="round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en-US" sz="2800" b="1" dirty="0"/>
              <a:t>Loa </a:t>
            </a:r>
            <a:r>
              <a:rPr lang="en-US" sz="2800" b="1" dirty="0" err="1"/>
              <a:t>loa</a:t>
            </a:r>
            <a:r>
              <a:rPr lang="en-US" sz="2800" b="1" dirty="0"/>
              <a:t>  worm in the eye</a:t>
            </a:r>
          </a:p>
        </p:txBody>
      </p:sp>
    </p:spTree>
    <p:extLst>
      <p:ext uri="{BB962C8B-B14F-4D97-AF65-F5344CB8AC3E}">
        <p14:creationId xmlns:p14="http://schemas.microsoft.com/office/powerpoint/2010/main" val="2380739422"/>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lstStyle/>
          <a:p>
            <a:pPr>
              <a:defRPr/>
            </a:pPr>
            <a:r>
              <a:rPr lang="en-US" b="1" dirty="0">
                <a:latin typeface="Times New Roman" pitchFamily="18" charset="0"/>
                <a:cs typeface="Times New Roman" pitchFamily="18" charset="0"/>
              </a:rPr>
              <a:t>DIAGNOSIS</a:t>
            </a:r>
          </a:p>
        </p:txBody>
      </p:sp>
      <p:sp>
        <p:nvSpPr>
          <p:cNvPr id="3" name="Content Placeholder 2"/>
          <p:cNvSpPr>
            <a:spLocks noGrp="1"/>
          </p:cNvSpPr>
          <p:nvPr>
            <p:ph idx="1"/>
          </p:nvPr>
        </p:nvSpPr>
        <p:spPr>
          <a:xfrm>
            <a:off x="1676400" y="1600200"/>
            <a:ext cx="8915400" cy="5105400"/>
          </a:xfrm>
        </p:spPr>
        <p:txBody>
          <a:bodyPr>
            <a:normAutofit/>
          </a:bodyPr>
          <a:lstStyle/>
          <a:p>
            <a:pPr>
              <a:defRPr/>
            </a:pPr>
            <a:r>
              <a:rPr lang="en-US" dirty="0"/>
              <a:t>Finding and identifying </a:t>
            </a:r>
            <a:r>
              <a:rPr lang="en-US" i="1" dirty="0"/>
              <a:t>L. </a:t>
            </a:r>
            <a:r>
              <a:rPr lang="en-US" i="1" dirty="0" err="1"/>
              <a:t>loa</a:t>
            </a:r>
            <a:r>
              <a:rPr lang="en-US" i="1" dirty="0"/>
              <a:t> </a:t>
            </a:r>
            <a:r>
              <a:rPr lang="en-US" dirty="0"/>
              <a:t>microfilariae in blood collected at the correct time during the day.</a:t>
            </a:r>
          </a:p>
          <a:p>
            <a:pPr marL="0" indent="0">
              <a:buNone/>
              <a:defRPr/>
            </a:pPr>
            <a:endParaRPr lang="en-US" dirty="0"/>
          </a:p>
          <a:p>
            <a:pPr>
              <a:defRPr/>
            </a:pPr>
            <a:r>
              <a:rPr lang="en-US" dirty="0"/>
              <a:t>In 60-70% of patients with occult </a:t>
            </a:r>
            <a:r>
              <a:rPr lang="en-US" dirty="0" err="1"/>
              <a:t>loiasis</a:t>
            </a:r>
            <a:r>
              <a:rPr lang="en-US" dirty="0"/>
              <a:t>  it is not possible to find microfilariae in the blood.</a:t>
            </a:r>
          </a:p>
          <a:p>
            <a:pPr>
              <a:defRPr/>
            </a:pPr>
            <a:endParaRPr lang="en-US" dirty="0"/>
          </a:p>
          <a:p>
            <a:pPr>
              <a:defRPr/>
            </a:pPr>
            <a:r>
              <a:rPr lang="en-US" dirty="0"/>
              <a:t>Occasionally by finding </a:t>
            </a:r>
            <a:r>
              <a:rPr lang="en-US" i="1" dirty="0"/>
              <a:t>L. </a:t>
            </a:r>
            <a:r>
              <a:rPr lang="en-US" i="1" dirty="0" err="1"/>
              <a:t>loa</a:t>
            </a:r>
            <a:r>
              <a:rPr lang="en-US" i="1" dirty="0"/>
              <a:t> </a:t>
            </a:r>
            <a:r>
              <a:rPr lang="en-US" dirty="0"/>
              <a:t>microfilaria in joint fluid</a:t>
            </a:r>
          </a:p>
          <a:p>
            <a:pPr>
              <a:defRPr/>
            </a:pPr>
            <a:endParaRPr lang="en-US" dirty="0"/>
          </a:p>
          <a:p>
            <a:pPr>
              <a:defRPr/>
            </a:pPr>
            <a:r>
              <a:rPr lang="en-US" dirty="0" err="1"/>
              <a:t>Calabar</a:t>
            </a:r>
            <a:r>
              <a:rPr lang="en-US" dirty="0"/>
              <a:t> swelling is accompanied by eosinophilia.</a:t>
            </a:r>
          </a:p>
          <a:p>
            <a:pPr>
              <a:defRPr/>
            </a:pPr>
            <a:endParaRPr lang="en-US" dirty="0"/>
          </a:p>
        </p:txBody>
      </p:sp>
    </p:spTree>
    <p:extLst>
      <p:ext uri="{BB962C8B-B14F-4D97-AF65-F5344CB8AC3E}">
        <p14:creationId xmlns:p14="http://schemas.microsoft.com/office/powerpoint/2010/main" val="1147441751"/>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1">
            <a:schemeClr val="accent1"/>
          </a:lnRef>
          <a:fillRef idx="3">
            <a:schemeClr val="accent1"/>
          </a:fillRef>
          <a:effectRef idx="2">
            <a:schemeClr val="accent1"/>
          </a:effectRef>
          <a:fontRef idx="minor">
            <a:schemeClr val="lt1"/>
          </a:fontRef>
        </p:style>
        <p:txBody>
          <a:bodyPr/>
          <a:lstStyle/>
          <a:p>
            <a:pPr>
              <a:defRPr/>
            </a:pPr>
            <a:r>
              <a:rPr lang="en-US" b="1" dirty="0">
                <a:latin typeface="Times New Roman" pitchFamily="18" charset="0"/>
                <a:cs typeface="Times New Roman" pitchFamily="18" charset="0"/>
              </a:rPr>
              <a:t>LYMPHATIC FILARIASIS</a:t>
            </a:r>
          </a:p>
        </p:txBody>
      </p:sp>
      <p:sp>
        <p:nvSpPr>
          <p:cNvPr id="60419" name="Content Placeholder 2"/>
          <p:cNvSpPr>
            <a:spLocks noGrp="1"/>
          </p:cNvSpPr>
          <p:nvPr>
            <p:ph idx="1"/>
          </p:nvPr>
        </p:nvSpPr>
        <p:spPr/>
        <p:txBody>
          <a:bodyPr/>
          <a:lstStyle/>
          <a:p>
            <a:r>
              <a:rPr lang="en-US" dirty="0"/>
              <a:t>Caused by thread like parasitic worms called </a:t>
            </a:r>
            <a:r>
              <a:rPr lang="en-US" b="1" dirty="0"/>
              <a:t>filarial worms (</a:t>
            </a:r>
            <a:r>
              <a:rPr lang="en-US" b="1" dirty="0" err="1"/>
              <a:t>filariae</a:t>
            </a:r>
            <a:r>
              <a:rPr lang="en-US" b="1" dirty="0"/>
              <a:t>)</a:t>
            </a:r>
          </a:p>
          <a:p>
            <a:endParaRPr lang="en-US" dirty="0"/>
          </a:p>
          <a:p>
            <a:pPr lvl="1"/>
            <a:r>
              <a:rPr lang="en-US" i="1" dirty="0" err="1"/>
              <a:t>Wuchereria</a:t>
            </a:r>
            <a:r>
              <a:rPr lang="en-US" i="1" dirty="0"/>
              <a:t> </a:t>
            </a:r>
            <a:r>
              <a:rPr lang="en-US" i="1" dirty="0" err="1"/>
              <a:t>bancrofti</a:t>
            </a:r>
            <a:endParaRPr lang="en-US" i="1" dirty="0"/>
          </a:p>
          <a:p>
            <a:endParaRPr lang="en-US" i="1" dirty="0"/>
          </a:p>
          <a:p>
            <a:pPr lvl="1"/>
            <a:r>
              <a:rPr lang="en-US" i="1" dirty="0" err="1"/>
              <a:t>Brugia</a:t>
            </a:r>
            <a:r>
              <a:rPr lang="en-US" i="1" dirty="0"/>
              <a:t> </a:t>
            </a:r>
            <a:r>
              <a:rPr lang="en-US" i="1" dirty="0" err="1"/>
              <a:t>malayi</a:t>
            </a:r>
            <a:endParaRPr lang="en-US" i="1" dirty="0"/>
          </a:p>
          <a:p>
            <a:endParaRPr lang="en-US" i="1" dirty="0"/>
          </a:p>
          <a:p>
            <a:pPr lvl="1"/>
            <a:r>
              <a:rPr lang="en-US" i="1" dirty="0" err="1"/>
              <a:t>Brugia</a:t>
            </a:r>
            <a:r>
              <a:rPr lang="en-US" i="1" dirty="0"/>
              <a:t> </a:t>
            </a:r>
            <a:r>
              <a:rPr lang="en-US" i="1" dirty="0" err="1"/>
              <a:t>timori</a:t>
            </a:r>
            <a:endParaRPr lang="en-US" i="1" dirty="0"/>
          </a:p>
        </p:txBody>
      </p:sp>
    </p:spTree>
    <p:custDataLst>
      <p:tags r:id="rId1"/>
    </p:custDataLst>
    <p:extLst>
      <p:ext uri="{BB962C8B-B14F-4D97-AF65-F5344CB8AC3E}">
        <p14:creationId xmlns:p14="http://schemas.microsoft.com/office/powerpoint/2010/main" val="157087736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0066FF"/>
          </a:solidFill>
        </p:spPr>
        <p:style>
          <a:lnRef idx="3">
            <a:schemeClr val="lt1"/>
          </a:lnRef>
          <a:fillRef idx="1">
            <a:schemeClr val="accent5"/>
          </a:fillRef>
          <a:effectRef idx="1">
            <a:schemeClr val="accent5"/>
          </a:effectRef>
          <a:fontRef idx="minor">
            <a:schemeClr val="lt1"/>
          </a:fontRef>
        </p:style>
        <p:txBody>
          <a:bodyPr>
            <a:normAutofit/>
          </a:bodyPr>
          <a:lstStyle/>
          <a:p>
            <a:pPr>
              <a:defRPr/>
            </a:pPr>
            <a:r>
              <a:rPr lang="en-US" sz="4000" b="1" dirty="0">
                <a:latin typeface="Times New Roman" pitchFamily="18" charset="0"/>
                <a:cs typeface="Times New Roman" pitchFamily="18" charset="0"/>
              </a:rPr>
              <a:t>TREATMENT OF LOIASIS </a:t>
            </a:r>
          </a:p>
        </p:txBody>
      </p:sp>
      <p:sp>
        <p:nvSpPr>
          <p:cNvPr id="3" name="Content Placeholder 2"/>
          <p:cNvSpPr>
            <a:spLocks noGrp="1"/>
          </p:cNvSpPr>
          <p:nvPr>
            <p:ph idx="1"/>
          </p:nvPr>
        </p:nvSpPr>
        <p:spPr>
          <a:xfrm>
            <a:off x="0" y="1825624"/>
            <a:ext cx="12192000" cy="5032375"/>
          </a:xfrm>
        </p:spPr>
        <p:txBody>
          <a:bodyPr>
            <a:normAutofit fontScale="92500" lnSpcReduction="20000"/>
          </a:bodyPr>
          <a:lstStyle/>
          <a:p>
            <a:pPr marL="0" indent="0">
              <a:buNone/>
              <a:defRPr/>
            </a:pPr>
            <a:endParaRPr lang="en-US" dirty="0"/>
          </a:p>
          <a:p>
            <a:pPr>
              <a:defRPr/>
            </a:pPr>
            <a:r>
              <a:rPr lang="en-US" dirty="0"/>
              <a:t>The most straightforward treatment is </a:t>
            </a:r>
            <a:r>
              <a:rPr lang="en-US" b="1" dirty="0"/>
              <a:t>surgical removal </a:t>
            </a:r>
            <a:r>
              <a:rPr lang="en-US" dirty="0"/>
              <a:t>of adult worms migrating under the skin or across the eye. </a:t>
            </a:r>
          </a:p>
          <a:p>
            <a:pPr>
              <a:defRPr/>
            </a:pPr>
            <a:endParaRPr lang="en-US" dirty="0"/>
          </a:p>
          <a:p>
            <a:pPr>
              <a:defRPr/>
            </a:pPr>
            <a:r>
              <a:rPr lang="en-US" dirty="0"/>
              <a:t>This can be done with local anesthesia and offers immediate relief, though this only relieves local symptoms and does not cure the patient of the underlying infection. </a:t>
            </a:r>
          </a:p>
          <a:p>
            <a:r>
              <a:rPr lang="en-US" dirty="0">
                <a:latin typeface="Times New Roman" pitchFamily="18" charset="0"/>
                <a:cs typeface="Times New Roman" pitchFamily="18" charset="0"/>
              </a:rPr>
              <a:t>There are two </a:t>
            </a:r>
            <a:r>
              <a:rPr lang="en-US" dirty="0" err="1">
                <a:latin typeface="Times New Roman" pitchFamily="18" charset="0"/>
                <a:cs typeface="Times New Roman" pitchFamily="18" charset="0"/>
              </a:rPr>
              <a:t>antiparasitic</a:t>
            </a:r>
            <a:r>
              <a:rPr lang="en-US" dirty="0">
                <a:latin typeface="Times New Roman" pitchFamily="18" charset="0"/>
                <a:cs typeface="Times New Roman" pitchFamily="18" charset="0"/>
              </a:rPr>
              <a:t> agents that can be used to treat the infection and manage the symptoms.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These medications are </a:t>
            </a:r>
            <a:r>
              <a:rPr lang="en-US" dirty="0" err="1">
                <a:latin typeface="Times New Roman" pitchFamily="18" charset="0"/>
                <a:cs typeface="Times New Roman" pitchFamily="18" charset="0"/>
              </a:rPr>
              <a:t>diethylcarbamazine</a:t>
            </a:r>
            <a:r>
              <a:rPr lang="en-US" dirty="0">
                <a:latin typeface="Times New Roman" pitchFamily="18" charset="0"/>
                <a:cs typeface="Times New Roman" pitchFamily="18" charset="0"/>
              </a:rPr>
              <a:t> (DEC), which kills both the larvae and the adult worms and is the treatment of choice, and </a:t>
            </a:r>
            <a:r>
              <a:rPr lang="en-US" dirty="0" err="1">
                <a:latin typeface="Times New Roman" pitchFamily="18" charset="0"/>
                <a:cs typeface="Times New Roman" pitchFamily="18" charset="0"/>
              </a:rPr>
              <a:t>albendazole</a:t>
            </a:r>
            <a:r>
              <a:rPr lang="en-US" dirty="0">
                <a:latin typeface="Times New Roman" pitchFamily="18" charset="0"/>
                <a:cs typeface="Times New Roman" pitchFamily="18" charset="0"/>
              </a:rPr>
              <a:t>, which is thought to kill the adult worms. </a:t>
            </a:r>
          </a:p>
          <a:p>
            <a:endParaRPr lang="en-US" dirty="0">
              <a:latin typeface="Times New Roman" pitchFamily="18" charset="0"/>
              <a:cs typeface="Times New Roman" pitchFamily="18" charset="0"/>
            </a:endParaRPr>
          </a:p>
          <a:p>
            <a:r>
              <a:rPr lang="en-US" dirty="0">
                <a:latin typeface="Times New Roman" pitchFamily="18" charset="0"/>
                <a:cs typeface="Times New Roman" pitchFamily="18" charset="0"/>
              </a:rPr>
              <a:t>The treatment of choice in patients with low levels of larvae in the blood is DEC. </a:t>
            </a:r>
          </a:p>
          <a:p>
            <a:pPr>
              <a:defRPr/>
            </a:pPr>
            <a:endParaRPr lang="en-US" dirty="0"/>
          </a:p>
        </p:txBody>
      </p:sp>
    </p:spTree>
    <p:extLst>
      <p:ext uri="{BB962C8B-B14F-4D97-AF65-F5344CB8AC3E}">
        <p14:creationId xmlns:p14="http://schemas.microsoft.com/office/powerpoint/2010/main" val="2664533341"/>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defRPr/>
            </a:pPr>
            <a:r>
              <a:rPr lang="en-US" dirty="0" err="1"/>
              <a:t>Onchocerciasis</a:t>
            </a:r>
            <a:r>
              <a:rPr lang="en-US" dirty="0"/>
              <a:t> </a:t>
            </a:r>
          </a:p>
        </p:txBody>
      </p:sp>
      <p:sp>
        <p:nvSpPr>
          <p:cNvPr id="3" name="Content Placeholder 2"/>
          <p:cNvSpPr>
            <a:spLocks noGrp="1"/>
          </p:cNvSpPr>
          <p:nvPr>
            <p:ph idx="1"/>
          </p:nvPr>
        </p:nvSpPr>
        <p:spPr>
          <a:xfrm>
            <a:off x="1981200" y="1600200"/>
            <a:ext cx="8229600" cy="5029200"/>
          </a:xfrm>
        </p:spPr>
        <p:txBody>
          <a:bodyPr>
            <a:normAutofit fontScale="92500" lnSpcReduction="10000"/>
          </a:bodyPr>
          <a:lstStyle/>
          <a:p>
            <a:pPr>
              <a:defRPr/>
            </a:pPr>
            <a:r>
              <a:rPr lang="en-US" dirty="0" err="1"/>
              <a:t>Onchocerciasis</a:t>
            </a:r>
            <a:r>
              <a:rPr lang="en-US" dirty="0"/>
              <a:t> is an eye and skin disease caused by a parasitic worm (</a:t>
            </a:r>
            <a:r>
              <a:rPr lang="en-US" dirty="0" err="1"/>
              <a:t>filaria</a:t>
            </a:r>
            <a:r>
              <a:rPr lang="en-US" dirty="0"/>
              <a:t>) known as </a:t>
            </a:r>
            <a:r>
              <a:rPr lang="en-US" i="1" dirty="0" err="1"/>
              <a:t>Onchocerca</a:t>
            </a:r>
            <a:r>
              <a:rPr lang="en-US" i="1" dirty="0"/>
              <a:t> volvulus.</a:t>
            </a:r>
            <a:endParaRPr lang="en-US" dirty="0"/>
          </a:p>
          <a:p>
            <a:pPr marL="0" indent="0">
              <a:buNone/>
              <a:defRPr/>
            </a:pPr>
            <a:endParaRPr lang="en-US" dirty="0"/>
          </a:p>
          <a:p>
            <a:pPr>
              <a:defRPr/>
            </a:pPr>
            <a:r>
              <a:rPr lang="en-US" dirty="0"/>
              <a:t> </a:t>
            </a:r>
            <a:r>
              <a:rPr lang="en-US" i="1" dirty="0" err="1"/>
              <a:t>Ochocerca</a:t>
            </a:r>
            <a:r>
              <a:rPr lang="en-US" i="1" dirty="0"/>
              <a:t> </a:t>
            </a:r>
            <a:r>
              <a:rPr lang="en-US" i="1" dirty="0" err="1"/>
              <a:t>voluvulus</a:t>
            </a:r>
            <a:r>
              <a:rPr lang="en-US" i="1" dirty="0"/>
              <a:t> </a:t>
            </a:r>
            <a:r>
              <a:rPr lang="en-US" dirty="0"/>
              <a:t>is transmitted by the bite of an infected blackfly (</a:t>
            </a:r>
            <a:r>
              <a:rPr lang="en-US" b="1" dirty="0">
                <a:solidFill>
                  <a:srgbClr val="FF0000"/>
                </a:solidFill>
              </a:rPr>
              <a:t>genus </a:t>
            </a:r>
            <a:r>
              <a:rPr lang="en-US" b="1" i="1" dirty="0" err="1">
                <a:solidFill>
                  <a:srgbClr val="FF0000"/>
                </a:solidFill>
              </a:rPr>
              <a:t>Simulium</a:t>
            </a:r>
            <a:r>
              <a:rPr lang="en-US" dirty="0"/>
              <a:t>). </a:t>
            </a:r>
          </a:p>
          <a:p>
            <a:pPr marL="0" indent="0">
              <a:buNone/>
              <a:defRPr/>
            </a:pPr>
            <a:endParaRPr lang="en-US" dirty="0"/>
          </a:p>
          <a:p>
            <a:pPr>
              <a:defRPr/>
            </a:pPr>
            <a:r>
              <a:rPr lang="en-US" dirty="0"/>
              <a:t>These flies </a:t>
            </a:r>
            <a:r>
              <a:rPr lang="en-US" b="1" dirty="0">
                <a:solidFill>
                  <a:srgbClr val="FF0000"/>
                </a:solidFill>
              </a:rPr>
              <a:t>breed</a:t>
            </a:r>
            <a:r>
              <a:rPr lang="en-US" dirty="0"/>
              <a:t> and </a:t>
            </a:r>
            <a:r>
              <a:rPr lang="en-US" b="1" dirty="0">
                <a:solidFill>
                  <a:srgbClr val="FF0000"/>
                </a:solidFill>
              </a:rPr>
              <a:t>live</a:t>
            </a:r>
            <a:r>
              <a:rPr lang="en-US" dirty="0"/>
              <a:t> in fast-flowing streams and rivers.</a:t>
            </a:r>
          </a:p>
          <a:p>
            <a:pPr marL="0" indent="0">
              <a:buNone/>
              <a:defRPr/>
            </a:pPr>
            <a:r>
              <a:rPr lang="en-US" dirty="0"/>
              <a:t> </a:t>
            </a:r>
          </a:p>
          <a:p>
            <a:pPr>
              <a:defRPr/>
            </a:pPr>
            <a:r>
              <a:rPr lang="en-US" dirty="0"/>
              <a:t>They increase the risk of blindness to individuals living nearby rivers, hence </a:t>
            </a:r>
            <a:r>
              <a:rPr lang="en-US" dirty="0" err="1"/>
              <a:t>onchocerciasis</a:t>
            </a:r>
            <a:r>
              <a:rPr lang="en-US" dirty="0"/>
              <a:t> is also known as river blindness</a:t>
            </a:r>
          </a:p>
        </p:txBody>
      </p:sp>
    </p:spTree>
    <p:extLst>
      <p:ext uri="{BB962C8B-B14F-4D97-AF65-F5344CB8AC3E}">
        <p14:creationId xmlns:p14="http://schemas.microsoft.com/office/powerpoint/2010/main" val="288980447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2098" name="Picture 2" descr="Photomicrograph of onchocerca volvulus (adult 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0678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0" y="6019800"/>
            <a:ext cx="9067800" cy="838200"/>
          </a:xfrm>
          <a:prstGeom prst="rect">
            <a:avLst/>
          </a:prstGeom>
          <a:solidFill>
            <a:srgbClr val="FF66FF"/>
          </a:solidFill>
        </p:spPr>
        <p:style>
          <a:lnRef idx="3">
            <a:schemeClr val="lt1"/>
          </a:lnRef>
          <a:fillRef idx="1">
            <a:schemeClr val="accent1"/>
          </a:fillRef>
          <a:effectRef idx="1">
            <a:schemeClr val="accent1"/>
          </a:effectRef>
          <a:fontRef idx="minor">
            <a:schemeClr val="lt1"/>
          </a:fontRef>
        </p:style>
        <p:txBody>
          <a:bodyPr anchor="ctr"/>
          <a:lstStyle/>
          <a:p>
            <a:pPr>
              <a:defRPr/>
            </a:pPr>
            <a:r>
              <a:rPr lang="en-US" sz="2400" dirty="0">
                <a:latin typeface="Times New Roman" pitchFamily="18" charset="0"/>
                <a:cs typeface="Times New Roman" pitchFamily="18" charset="0"/>
              </a:rPr>
              <a:t>Photomicrograph of </a:t>
            </a:r>
            <a:r>
              <a:rPr lang="en-US" sz="2400" dirty="0" err="1">
                <a:latin typeface="Times New Roman" pitchFamily="18" charset="0"/>
                <a:cs typeface="Times New Roman" pitchFamily="18" charset="0"/>
              </a:rPr>
              <a:t>onchocerca</a:t>
            </a:r>
            <a:r>
              <a:rPr lang="en-US" sz="2400" dirty="0">
                <a:latin typeface="Times New Roman" pitchFamily="18" charset="0"/>
                <a:cs typeface="Times New Roman" pitchFamily="18" charset="0"/>
              </a:rPr>
              <a:t> volvulus (adult worms). Photo: WHO/TDR/OCP</a:t>
            </a:r>
          </a:p>
        </p:txBody>
      </p:sp>
    </p:spTree>
    <p:extLst>
      <p:ext uri="{BB962C8B-B14F-4D97-AF65-F5344CB8AC3E}">
        <p14:creationId xmlns:p14="http://schemas.microsoft.com/office/powerpoint/2010/main" val="3295084985"/>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2" name="Picture 2" descr="An adult blackfly (Simulium damnosum) taking a bloodmeal on human sk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589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1524001" y="5985164"/>
            <a:ext cx="9143999" cy="838200"/>
          </a:xfrm>
          <a:prstGeom prst="rect">
            <a:avLst/>
          </a:prstGeom>
          <a:solidFill>
            <a:srgbClr val="FF66FF"/>
          </a:solidFill>
        </p:spPr>
        <p:style>
          <a:lnRef idx="0">
            <a:schemeClr val="accent1"/>
          </a:lnRef>
          <a:fillRef idx="3">
            <a:schemeClr val="accent1"/>
          </a:fillRef>
          <a:effectRef idx="3">
            <a:schemeClr val="accent1"/>
          </a:effectRef>
          <a:fontRef idx="minor">
            <a:schemeClr val="lt1"/>
          </a:fontRef>
        </p:style>
        <p:txBody>
          <a:bodyPr anchor="ctr"/>
          <a:lstStyle/>
          <a:p>
            <a:pPr>
              <a:defRPr/>
            </a:pPr>
            <a:r>
              <a:rPr lang="en-US" sz="2400" dirty="0">
                <a:latin typeface="Times New Roman" pitchFamily="18" charset="0"/>
                <a:cs typeface="Times New Roman" pitchFamily="18" charset="0"/>
              </a:rPr>
              <a:t>An adult blackfly (</a:t>
            </a:r>
            <a:r>
              <a:rPr lang="en-US" sz="2400" i="1" dirty="0" err="1">
                <a:latin typeface="Times New Roman" pitchFamily="18" charset="0"/>
                <a:cs typeface="Times New Roman" pitchFamily="18" charset="0"/>
              </a:rPr>
              <a:t>Simulium</a:t>
            </a:r>
            <a:r>
              <a:rPr lang="en-US" sz="2400" i="1" dirty="0">
                <a:latin typeface="Times New Roman" pitchFamily="18" charset="0"/>
                <a:cs typeface="Times New Roman" pitchFamily="18" charset="0"/>
              </a:rPr>
              <a:t> </a:t>
            </a:r>
            <a:r>
              <a:rPr lang="en-US" sz="2400" i="1" dirty="0" err="1">
                <a:latin typeface="Times New Roman" pitchFamily="18" charset="0"/>
                <a:cs typeface="Times New Roman" pitchFamily="18" charset="0"/>
              </a:rPr>
              <a:t>damnosum</a:t>
            </a:r>
            <a:r>
              <a:rPr lang="en-US" sz="2400" dirty="0">
                <a:latin typeface="Times New Roman" pitchFamily="18" charset="0"/>
                <a:cs typeface="Times New Roman" pitchFamily="18" charset="0"/>
              </a:rPr>
              <a:t>) taking a blood meal on human skin. Photo: WHO/TDR/Stammers</a:t>
            </a:r>
          </a:p>
        </p:txBody>
      </p:sp>
    </p:spTree>
    <p:extLst>
      <p:ext uri="{BB962C8B-B14F-4D97-AF65-F5344CB8AC3E}">
        <p14:creationId xmlns:p14="http://schemas.microsoft.com/office/powerpoint/2010/main" val="38706770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3855"/>
            <a:ext cx="9144000" cy="1143000"/>
          </a:xfrm>
        </p:spPr>
        <p:style>
          <a:lnRef idx="0">
            <a:schemeClr val="accent2"/>
          </a:lnRef>
          <a:fillRef idx="3">
            <a:schemeClr val="accent2"/>
          </a:fillRef>
          <a:effectRef idx="3">
            <a:schemeClr val="accent2"/>
          </a:effectRef>
          <a:fontRef idx="minor">
            <a:schemeClr val="lt1"/>
          </a:fontRef>
        </p:style>
        <p:txBody>
          <a:bodyPr/>
          <a:lstStyle/>
          <a:p>
            <a:pPr>
              <a:defRPr/>
            </a:pPr>
            <a:r>
              <a:rPr lang="en-US" dirty="0"/>
              <a:t>Epidemiology</a:t>
            </a:r>
          </a:p>
        </p:txBody>
      </p:sp>
      <p:sp>
        <p:nvSpPr>
          <p:cNvPr id="3" name="Content Placeholder 2"/>
          <p:cNvSpPr>
            <a:spLocks noGrp="1"/>
          </p:cNvSpPr>
          <p:nvPr>
            <p:ph idx="1"/>
          </p:nvPr>
        </p:nvSpPr>
        <p:spPr>
          <a:xfrm>
            <a:off x="1524000" y="1219200"/>
            <a:ext cx="9144000" cy="5638800"/>
          </a:xfrm>
        </p:spPr>
        <p:txBody>
          <a:bodyPr>
            <a:normAutofit/>
          </a:bodyPr>
          <a:lstStyle/>
          <a:p>
            <a:pPr>
              <a:defRPr/>
            </a:pPr>
            <a:r>
              <a:rPr lang="en-US" dirty="0"/>
              <a:t>The distribution of </a:t>
            </a:r>
            <a:r>
              <a:rPr lang="en-US" dirty="0" err="1"/>
              <a:t>onchocerciasis</a:t>
            </a:r>
            <a:r>
              <a:rPr lang="en-US" dirty="0"/>
              <a:t> is linked to the location of blackflies which are naturally found close to the fast-running streams and rivers in the inter-tropical zones. </a:t>
            </a:r>
          </a:p>
          <a:p>
            <a:pPr marL="0" indent="0">
              <a:buNone/>
              <a:defRPr/>
            </a:pPr>
            <a:endParaRPr lang="en-US" dirty="0"/>
          </a:p>
          <a:p>
            <a:pPr>
              <a:defRPr/>
            </a:pPr>
            <a:r>
              <a:rPr lang="en-US" dirty="0"/>
              <a:t>Therefore, about 90% of the disease occurs in Africa. </a:t>
            </a:r>
          </a:p>
          <a:p>
            <a:pPr>
              <a:defRPr/>
            </a:pPr>
            <a:endParaRPr lang="en-US" dirty="0"/>
          </a:p>
          <a:p>
            <a:pPr>
              <a:defRPr/>
            </a:pPr>
            <a:r>
              <a:rPr lang="en-US" dirty="0" err="1"/>
              <a:t>Onchocerciasis</a:t>
            </a:r>
            <a:r>
              <a:rPr lang="en-US" dirty="0"/>
              <a:t> is also found in six countries in Latin America and in Yemen in the Arabian Peninsula.</a:t>
            </a:r>
          </a:p>
          <a:p>
            <a:pPr marL="0" indent="0">
              <a:buNone/>
              <a:defRPr/>
            </a:pPr>
            <a:endParaRPr lang="en-US" dirty="0"/>
          </a:p>
          <a:p>
            <a:pPr>
              <a:defRPr/>
            </a:pPr>
            <a:endParaRPr lang="en-US" dirty="0"/>
          </a:p>
        </p:txBody>
      </p:sp>
    </p:spTree>
    <p:extLst>
      <p:ext uri="{BB962C8B-B14F-4D97-AF65-F5344CB8AC3E}">
        <p14:creationId xmlns:p14="http://schemas.microsoft.com/office/powerpoint/2010/main" val="2290920113"/>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0200" y="-34636"/>
            <a:ext cx="9067800" cy="1219200"/>
          </a:xfrm>
        </p:spPr>
        <p:style>
          <a:lnRef idx="0">
            <a:schemeClr val="accent2"/>
          </a:lnRef>
          <a:fillRef idx="3">
            <a:schemeClr val="accent2"/>
          </a:fillRef>
          <a:effectRef idx="3">
            <a:schemeClr val="accent2"/>
          </a:effectRef>
          <a:fontRef idx="minor">
            <a:schemeClr val="lt1"/>
          </a:fontRef>
        </p:style>
        <p:txBody>
          <a:bodyPr/>
          <a:lstStyle/>
          <a:p>
            <a:pPr>
              <a:defRPr/>
            </a:pPr>
            <a:r>
              <a:rPr lang="en-US" dirty="0"/>
              <a:t>Epidemiology</a:t>
            </a:r>
          </a:p>
        </p:txBody>
      </p:sp>
      <p:sp>
        <p:nvSpPr>
          <p:cNvPr id="135173" name="Content Placeholder 2"/>
          <p:cNvSpPr>
            <a:spLocks noGrp="1"/>
          </p:cNvSpPr>
          <p:nvPr>
            <p:ph idx="1"/>
          </p:nvPr>
        </p:nvSpPr>
        <p:spPr>
          <a:xfrm>
            <a:off x="1524000" y="1371600"/>
            <a:ext cx="9067800" cy="5486400"/>
          </a:xfrm>
        </p:spPr>
        <p:txBody>
          <a:bodyPr/>
          <a:lstStyle/>
          <a:p>
            <a:r>
              <a:rPr lang="en-US"/>
              <a:t>People who live in rural areas near fast-flowing rivers and streams where there are </a:t>
            </a:r>
            <a:r>
              <a:rPr lang="en-US" i="1"/>
              <a:t>Simulium</a:t>
            </a:r>
            <a:r>
              <a:rPr lang="en-US"/>
              <a:t> blackflies are most at risk of acquiring onchocerciasis.</a:t>
            </a:r>
          </a:p>
          <a:p>
            <a:endParaRPr lang="en-US"/>
          </a:p>
          <a:p>
            <a:r>
              <a:rPr lang="en-US"/>
              <a:t>In 2008 about 26 million people were infected with onchocerciasis, of whom 265,000 were blind and 746,000 were visually impaired (WHO 2010). </a:t>
            </a:r>
          </a:p>
          <a:p>
            <a:endParaRPr lang="en-US"/>
          </a:p>
        </p:txBody>
      </p:sp>
    </p:spTree>
    <p:extLst>
      <p:ext uri="{BB962C8B-B14F-4D97-AF65-F5344CB8AC3E}">
        <p14:creationId xmlns:p14="http://schemas.microsoft.com/office/powerpoint/2010/main" val="64508073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43280" y="27709"/>
            <a:ext cx="9124721" cy="1143000"/>
          </a:xfrm>
        </p:spPr>
        <p:style>
          <a:lnRef idx="0">
            <a:schemeClr val="accent2"/>
          </a:lnRef>
          <a:fillRef idx="3">
            <a:schemeClr val="accent2"/>
          </a:fillRef>
          <a:effectRef idx="3">
            <a:schemeClr val="accent2"/>
          </a:effectRef>
          <a:fontRef idx="minor">
            <a:schemeClr val="lt1"/>
          </a:fontRef>
        </p:style>
        <p:txBody>
          <a:bodyPr>
            <a:normAutofit/>
          </a:bodyPr>
          <a:lstStyle/>
          <a:p>
            <a:pPr>
              <a:defRPr/>
            </a:pPr>
            <a:r>
              <a:rPr lang="en-US" sz="4000" b="1" dirty="0">
                <a:latin typeface="Times New Roman" pitchFamily="18" charset="0"/>
                <a:cs typeface="Times New Roman" pitchFamily="18" charset="0"/>
              </a:rPr>
              <a:t>Distribution</a:t>
            </a:r>
            <a:r>
              <a:rPr lang="en-US" sz="4000" dirty="0">
                <a:latin typeface="Times New Roman" pitchFamily="18" charset="0"/>
                <a:cs typeface="Times New Roman" pitchFamily="18" charset="0"/>
              </a:rPr>
              <a:t> of </a:t>
            </a:r>
            <a:r>
              <a:rPr lang="en-US" sz="4000" dirty="0" err="1">
                <a:latin typeface="Times New Roman" pitchFamily="18" charset="0"/>
                <a:cs typeface="Times New Roman" pitchFamily="18" charset="0"/>
              </a:rPr>
              <a:t>Onchocerciasis</a:t>
            </a:r>
            <a:endParaRPr lang="en-US" sz="4000" dirty="0">
              <a:latin typeface="Times New Roman" pitchFamily="18" charset="0"/>
              <a:cs typeface="Times New Roman" pitchFamily="18" charset="0"/>
            </a:endParaRPr>
          </a:p>
        </p:txBody>
      </p:sp>
      <p:pic>
        <p:nvPicPr>
          <p:cNvPr id="136197" name="Picture 2" descr="oncho_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3050" y="1219200"/>
            <a:ext cx="9124950" cy="556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94538614"/>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defRPr/>
            </a:pPr>
            <a:r>
              <a:rPr lang="en-US" dirty="0" err="1"/>
              <a:t>Oncho</a:t>
            </a:r>
            <a:r>
              <a:rPr lang="en-US" dirty="0"/>
              <a:t> life cycle</a:t>
            </a:r>
          </a:p>
        </p:txBody>
      </p:sp>
      <p:sp>
        <p:nvSpPr>
          <p:cNvPr id="3" name="Content Placeholder 2"/>
          <p:cNvSpPr>
            <a:spLocks noGrp="1"/>
          </p:cNvSpPr>
          <p:nvPr>
            <p:ph idx="1"/>
          </p:nvPr>
        </p:nvSpPr>
        <p:spPr/>
        <p:txBody>
          <a:bodyPr>
            <a:normAutofit fontScale="85000" lnSpcReduction="20000"/>
          </a:bodyPr>
          <a:lstStyle/>
          <a:p>
            <a:pPr>
              <a:defRPr/>
            </a:pPr>
            <a:r>
              <a:rPr lang="en-US" dirty="0"/>
              <a:t>During a blood meal, an infected blackfly introduces third-stage filarial larvae onto the skin of the human host, where they penetrate into the wound and </a:t>
            </a:r>
            <a:r>
              <a:rPr lang="en-US" dirty="0">
                <a:solidFill>
                  <a:srgbClr val="FF0000"/>
                </a:solidFill>
              </a:rPr>
              <a:t>subcutaneous tissues </a:t>
            </a:r>
          </a:p>
          <a:p>
            <a:pPr>
              <a:defRPr/>
            </a:pPr>
            <a:endParaRPr lang="en-US" dirty="0"/>
          </a:p>
          <a:p>
            <a:pPr>
              <a:defRPr/>
            </a:pPr>
            <a:r>
              <a:rPr lang="en-US" dirty="0"/>
              <a:t>They develop into adult worms called </a:t>
            </a:r>
            <a:r>
              <a:rPr lang="en-US" dirty="0" err="1"/>
              <a:t>filariae</a:t>
            </a:r>
            <a:endParaRPr lang="en-US" dirty="0"/>
          </a:p>
          <a:p>
            <a:pPr marL="0" indent="0">
              <a:buNone/>
              <a:defRPr/>
            </a:pPr>
            <a:endParaRPr lang="en-US" dirty="0"/>
          </a:p>
          <a:p>
            <a:pPr>
              <a:defRPr/>
            </a:pPr>
            <a:r>
              <a:rPr lang="en-US" dirty="0" err="1"/>
              <a:t>Filariae</a:t>
            </a:r>
            <a:r>
              <a:rPr lang="en-US" dirty="0"/>
              <a:t> commonly reside in nodules in subcutaneous connective tissues, where they can live for approximately 15 years. </a:t>
            </a:r>
          </a:p>
          <a:p>
            <a:pPr marL="0" indent="0">
              <a:buNone/>
              <a:defRPr/>
            </a:pPr>
            <a:endParaRPr lang="en-US" dirty="0"/>
          </a:p>
          <a:p>
            <a:pPr>
              <a:defRPr/>
            </a:pPr>
            <a:r>
              <a:rPr lang="en-US" b="1" dirty="0">
                <a:solidFill>
                  <a:srgbClr val="FF0000"/>
                </a:solidFill>
              </a:rPr>
              <a:t>In nodules </a:t>
            </a:r>
            <a:r>
              <a:rPr lang="en-US" dirty="0"/>
              <a:t>that contain </a:t>
            </a:r>
            <a:r>
              <a:rPr lang="en-US" b="1" dirty="0">
                <a:solidFill>
                  <a:srgbClr val="FF0000"/>
                </a:solidFill>
              </a:rPr>
              <a:t>male</a:t>
            </a:r>
            <a:r>
              <a:rPr lang="en-US" dirty="0"/>
              <a:t> and </a:t>
            </a:r>
            <a:r>
              <a:rPr lang="en-US" b="1" dirty="0">
                <a:solidFill>
                  <a:srgbClr val="FF0000"/>
                </a:solidFill>
              </a:rPr>
              <a:t>female worms</a:t>
            </a:r>
            <a:r>
              <a:rPr lang="en-US" dirty="0"/>
              <a:t>, the female worms are capable of producing larvae, called microfilariae, for approximately nine years, producing an average of </a:t>
            </a:r>
            <a:r>
              <a:rPr lang="en-US" b="1" dirty="0">
                <a:solidFill>
                  <a:srgbClr val="FF0000"/>
                </a:solidFill>
              </a:rPr>
              <a:t>1,600 microfilariae per day</a:t>
            </a:r>
          </a:p>
        </p:txBody>
      </p:sp>
    </p:spTree>
    <p:extLst>
      <p:ext uri="{BB962C8B-B14F-4D97-AF65-F5344CB8AC3E}">
        <p14:creationId xmlns:p14="http://schemas.microsoft.com/office/powerpoint/2010/main" val="1558597860"/>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152400"/>
            <a:ext cx="8229600" cy="1143000"/>
          </a:xfrm>
        </p:spPr>
        <p:style>
          <a:lnRef idx="0">
            <a:schemeClr val="accent2"/>
          </a:lnRef>
          <a:fillRef idx="3">
            <a:schemeClr val="accent2"/>
          </a:fillRef>
          <a:effectRef idx="3">
            <a:schemeClr val="accent2"/>
          </a:effectRef>
          <a:fontRef idx="minor">
            <a:schemeClr val="lt1"/>
          </a:fontRef>
        </p:style>
        <p:txBody>
          <a:bodyPr/>
          <a:lstStyle/>
          <a:p>
            <a:pPr>
              <a:defRPr/>
            </a:pPr>
            <a:r>
              <a:rPr lang="en-US" dirty="0" err="1"/>
              <a:t>Oncho</a:t>
            </a:r>
            <a:r>
              <a:rPr lang="en-US" dirty="0"/>
              <a:t> life cycle</a:t>
            </a:r>
          </a:p>
        </p:txBody>
      </p:sp>
      <p:sp>
        <p:nvSpPr>
          <p:cNvPr id="3" name="Content Placeholder 2"/>
          <p:cNvSpPr>
            <a:spLocks noGrp="1"/>
          </p:cNvSpPr>
          <p:nvPr>
            <p:ph idx="1"/>
          </p:nvPr>
        </p:nvSpPr>
        <p:spPr>
          <a:xfrm>
            <a:off x="1676400" y="1295400"/>
            <a:ext cx="8839200" cy="5562600"/>
          </a:xfrm>
        </p:spPr>
        <p:txBody>
          <a:bodyPr>
            <a:noAutofit/>
          </a:bodyPr>
          <a:lstStyle/>
          <a:p>
            <a:pPr>
              <a:defRPr/>
            </a:pPr>
            <a:r>
              <a:rPr lang="en-US" dirty="0">
                <a:latin typeface="Times New Roman" pitchFamily="18" charset="0"/>
                <a:cs typeface="Times New Roman" pitchFamily="18" charset="0"/>
              </a:rPr>
              <a:t>The microfilariae have a life span that may reach two years</a:t>
            </a:r>
          </a:p>
          <a:p>
            <a:pPr marL="0" indent="0">
              <a:buNone/>
              <a:defRPr/>
            </a:pPr>
            <a:endParaRPr lang="en-US"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They are occasionally found in blood, urine, and sputum but are </a:t>
            </a:r>
            <a:r>
              <a:rPr lang="en-US" b="1" dirty="0">
                <a:solidFill>
                  <a:srgbClr val="FF0000"/>
                </a:solidFill>
                <a:latin typeface="Times New Roman" pitchFamily="18" charset="0"/>
                <a:cs typeface="Times New Roman" pitchFamily="18" charset="0"/>
              </a:rPr>
              <a:t>typically found </a:t>
            </a:r>
            <a:r>
              <a:rPr lang="en-US" dirty="0">
                <a:latin typeface="Times New Roman" pitchFamily="18" charset="0"/>
                <a:cs typeface="Times New Roman" pitchFamily="18" charset="0"/>
              </a:rPr>
              <a:t>in the </a:t>
            </a:r>
            <a:r>
              <a:rPr lang="en-US" b="1" dirty="0">
                <a:solidFill>
                  <a:srgbClr val="FF0000"/>
                </a:solidFill>
                <a:latin typeface="Times New Roman" pitchFamily="18" charset="0"/>
                <a:cs typeface="Times New Roman" pitchFamily="18" charset="0"/>
              </a:rPr>
              <a:t>skin and in connective tissues</a:t>
            </a:r>
            <a:r>
              <a:rPr lang="en-US" dirty="0">
                <a:latin typeface="Times New Roman" pitchFamily="18" charset="0"/>
                <a:cs typeface="Times New Roman" pitchFamily="18" charset="0"/>
              </a:rPr>
              <a:t>. </a:t>
            </a:r>
          </a:p>
          <a:p>
            <a:pPr>
              <a:defRPr/>
            </a:pPr>
            <a:endParaRPr lang="en-US" dirty="0">
              <a:latin typeface="Times New Roman" pitchFamily="18" charset="0"/>
              <a:cs typeface="Times New Roman" pitchFamily="18" charset="0"/>
            </a:endParaRPr>
          </a:p>
          <a:p>
            <a:pPr marL="0" indent="0">
              <a:buNone/>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To repeat the transmission cycle, a blackfly </a:t>
            </a:r>
            <a:r>
              <a:rPr lang="en-US" b="1" dirty="0">
                <a:solidFill>
                  <a:srgbClr val="FF0000"/>
                </a:solidFill>
                <a:latin typeface="Times New Roman" pitchFamily="18" charset="0"/>
                <a:cs typeface="Times New Roman" pitchFamily="18" charset="0"/>
              </a:rPr>
              <a:t>ingests</a:t>
            </a:r>
            <a:r>
              <a:rPr lang="en-US" dirty="0">
                <a:latin typeface="Times New Roman" pitchFamily="18" charset="0"/>
                <a:cs typeface="Times New Roman" pitchFamily="18" charset="0"/>
              </a:rPr>
              <a:t> the </a:t>
            </a:r>
            <a:r>
              <a:rPr lang="en-US" b="1" dirty="0">
                <a:solidFill>
                  <a:srgbClr val="FF0000"/>
                </a:solidFill>
                <a:latin typeface="Times New Roman" pitchFamily="18" charset="0"/>
                <a:cs typeface="Times New Roman" pitchFamily="18" charset="0"/>
              </a:rPr>
              <a:t>microfilariae during a blood meal</a:t>
            </a:r>
            <a:r>
              <a:rPr lang="en-US" dirty="0">
                <a:latin typeface="Times New Roman" pitchFamily="18" charset="0"/>
                <a:cs typeface="Times New Roman" pitchFamily="18" charset="0"/>
              </a:rPr>
              <a:t>. </a:t>
            </a:r>
          </a:p>
          <a:p>
            <a:pPr marL="0" indent="0">
              <a:buNone/>
              <a:defRPr/>
            </a:pPr>
            <a:endParaRPr lang="en-US" sz="2400" dirty="0">
              <a:latin typeface="Times New Roman" pitchFamily="18" charset="0"/>
              <a:cs typeface="Times New Roman" pitchFamily="18" charset="0"/>
            </a:endParaRPr>
          </a:p>
          <a:p>
            <a:pPr marL="0" indent="0">
              <a:buNone/>
              <a:defRPr/>
            </a:pPr>
            <a:endParaRPr lang="en-US" sz="2400" dirty="0"/>
          </a:p>
        </p:txBody>
      </p:sp>
    </p:spTree>
    <p:extLst>
      <p:ext uri="{BB962C8B-B14F-4D97-AF65-F5344CB8AC3E}">
        <p14:creationId xmlns:p14="http://schemas.microsoft.com/office/powerpoint/2010/main" val="348035350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style>
          <a:lnRef idx="0">
            <a:schemeClr val="accent2"/>
          </a:lnRef>
          <a:fillRef idx="3">
            <a:schemeClr val="accent2"/>
          </a:fillRef>
          <a:effectRef idx="3">
            <a:schemeClr val="accent2"/>
          </a:effectRef>
          <a:fontRef idx="minor">
            <a:schemeClr val="lt1"/>
          </a:fontRef>
        </p:style>
        <p:txBody>
          <a:bodyPr/>
          <a:lstStyle/>
          <a:p>
            <a:pPr>
              <a:defRPr/>
            </a:pPr>
            <a:r>
              <a:rPr lang="en-US" dirty="0" err="1"/>
              <a:t>Oncho</a:t>
            </a:r>
            <a:r>
              <a:rPr lang="en-US" dirty="0"/>
              <a:t> life cycle</a:t>
            </a:r>
          </a:p>
        </p:txBody>
      </p:sp>
      <p:sp>
        <p:nvSpPr>
          <p:cNvPr id="3" name="Content Placeholder 2"/>
          <p:cNvSpPr>
            <a:spLocks noGrp="1"/>
          </p:cNvSpPr>
          <p:nvPr>
            <p:ph idx="1"/>
          </p:nvPr>
        </p:nvSpPr>
        <p:spPr>
          <a:xfrm>
            <a:off x="1981200" y="1600200"/>
            <a:ext cx="8229600" cy="5105400"/>
          </a:xfrm>
        </p:spPr>
        <p:txBody>
          <a:bodyPr/>
          <a:lstStyle/>
          <a:p>
            <a:pPr>
              <a:defRPr/>
            </a:pPr>
            <a:r>
              <a:rPr lang="en-US" dirty="0">
                <a:latin typeface="Times New Roman" pitchFamily="18" charset="0"/>
                <a:cs typeface="Times New Roman" pitchFamily="18" charset="0"/>
              </a:rPr>
              <a:t>After ingestion, the microfilariae migrate from the blackfly’s </a:t>
            </a:r>
            <a:r>
              <a:rPr lang="en-US" dirty="0" err="1">
                <a:latin typeface="Times New Roman" pitchFamily="18" charset="0"/>
                <a:cs typeface="Times New Roman" pitchFamily="18" charset="0"/>
              </a:rPr>
              <a:t>midgut</a:t>
            </a:r>
            <a:r>
              <a:rPr lang="en-US" dirty="0">
                <a:latin typeface="Times New Roman" pitchFamily="18" charset="0"/>
                <a:cs typeface="Times New Roman" pitchFamily="18" charset="0"/>
              </a:rPr>
              <a:t> to the thoracic muscles , where the microfilariae develop into third-stage infective larvae.</a:t>
            </a:r>
          </a:p>
          <a:p>
            <a:pPr marL="0" indent="0">
              <a:buNone/>
              <a:defRPr/>
            </a:pPr>
            <a:endParaRPr lang="en-US" dirty="0"/>
          </a:p>
          <a:p>
            <a:pPr>
              <a:defRPr/>
            </a:pPr>
            <a:r>
              <a:rPr lang="en-US" dirty="0"/>
              <a:t> The third-stage infective larvae migrate to the </a:t>
            </a:r>
            <a:r>
              <a:rPr lang="en-US" b="1" dirty="0">
                <a:solidFill>
                  <a:srgbClr val="FF0000"/>
                </a:solidFill>
              </a:rPr>
              <a:t>blackfly’s proboscis  </a:t>
            </a:r>
            <a:r>
              <a:rPr lang="en-US" dirty="0"/>
              <a:t>and can infect another human when the fly takes a blood meal .</a:t>
            </a:r>
          </a:p>
          <a:p>
            <a:pPr>
              <a:defRPr/>
            </a:pPr>
            <a:endParaRPr lang="en-US" dirty="0"/>
          </a:p>
        </p:txBody>
      </p:sp>
    </p:spTree>
    <p:extLst>
      <p:ext uri="{BB962C8B-B14F-4D97-AF65-F5344CB8AC3E}">
        <p14:creationId xmlns:p14="http://schemas.microsoft.com/office/powerpoint/2010/main" val="85797702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2133600"/>
            <a:ext cx="51816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553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0"/>
            <a:ext cx="3781425" cy="228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6858000" y="9525"/>
            <a:ext cx="3505200" cy="58420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a:spAutoFit/>
          </a:bodyPr>
          <a:lstStyle/>
          <a:p>
            <a:pPr>
              <a:defRPr/>
            </a:pPr>
            <a:r>
              <a:rPr lang="en-US" sz="3200" dirty="0">
                <a:latin typeface="Times New Roman" pitchFamily="18" charset="0"/>
                <a:cs typeface="Times New Roman" pitchFamily="18" charset="0"/>
              </a:rPr>
              <a:t>Parasites</a:t>
            </a:r>
          </a:p>
        </p:txBody>
      </p:sp>
      <p:sp>
        <p:nvSpPr>
          <p:cNvPr id="3" name="TextBox 2"/>
          <p:cNvSpPr txBox="1"/>
          <p:nvPr/>
        </p:nvSpPr>
        <p:spPr>
          <a:xfrm>
            <a:off x="6567489" y="600076"/>
            <a:ext cx="4073525" cy="6278563"/>
          </a:xfrm>
          <a:prstGeom prst="rect">
            <a:avLst/>
          </a:prstGeom>
          <a:solidFill>
            <a:schemeClr val="accent5">
              <a:lumMod val="20000"/>
              <a:lumOff val="80000"/>
            </a:schemeClr>
          </a:solidFill>
        </p:spPr>
        <p:style>
          <a:lnRef idx="1">
            <a:schemeClr val="accent4"/>
          </a:lnRef>
          <a:fillRef idx="3">
            <a:schemeClr val="accent4"/>
          </a:fillRef>
          <a:effectRef idx="2">
            <a:schemeClr val="accent4"/>
          </a:effectRef>
          <a:fontRef idx="minor">
            <a:schemeClr val="lt1"/>
          </a:fontRef>
        </p:style>
        <p:txBody>
          <a:bodyPr>
            <a:spAutoFit/>
          </a:bodyPr>
          <a:lstStyle/>
          <a:p>
            <a:pPr marL="342900" indent="-342900">
              <a:buFont typeface="Arial" pitchFamily="34" charset="0"/>
              <a:buChar char="•"/>
              <a:defRPr/>
            </a:pPr>
            <a:r>
              <a:rPr lang="en-US" sz="2400" dirty="0">
                <a:solidFill>
                  <a:srgbClr val="7030A0"/>
                </a:solidFill>
                <a:latin typeface="Times New Roman" pitchFamily="18" charset="0"/>
                <a:cs typeface="Times New Roman" pitchFamily="18" charset="0"/>
              </a:rPr>
              <a:t>White, slender roundworms</a:t>
            </a:r>
          </a:p>
          <a:p>
            <a:pPr marL="342900" indent="-342900">
              <a:buFont typeface="Arial" pitchFamily="34" charset="0"/>
              <a:buChar char="•"/>
              <a:defRPr/>
            </a:pPr>
            <a:endParaRPr lang="en-US" sz="2400" dirty="0">
              <a:solidFill>
                <a:srgbClr val="7030A0"/>
              </a:solidFill>
              <a:latin typeface="Times New Roman" pitchFamily="18" charset="0"/>
              <a:cs typeface="Times New Roman" pitchFamily="18" charset="0"/>
            </a:endParaRPr>
          </a:p>
          <a:p>
            <a:pPr marL="342900" indent="-342900">
              <a:buFont typeface="Arial" pitchFamily="34" charset="0"/>
              <a:buChar char="•"/>
              <a:defRPr/>
            </a:pPr>
            <a:endParaRPr lang="en-US" sz="2400" dirty="0">
              <a:solidFill>
                <a:srgbClr val="7030A0"/>
              </a:solidFill>
              <a:latin typeface="Times New Roman" pitchFamily="18" charset="0"/>
              <a:cs typeface="Times New Roman" pitchFamily="18" charset="0"/>
            </a:endParaRPr>
          </a:p>
          <a:p>
            <a:pPr marL="342900" indent="-342900">
              <a:buFont typeface="Arial" pitchFamily="34" charset="0"/>
              <a:buChar char="•"/>
              <a:defRPr/>
            </a:pPr>
            <a:r>
              <a:rPr lang="en-US" sz="2400" i="1" dirty="0">
                <a:solidFill>
                  <a:srgbClr val="7030A0"/>
                </a:solidFill>
                <a:latin typeface="Times New Roman" pitchFamily="18" charset="0"/>
                <a:cs typeface="Times New Roman" pitchFamily="18" charset="0"/>
              </a:rPr>
              <a:t>W. </a:t>
            </a:r>
            <a:r>
              <a:rPr lang="en-US" sz="2400" i="1" dirty="0" err="1">
                <a:solidFill>
                  <a:srgbClr val="7030A0"/>
                </a:solidFill>
                <a:latin typeface="Times New Roman" pitchFamily="18" charset="0"/>
                <a:cs typeface="Times New Roman" pitchFamily="18" charset="0"/>
              </a:rPr>
              <a:t>bancrofti</a:t>
            </a:r>
            <a:r>
              <a:rPr lang="en-US" sz="2400" i="1" dirty="0">
                <a:solidFill>
                  <a:srgbClr val="7030A0"/>
                </a:solidFill>
                <a:latin typeface="Times New Roman" pitchFamily="18" charset="0"/>
                <a:cs typeface="Times New Roman" pitchFamily="18" charset="0"/>
              </a:rPr>
              <a:t>, B. </a:t>
            </a:r>
            <a:r>
              <a:rPr lang="en-US" sz="2400" i="1" dirty="0" err="1">
                <a:solidFill>
                  <a:srgbClr val="7030A0"/>
                </a:solidFill>
                <a:latin typeface="Times New Roman" pitchFamily="18" charset="0"/>
                <a:cs typeface="Times New Roman" pitchFamily="18" charset="0"/>
              </a:rPr>
              <a:t>malayi</a:t>
            </a:r>
            <a:r>
              <a:rPr lang="en-US" sz="2400" i="1" dirty="0">
                <a:solidFill>
                  <a:srgbClr val="7030A0"/>
                </a:solidFill>
                <a:latin typeface="Times New Roman" pitchFamily="18" charset="0"/>
                <a:cs typeface="Times New Roman" pitchFamily="18" charset="0"/>
              </a:rPr>
              <a:t> </a:t>
            </a:r>
            <a:r>
              <a:rPr lang="en-US" sz="2400" dirty="0">
                <a:solidFill>
                  <a:srgbClr val="7030A0"/>
                </a:solidFill>
                <a:latin typeface="Times New Roman" pitchFamily="18" charset="0"/>
                <a:cs typeface="Times New Roman" pitchFamily="18" charset="0"/>
              </a:rPr>
              <a:t>and </a:t>
            </a:r>
            <a:r>
              <a:rPr lang="en-US" sz="2400" i="1" dirty="0" err="1">
                <a:solidFill>
                  <a:srgbClr val="7030A0"/>
                </a:solidFill>
                <a:latin typeface="Times New Roman" pitchFamily="18" charset="0"/>
                <a:cs typeface="Times New Roman" pitchFamily="18" charset="0"/>
              </a:rPr>
              <a:t>Brugia</a:t>
            </a:r>
            <a:r>
              <a:rPr lang="en-US" sz="2400" i="1" dirty="0">
                <a:solidFill>
                  <a:srgbClr val="7030A0"/>
                </a:solidFill>
                <a:latin typeface="Times New Roman" pitchFamily="18" charset="0"/>
                <a:cs typeface="Times New Roman" pitchFamily="18" charset="0"/>
              </a:rPr>
              <a:t> </a:t>
            </a:r>
            <a:r>
              <a:rPr lang="en-US" sz="2400" i="1" dirty="0" err="1">
                <a:solidFill>
                  <a:srgbClr val="7030A0"/>
                </a:solidFill>
                <a:latin typeface="Times New Roman" pitchFamily="18" charset="0"/>
                <a:cs typeface="Times New Roman" pitchFamily="18" charset="0"/>
              </a:rPr>
              <a:t>timori</a:t>
            </a:r>
            <a:r>
              <a:rPr lang="en-US" sz="2400" dirty="0">
                <a:solidFill>
                  <a:srgbClr val="7030A0"/>
                </a:solidFill>
                <a:latin typeface="Times New Roman" pitchFamily="18" charset="0"/>
                <a:cs typeface="Times New Roman" pitchFamily="18" charset="0"/>
              </a:rPr>
              <a:t> in their adult stage live in the vessels of the lymphatic system</a:t>
            </a:r>
            <a:endParaRPr lang="en-US" sz="2400" i="1" dirty="0">
              <a:solidFill>
                <a:srgbClr val="7030A0"/>
              </a:solidFill>
              <a:latin typeface="Times New Roman" pitchFamily="18" charset="0"/>
              <a:cs typeface="Times New Roman" pitchFamily="18" charset="0"/>
            </a:endParaRPr>
          </a:p>
          <a:p>
            <a:pPr>
              <a:defRPr/>
            </a:pPr>
            <a:endParaRPr lang="en-US" sz="2400" i="1" dirty="0">
              <a:solidFill>
                <a:srgbClr val="7030A0"/>
              </a:solidFill>
              <a:latin typeface="Times New Roman" pitchFamily="18" charset="0"/>
              <a:cs typeface="Times New Roman" pitchFamily="18" charset="0"/>
            </a:endParaRPr>
          </a:p>
          <a:p>
            <a:pPr marL="342900" indent="-342900">
              <a:buFont typeface="Arial" pitchFamily="34" charset="0"/>
              <a:buChar char="•"/>
              <a:defRPr/>
            </a:pPr>
            <a:endParaRPr lang="en-US" sz="2400" i="1" dirty="0">
              <a:solidFill>
                <a:srgbClr val="7030A0"/>
              </a:solidFill>
              <a:latin typeface="Times New Roman" pitchFamily="18" charset="0"/>
              <a:cs typeface="Times New Roman" pitchFamily="18" charset="0"/>
            </a:endParaRPr>
          </a:p>
          <a:p>
            <a:pPr marL="342900" indent="-342900">
              <a:buFont typeface="Arial" pitchFamily="34" charset="0"/>
              <a:buChar char="•"/>
              <a:defRPr/>
            </a:pPr>
            <a:r>
              <a:rPr lang="en-US" sz="2400" dirty="0">
                <a:solidFill>
                  <a:srgbClr val="7030A0"/>
                </a:solidFill>
                <a:latin typeface="Times New Roman" pitchFamily="18" charset="0"/>
                <a:cs typeface="Times New Roman" pitchFamily="18" charset="0"/>
              </a:rPr>
              <a:t>Live for 5-7 years,</a:t>
            </a:r>
          </a:p>
          <a:p>
            <a:pPr>
              <a:defRPr/>
            </a:pPr>
            <a:endParaRPr lang="en-US" sz="2400" dirty="0">
              <a:solidFill>
                <a:srgbClr val="7030A0"/>
              </a:solidFill>
              <a:latin typeface="Times New Roman" pitchFamily="18" charset="0"/>
              <a:cs typeface="Times New Roman" pitchFamily="18" charset="0"/>
            </a:endParaRPr>
          </a:p>
          <a:p>
            <a:pPr>
              <a:defRPr/>
            </a:pPr>
            <a:r>
              <a:rPr lang="en-US" sz="2400" dirty="0">
                <a:solidFill>
                  <a:srgbClr val="7030A0"/>
                </a:solidFill>
                <a:latin typeface="Times New Roman" pitchFamily="18" charset="0"/>
                <a:cs typeface="Times New Roman" pitchFamily="18" charset="0"/>
              </a:rPr>
              <a:t> </a:t>
            </a:r>
          </a:p>
          <a:p>
            <a:pPr marL="342900" indent="-342900">
              <a:buFont typeface="Arial" pitchFamily="34" charset="0"/>
              <a:buChar char="•"/>
              <a:defRPr/>
            </a:pPr>
            <a:r>
              <a:rPr lang="en-US" sz="2400" dirty="0">
                <a:solidFill>
                  <a:srgbClr val="7030A0"/>
                </a:solidFill>
                <a:latin typeface="Times New Roman" pitchFamily="18" charset="0"/>
                <a:cs typeface="Times New Roman" pitchFamily="18" charset="0"/>
              </a:rPr>
              <a:t>Produce millions of microfilaria</a:t>
            </a:r>
          </a:p>
          <a:p>
            <a:pPr marL="342900" indent="-342900">
              <a:buFont typeface="Arial" pitchFamily="34" charset="0"/>
              <a:buChar char="•"/>
              <a:defRPr/>
            </a:pPr>
            <a:endParaRPr lang="en-US" sz="2400" dirty="0">
              <a:latin typeface="Times New Roman" pitchFamily="18" charset="0"/>
              <a:cs typeface="Times New Roman" pitchFamily="18" charset="0"/>
            </a:endParaRPr>
          </a:p>
          <a:p>
            <a:pPr marL="342900" indent="-342900">
              <a:buFont typeface="Arial" pitchFamily="34" charset="0"/>
              <a:buChar char="•"/>
              <a:defRPr/>
            </a:pPr>
            <a:endParaRPr lang="en-US" sz="2400" dirty="0">
              <a:latin typeface="Times New Roman" pitchFamily="18" charset="0"/>
              <a:cs typeface="Times New Roman" pitchFamily="18" charset="0"/>
            </a:endParaRPr>
          </a:p>
          <a:p>
            <a:pPr>
              <a:defRPr/>
            </a:pPr>
            <a:endParaRPr lang="en-US" dirty="0"/>
          </a:p>
        </p:txBody>
      </p:sp>
    </p:spTree>
    <p:extLst>
      <p:ext uri="{BB962C8B-B14F-4D97-AF65-F5344CB8AC3E}">
        <p14:creationId xmlns:p14="http://schemas.microsoft.com/office/powerpoint/2010/main" val="3073841351"/>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0290" name="Picture 2" descr="Life Cycle of O. Volvu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80314242"/>
      </p:ext>
    </p:extLst>
  </p:cSld>
  <p:clrMapOvr>
    <a:masterClrMapping/>
  </p:clrMapOvr>
  <mc:AlternateContent xmlns:mc="http://schemas.openxmlformats.org/markup-compatibility/2006" xmlns:p14="http://schemas.microsoft.com/office/powerpoint/2010/main">
    <mc:Choice Requires="p14">
      <p:transition spd="slow" p14:dur="1200">
        <p14:prism dir="d"/>
      </p:transition>
    </mc:Choice>
    <mc:Fallback xmlns="">
      <p:transition spd="slow">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709" y="27709"/>
            <a:ext cx="9116291" cy="1143000"/>
          </a:xfrm>
          <a:solidFill>
            <a:srgbClr val="FF66FF"/>
          </a:solidFill>
        </p:spPr>
        <p:style>
          <a:lnRef idx="0">
            <a:schemeClr val="accent2"/>
          </a:lnRef>
          <a:fillRef idx="3">
            <a:schemeClr val="accent2"/>
          </a:fillRef>
          <a:effectRef idx="3">
            <a:schemeClr val="accent2"/>
          </a:effectRef>
          <a:fontRef idx="minor">
            <a:schemeClr val="lt1"/>
          </a:fontRef>
        </p:style>
        <p:txBody>
          <a:bodyPr/>
          <a:lstStyle/>
          <a:p>
            <a:pPr>
              <a:defRPr/>
            </a:pPr>
            <a:r>
              <a:rPr lang="en-US" b="1" dirty="0">
                <a:solidFill>
                  <a:schemeClr val="tx1"/>
                </a:solidFill>
              </a:rPr>
              <a:t>Clinical Presentation</a:t>
            </a:r>
          </a:p>
        </p:txBody>
      </p:sp>
      <p:sp>
        <p:nvSpPr>
          <p:cNvPr id="3" name="Content Placeholder 2"/>
          <p:cNvSpPr>
            <a:spLocks noGrp="1"/>
          </p:cNvSpPr>
          <p:nvPr>
            <p:ph idx="1"/>
          </p:nvPr>
        </p:nvSpPr>
        <p:spPr>
          <a:xfrm>
            <a:off x="1524000" y="1219200"/>
            <a:ext cx="9144000" cy="5638800"/>
          </a:xfrm>
        </p:spPr>
        <p:txBody>
          <a:bodyPr>
            <a:normAutofit/>
          </a:bodyPr>
          <a:lstStyle/>
          <a:p>
            <a:pPr marL="0" indent="0">
              <a:buNone/>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Severely infected people usually develop severe itching and skin and/or eye lesions</a:t>
            </a:r>
          </a:p>
          <a:p>
            <a:pPr marL="0" indent="0">
              <a:buNone/>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The death of microfilariae is very toxic to the skin and the eye, producing terrible itching and various eye manifestations (lesions).</a:t>
            </a:r>
          </a:p>
          <a:p>
            <a:pPr>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After repeated years of exposure, these lesions may lead to irreversible blindness and </a:t>
            </a:r>
            <a:r>
              <a:rPr lang="en-US" b="1" dirty="0" err="1">
                <a:solidFill>
                  <a:srgbClr val="FF0000"/>
                </a:solidFill>
                <a:latin typeface="Times New Roman" pitchFamily="18" charset="0"/>
                <a:cs typeface="Times New Roman" pitchFamily="18" charset="0"/>
              </a:rPr>
              <a:t>disfigurative</a:t>
            </a:r>
            <a:r>
              <a:rPr lang="en-US" b="1" dirty="0">
                <a:solidFill>
                  <a:srgbClr val="FF0000"/>
                </a:solidFill>
                <a:latin typeface="Times New Roman" pitchFamily="18" charset="0"/>
                <a:cs typeface="Times New Roman" pitchFamily="18" charset="0"/>
              </a:rPr>
              <a:t> skin diseases </a:t>
            </a:r>
            <a:r>
              <a:rPr lang="en-US" dirty="0">
                <a:latin typeface="Times New Roman" pitchFamily="18" charset="0"/>
                <a:cs typeface="Times New Roman" pitchFamily="18" charset="0"/>
              </a:rPr>
              <a:t>sometimes named "</a:t>
            </a:r>
            <a:r>
              <a:rPr lang="en-US" b="1" dirty="0">
                <a:solidFill>
                  <a:srgbClr val="FF0000"/>
                </a:solidFill>
                <a:latin typeface="Times New Roman" pitchFamily="18" charset="0"/>
                <a:cs typeface="Times New Roman" pitchFamily="18" charset="0"/>
              </a:rPr>
              <a:t>leopard" skin </a:t>
            </a:r>
            <a:r>
              <a:rPr lang="en-US" dirty="0">
                <a:latin typeface="Times New Roman" pitchFamily="18" charset="0"/>
                <a:cs typeface="Times New Roman" pitchFamily="18" charset="0"/>
              </a:rPr>
              <a:t>and "</a:t>
            </a:r>
            <a:r>
              <a:rPr lang="en-US" b="1" dirty="0">
                <a:solidFill>
                  <a:srgbClr val="FF0000"/>
                </a:solidFill>
                <a:latin typeface="Times New Roman" pitchFamily="18" charset="0"/>
                <a:cs typeface="Times New Roman" pitchFamily="18" charset="0"/>
              </a:rPr>
              <a:t>lizard" skin</a:t>
            </a:r>
            <a:r>
              <a:rPr lang="en-US" dirty="0">
                <a:latin typeface="Times New Roman" pitchFamily="18" charset="0"/>
                <a:cs typeface="Times New Roman" pitchFamily="18" charset="0"/>
              </a:rPr>
              <a:t>.</a:t>
            </a:r>
          </a:p>
          <a:p>
            <a:pPr>
              <a:defRPr/>
            </a:pPr>
            <a:endParaRPr lang="en-US" dirty="0">
              <a:latin typeface="Times New Roman" pitchFamily="18" charset="0"/>
              <a:cs typeface="Times New Roman" pitchFamily="18" charset="0"/>
            </a:endParaRPr>
          </a:p>
          <a:p>
            <a:pPr>
              <a:defRPr/>
            </a:pPr>
            <a:endParaRPr lang="en-US" sz="3600" dirty="0">
              <a:latin typeface="Times New Roman" pitchFamily="18" charset="0"/>
              <a:cs typeface="Times New Roman" pitchFamily="18" charset="0"/>
            </a:endParaRPr>
          </a:p>
          <a:p>
            <a:pPr>
              <a:defRPr/>
            </a:pPr>
            <a:endParaRPr lang="en-US" sz="3400" dirty="0">
              <a:latin typeface="Times New Roman" pitchFamily="18" charset="0"/>
              <a:cs typeface="Times New Roman" pitchFamily="18" charset="0"/>
            </a:endParaRPr>
          </a:p>
          <a:p>
            <a:pPr>
              <a:defRPr/>
            </a:pPr>
            <a:endParaRPr lang="en-US" dirty="0">
              <a:latin typeface="Times New Roman" pitchFamily="18" charset="0"/>
              <a:cs typeface="Times New Roman" pitchFamily="18" charset="0"/>
            </a:endParaRPr>
          </a:p>
        </p:txBody>
      </p:sp>
    </p:spTree>
    <p:extLst>
      <p:ext uri="{BB962C8B-B14F-4D97-AF65-F5344CB8AC3E}">
        <p14:creationId xmlns:p14="http://schemas.microsoft.com/office/powerpoint/2010/main" val="734678836"/>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Title 1"/>
          <p:cNvSpPr>
            <a:spLocks noGrp="1"/>
          </p:cNvSpPr>
          <p:nvPr>
            <p:ph type="title"/>
          </p:nvPr>
        </p:nvSpPr>
        <p:spPr>
          <a:solidFill>
            <a:srgbClr val="FF66FF"/>
          </a:solidFill>
        </p:spPr>
        <p:txBody>
          <a:bodyPr/>
          <a:lstStyle/>
          <a:p>
            <a:r>
              <a:rPr lang="en-US"/>
              <a:t>Clinical Presentation</a:t>
            </a:r>
          </a:p>
        </p:txBody>
      </p:sp>
      <p:sp>
        <p:nvSpPr>
          <p:cNvPr id="3" name="Content Placeholder 2"/>
          <p:cNvSpPr>
            <a:spLocks noGrp="1"/>
          </p:cNvSpPr>
          <p:nvPr>
            <p:ph idx="1"/>
          </p:nvPr>
        </p:nvSpPr>
        <p:spPr>
          <a:xfrm>
            <a:off x="1981200" y="1524000"/>
            <a:ext cx="8229600" cy="5181600"/>
          </a:xfrm>
        </p:spPr>
        <p:txBody>
          <a:bodyPr/>
          <a:lstStyle/>
          <a:p>
            <a:pPr>
              <a:defRPr/>
            </a:pPr>
            <a:r>
              <a:rPr lang="en-US" dirty="0">
                <a:latin typeface="Times New Roman" pitchFamily="18" charset="0"/>
                <a:cs typeface="Times New Roman" pitchFamily="18" charset="0"/>
              </a:rPr>
              <a:t>The inflammation caused by larvae that die in the eye results initially in reversible lesions on the cornea that without treatment progress to </a:t>
            </a:r>
            <a:r>
              <a:rPr lang="en-US" b="1" dirty="0">
                <a:solidFill>
                  <a:srgbClr val="FF0000"/>
                </a:solidFill>
                <a:latin typeface="Times New Roman" pitchFamily="18" charset="0"/>
                <a:cs typeface="Times New Roman" pitchFamily="18" charset="0"/>
              </a:rPr>
              <a:t>permanent clouding </a:t>
            </a:r>
            <a:r>
              <a:rPr lang="en-US" dirty="0">
                <a:latin typeface="Times New Roman" pitchFamily="18" charset="0"/>
                <a:cs typeface="Times New Roman" pitchFamily="18" charset="0"/>
              </a:rPr>
              <a:t>of the </a:t>
            </a:r>
            <a:r>
              <a:rPr lang="en-US" b="1" dirty="0">
                <a:solidFill>
                  <a:srgbClr val="FF0000"/>
                </a:solidFill>
                <a:latin typeface="Times New Roman" pitchFamily="18" charset="0"/>
                <a:cs typeface="Times New Roman" pitchFamily="18" charset="0"/>
              </a:rPr>
              <a:t>cornea</a:t>
            </a:r>
            <a:r>
              <a:rPr lang="en-US" dirty="0">
                <a:latin typeface="Times New Roman" pitchFamily="18" charset="0"/>
                <a:cs typeface="Times New Roman" pitchFamily="18" charset="0"/>
              </a:rPr>
              <a:t>, resulting </a:t>
            </a:r>
            <a:r>
              <a:rPr lang="en-US" b="1" dirty="0">
                <a:solidFill>
                  <a:srgbClr val="FF0000"/>
                </a:solidFill>
                <a:latin typeface="Times New Roman" pitchFamily="18" charset="0"/>
                <a:cs typeface="Times New Roman" pitchFamily="18" charset="0"/>
              </a:rPr>
              <a:t>in blindness</a:t>
            </a:r>
            <a:r>
              <a:rPr lang="en-US" dirty="0">
                <a:latin typeface="Times New Roman" pitchFamily="18" charset="0"/>
                <a:cs typeface="Times New Roman" pitchFamily="18" charset="0"/>
              </a:rPr>
              <a:t>.</a:t>
            </a:r>
          </a:p>
          <a:p>
            <a:pPr marL="0" indent="0">
              <a:buNone/>
              <a:defRPr/>
            </a:pPr>
            <a:endParaRPr lang="en-US" dirty="0">
              <a:latin typeface="Times New Roman" pitchFamily="18" charset="0"/>
              <a:cs typeface="Times New Roman" pitchFamily="18" charset="0"/>
            </a:endParaRPr>
          </a:p>
          <a:p>
            <a:pPr>
              <a:defRPr/>
            </a:pPr>
            <a:r>
              <a:rPr lang="en-US" dirty="0">
                <a:latin typeface="Times New Roman" pitchFamily="18" charset="0"/>
                <a:cs typeface="Times New Roman" pitchFamily="18" charset="0"/>
              </a:rPr>
              <a:t> There can also be inflammation of the optic nerve resulting in vision loss, particularly peripheral vision, and eventually </a:t>
            </a:r>
            <a:r>
              <a:rPr lang="en-US" b="1" dirty="0">
                <a:solidFill>
                  <a:srgbClr val="FF0000"/>
                </a:solidFill>
                <a:latin typeface="Times New Roman" pitchFamily="18" charset="0"/>
                <a:cs typeface="Times New Roman" pitchFamily="18" charset="0"/>
              </a:rPr>
              <a:t>blindness.</a:t>
            </a:r>
          </a:p>
          <a:p>
            <a:pPr>
              <a:defRPr/>
            </a:pPr>
            <a:endParaRPr lang="en-US" dirty="0">
              <a:latin typeface="Times New Roman" pitchFamily="18" charset="0"/>
              <a:cs typeface="Times New Roman" pitchFamily="18" charset="0"/>
            </a:endParaRPr>
          </a:p>
          <a:p>
            <a:pPr>
              <a:defRPr/>
            </a:pPr>
            <a:r>
              <a:rPr lang="en-US" dirty="0" err="1">
                <a:latin typeface="Times New Roman" pitchFamily="18" charset="0"/>
                <a:cs typeface="Times New Roman" pitchFamily="18" charset="0"/>
              </a:rPr>
              <a:t>Onchocerciasis</a:t>
            </a:r>
            <a:r>
              <a:rPr lang="en-US" dirty="0">
                <a:latin typeface="Times New Roman" pitchFamily="18" charset="0"/>
                <a:cs typeface="Times New Roman" pitchFamily="18" charset="0"/>
              </a:rPr>
              <a:t> is the second leading infectious cause of blindness, after </a:t>
            </a:r>
            <a:r>
              <a:rPr lang="en-US" b="1" dirty="0">
                <a:solidFill>
                  <a:srgbClr val="FF0000"/>
                </a:solidFill>
                <a:latin typeface="Times New Roman" pitchFamily="18" charset="0"/>
                <a:cs typeface="Times New Roman" pitchFamily="18" charset="0"/>
              </a:rPr>
              <a:t>trachoma</a:t>
            </a:r>
            <a:r>
              <a:rPr lang="en-US" dirty="0">
                <a:latin typeface="Times New Roman" pitchFamily="18" charset="0"/>
                <a:cs typeface="Times New Roman" pitchFamily="18" charset="0"/>
              </a:rPr>
              <a:t>. </a:t>
            </a:r>
          </a:p>
          <a:p>
            <a:pPr>
              <a:defRPr/>
            </a:pPr>
            <a:endParaRPr lang="en-US" sz="3600" dirty="0">
              <a:latin typeface="Times New Roman" pitchFamily="18" charset="0"/>
              <a:cs typeface="Times New Roman" pitchFamily="18" charset="0"/>
            </a:endParaRPr>
          </a:p>
          <a:p>
            <a:pPr>
              <a:defRPr/>
            </a:pPr>
            <a:endParaRPr lang="en-US" dirty="0"/>
          </a:p>
        </p:txBody>
      </p:sp>
    </p:spTree>
    <p:extLst>
      <p:ext uri="{BB962C8B-B14F-4D97-AF65-F5344CB8AC3E}">
        <p14:creationId xmlns:p14="http://schemas.microsoft.com/office/powerpoint/2010/main" val="1041564451"/>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a:solidFill>
            <a:srgbClr val="FF66FF"/>
          </a:solidFill>
        </p:spPr>
        <p:style>
          <a:lnRef idx="0">
            <a:schemeClr val="accent2"/>
          </a:lnRef>
          <a:fillRef idx="3">
            <a:schemeClr val="accent2"/>
          </a:fillRef>
          <a:effectRef idx="3">
            <a:schemeClr val="accent2"/>
          </a:effectRef>
          <a:fontRef idx="minor">
            <a:schemeClr val="lt1"/>
          </a:fontRef>
        </p:style>
        <p:txBody>
          <a:bodyPr/>
          <a:lstStyle/>
          <a:p>
            <a:pPr>
              <a:defRPr/>
            </a:pPr>
            <a:r>
              <a:rPr lang="en-US" dirty="0">
                <a:solidFill>
                  <a:schemeClr val="tx1"/>
                </a:solidFill>
              </a:rPr>
              <a:t>Diagnosis</a:t>
            </a:r>
            <a:r>
              <a:rPr lang="en-US" dirty="0"/>
              <a:t>: </a:t>
            </a:r>
            <a:r>
              <a:rPr lang="en-US" dirty="0">
                <a:solidFill>
                  <a:schemeClr val="tx1"/>
                </a:solidFill>
              </a:rPr>
              <a:t>The Skin Snips</a:t>
            </a:r>
          </a:p>
        </p:txBody>
      </p:sp>
      <p:sp>
        <p:nvSpPr>
          <p:cNvPr id="3" name="Content Placeholder 2"/>
          <p:cNvSpPr>
            <a:spLocks noGrp="1"/>
          </p:cNvSpPr>
          <p:nvPr>
            <p:ph idx="1"/>
          </p:nvPr>
        </p:nvSpPr>
        <p:spPr>
          <a:xfrm>
            <a:off x="1524000" y="1219200"/>
            <a:ext cx="9067800" cy="5638800"/>
          </a:xfrm>
        </p:spPr>
        <p:txBody>
          <a:bodyPr>
            <a:normAutofit/>
          </a:bodyPr>
          <a:lstStyle/>
          <a:p>
            <a:pPr>
              <a:defRPr/>
            </a:pPr>
            <a:r>
              <a:rPr lang="en-US" dirty="0">
                <a:latin typeface="Times New Roman" pitchFamily="18" charset="0"/>
                <a:cs typeface="Times New Roman" pitchFamily="18" charset="0"/>
              </a:rPr>
              <a:t>The gold standard test for the diagnosis of </a:t>
            </a:r>
            <a:r>
              <a:rPr lang="en-US" dirty="0" err="1">
                <a:latin typeface="Times New Roman" pitchFamily="18" charset="0"/>
                <a:cs typeface="Times New Roman" pitchFamily="18" charset="0"/>
              </a:rPr>
              <a:t>onchocerciasis</a:t>
            </a:r>
            <a:r>
              <a:rPr lang="en-US" dirty="0">
                <a:latin typeface="Times New Roman" pitchFamily="18" charset="0"/>
                <a:cs typeface="Times New Roman" pitchFamily="18" charset="0"/>
              </a:rPr>
              <a:t> remains </a:t>
            </a:r>
            <a:r>
              <a:rPr lang="en-US" b="1" dirty="0">
                <a:solidFill>
                  <a:srgbClr val="FF0000"/>
                </a:solidFill>
                <a:latin typeface="Times New Roman" pitchFamily="18" charset="0"/>
                <a:cs typeface="Times New Roman" pitchFamily="18" charset="0"/>
              </a:rPr>
              <a:t>the skin snip biopsy</a:t>
            </a:r>
            <a:r>
              <a:rPr lang="en-US" dirty="0">
                <a:latin typeface="Times New Roman" pitchFamily="18" charset="0"/>
                <a:cs typeface="Times New Roman" pitchFamily="18" charset="0"/>
              </a:rPr>
              <a:t>. </a:t>
            </a:r>
          </a:p>
          <a:p>
            <a:pPr lvl="0">
              <a:defRPr/>
            </a:pPr>
            <a:r>
              <a:rPr lang="en-US" dirty="0">
                <a:solidFill>
                  <a:prstClr val="black"/>
                </a:solidFill>
              </a:rPr>
              <a:t>Six snips provide the most diagnostic sensitivity. </a:t>
            </a:r>
          </a:p>
          <a:p>
            <a:pPr>
              <a:defRPr/>
            </a:pPr>
            <a:endParaRPr lang="en-US" dirty="0">
              <a:latin typeface="Times New Roman" pitchFamily="18" charset="0"/>
              <a:cs typeface="Times New Roman" pitchFamily="18" charset="0"/>
            </a:endParaRPr>
          </a:p>
          <a:p>
            <a:pPr marL="0" indent="0">
              <a:buNone/>
              <a:defRPr/>
            </a:pPr>
            <a:endParaRPr lang="en-US" dirty="0">
              <a:latin typeface="Times New Roman" pitchFamily="18" charset="0"/>
              <a:cs typeface="Times New Roman" pitchFamily="18" charset="0"/>
            </a:endParaRPr>
          </a:p>
          <a:p>
            <a:pPr marL="0" indent="0">
              <a:buNone/>
              <a:defRPr/>
            </a:pPr>
            <a:endParaRPr lang="en-US" sz="2400" dirty="0">
              <a:latin typeface="Times New Roman" pitchFamily="18" charset="0"/>
              <a:cs typeface="Times New Roman" pitchFamily="18" charset="0"/>
            </a:endParaRPr>
          </a:p>
        </p:txBody>
      </p:sp>
      <p:pic>
        <p:nvPicPr>
          <p:cNvPr id="4" name="Picture 2" descr="Image of a physician taking a skin sample from a patient for a skin snip biopsy by elevating a piece of skin with a needle and shaving it off with a scalp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61761" y="3088555"/>
            <a:ext cx="4408488" cy="347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80203477"/>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144000" cy="1143000"/>
          </a:xfrm>
          <a:solidFill>
            <a:srgbClr val="FF66FF"/>
          </a:solidFill>
        </p:spPr>
        <p:style>
          <a:lnRef idx="0">
            <a:schemeClr val="accent2"/>
          </a:lnRef>
          <a:fillRef idx="3">
            <a:schemeClr val="accent2"/>
          </a:fillRef>
          <a:effectRef idx="3">
            <a:schemeClr val="accent2"/>
          </a:effectRef>
          <a:fontRef idx="minor">
            <a:schemeClr val="lt1"/>
          </a:fontRef>
        </p:style>
        <p:txBody>
          <a:bodyPr/>
          <a:lstStyle/>
          <a:p>
            <a:pPr>
              <a:defRPr/>
            </a:pPr>
            <a:r>
              <a:rPr lang="en-US" dirty="0">
                <a:solidFill>
                  <a:schemeClr val="tx1"/>
                </a:solidFill>
              </a:rPr>
              <a:t>Diagnosis: The Skin Snips</a:t>
            </a:r>
          </a:p>
        </p:txBody>
      </p:sp>
      <p:sp>
        <p:nvSpPr>
          <p:cNvPr id="3" name="Content Placeholder 2"/>
          <p:cNvSpPr>
            <a:spLocks noGrp="1"/>
          </p:cNvSpPr>
          <p:nvPr>
            <p:ph idx="1"/>
          </p:nvPr>
        </p:nvSpPr>
        <p:spPr>
          <a:xfrm>
            <a:off x="1524000" y="1219200"/>
            <a:ext cx="9144000" cy="5638800"/>
          </a:xfrm>
        </p:spPr>
        <p:txBody>
          <a:bodyPr>
            <a:normAutofit/>
          </a:bodyPr>
          <a:lstStyle/>
          <a:p>
            <a:pPr marL="0" indent="0">
              <a:buNone/>
              <a:defRPr/>
            </a:pPr>
            <a:endParaRPr lang="en-US" dirty="0">
              <a:latin typeface="Times New Roman" pitchFamily="18" charset="0"/>
              <a:cs typeface="Times New Roman" pitchFamily="18" charset="0"/>
            </a:endParaRPr>
          </a:p>
          <a:p>
            <a:pPr>
              <a:defRPr/>
            </a:pPr>
            <a:r>
              <a:rPr lang="en-US" dirty="0"/>
              <a:t>Although the skin snip is highly specific, its sensitivity can be limited in the pre-patent stage of infection, which can last 1 to 1.5 years, and in low intensity infections. </a:t>
            </a:r>
          </a:p>
          <a:p>
            <a:pPr>
              <a:defRPr/>
            </a:pPr>
            <a:endParaRPr lang="en-US" dirty="0"/>
          </a:p>
          <a:p>
            <a:pPr>
              <a:defRPr/>
            </a:pPr>
            <a:r>
              <a:rPr lang="en-US" dirty="0"/>
              <a:t>Performing polymerase chain reaction (PCR) of the skin snip can increase the sensitivity </a:t>
            </a:r>
          </a:p>
          <a:p>
            <a:pPr marL="0" indent="0">
              <a:buNone/>
              <a:defRPr/>
            </a:pPr>
            <a:endParaRPr lang="en-US" dirty="0"/>
          </a:p>
          <a:p>
            <a:pPr marL="0" indent="0">
              <a:buNone/>
              <a:defRPr/>
            </a:pPr>
            <a:endParaRPr lang="en-US" dirty="0">
              <a:latin typeface="Times New Roman" pitchFamily="18" charset="0"/>
              <a:cs typeface="Times New Roman" pitchFamily="18" charset="0"/>
            </a:endParaRPr>
          </a:p>
          <a:p>
            <a:pPr>
              <a:defRPr/>
            </a:pPr>
            <a:r>
              <a:rPr lang="en-US" dirty="0"/>
              <a:t>In patients with nodules in the skin, the nodule can be surgically removed and examined for adult worms.</a:t>
            </a:r>
          </a:p>
          <a:p>
            <a:pPr>
              <a:defRPr/>
            </a:pPr>
            <a:endParaRPr lang="en-US" dirty="0"/>
          </a:p>
        </p:txBody>
      </p:sp>
    </p:spTree>
    <p:extLst>
      <p:ext uri="{BB962C8B-B14F-4D97-AF65-F5344CB8AC3E}">
        <p14:creationId xmlns:p14="http://schemas.microsoft.com/office/powerpoint/2010/main" val="31951466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0"/>
            <a:ext cx="90678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pPr>
              <a:defRPr/>
            </a:pPr>
            <a:r>
              <a:rPr lang="en-US" dirty="0"/>
              <a:t>Diagnosis of infection of the eye</a:t>
            </a:r>
            <a:br>
              <a:rPr lang="en-US" dirty="0"/>
            </a:br>
            <a:endParaRPr lang="en-US" dirty="0"/>
          </a:p>
        </p:txBody>
      </p:sp>
      <p:sp>
        <p:nvSpPr>
          <p:cNvPr id="147461" name="Content Placeholder 2"/>
          <p:cNvSpPr>
            <a:spLocks noGrp="1"/>
          </p:cNvSpPr>
          <p:nvPr>
            <p:ph idx="1"/>
          </p:nvPr>
        </p:nvSpPr>
        <p:spPr/>
        <p:txBody>
          <a:bodyPr/>
          <a:lstStyle/>
          <a:p>
            <a:pPr lvl="0">
              <a:defRPr/>
            </a:pPr>
            <a:r>
              <a:rPr lang="en-US" dirty="0"/>
              <a:t>Infections in the eye can be diagnosed with a slit-lamp examination of the anterior part of the eye where the larvae or the lesions they cause are visible.</a:t>
            </a:r>
            <a:r>
              <a:rPr lang="en-US" dirty="0">
                <a:solidFill>
                  <a:prstClr val="black"/>
                </a:solidFill>
              </a:rPr>
              <a:t> </a:t>
            </a:r>
          </a:p>
          <a:p>
            <a:pPr lvl="0">
              <a:defRPr/>
            </a:pPr>
            <a:r>
              <a:rPr lang="en-US" dirty="0">
                <a:solidFill>
                  <a:prstClr val="black"/>
                </a:solidFill>
              </a:rPr>
              <a:t>Antibody tests have been developed to test for infection, though they are not widely available.</a:t>
            </a:r>
          </a:p>
          <a:p>
            <a:pPr marL="0" lvl="0" indent="0">
              <a:buNone/>
              <a:defRPr/>
            </a:pPr>
            <a:endParaRPr lang="en-US" dirty="0">
              <a:solidFill>
                <a:prstClr val="black"/>
              </a:solidFill>
            </a:endParaRPr>
          </a:p>
          <a:p>
            <a:pPr lvl="0">
              <a:defRPr/>
            </a:pPr>
            <a:r>
              <a:rPr lang="en-US" dirty="0">
                <a:solidFill>
                  <a:prstClr val="black"/>
                </a:solidFill>
              </a:rPr>
              <a:t>These tests cannot distinguish between past and current infections, so they are not as useful in people who live in areas where the parasite exists, but they are useful in visitors to these areas.</a:t>
            </a:r>
          </a:p>
          <a:p>
            <a:endParaRPr lang="en-US" dirty="0"/>
          </a:p>
        </p:txBody>
      </p:sp>
    </p:spTree>
    <p:extLst>
      <p:ext uri="{BB962C8B-B14F-4D97-AF65-F5344CB8AC3E}">
        <p14:creationId xmlns:p14="http://schemas.microsoft.com/office/powerpoint/2010/main" val="28873063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0145" y="0"/>
            <a:ext cx="9157855"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pPr>
              <a:defRPr/>
            </a:pPr>
            <a:r>
              <a:rPr lang="en-US" dirty="0"/>
              <a:t>Treatment</a:t>
            </a:r>
            <a:br>
              <a:rPr lang="en-US" b="1" dirty="0"/>
            </a:br>
            <a:endParaRPr lang="en-US" dirty="0"/>
          </a:p>
        </p:txBody>
      </p:sp>
      <p:sp>
        <p:nvSpPr>
          <p:cNvPr id="3" name="Content Placeholder 2"/>
          <p:cNvSpPr>
            <a:spLocks noGrp="1"/>
          </p:cNvSpPr>
          <p:nvPr>
            <p:ph idx="1"/>
          </p:nvPr>
        </p:nvSpPr>
        <p:spPr>
          <a:xfrm>
            <a:off x="212436" y="1219200"/>
            <a:ext cx="11905673" cy="5638800"/>
          </a:xfrm>
        </p:spPr>
        <p:txBody>
          <a:bodyPr>
            <a:noAutofit/>
          </a:bodyPr>
          <a:lstStyle/>
          <a:p>
            <a:pPr>
              <a:defRPr/>
            </a:pPr>
            <a:r>
              <a:rPr lang="en-US" sz="2400" dirty="0">
                <a:latin typeface="Times New Roman" pitchFamily="18" charset="0"/>
                <a:cs typeface="Times New Roman" pitchFamily="18" charset="0"/>
              </a:rPr>
              <a:t>People who are found to be infected with </a:t>
            </a:r>
            <a:r>
              <a:rPr lang="en-US" sz="2400" i="1" dirty="0">
                <a:latin typeface="Times New Roman" pitchFamily="18" charset="0"/>
                <a:cs typeface="Times New Roman" pitchFamily="18" charset="0"/>
              </a:rPr>
              <a:t>O. volvulus</a:t>
            </a:r>
            <a:r>
              <a:rPr lang="en-US" sz="2400" dirty="0">
                <a:latin typeface="Times New Roman" pitchFamily="18" charset="0"/>
                <a:cs typeface="Times New Roman" pitchFamily="18" charset="0"/>
              </a:rPr>
              <a:t> should be treated in order to prevent the long-term skin damage and blindness. </a:t>
            </a:r>
          </a:p>
          <a:p>
            <a:pPr>
              <a:defRPr/>
            </a:pPr>
            <a:endParaRPr lang="en-US" sz="2400" dirty="0">
              <a:latin typeface="Times New Roman" pitchFamily="18" charset="0"/>
              <a:cs typeface="Times New Roman" pitchFamily="18" charset="0"/>
            </a:endParaRPr>
          </a:p>
          <a:p>
            <a:pPr>
              <a:defRPr/>
            </a:pPr>
            <a:r>
              <a:rPr lang="en-US" sz="2400" dirty="0">
                <a:latin typeface="Times New Roman" pitchFamily="18" charset="0"/>
                <a:cs typeface="Times New Roman" pitchFamily="18" charset="0"/>
              </a:rPr>
              <a:t>The recommended treatment is </a:t>
            </a:r>
            <a:r>
              <a:rPr lang="en-US" sz="2400" dirty="0" err="1">
                <a:latin typeface="Times New Roman" pitchFamily="18" charset="0"/>
                <a:cs typeface="Times New Roman" pitchFamily="18" charset="0"/>
              </a:rPr>
              <a:t>ivermectin</a:t>
            </a:r>
            <a:r>
              <a:rPr lang="en-US" sz="2400" dirty="0">
                <a:latin typeface="Times New Roman" pitchFamily="18" charset="0"/>
                <a:cs typeface="Times New Roman" pitchFamily="18" charset="0"/>
              </a:rPr>
              <a:t>, which will need to be given every 6 months for the life span of the adult worms or for as long as the infected person has evidence of skin or eye infection. </a:t>
            </a:r>
            <a:r>
              <a:rPr lang="en-US" sz="2400" dirty="0" err="1">
                <a:latin typeface="Times New Roman" pitchFamily="18" charset="0"/>
                <a:cs typeface="Times New Roman" pitchFamily="18" charset="0"/>
              </a:rPr>
              <a:t>Ivermectin</a:t>
            </a:r>
            <a:r>
              <a:rPr lang="en-US" sz="2400" dirty="0">
                <a:latin typeface="Times New Roman" pitchFamily="18" charset="0"/>
                <a:cs typeface="Times New Roman" pitchFamily="18" charset="0"/>
              </a:rPr>
              <a:t> kills the larvae and prevents them from causing damage but it does not kill the adults.</a:t>
            </a:r>
          </a:p>
          <a:p>
            <a:pPr>
              <a:defRPr/>
            </a:pPr>
            <a:endParaRPr lang="en-US" sz="2400" dirty="0">
              <a:latin typeface="Times New Roman" pitchFamily="18" charset="0"/>
              <a:cs typeface="Times New Roman" pitchFamily="18" charset="0"/>
            </a:endParaRPr>
          </a:p>
          <a:p>
            <a:pPr fontAlgn="ctr"/>
            <a:r>
              <a:rPr lang="en-US" sz="2400" dirty="0">
                <a:latin typeface="Arial Narrow" panose="020B0606020202030204" pitchFamily="34" charset="0"/>
              </a:rPr>
              <a:t>To kill </a:t>
            </a:r>
            <a:r>
              <a:rPr lang="en-US" sz="2400" dirty="0" err="1">
                <a:latin typeface="Arial Narrow" panose="020B0606020202030204" pitchFamily="34" charset="0"/>
              </a:rPr>
              <a:t>macrofilariae</a:t>
            </a:r>
            <a:r>
              <a:rPr lang="en-US" sz="2400" dirty="0">
                <a:latin typeface="Arial Narrow" panose="020B0606020202030204" pitchFamily="34" charset="0"/>
              </a:rPr>
              <a:t>: doxycycline to be given for 6 weeks has been recommended  </a:t>
            </a:r>
            <a:endParaRPr lang="en-ZW" sz="2400" dirty="0">
              <a:latin typeface="Arial Narrow" panose="020B0606020202030204" pitchFamily="34" charset="0"/>
            </a:endParaRPr>
          </a:p>
          <a:p>
            <a:pPr>
              <a:defRPr/>
            </a:pPr>
            <a:r>
              <a:rPr lang="en-US" sz="2400" dirty="0">
                <a:latin typeface="Times New Roman" pitchFamily="18" charset="0"/>
                <a:cs typeface="Times New Roman" pitchFamily="18" charset="0"/>
              </a:rPr>
              <a:t>Before any treatment is begun, infection with  </a:t>
            </a:r>
            <a:r>
              <a:rPr lang="en-US" sz="2400" i="1" dirty="0">
                <a:latin typeface="Times New Roman" pitchFamily="18" charset="0"/>
                <a:cs typeface="Times New Roman" pitchFamily="18" charset="0"/>
              </a:rPr>
              <a:t>Loa </a:t>
            </a:r>
            <a:r>
              <a:rPr lang="en-US" sz="2400" i="1" dirty="0" err="1">
                <a:latin typeface="Times New Roman" pitchFamily="18" charset="0"/>
                <a:cs typeface="Times New Roman" pitchFamily="18" charset="0"/>
              </a:rPr>
              <a:t>loa</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should be ruled out. </a:t>
            </a:r>
          </a:p>
          <a:p>
            <a:pPr>
              <a:defRPr/>
            </a:pPr>
            <a:r>
              <a:rPr lang="en-US" sz="2400" i="1" dirty="0">
                <a:latin typeface="Times New Roman" pitchFamily="18" charset="0"/>
                <a:cs typeface="Times New Roman" pitchFamily="18" charset="0"/>
              </a:rPr>
              <a:t>Loa </a:t>
            </a:r>
            <a:r>
              <a:rPr lang="en-US" sz="2400" i="1" dirty="0" err="1">
                <a:latin typeface="Times New Roman" pitchFamily="18" charset="0"/>
                <a:cs typeface="Times New Roman" pitchFamily="18" charset="0"/>
              </a:rPr>
              <a:t>loa</a:t>
            </a:r>
            <a:r>
              <a:rPr lang="en-US" sz="2400" i="1" dirty="0">
                <a:latin typeface="Times New Roman" pitchFamily="18" charset="0"/>
                <a:cs typeface="Times New Roman" pitchFamily="18" charset="0"/>
              </a:rPr>
              <a:t> </a:t>
            </a:r>
            <a:r>
              <a:rPr lang="en-US" sz="2400" dirty="0">
                <a:latin typeface="Times New Roman" pitchFamily="18" charset="0"/>
                <a:cs typeface="Times New Roman" pitchFamily="18" charset="0"/>
              </a:rPr>
              <a:t>is another filarial parasite found in central Africa that is sometimes found in the same areas where </a:t>
            </a:r>
            <a:r>
              <a:rPr lang="en-US" sz="2400" i="1" dirty="0">
                <a:latin typeface="Times New Roman" pitchFamily="18" charset="0"/>
                <a:cs typeface="Times New Roman" pitchFamily="18" charset="0"/>
              </a:rPr>
              <a:t>O. volvulus</a:t>
            </a:r>
            <a:r>
              <a:rPr lang="en-US" sz="2400" dirty="0">
                <a:latin typeface="Times New Roman" pitchFamily="18" charset="0"/>
                <a:cs typeface="Times New Roman" pitchFamily="18" charset="0"/>
              </a:rPr>
              <a:t> is found. </a:t>
            </a:r>
          </a:p>
          <a:p>
            <a:pPr>
              <a:defRPr/>
            </a:pPr>
            <a:r>
              <a:rPr lang="en-US" sz="2400" dirty="0">
                <a:latin typeface="Times New Roman" pitchFamily="18" charset="0"/>
                <a:cs typeface="Times New Roman" pitchFamily="18" charset="0"/>
              </a:rPr>
              <a:t>It can be responsible for severe side effects to the medications used to treat </a:t>
            </a:r>
            <a:r>
              <a:rPr lang="en-US" sz="2400" dirty="0" err="1">
                <a:latin typeface="Times New Roman" pitchFamily="18" charset="0"/>
                <a:cs typeface="Times New Roman" pitchFamily="18" charset="0"/>
              </a:rPr>
              <a:t>onchocerciasis</a:t>
            </a:r>
            <a:r>
              <a:rPr lang="en-US" sz="2400" dirty="0"/>
              <a:t>.</a:t>
            </a:r>
          </a:p>
          <a:p>
            <a:pPr>
              <a:defRPr/>
            </a:pPr>
            <a:endParaRPr lang="en-US" sz="2400" dirty="0">
              <a:latin typeface="Times New Roman" pitchFamily="18" charset="0"/>
              <a:cs typeface="Times New Roman" pitchFamily="18" charset="0"/>
            </a:endParaRPr>
          </a:p>
          <a:p>
            <a:pPr marL="0" indent="0">
              <a:buNone/>
              <a:defRPr/>
            </a:pPr>
            <a:endParaRPr lang="en-US" sz="2400" dirty="0">
              <a:latin typeface="Times New Roman" pitchFamily="18" charset="0"/>
              <a:cs typeface="Times New Roman" pitchFamily="18" charset="0"/>
            </a:endParaRPr>
          </a:p>
        </p:txBody>
      </p:sp>
    </p:spTree>
    <p:extLst>
      <p:ext uri="{BB962C8B-B14F-4D97-AF65-F5344CB8AC3E}">
        <p14:creationId xmlns:p14="http://schemas.microsoft.com/office/powerpoint/2010/main" val="2372358505"/>
      </p:ext>
    </p:extLst>
  </p:cSld>
  <p:clrMapOvr>
    <a:masterClrMapping/>
  </p:clrMapOvr>
  <mc:AlternateContent xmlns:mc="http://schemas.openxmlformats.org/markup-compatibility/2006" xmlns:p14="http://schemas.microsoft.com/office/powerpoint/2010/main">
    <mc:Choice Requires="p14">
      <p:transition spd="slow" p14:dur="1200">
        <p14:prism dir="r"/>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3982"/>
            <a:ext cx="11785600" cy="1143000"/>
          </a:xfrm>
        </p:spPr>
        <p:style>
          <a:lnRef idx="0">
            <a:schemeClr val="accent2"/>
          </a:lnRef>
          <a:fillRef idx="3">
            <a:schemeClr val="accent2"/>
          </a:fillRef>
          <a:effectRef idx="3">
            <a:schemeClr val="accent2"/>
          </a:effectRef>
          <a:fontRef idx="minor">
            <a:schemeClr val="lt1"/>
          </a:fontRef>
        </p:style>
        <p:txBody>
          <a:bodyPr>
            <a:normAutofit fontScale="90000"/>
          </a:bodyPr>
          <a:lstStyle/>
          <a:p>
            <a:pPr algn="ctr">
              <a:defRPr/>
            </a:pPr>
            <a:r>
              <a:rPr lang="en-US" b="1" dirty="0"/>
              <a:t>Prevention  and Control</a:t>
            </a:r>
            <a:br>
              <a:rPr lang="en-US" dirty="0"/>
            </a:br>
            <a:endParaRPr lang="en-US" dirty="0"/>
          </a:p>
        </p:txBody>
      </p:sp>
      <p:sp>
        <p:nvSpPr>
          <p:cNvPr id="3" name="Content Placeholder 2"/>
          <p:cNvSpPr>
            <a:spLocks noGrp="1"/>
          </p:cNvSpPr>
          <p:nvPr>
            <p:ph idx="1"/>
          </p:nvPr>
        </p:nvSpPr>
        <p:spPr>
          <a:xfrm>
            <a:off x="1524000" y="1295400"/>
            <a:ext cx="9144000" cy="5562600"/>
          </a:xfrm>
        </p:spPr>
        <p:txBody>
          <a:bodyPr>
            <a:normAutofit/>
          </a:bodyPr>
          <a:lstStyle/>
          <a:p>
            <a:pPr>
              <a:defRPr/>
            </a:pPr>
            <a:r>
              <a:rPr lang="en-US" sz="3800" dirty="0">
                <a:latin typeface="Times New Roman" pitchFamily="18" charset="0"/>
                <a:cs typeface="Times New Roman" pitchFamily="18" charset="0"/>
              </a:rPr>
              <a:t>On a global level, sustainable mass drug administration of </a:t>
            </a:r>
            <a:r>
              <a:rPr lang="en-US" sz="3800" dirty="0" err="1">
                <a:latin typeface="Times New Roman" pitchFamily="18" charset="0"/>
                <a:cs typeface="Times New Roman" pitchFamily="18" charset="0"/>
              </a:rPr>
              <a:t>ivermectin</a:t>
            </a:r>
            <a:r>
              <a:rPr lang="en-US" sz="3800" dirty="0">
                <a:latin typeface="Times New Roman" pitchFamily="18" charset="0"/>
                <a:cs typeface="Times New Roman" pitchFamily="18" charset="0"/>
              </a:rPr>
              <a:t> is currently the primary control strategy for </a:t>
            </a:r>
            <a:r>
              <a:rPr lang="en-US" sz="3800" dirty="0" err="1">
                <a:latin typeface="Times New Roman" pitchFamily="18" charset="0"/>
                <a:cs typeface="Times New Roman" pitchFamily="18" charset="0"/>
              </a:rPr>
              <a:t>onchocerciasis</a:t>
            </a:r>
            <a:endParaRPr lang="en-US" sz="3800" dirty="0">
              <a:latin typeface="Times New Roman" pitchFamily="18" charset="0"/>
              <a:cs typeface="Times New Roman" pitchFamily="18" charset="0"/>
            </a:endParaRPr>
          </a:p>
          <a:p>
            <a:pPr>
              <a:defRPr/>
            </a:pPr>
            <a:endParaRPr lang="en-US" sz="3800" dirty="0">
              <a:latin typeface="Times New Roman" pitchFamily="18" charset="0"/>
              <a:cs typeface="Times New Roman" pitchFamily="18" charset="0"/>
            </a:endParaRPr>
          </a:p>
          <a:p>
            <a:pPr algn="just">
              <a:lnSpc>
                <a:spcPct val="150000"/>
              </a:lnSpc>
            </a:pPr>
            <a:r>
              <a:rPr lang="en-US" sz="4000" dirty="0"/>
              <a:t>Destruction of </a:t>
            </a:r>
            <a:r>
              <a:rPr lang="en-US" sz="4000" dirty="0" err="1"/>
              <a:t>Simulium</a:t>
            </a:r>
            <a:endParaRPr lang="en-US" sz="4000" dirty="0"/>
          </a:p>
          <a:p>
            <a:pPr algn="just">
              <a:lnSpc>
                <a:spcPct val="150000"/>
              </a:lnSpc>
            </a:pPr>
            <a:r>
              <a:rPr lang="en-US" sz="4000" dirty="0"/>
              <a:t> Avoiding </a:t>
            </a:r>
            <a:r>
              <a:rPr lang="en-US" sz="4000" dirty="0" err="1"/>
              <a:t>Simulium</a:t>
            </a:r>
            <a:r>
              <a:rPr lang="en-US" sz="4000" dirty="0"/>
              <a:t> bites</a:t>
            </a:r>
          </a:p>
          <a:p>
            <a:pPr>
              <a:defRPr/>
            </a:pPr>
            <a:endParaRPr lang="en-US" sz="3800" dirty="0">
              <a:latin typeface="Times New Roman" pitchFamily="18" charset="0"/>
              <a:cs typeface="Times New Roman" pitchFamily="18" charset="0"/>
            </a:endParaRPr>
          </a:p>
          <a:p>
            <a:pPr marL="0" indent="0">
              <a:buNone/>
              <a:defRPr/>
            </a:pPr>
            <a:endParaRPr lang="en-US" sz="3800" dirty="0">
              <a:latin typeface="Times New Roman" pitchFamily="18" charset="0"/>
              <a:cs typeface="Times New Roman" pitchFamily="18" charset="0"/>
            </a:endParaRPr>
          </a:p>
          <a:p>
            <a:pPr>
              <a:defRPr/>
            </a:pPr>
            <a:endParaRPr lang="en-US" dirty="0"/>
          </a:p>
        </p:txBody>
      </p:sp>
    </p:spTree>
    <p:extLst>
      <p:ext uri="{BB962C8B-B14F-4D97-AF65-F5344CB8AC3E}">
        <p14:creationId xmlns:p14="http://schemas.microsoft.com/office/powerpoint/2010/main" val="710231210"/>
      </p:ext>
    </p:extLst>
  </p:cSld>
  <p:clrMapOvr>
    <a:masterClrMapping/>
  </p:clrMapOvr>
  <mc:AlternateContent xmlns:mc="http://schemas.openxmlformats.org/markup-compatibility/2006" xmlns:p14="http://schemas.microsoft.com/office/powerpoint/2010/main">
    <mc:Choice Requires="p14">
      <p:transition spd="slow" p14:dur="1200">
        <p14:prism dir="u"/>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2590801" y="533400"/>
            <a:ext cx="7877175" cy="1227138"/>
          </a:xfrm>
        </p:spPr>
        <p:txBody>
          <a:bodyPr>
            <a:normAutofit/>
          </a:bodyPr>
          <a:lstStyle/>
          <a:p>
            <a:r>
              <a:rPr lang="en-US" sz="4000" b="1" i="1" dirty="0" err="1">
                <a:solidFill>
                  <a:schemeClr val="tx2"/>
                </a:solidFill>
                <a:latin typeface="Arial" panose="020B0604020202020204" pitchFamily="34" charset="0"/>
                <a:cs typeface="Arial" panose="020B0604020202020204" pitchFamily="34" charset="0"/>
              </a:rPr>
              <a:t>Dracunculus</a:t>
            </a:r>
            <a:r>
              <a:rPr lang="en-US" sz="4000" b="1" i="1" dirty="0">
                <a:solidFill>
                  <a:schemeClr val="tx2"/>
                </a:solidFill>
                <a:latin typeface="Arial" panose="020B0604020202020204" pitchFamily="34" charset="0"/>
                <a:cs typeface="Arial" panose="020B0604020202020204" pitchFamily="34" charset="0"/>
              </a:rPr>
              <a:t> </a:t>
            </a:r>
            <a:r>
              <a:rPr lang="en-US" sz="4000" b="1" i="1" dirty="0" err="1">
                <a:solidFill>
                  <a:schemeClr val="tx2"/>
                </a:solidFill>
                <a:latin typeface="Arial" panose="020B0604020202020204" pitchFamily="34" charset="0"/>
                <a:cs typeface="Arial" panose="020B0604020202020204" pitchFamily="34" charset="0"/>
              </a:rPr>
              <a:t>medinensis</a:t>
            </a:r>
            <a:r>
              <a:rPr lang="en-US" sz="4000" b="1" dirty="0">
                <a:solidFill>
                  <a:schemeClr val="tx2"/>
                </a:solidFill>
                <a:latin typeface="Arial" panose="020B0604020202020204" pitchFamily="34" charset="0"/>
                <a:cs typeface="Arial" panose="020B0604020202020204" pitchFamily="34" charset="0"/>
              </a:rPr>
              <a:t> – The Guinea Worm</a:t>
            </a:r>
          </a:p>
        </p:txBody>
      </p:sp>
      <p:sp>
        <p:nvSpPr>
          <p:cNvPr id="145412" name="Rectangle 4"/>
          <p:cNvSpPr>
            <a:spLocks noGrp="1" noChangeArrowheads="1"/>
          </p:cNvSpPr>
          <p:nvPr>
            <p:ph type="body" sz="half" idx="2"/>
          </p:nvPr>
        </p:nvSpPr>
        <p:spPr>
          <a:xfrm>
            <a:off x="4800600" y="2017714"/>
            <a:ext cx="5678488" cy="4611687"/>
          </a:xfrm>
        </p:spPr>
        <p:txBody>
          <a:bodyPr/>
          <a:lstStyle/>
          <a:p>
            <a:pPr eaLnBrk="1" hangingPunct="1">
              <a:buFont typeface="Wingdings" panose="05000000000000000000" pitchFamily="2" charset="2"/>
              <a:buNone/>
            </a:pPr>
            <a:r>
              <a:rPr lang="en-US" sz="2000" b="1" dirty="0">
                <a:solidFill>
                  <a:schemeClr val="tx2"/>
                </a:solidFill>
                <a:latin typeface="Arial" panose="020B0604020202020204" pitchFamily="34" charset="0"/>
                <a:cs typeface="Arial" panose="020B0604020202020204" pitchFamily="34" charset="0"/>
              </a:rPr>
              <a:t>Overview:</a:t>
            </a:r>
          </a:p>
          <a:p>
            <a:pPr eaLnBrk="1" hangingPunct="1"/>
            <a:r>
              <a:rPr lang="en-US" sz="2000" b="1" dirty="0">
                <a:solidFill>
                  <a:schemeClr val="tx2"/>
                </a:solidFill>
                <a:latin typeface="Arial" panose="020B0604020202020204" pitchFamily="34" charset="0"/>
                <a:cs typeface="Arial" panose="020B0604020202020204" pitchFamily="34" charset="0"/>
              </a:rPr>
              <a:t>An important parasite in the Middle East, central India and Pakistan. Also </a:t>
            </a:r>
            <a:r>
              <a:rPr lang="en-US" sz="2000" b="1" dirty="0">
                <a:solidFill>
                  <a:schemeClr val="tx2"/>
                </a:solidFill>
                <a:latin typeface="Arial" panose="020B0604020202020204" pitchFamily="34" charset="0"/>
                <a:cs typeface="Times New Roman" panose="02020603050405020304" pitchFamily="18" charset="0"/>
              </a:rPr>
              <a:t>found in Africa in the Sudan and scattered through central equatorial regions, and on its west coast.</a:t>
            </a:r>
          </a:p>
          <a:p>
            <a:pPr eaLnBrk="1" hangingPunct="1"/>
            <a:r>
              <a:rPr lang="en-US" sz="2000" b="1" dirty="0">
                <a:solidFill>
                  <a:schemeClr val="tx2"/>
                </a:solidFill>
                <a:latin typeface="Arial" panose="020B0604020202020204" pitchFamily="34" charset="0"/>
                <a:cs typeface="Times New Roman" panose="02020603050405020304" pitchFamily="18" charset="0"/>
              </a:rPr>
              <a:t>It is believed to no longer occur in the Western Hemisphere.</a:t>
            </a:r>
            <a:r>
              <a:rPr lang="en-US" sz="2000" b="1" dirty="0">
                <a:solidFill>
                  <a:schemeClr val="tx2"/>
                </a:solidFill>
                <a:latin typeface="Arial" panose="020B0604020202020204" pitchFamily="34" charset="0"/>
                <a:cs typeface="Arial" panose="020B0604020202020204" pitchFamily="34" charset="0"/>
              </a:rPr>
              <a:t> </a:t>
            </a:r>
          </a:p>
          <a:p>
            <a:pPr eaLnBrk="1" hangingPunct="1"/>
            <a:r>
              <a:rPr lang="en-US" sz="2000" b="1" dirty="0">
                <a:solidFill>
                  <a:schemeClr val="tx2"/>
                </a:solidFill>
                <a:latin typeface="Arial" panose="020B0604020202020204" pitchFamily="34" charset="0"/>
                <a:cs typeface="Arial" panose="020B0604020202020204" pitchFamily="34" charset="0"/>
              </a:rPr>
              <a:t>Sometimes classified with the filarial worms, but </a:t>
            </a:r>
            <a:r>
              <a:rPr lang="en-US" sz="2000" b="1" i="1" dirty="0" err="1">
                <a:solidFill>
                  <a:schemeClr val="tx2"/>
                </a:solidFill>
                <a:latin typeface="Arial" panose="020B0604020202020204" pitchFamily="34" charset="0"/>
                <a:cs typeface="Arial" panose="020B0604020202020204" pitchFamily="34" charset="0"/>
              </a:rPr>
              <a:t>Dracunculus</a:t>
            </a:r>
            <a:r>
              <a:rPr lang="en-US" sz="2000" b="1" dirty="0">
                <a:solidFill>
                  <a:schemeClr val="tx2"/>
                </a:solidFill>
                <a:latin typeface="Arial" panose="020B0604020202020204" pitchFamily="34" charset="0"/>
                <a:cs typeface="Arial" panose="020B0604020202020204" pitchFamily="34" charset="0"/>
              </a:rPr>
              <a:t> is not a true </a:t>
            </a:r>
            <a:r>
              <a:rPr lang="en-US" sz="2000" b="1" dirty="0" err="1">
                <a:solidFill>
                  <a:schemeClr val="tx2"/>
                </a:solidFill>
                <a:latin typeface="Arial" panose="020B0604020202020204" pitchFamily="34" charset="0"/>
                <a:cs typeface="Arial" panose="020B0604020202020204" pitchFamily="34" charset="0"/>
              </a:rPr>
              <a:t>filaria</a:t>
            </a:r>
            <a:r>
              <a:rPr lang="en-US" sz="2000" b="1" dirty="0">
                <a:solidFill>
                  <a:schemeClr val="tx2"/>
                </a:solidFill>
                <a:latin typeface="Arial" panose="020B0604020202020204" pitchFamily="34" charset="0"/>
                <a:cs typeface="Arial" panose="020B0604020202020204" pitchFamily="34" charset="0"/>
              </a:rPr>
              <a:t>. </a:t>
            </a:r>
            <a:r>
              <a:rPr lang="en-US" sz="2400" b="1" dirty="0">
                <a:solidFill>
                  <a:schemeClr val="tx2"/>
                </a:solidFill>
              </a:rPr>
              <a:t> </a:t>
            </a:r>
          </a:p>
        </p:txBody>
      </p:sp>
      <p:sp>
        <p:nvSpPr>
          <p:cNvPr id="49156" name="Rectangle 6"/>
          <p:cNvSpPr>
            <a:spLocks noChangeArrowheads="1"/>
          </p:cNvSpPr>
          <p:nvPr/>
        </p:nvSpPr>
        <p:spPr bwMode="auto">
          <a:xfrm>
            <a:off x="5143500" y="27860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sz="2400"/>
          </a:p>
        </p:txBody>
      </p:sp>
      <p:pic>
        <p:nvPicPr>
          <p:cNvPr id="49157" name="Picture 7" descr="Dracunculiasis2_medium"/>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752600" y="2209801"/>
            <a:ext cx="2743200" cy="1851025"/>
          </a:xfrm>
          <a:noFill/>
        </p:spPr>
      </p:pic>
      <p:sp>
        <p:nvSpPr>
          <p:cNvPr id="49158" name="Rectangle 8"/>
          <p:cNvSpPr>
            <a:spLocks noChangeArrowheads="1"/>
          </p:cNvSpPr>
          <p:nvPr/>
        </p:nvSpPr>
        <p:spPr bwMode="auto">
          <a:xfrm>
            <a:off x="1752600" y="4114801"/>
            <a:ext cx="304800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sz="1000" b="1" i="1">
                <a:latin typeface="Arial" panose="020B0604020202020204" pitchFamily="34" charset="0"/>
                <a:cs typeface="Arial" panose="020B0604020202020204" pitchFamily="34" charset="0"/>
              </a:rPr>
              <a:t>Blister containing Dracunculus medinensis</a:t>
            </a:r>
            <a:r>
              <a:rPr lang="en-US" sz="1000" i="1">
                <a:latin typeface="Arial" panose="020B0604020202020204" pitchFamily="34" charset="0"/>
                <a:cs typeface="Arial" panose="020B0604020202020204" pitchFamily="34" charset="0"/>
              </a:rPr>
              <a:t>      </a:t>
            </a:r>
            <a:endParaRPr lang="en-US" sz="2400">
              <a:latin typeface="Arial" panose="020B0604020202020204" pitchFamily="34" charset="0"/>
            </a:endParaRPr>
          </a:p>
        </p:txBody>
      </p:sp>
      <p:sp>
        <p:nvSpPr>
          <p:cNvPr id="49159" name="Rectangle 10"/>
          <p:cNvSpPr>
            <a:spLocks noChangeArrowheads="1"/>
          </p:cNvSpPr>
          <p:nvPr/>
        </p:nvSpPr>
        <p:spPr bwMode="auto">
          <a:xfrm>
            <a:off x="5143500" y="278606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endParaRPr lang="en-US" sz="2400"/>
          </a:p>
        </p:txBody>
      </p:sp>
      <p:pic>
        <p:nvPicPr>
          <p:cNvPr id="49160" name="Picture 9" descr="Dracunculiasis_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4419601"/>
            <a:ext cx="2590800"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9161" name="Rectangle 11"/>
          <p:cNvSpPr>
            <a:spLocks noChangeArrowheads="1"/>
          </p:cNvSpPr>
          <p:nvPr/>
        </p:nvSpPr>
        <p:spPr bwMode="auto">
          <a:xfrm>
            <a:off x="1676400" y="6248400"/>
            <a:ext cx="3200400" cy="260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folHlink"/>
              </a:buClr>
              <a:buSzPct val="60000"/>
              <a:buFont typeface="Wingdings" panose="05000000000000000000" pitchFamily="2" charset="2"/>
              <a:buChar char="n"/>
              <a:defRPr sz="3200">
                <a:solidFill>
                  <a:schemeClr val="tx1"/>
                </a:solidFill>
                <a:latin typeface="Tahoma" panose="020B0604030504040204" pitchFamily="34" charset="0"/>
              </a:defRPr>
            </a:lvl1pPr>
            <a:lvl2pPr marL="742950" indent="-285750">
              <a:spcBef>
                <a:spcPct val="20000"/>
              </a:spcBef>
              <a:buClr>
                <a:schemeClr val="hlink"/>
              </a:buClr>
              <a:buSzPct val="55000"/>
              <a:buFont typeface="Wingdings" panose="05000000000000000000" pitchFamily="2" charset="2"/>
              <a:buChar char="n"/>
              <a:defRPr sz="2800">
                <a:solidFill>
                  <a:schemeClr val="tx1"/>
                </a:solidFill>
                <a:latin typeface="Tahoma" panose="020B0604030504040204" pitchFamily="34" charset="0"/>
              </a:defRPr>
            </a:lvl2pPr>
            <a:lvl3pPr marL="1143000" indent="-228600">
              <a:spcBef>
                <a:spcPct val="20000"/>
              </a:spcBef>
              <a:buClr>
                <a:schemeClr val="folHlink"/>
              </a:buClr>
              <a:buSzPct val="50000"/>
              <a:buFont typeface="Wingdings" panose="05000000000000000000" pitchFamily="2" charset="2"/>
              <a:buChar char="n"/>
              <a:defRPr sz="2400">
                <a:solidFill>
                  <a:schemeClr val="tx1"/>
                </a:solidFill>
                <a:latin typeface="Tahoma" panose="020B0604030504040204" pitchFamily="34" charset="0"/>
              </a:defRPr>
            </a:lvl3pPr>
            <a:lvl4pPr marL="1600200" indent="-228600">
              <a:spcBef>
                <a:spcPct val="20000"/>
              </a:spcBef>
              <a:buClr>
                <a:schemeClr val="accent2"/>
              </a:buClr>
              <a:buSzPct val="55000"/>
              <a:buFont typeface="Wingdings" panose="05000000000000000000" pitchFamily="2" charset="2"/>
              <a:buChar char="n"/>
              <a:defRPr sz="2000">
                <a:solidFill>
                  <a:schemeClr val="tx1"/>
                </a:solidFill>
                <a:latin typeface="Tahoma" panose="020B0604030504040204" pitchFamily="34" charset="0"/>
              </a:defRPr>
            </a:lvl4pPr>
            <a:lvl5pPr marL="2057400" indent="-228600">
              <a:spcBef>
                <a:spcPct val="20000"/>
              </a:spcBef>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accent1"/>
              </a:buClr>
              <a:buSzPct val="50000"/>
              <a:buFont typeface="Wingdings" panose="05000000000000000000" pitchFamily="2" charset="2"/>
              <a:buChar char="n"/>
              <a:defRPr sz="2000">
                <a:solidFill>
                  <a:schemeClr val="tx1"/>
                </a:solidFill>
                <a:latin typeface="Tahoma" panose="020B0604030504040204" pitchFamily="34" charset="0"/>
              </a:defRPr>
            </a:lvl9pPr>
          </a:lstStyle>
          <a:p>
            <a:pPr eaLnBrk="1" hangingPunct="1">
              <a:spcBef>
                <a:spcPct val="0"/>
              </a:spcBef>
              <a:buClrTx/>
              <a:buSzTx/>
              <a:buFontTx/>
              <a:buNone/>
            </a:pPr>
            <a:r>
              <a:rPr lang="en-US" sz="1000" b="1" i="1">
                <a:latin typeface="Arial" panose="020B0604020202020204" pitchFamily="34" charset="0"/>
                <a:cs typeface="Arial" panose="020B0604020202020204" pitchFamily="34" charset="0"/>
              </a:rPr>
              <a:t>Adult Dracunculus emerging from broken blister</a:t>
            </a:r>
            <a:r>
              <a:rPr lang="en-US" sz="1100"/>
              <a:t> </a:t>
            </a:r>
            <a:endParaRPr lang="en-US" sz="2400">
              <a:latin typeface="Arial" panose="020B0604020202020204" pitchFamily="34" charset="0"/>
            </a:endParaRPr>
          </a:p>
        </p:txBody>
      </p:sp>
      <p:sp>
        <p:nvSpPr>
          <p:cNvPr id="2" name="AutoShape 2" descr="Image result for copepod"/>
          <p:cNvSpPr>
            <a:spLocks noChangeAspect="1" noChangeArrowheads="1"/>
          </p:cNvSpPr>
          <p:nvPr/>
        </p:nvSpPr>
        <p:spPr bwMode="auto">
          <a:xfrm>
            <a:off x="6705600" y="5715001"/>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Tree>
    <p:extLst>
      <p:ext uri="{BB962C8B-B14F-4D97-AF65-F5344CB8AC3E}">
        <p14:creationId xmlns:p14="http://schemas.microsoft.com/office/powerpoint/2010/main" val="1971360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5412">
                                            <p:txEl>
                                              <p:pRg st="0" end="0"/>
                                            </p:txEl>
                                          </p:spTgt>
                                        </p:tgtEl>
                                        <p:attrNameLst>
                                          <p:attrName>style.visibility</p:attrName>
                                        </p:attrNameLst>
                                      </p:cBhvr>
                                      <p:to>
                                        <p:strVal val="visible"/>
                                      </p:to>
                                    </p:set>
                                    <p:animEffect transition="in" filter="dissolve">
                                      <p:cBhvr>
                                        <p:cTn id="7" dur="500"/>
                                        <p:tgtEl>
                                          <p:spTgt spid="14541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5412">
                                            <p:txEl>
                                              <p:pRg st="1" end="1"/>
                                            </p:txEl>
                                          </p:spTgt>
                                        </p:tgtEl>
                                        <p:attrNameLst>
                                          <p:attrName>style.visibility</p:attrName>
                                        </p:attrNameLst>
                                      </p:cBhvr>
                                      <p:to>
                                        <p:strVal val="visible"/>
                                      </p:to>
                                    </p:set>
                                    <p:animEffect transition="in" filter="dissolve">
                                      <p:cBhvr>
                                        <p:cTn id="12" dur="500"/>
                                        <p:tgtEl>
                                          <p:spTgt spid="14541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5412">
                                            <p:txEl>
                                              <p:pRg st="2" end="2"/>
                                            </p:txEl>
                                          </p:spTgt>
                                        </p:tgtEl>
                                        <p:attrNameLst>
                                          <p:attrName>style.visibility</p:attrName>
                                        </p:attrNameLst>
                                      </p:cBhvr>
                                      <p:to>
                                        <p:strVal val="visible"/>
                                      </p:to>
                                    </p:set>
                                    <p:animEffect transition="in" filter="dissolve">
                                      <p:cBhvr>
                                        <p:cTn id="17" dur="500"/>
                                        <p:tgtEl>
                                          <p:spTgt spid="14541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5412">
                                            <p:txEl>
                                              <p:pRg st="3" end="3"/>
                                            </p:txEl>
                                          </p:spTgt>
                                        </p:tgtEl>
                                        <p:attrNameLst>
                                          <p:attrName>style.visibility</p:attrName>
                                        </p:attrNameLst>
                                      </p:cBhvr>
                                      <p:to>
                                        <p:strVal val="visible"/>
                                      </p:to>
                                    </p:set>
                                    <p:animEffect transition="in" filter="dissolve">
                                      <p:cBhvr>
                                        <p:cTn id="22" dur="500"/>
                                        <p:tgtEl>
                                          <p:spTgt spid="1454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2" grpId="0" build="p" autoUpdateAnimBg="0"/>
    </p:bldLst>
  </p:timing>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2590801" y="457200"/>
            <a:ext cx="7877175" cy="1303338"/>
          </a:xfrm>
        </p:spPr>
        <p:txBody>
          <a:bodyPr>
            <a:normAutofit/>
          </a:bodyPr>
          <a:lstStyle/>
          <a:p>
            <a:r>
              <a:rPr lang="en-US" sz="4000" b="1" i="1" dirty="0" err="1">
                <a:solidFill>
                  <a:schemeClr val="tx2"/>
                </a:solidFill>
                <a:latin typeface="Arial" panose="020B0604020202020204" pitchFamily="34" charset="0"/>
                <a:cs typeface="Arial" panose="020B0604020202020204" pitchFamily="34" charset="0"/>
              </a:rPr>
              <a:t>Dracunculus</a:t>
            </a:r>
            <a:r>
              <a:rPr lang="en-US" sz="4000" b="1" i="1" dirty="0">
                <a:solidFill>
                  <a:schemeClr val="tx2"/>
                </a:solidFill>
                <a:latin typeface="Arial" panose="020B0604020202020204" pitchFamily="34" charset="0"/>
                <a:cs typeface="Arial" panose="020B0604020202020204" pitchFamily="34" charset="0"/>
              </a:rPr>
              <a:t> </a:t>
            </a:r>
            <a:r>
              <a:rPr lang="en-US" sz="4000" b="1" i="1" dirty="0" err="1">
                <a:solidFill>
                  <a:schemeClr val="tx2"/>
                </a:solidFill>
                <a:latin typeface="Arial" panose="020B0604020202020204" pitchFamily="34" charset="0"/>
                <a:cs typeface="Arial" panose="020B0604020202020204" pitchFamily="34" charset="0"/>
              </a:rPr>
              <a:t>medinensis</a:t>
            </a:r>
            <a:r>
              <a:rPr lang="en-US" sz="4000" b="1" dirty="0">
                <a:solidFill>
                  <a:schemeClr val="tx2"/>
                </a:solidFill>
                <a:latin typeface="Arial" panose="020B0604020202020204" pitchFamily="34" charset="0"/>
                <a:cs typeface="Arial" panose="020B0604020202020204" pitchFamily="34" charset="0"/>
              </a:rPr>
              <a:t> – The Guinea Worm</a:t>
            </a:r>
            <a:endParaRPr lang="en-US" sz="3600" b="1" dirty="0">
              <a:latin typeface="Arial" panose="020B0604020202020204" pitchFamily="34" charset="0"/>
              <a:cs typeface="Times New Roman" panose="02020603050405020304" pitchFamily="18" charset="0"/>
            </a:endParaRPr>
          </a:p>
        </p:txBody>
      </p:sp>
      <p:sp>
        <p:nvSpPr>
          <p:cNvPr id="146436" name="Rectangle 4"/>
          <p:cNvSpPr>
            <a:spLocks noGrp="1" noChangeArrowheads="1"/>
          </p:cNvSpPr>
          <p:nvPr>
            <p:ph type="body" sz="half" idx="2"/>
          </p:nvPr>
        </p:nvSpPr>
        <p:spPr>
          <a:xfrm>
            <a:off x="4572000" y="2017714"/>
            <a:ext cx="5907088" cy="4611687"/>
          </a:xfrm>
        </p:spPr>
        <p:txBody>
          <a:bodyPr/>
          <a:lstStyle/>
          <a:p>
            <a:pPr eaLnBrk="1" hangingPunct="1">
              <a:buFont typeface="Wingdings" panose="05000000000000000000" pitchFamily="2" charset="2"/>
              <a:buNone/>
            </a:pPr>
            <a:r>
              <a:rPr lang="en-US" sz="1800" b="1" dirty="0">
                <a:solidFill>
                  <a:schemeClr val="tx2"/>
                </a:solidFill>
                <a:latin typeface="Arial" panose="020B0604020202020204" pitchFamily="34" charset="0"/>
                <a:cs typeface="Times New Roman" panose="02020603050405020304" pitchFamily="18" charset="0"/>
              </a:rPr>
              <a:t>Life cycle</a:t>
            </a:r>
            <a:r>
              <a:rPr lang="en-US" sz="1800" b="1" dirty="0">
                <a:solidFill>
                  <a:schemeClr val="tx2"/>
                </a:solidFill>
                <a:latin typeface="Arial" panose="020B0604020202020204" pitchFamily="34" charset="0"/>
                <a:cs typeface="Arial" panose="020B0604020202020204" pitchFamily="34" charset="0"/>
              </a:rPr>
              <a:t>:</a:t>
            </a:r>
          </a:p>
          <a:p>
            <a:pPr eaLnBrk="1" hangingPunct="1"/>
            <a:r>
              <a:rPr lang="en-US" sz="1800" b="1" dirty="0">
                <a:solidFill>
                  <a:schemeClr val="tx2"/>
                </a:solidFill>
                <a:latin typeface="Arial" panose="020B0604020202020204" pitchFamily="34" charset="0"/>
                <a:cs typeface="Times New Roman" panose="02020603050405020304" pitchFamily="18" charset="0"/>
              </a:rPr>
              <a:t>Infective stage exists in a water flea (copepod – the intermediate host).</a:t>
            </a:r>
            <a:r>
              <a:rPr lang="en-US" sz="1800" b="1" dirty="0">
                <a:solidFill>
                  <a:schemeClr val="tx2"/>
                </a:solidFill>
                <a:latin typeface="Arial" panose="020B0604020202020204" pitchFamily="34" charset="0"/>
                <a:cs typeface="Arial" panose="020B0604020202020204" pitchFamily="34" charset="0"/>
              </a:rPr>
              <a:t> </a:t>
            </a:r>
          </a:p>
          <a:p>
            <a:pPr eaLnBrk="1" hangingPunct="1"/>
            <a:r>
              <a:rPr lang="en-US" sz="1800" b="1" dirty="0">
                <a:solidFill>
                  <a:schemeClr val="tx2"/>
                </a:solidFill>
                <a:latin typeface="Arial" panose="020B0604020202020204" pitchFamily="34" charset="0"/>
                <a:cs typeface="Times New Roman" panose="02020603050405020304" pitchFamily="18" charset="0"/>
              </a:rPr>
              <a:t>Humans become infected by drinking water containing the infected copepod.</a:t>
            </a:r>
            <a:r>
              <a:rPr lang="en-US" sz="1800" b="1" dirty="0">
                <a:solidFill>
                  <a:schemeClr val="tx2"/>
                </a:solidFill>
                <a:latin typeface="Arial" panose="020B0604020202020204" pitchFamily="34" charset="0"/>
                <a:cs typeface="Arial" panose="020B0604020202020204" pitchFamily="34" charset="0"/>
              </a:rPr>
              <a:t> </a:t>
            </a:r>
          </a:p>
          <a:p>
            <a:pPr eaLnBrk="1" hangingPunct="1"/>
            <a:r>
              <a:rPr lang="en-US" sz="1800" b="1" dirty="0">
                <a:solidFill>
                  <a:schemeClr val="tx2"/>
                </a:solidFill>
                <a:latin typeface="Arial" panose="020B0604020202020204" pitchFamily="34" charset="0"/>
                <a:cs typeface="Times New Roman" panose="02020603050405020304" pitchFamily="18" charset="0"/>
              </a:rPr>
              <a:t>Larvae penetrate the digestive tract to enter the deep connective tissues where they mature in about 1 year. </a:t>
            </a:r>
          </a:p>
          <a:p>
            <a:pPr eaLnBrk="1" hangingPunct="1"/>
            <a:r>
              <a:rPr lang="en-US" sz="1800" b="1" dirty="0">
                <a:solidFill>
                  <a:schemeClr val="tx2"/>
                </a:solidFill>
                <a:latin typeface="Arial" panose="020B0604020202020204" pitchFamily="34" charset="0"/>
                <a:cs typeface="Times New Roman" panose="02020603050405020304" pitchFamily="18" charset="0"/>
              </a:rPr>
              <a:t>Females migrate to the subcutaneous tissue (usually the skin of the extremities).</a:t>
            </a:r>
          </a:p>
          <a:p>
            <a:pPr eaLnBrk="1" hangingPunct="1"/>
            <a:r>
              <a:rPr lang="en-US" sz="1800" b="1" dirty="0">
                <a:solidFill>
                  <a:schemeClr val="tx2"/>
                </a:solidFill>
                <a:latin typeface="Arial" panose="020B0604020202020204" pitchFamily="34" charset="0"/>
                <a:cs typeface="Times New Roman" panose="02020603050405020304" pitchFamily="18" charset="0"/>
              </a:rPr>
              <a:t>Females release larvae which leave the human through ruptured blisters on the skin.</a:t>
            </a:r>
          </a:p>
          <a:p>
            <a:pPr eaLnBrk="1" hangingPunct="1"/>
            <a:r>
              <a:rPr lang="en-US" sz="1800" b="1" dirty="0">
                <a:solidFill>
                  <a:schemeClr val="tx2"/>
                </a:solidFill>
                <a:latin typeface="Arial" panose="020B0604020202020204" pitchFamily="34" charset="0"/>
                <a:cs typeface="Times New Roman" panose="02020603050405020304" pitchFamily="18" charset="0"/>
              </a:rPr>
              <a:t>The larvae enter the water and are ingested by copepods.  </a:t>
            </a:r>
          </a:p>
        </p:txBody>
      </p:sp>
      <p:pic>
        <p:nvPicPr>
          <p:cNvPr id="50180" name="Picture 6" descr="guinea worm2"/>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1600200" y="4079876"/>
            <a:ext cx="2590800" cy="2778125"/>
          </a:xfrm>
          <a:noFill/>
        </p:spPr>
      </p:pic>
      <p:pic>
        <p:nvPicPr>
          <p:cNvPr id="2" name="Picture 1"/>
          <p:cNvPicPr>
            <a:picLocks noChangeAspect="1"/>
          </p:cNvPicPr>
          <p:nvPr/>
        </p:nvPicPr>
        <p:blipFill>
          <a:blip r:embed="rId3"/>
          <a:stretch>
            <a:fillRect/>
          </a:stretch>
        </p:blipFill>
        <p:spPr>
          <a:xfrm>
            <a:off x="1600200" y="1828800"/>
            <a:ext cx="2609314" cy="1749704"/>
          </a:xfrm>
          <a:prstGeom prst="rect">
            <a:avLst/>
          </a:prstGeom>
        </p:spPr>
      </p:pic>
    </p:spTree>
    <p:extLst>
      <p:ext uri="{BB962C8B-B14F-4D97-AF65-F5344CB8AC3E}">
        <p14:creationId xmlns:p14="http://schemas.microsoft.com/office/powerpoint/2010/main" val="1760545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6436">
                                            <p:txEl>
                                              <p:pRg st="0" end="0"/>
                                            </p:txEl>
                                          </p:spTgt>
                                        </p:tgtEl>
                                        <p:attrNameLst>
                                          <p:attrName>style.visibility</p:attrName>
                                        </p:attrNameLst>
                                      </p:cBhvr>
                                      <p:to>
                                        <p:strVal val="visible"/>
                                      </p:to>
                                    </p:set>
                                    <p:animEffect transition="in" filter="dissolve">
                                      <p:cBhvr>
                                        <p:cTn id="7" dur="500"/>
                                        <p:tgtEl>
                                          <p:spTgt spid="14643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6436">
                                            <p:txEl>
                                              <p:pRg st="1" end="1"/>
                                            </p:txEl>
                                          </p:spTgt>
                                        </p:tgtEl>
                                        <p:attrNameLst>
                                          <p:attrName>style.visibility</p:attrName>
                                        </p:attrNameLst>
                                      </p:cBhvr>
                                      <p:to>
                                        <p:strVal val="visible"/>
                                      </p:to>
                                    </p:set>
                                    <p:animEffect transition="in" filter="dissolve">
                                      <p:cBhvr>
                                        <p:cTn id="12" dur="500"/>
                                        <p:tgtEl>
                                          <p:spTgt spid="146436">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6436">
                                            <p:txEl>
                                              <p:pRg st="2" end="2"/>
                                            </p:txEl>
                                          </p:spTgt>
                                        </p:tgtEl>
                                        <p:attrNameLst>
                                          <p:attrName>style.visibility</p:attrName>
                                        </p:attrNameLst>
                                      </p:cBhvr>
                                      <p:to>
                                        <p:strVal val="visible"/>
                                      </p:to>
                                    </p:set>
                                    <p:animEffect transition="in" filter="dissolve">
                                      <p:cBhvr>
                                        <p:cTn id="17" dur="500"/>
                                        <p:tgtEl>
                                          <p:spTgt spid="146436">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6436">
                                            <p:txEl>
                                              <p:pRg st="3" end="3"/>
                                            </p:txEl>
                                          </p:spTgt>
                                        </p:tgtEl>
                                        <p:attrNameLst>
                                          <p:attrName>style.visibility</p:attrName>
                                        </p:attrNameLst>
                                      </p:cBhvr>
                                      <p:to>
                                        <p:strVal val="visible"/>
                                      </p:to>
                                    </p:set>
                                    <p:animEffect transition="in" filter="dissolve">
                                      <p:cBhvr>
                                        <p:cTn id="22" dur="500"/>
                                        <p:tgtEl>
                                          <p:spTgt spid="146436">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6436">
                                            <p:txEl>
                                              <p:pRg st="4" end="4"/>
                                            </p:txEl>
                                          </p:spTgt>
                                        </p:tgtEl>
                                        <p:attrNameLst>
                                          <p:attrName>style.visibility</p:attrName>
                                        </p:attrNameLst>
                                      </p:cBhvr>
                                      <p:to>
                                        <p:strVal val="visible"/>
                                      </p:to>
                                    </p:set>
                                    <p:animEffect transition="in" filter="dissolve">
                                      <p:cBhvr>
                                        <p:cTn id="27" dur="500"/>
                                        <p:tgtEl>
                                          <p:spTgt spid="146436">
                                            <p:txEl>
                                              <p:pRg st="4" end="4"/>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46436">
                                            <p:txEl>
                                              <p:pRg st="5" end="5"/>
                                            </p:txEl>
                                          </p:spTgt>
                                        </p:tgtEl>
                                        <p:attrNameLst>
                                          <p:attrName>style.visibility</p:attrName>
                                        </p:attrNameLst>
                                      </p:cBhvr>
                                      <p:to>
                                        <p:strVal val="visible"/>
                                      </p:to>
                                    </p:set>
                                    <p:animEffect transition="in" filter="dissolve">
                                      <p:cBhvr>
                                        <p:cTn id="32" dur="500"/>
                                        <p:tgtEl>
                                          <p:spTgt spid="146436">
                                            <p:txEl>
                                              <p:pRg st="5" end="5"/>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146436">
                                            <p:txEl>
                                              <p:pRg st="6" end="6"/>
                                            </p:txEl>
                                          </p:spTgt>
                                        </p:tgtEl>
                                        <p:attrNameLst>
                                          <p:attrName>style.visibility</p:attrName>
                                        </p:attrNameLst>
                                      </p:cBhvr>
                                      <p:to>
                                        <p:strVal val="visible"/>
                                      </p:to>
                                    </p:set>
                                    <p:animEffect transition="in" filter="dissolve">
                                      <p:cBhvr>
                                        <p:cTn id="37" dur="500"/>
                                        <p:tgtEl>
                                          <p:spTgt spid="146436">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36"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76400" y="1295400"/>
            <a:ext cx="8991600" cy="5410200"/>
          </a:xfrm>
        </p:spPr>
        <p:txBody>
          <a:bodyPr>
            <a:normAutofit fontScale="85000" lnSpcReduction="20000"/>
          </a:bodyPr>
          <a:lstStyle/>
          <a:p>
            <a:pPr>
              <a:defRPr/>
            </a:pPr>
            <a:r>
              <a:rPr lang="en-US" sz="3600" dirty="0">
                <a:latin typeface="Times New Roman" pitchFamily="18" charset="0"/>
                <a:cs typeface="Times New Roman" pitchFamily="18" charset="0"/>
              </a:rPr>
              <a:t>The </a:t>
            </a:r>
            <a:r>
              <a:rPr lang="en-US" sz="3600" b="1" dirty="0">
                <a:latin typeface="Times New Roman" pitchFamily="18" charset="0"/>
                <a:cs typeface="Times New Roman" pitchFamily="18" charset="0"/>
              </a:rPr>
              <a:t>first stage immature microfilariae </a:t>
            </a:r>
            <a:r>
              <a:rPr lang="en-US" sz="3600" dirty="0">
                <a:latin typeface="Times New Roman" pitchFamily="18" charset="0"/>
                <a:cs typeface="Times New Roman" pitchFamily="18" charset="0"/>
              </a:rPr>
              <a:t>of filarial worms that cause lymphatic </a:t>
            </a:r>
            <a:r>
              <a:rPr lang="en-US" sz="3600" dirty="0" err="1">
                <a:latin typeface="Times New Roman" pitchFamily="18" charset="0"/>
                <a:cs typeface="Times New Roman" pitchFamily="18" charset="0"/>
              </a:rPr>
              <a:t>filariasis</a:t>
            </a:r>
            <a:r>
              <a:rPr lang="en-US" sz="3600" dirty="0">
                <a:latin typeface="Times New Roman" pitchFamily="18" charset="0"/>
                <a:cs typeface="Times New Roman" pitchFamily="18" charset="0"/>
              </a:rPr>
              <a:t> can be found circulating in the peripheral blood.</a:t>
            </a:r>
          </a:p>
          <a:p>
            <a:pPr marL="0" indent="0">
              <a:buNone/>
              <a:defRPr/>
            </a:pPr>
            <a:endParaRPr lang="en-US" sz="3600" dirty="0">
              <a:latin typeface="Times New Roman" pitchFamily="18" charset="0"/>
              <a:cs typeface="Times New Roman" pitchFamily="18" charset="0"/>
            </a:endParaRPr>
          </a:p>
          <a:p>
            <a:pPr>
              <a:defRPr/>
            </a:pPr>
            <a:r>
              <a:rPr lang="en-US" sz="3600" dirty="0">
                <a:latin typeface="Times New Roman" pitchFamily="18" charset="0"/>
                <a:cs typeface="Times New Roman" pitchFamily="18" charset="0"/>
              </a:rPr>
              <a:t>They often show </a:t>
            </a:r>
            <a:r>
              <a:rPr lang="en-US" sz="3600" b="1" dirty="0">
                <a:latin typeface="Times New Roman" pitchFamily="18" charset="0"/>
                <a:cs typeface="Times New Roman" pitchFamily="18" charset="0"/>
              </a:rPr>
              <a:t>periodicity</a:t>
            </a:r>
            <a:r>
              <a:rPr lang="en-US" sz="3600" dirty="0">
                <a:latin typeface="Times New Roman" pitchFamily="18" charset="0"/>
                <a:cs typeface="Times New Roman" pitchFamily="18" charset="0"/>
              </a:rPr>
              <a:t> (present in the peripheral blood in greater numbers during certain hours which correspond to the peak biting times of their insect vectors).</a:t>
            </a:r>
          </a:p>
          <a:p>
            <a:pPr marL="0" indent="0">
              <a:buNone/>
              <a:defRPr/>
            </a:pPr>
            <a:endParaRPr lang="en-US" sz="3600" dirty="0">
              <a:latin typeface="Times New Roman" pitchFamily="18" charset="0"/>
              <a:cs typeface="Times New Roman" pitchFamily="18" charset="0"/>
            </a:endParaRPr>
          </a:p>
          <a:p>
            <a:pPr>
              <a:defRPr/>
            </a:pPr>
            <a:r>
              <a:rPr lang="en-US" sz="3600" dirty="0">
                <a:latin typeface="Times New Roman" pitchFamily="18" charset="0"/>
                <a:cs typeface="Times New Roman" pitchFamily="18" charset="0"/>
              </a:rPr>
              <a:t>W</a:t>
            </a:r>
            <a:r>
              <a:rPr lang="en-US" sz="3600" i="1" dirty="0">
                <a:latin typeface="Times New Roman" pitchFamily="18" charset="0"/>
                <a:cs typeface="Times New Roman" pitchFamily="18" charset="0"/>
              </a:rPr>
              <a:t>. </a:t>
            </a:r>
            <a:r>
              <a:rPr lang="en-US" sz="3600" i="1" dirty="0" err="1">
                <a:latin typeface="Times New Roman" pitchFamily="18" charset="0"/>
                <a:cs typeface="Times New Roman" pitchFamily="18" charset="0"/>
              </a:rPr>
              <a:t>bancrofti</a:t>
            </a:r>
            <a:r>
              <a:rPr lang="en-US" sz="3600" i="1" dirty="0">
                <a:latin typeface="Times New Roman" pitchFamily="18" charset="0"/>
                <a:cs typeface="Times New Roman" pitchFamily="18" charset="0"/>
              </a:rPr>
              <a:t>, B. </a:t>
            </a:r>
            <a:r>
              <a:rPr lang="en-US" sz="3600" i="1" dirty="0" err="1">
                <a:latin typeface="Times New Roman" pitchFamily="18" charset="0"/>
                <a:cs typeface="Times New Roman" pitchFamily="18" charset="0"/>
              </a:rPr>
              <a:t>malayi</a:t>
            </a:r>
            <a:r>
              <a:rPr lang="en-US" sz="3600" i="1" dirty="0">
                <a:latin typeface="Times New Roman" pitchFamily="18" charset="0"/>
                <a:cs typeface="Times New Roman" pitchFamily="18" charset="0"/>
              </a:rPr>
              <a:t> </a:t>
            </a:r>
            <a:r>
              <a:rPr lang="en-US" sz="3600" dirty="0">
                <a:latin typeface="Times New Roman" pitchFamily="18" charset="0"/>
                <a:cs typeface="Times New Roman" pitchFamily="18" charset="0"/>
              </a:rPr>
              <a:t>and </a:t>
            </a:r>
            <a:r>
              <a:rPr lang="en-US" sz="3600" i="1" dirty="0">
                <a:latin typeface="Times New Roman" pitchFamily="18" charset="0"/>
                <a:cs typeface="Times New Roman" pitchFamily="18" charset="0"/>
              </a:rPr>
              <a:t>B. </a:t>
            </a:r>
            <a:r>
              <a:rPr lang="en-US" sz="3600" i="1" dirty="0" err="1">
                <a:latin typeface="Times New Roman" pitchFamily="18" charset="0"/>
                <a:cs typeface="Times New Roman" pitchFamily="18" charset="0"/>
              </a:rPr>
              <a:t>timori</a:t>
            </a:r>
            <a:r>
              <a:rPr lang="en-US" sz="3600" i="1" dirty="0">
                <a:latin typeface="Times New Roman" pitchFamily="18" charset="0"/>
                <a:cs typeface="Times New Roman" pitchFamily="18" charset="0"/>
              </a:rPr>
              <a:t>  </a:t>
            </a:r>
            <a:r>
              <a:rPr lang="en-US" sz="3600" dirty="0">
                <a:latin typeface="Times New Roman" pitchFamily="18" charset="0"/>
                <a:cs typeface="Times New Roman" pitchFamily="18" charset="0"/>
              </a:rPr>
              <a:t>exhibit </a:t>
            </a:r>
            <a:r>
              <a:rPr lang="en-US" sz="3600" b="1" dirty="0" err="1">
                <a:latin typeface="Times New Roman" pitchFamily="18" charset="0"/>
                <a:cs typeface="Times New Roman" pitchFamily="18" charset="0"/>
              </a:rPr>
              <a:t>Noctunal</a:t>
            </a:r>
            <a:r>
              <a:rPr lang="en-US" sz="3600" b="1" dirty="0">
                <a:latin typeface="Times New Roman" pitchFamily="18" charset="0"/>
                <a:cs typeface="Times New Roman" pitchFamily="18" charset="0"/>
              </a:rPr>
              <a:t> periodicity </a:t>
            </a:r>
            <a:r>
              <a:rPr lang="en-US" sz="3600" dirty="0">
                <a:latin typeface="Times New Roman" pitchFamily="18" charset="0"/>
                <a:cs typeface="Times New Roman" pitchFamily="18" charset="0"/>
              </a:rPr>
              <a:t>(microfilaria are present in greatest numbers in the peripheral blood during night hours)</a:t>
            </a:r>
          </a:p>
          <a:p>
            <a:pPr marL="0" indent="0">
              <a:buNone/>
              <a:defRPr/>
            </a:pPr>
            <a:endParaRPr lang="en-US" sz="3600" dirty="0">
              <a:latin typeface="Times New Roman" pitchFamily="18" charset="0"/>
              <a:cs typeface="Times New Roman" pitchFamily="18" charset="0"/>
            </a:endParaRPr>
          </a:p>
          <a:p>
            <a:pPr>
              <a:defRPr/>
            </a:pPr>
            <a:endParaRPr lang="en-US" dirty="0"/>
          </a:p>
        </p:txBody>
      </p:sp>
      <p:sp>
        <p:nvSpPr>
          <p:cNvPr id="4" name="Rounded Rectangle 3"/>
          <p:cNvSpPr/>
          <p:nvPr/>
        </p:nvSpPr>
        <p:spPr>
          <a:xfrm>
            <a:off x="3200400" y="228600"/>
            <a:ext cx="4953000" cy="990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000" b="1" dirty="0">
                <a:latin typeface="Times New Roman" pitchFamily="18" charset="0"/>
                <a:cs typeface="Times New Roman" pitchFamily="18" charset="0"/>
              </a:rPr>
              <a:t>MICROFILARIA</a:t>
            </a:r>
          </a:p>
        </p:txBody>
      </p:sp>
    </p:spTree>
    <p:extLst>
      <p:ext uri="{BB962C8B-B14F-4D97-AF65-F5344CB8AC3E}">
        <p14:creationId xmlns:p14="http://schemas.microsoft.com/office/powerpoint/2010/main" val="1036906647"/>
      </p:ext>
    </p:extLst>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8484" name="Rectangle 4"/>
          <p:cNvSpPr>
            <a:spLocks noGrp="1" noChangeArrowheads="1"/>
          </p:cNvSpPr>
          <p:nvPr>
            <p:ph type="body" sz="half" idx="2"/>
          </p:nvPr>
        </p:nvSpPr>
        <p:spPr>
          <a:xfrm>
            <a:off x="0" y="2844078"/>
            <a:ext cx="11074400" cy="3810000"/>
          </a:xfrm>
        </p:spPr>
        <p:txBody>
          <a:bodyPr>
            <a:normAutofit/>
          </a:bodyPr>
          <a:lstStyle/>
          <a:p>
            <a:pPr eaLnBrk="1" hangingPunct="1">
              <a:buFont typeface="Wingdings" panose="05000000000000000000" pitchFamily="2" charset="2"/>
              <a:buNone/>
            </a:pPr>
            <a:r>
              <a:rPr lang="en-US" sz="2400" b="1" dirty="0">
                <a:solidFill>
                  <a:srgbClr val="7030A0"/>
                </a:solidFill>
                <a:latin typeface="Arial Narrow" panose="020B0606020202030204" pitchFamily="34" charset="0"/>
                <a:cs typeface="Times New Roman" panose="02020603050405020304" pitchFamily="18" charset="0"/>
              </a:rPr>
              <a:t>Major pathology and symptoms</a:t>
            </a:r>
            <a:r>
              <a:rPr lang="en-US" sz="2400" b="1" dirty="0">
                <a:solidFill>
                  <a:srgbClr val="7030A0"/>
                </a:solidFill>
                <a:latin typeface="Arial Narrow" panose="020B0606020202030204" pitchFamily="34" charset="0"/>
                <a:cs typeface="Arial" panose="020B0604020202020204" pitchFamily="34" charset="0"/>
              </a:rPr>
              <a:t> </a:t>
            </a:r>
            <a:endParaRPr lang="en-US" sz="2400" dirty="0">
              <a:solidFill>
                <a:schemeClr val="tx2"/>
              </a:solidFill>
              <a:latin typeface="Arial Narrow" panose="020B0606020202030204" pitchFamily="34" charset="0"/>
              <a:cs typeface="Arial" panose="020B0604020202020204" pitchFamily="34" charset="0"/>
            </a:endParaRPr>
          </a:p>
          <a:p>
            <a:pPr eaLnBrk="1" hangingPunct="1"/>
            <a:r>
              <a:rPr lang="en-US" sz="2400" dirty="0">
                <a:latin typeface="Arial Narrow" panose="020B0606020202030204" pitchFamily="34" charset="0"/>
                <a:cs typeface="Times New Roman" panose="02020603050405020304" pitchFamily="18" charset="0"/>
              </a:rPr>
              <a:t>Mild allergic symptoms such as </a:t>
            </a:r>
            <a:r>
              <a:rPr lang="en-US" sz="2400" dirty="0" err="1">
                <a:latin typeface="Arial Narrow" panose="020B0606020202030204" pitchFamily="34" charset="0"/>
                <a:cs typeface="Times New Roman" panose="02020603050405020304" pitchFamily="18" charset="0"/>
              </a:rPr>
              <a:t>urticaria</a:t>
            </a:r>
            <a:r>
              <a:rPr lang="en-US" sz="2400" dirty="0">
                <a:latin typeface="Arial Narrow" panose="020B0606020202030204" pitchFamily="34" charset="0"/>
                <a:cs typeface="Times New Roman" panose="02020603050405020304" pitchFamily="18" charset="0"/>
              </a:rPr>
              <a:t> during the migration phase.</a:t>
            </a:r>
            <a:endParaRPr lang="en-US" sz="2400" dirty="0">
              <a:latin typeface="Arial Narrow" panose="020B0606020202030204" pitchFamily="34" charset="0"/>
              <a:cs typeface="Arial" panose="020B0604020202020204" pitchFamily="34" charset="0"/>
            </a:endParaRPr>
          </a:p>
          <a:p>
            <a:pPr eaLnBrk="1" hangingPunct="1"/>
            <a:r>
              <a:rPr lang="en-US" sz="2400" dirty="0">
                <a:latin typeface="Arial Narrow" panose="020B0606020202030204" pitchFamily="34" charset="0"/>
                <a:cs typeface="Times New Roman" panose="02020603050405020304" pitchFamily="18" charset="0"/>
              </a:rPr>
              <a:t>A papule develops into a blister with localized </a:t>
            </a:r>
            <a:r>
              <a:rPr lang="en-US" sz="2400" dirty="0" err="1">
                <a:latin typeface="Arial Narrow" panose="020B0606020202030204" pitchFamily="34" charset="0"/>
                <a:cs typeface="Times New Roman" panose="02020603050405020304" pitchFamily="18" charset="0"/>
              </a:rPr>
              <a:t>erythrema</a:t>
            </a:r>
            <a:r>
              <a:rPr lang="en-US" sz="2400" dirty="0">
                <a:latin typeface="Arial Narrow" panose="020B0606020202030204" pitchFamily="34" charset="0"/>
                <a:cs typeface="Times New Roman" panose="02020603050405020304" pitchFamily="18" charset="0"/>
              </a:rPr>
              <a:t> and tenderness.</a:t>
            </a:r>
            <a:r>
              <a:rPr lang="en-US" sz="2400" dirty="0">
                <a:latin typeface="Arial Narrow" panose="020B0606020202030204" pitchFamily="34" charset="0"/>
                <a:cs typeface="Arial" panose="020B0604020202020204" pitchFamily="34" charset="0"/>
              </a:rPr>
              <a:t> </a:t>
            </a:r>
          </a:p>
          <a:p>
            <a:pPr eaLnBrk="1" hangingPunct="1"/>
            <a:r>
              <a:rPr lang="en-US" sz="2400" dirty="0">
                <a:latin typeface="Arial Narrow" panose="020B0606020202030204" pitchFamily="34" charset="0"/>
                <a:cs typeface="Times New Roman" panose="02020603050405020304" pitchFamily="18" charset="0"/>
              </a:rPr>
              <a:t>Generalized symptoms include nausea, vomiting, diarrhea, and possibly asthma attacks. </a:t>
            </a:r>
          </a:p>
          <a:p>
            <a:pPr eaLnBrk="1" hangingPunct="1"/>
            <a:r>
              <a:rPr lang="en-US" sz="2400" dirty="0">
                <a:latin typeface="Arial Narrow" panose="020B0606020202030204" pitchFamily="34" charset="0"/>
                <a:cs typeface="Times New Roman" panose="02020603050405020304" pitchFamily="18" charset="0"/>
              </a:rPr>
              <a:t>Additional complications include secondary bacterial infections, permanent damage to joints.</a:t>
            </a:r>
          </a:p>
        </p:txBody>
      </p:sp>
      <p:sp>
        <p:nvSpPr>
          <p:cNvPr id="7" name="Rectangle 4"/>
          <p:cNvSpPr>
            <a:spLocks noGrp="1" noChangeArrowheads="1"/>
          </p:cNvSpPr>
          <p:nvPr>
            <p:ph type="title"/>
          </p:nvPr>
        </p:nvSpPr>
        <p:spPr>
          <a:xfrm>
            <a:off x="138545" y="905164"/>
            <a:ext cx="11786756" cy="855374"/>
          </a:xfrm>
        </p:spPr>
        <p:txBody>
          <a:bodyPr>
            <a:normAutofit fontScale="90000"/>
          </a:bodyPr>
          <a:lstStyle/>
          <a:p>
            <a:pPr eaLnBrk="1" hangingPunct="1">
              <a:buFont typeface="Wingdings" panose="05000000000000000000" pitchFamily="2" charset="2"/>
              <a:buNone/>
            </a:pPr>
            <a:r>
              <a:rPr lang="en-US" sz="3100" b="1" dirty="0">
                <a:solidFill>
                  <a:srgbClr val="7030A0"/>
                </a:solidFill>
                <a:latin typeface="Arial Narrow" panose="020B0606020202030204" pitchFamily="34" charset="0"/>
                <a:cs typeface="Times New Roman" panose="02020603050405020304" pitchFamily="18" charset="0"/>
              </a:rPr>
              <a:t>Morphology</a:t>
            </a:r>
          </a:p>
          <a:p>
            <a:pPr eaLnBrk="1" hangingPunct="1"/>
            <a:r>
              <a:rPr lang="en-US" sz="2000" b="1" dirty="0">
                <a:solidFill>
                  <a:schemeClr val="tx2"/>
                </a:solidFill>
                <a:latin typeface="Arial Narrow" panose="020B0606020202030204" pitchFamily="34" charset="0"/>
                <a:cs typeface="Times New Roman" panose="02020603050405020304" pitchFamily="18" charset="0"/>
              </a:rPr>
              <a:t>Males measure 40mm in length. </a:t>
            </a:r>
          </a:p>
          <a:p>
            <a:pPr eaLnBrk="1" hangingPunct="1"/>
            <a:r>
              <a:rPr lang="en-US" sz="2000" b="1" dirty="0">
                <a:solidFill>
                  <a:schemeClr val="tx2"/>
                </a:solidFill>
                <a:latin typeface="Arial Narrow" panose="020B0606020202030204" pitchFamily="34" charset="0"/>
                <a:cs typeface="Times New Roman" panose="02020603050405020304" pitchFamily="18" charset="0"/>
              </a:rPr>
              <a:t>Females measure 800mm in length.</a:t>
            </a:r>
          </a:p>
          <a:p>
            <a:pPr eaLnBrk="1" hangingPunct="1">
              <a:buFont typeface="Wingdings" panose="05000000000000000000" pitchFamily="2" charset="2"/>
              <a:buNone/>
            </a:pPr>
            <a:endParaRPr lang="en-US" sz="2000" b="1" dirty="0">
              <a:solidFill>
                <a:schemeClr val="tx2"/>
              </a:solidFill>
              <a:latin typeface="Arial Narrow" panose="020B0606020202030204" pitchFamily="34" charset="0"/>
            </a:endParaRPr>
          </a:p>
          <a:p>
            <a:pPr eaLnBrk="1" hangingPunct="1">
              <a:buFont typeface="Wingdings" panose="05000000000000000000" pitchFamily="2" charset="2"/>
              <a:buNone/>
            </a:pPr>
            <a:r>
              <a:rPr lang="en-US" sz="3100" b="1" dirty="0">
                <a:solidFill>
                  <a:srgbClr val="7030A0"/>
                </a:solidFill>
                <a:latin typeface="Arial Narrow" panose="020B0606020202030204" pitchFamily="34" charset="0"/>
                <a:cs typeface="Times New Roman" panose="02020603050405020304" pitchFamily="18" charset="0"/>
              </a:rPr>
              <a:t>Diagnosis</a:t>
            </a:r>
            <a:r>
              <a:rPr lang="en-US" sz="3100" b="1" dirty="0">
                <a:solidFill>
                  <a:srgbClr val="7030A0"/>
                </a:solidFill>
                <a:latin typeface="Arial Narrow" panose="020B0606020202030204" pitchFamily="34" charset="0"/>
              </a:rPr>
              <a:t> </a:t>
            </a:r>
          </a:p>
          <a:p>
            <a:pPr eaLnBrk="1" hangingPunct="1"/>
            <a:r>
              <a:rPr lang="en-US" sz="2000" b="1" dirty="0">
                <a:solidFill>
                  <a:schemeClr val="tx2"/>
                </a:solidFill>
                <a:latin typeface="Arial Narrow" panose="020B0606020202030204" pitchFamily="34" charset="0"/>
                <a:cs typeface="Times New Roman" panose="02020603050405020304" pitchFamily="18" charset="0"/>
              </a:rPr>
              <a:t>Visual observation of skin blister. The worm’s serpentine presence beneath skin can be seen.</a:t>
            </a:r>
            <a:r>
              <a:rPr lang="en-US" sz="2000" b="1" dirty="0">
                <a:solidFill>
                  <a:schemeClr val="tx2"/>
                </a:solidFill>
                <a:latin typeface="Arial Narrow" panose="020B0606020202030204" pitchFamily="34" charset="0"/>
              </a:rPr>
              <a:t> </a:t>
            </a:r>
          </a:p>
          <a:p>
            <a:pPr eaLnBrk="1" hangingPunct="1"/>
            <a:r>
              <a:rPr lang="en-US" sz="2000" b="1" dirty="0">
                <a:solidFill>
                  <a:schemeClr val="tx2"/>
                </a:solidFill>
                <a:latin typeface="Arial Narrow" panose="020B0606020202030204" pitchFamily="34" charset="0"/>
                <a:cs typeface="Times New Roman" panose="02020603050405020304" pitchFamily="18" charset="0"/>
              </a:rPr>
              <a:t>Induce release of larvae from the skin ulcer by applying cold water.</a:t>
            </a:r>
            <a:r>
              <a:rPr lang="en-US" sz="2400" b="1" dirty="0">
                <a:solidFill>
                  <a:schemeClr val="tx2"/>
                </a:solidFill>
                <a:latin typeface="Arial Narrow" panose="020B0606020202030204" pitchFamily="34" charset="0"/>
              </a:rPr>
              <a:t> </a:t>
            </a:r>
          </a:p>
          <a:p>
            <a:pPr eaLnBrk="1" hangingPunct="1"/>
            <a:endParaRPr lang="en-US" dirty="0"/>
          </a:p>
        </p:txBody>
      </p:sp>
      <p:pic>
        <p:nvPicPr>
          <p:cNvPr id="9" name="Picture 6" descr="dracoextracted"/>
          <p:cNvPicPr>
            <a:picLocks noGrp="1" noChangeAspect="1" noChangeArrowheads="1"/>
          </p:cNvPicPr>
          <p:nvPr>
            <p:ph type="clipArt" sz="half" idx="1"/>
          </p:nvPr>
        </p:nvPicPr>
        <p:blipFill>
          <a:blip r:embed="rId2">
            <a:extLst>
              <a:ext uri="{28A0092B-C50C-407E-A947-70E740481C1C}">
                <a14:useLocalDpi xmlns:a14="http://schemas.microsoft.com/office/drawing/2010/main" val="0"/>
              </a:ext>
            </a:extLst>
          </a:blip>
          <a:srcRect/>
          <a:stretch>
            <a:fillRect/>
          </a:stretch>
        </p:blipFill>
        <p:spPr>
          <a:xfrm>
            <a:off x="9410701" y="0"/>
            <a:ext cx="2514600" cy="1660525"/>
          </a:xfrm>
          <a:noFill/>
        </p:spPr>
      </p:pic>
      <p:pic>
        <p:nvPicPr>
          <p:cNvPr id="10" name="Picture 7" descr="dracun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10701" y="1853478"/>
            <a:ext cx="2514600"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183958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48484">
                                            <p:txEl>
                                              <p:pRg st="0" end="0"/>
                                            </p:txEl>
                                          </p:spTgt>
                                        </p:tgtEl>
                                        <p:attrNameLst>
                                          <p:attrName>style.visibility</p:attrName>
                                        </p:attrNameLst>
                                      </p:cBhvr>
                                      <p:to>
                                        <p:strVal val="visible"/>
                                      </p:to>
                                    </p:set>
                                    <p:animEffect transition="in" filter="dissolve">
                                      <p:cBhvr>
                                        <p:cTn id="7" dur="500"/>
                                        <p:tgtEl>
                                          <p:spTgt spid="148484">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8484">
                                            <p:txEl>
                                              <p:pRg st="1" end="1"/>
                                            </p:txEl>
                                          </p:spTgt>
                                        </p:tgtEl>
                                        <p:attrNameLst>
                                          <p:attrName>style.visibility</p:attrName>
                                        </p:attrNameLst>
                                      </p:cBhvr>
                                      <p:to>
                                        <p:strVal val="visible"/>
                                      </p:to>
                                    </p:set>
                                    <p:animEffect transition="in" filter="dissolve">
                                      <p:cBhvr>
                                        <p:cTn id="12" dur="500"/>
                                        <p:tgtEl>
                                          <p:spTgt spid="148484">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48484">
                                            <p:txEl>
                                              <p:pRg st="2" end="2"/>
                                            </p:txEl>
                                          </p:spTgt>
                                        </p:tgtEl>
                                        <p:attrNameLst>
                                          <p:attrName>style.visibility</p:attrName>
                                        </p:attrNameLst>
                                      </p:cBhvr>
                                      <p:to>
                                        <p:strVal val="visible"/>
                                      </p:to>
                                    </p:set>
                                    <p:animEffect transition="in" filter="dissolve">
                                      <p:cBhvr>
                                        <p:cTn id="17" dur="500"/>
                                        <p:tgtEl>
                                          <p:spTgt spid="148484">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48484">
                                            <p:txEl>
                                              <p:pRg st="3" end="3"/>
                                            </p:txEl>
                                          </p:spTgt>
                                        </p:tgtEl>
                                        <p:attrNameLst>
                                          <p:attrName>style.visibility</p:attrName>
                                        </p:attrNameLst>
                                      </p:cBhvr>
                                      <p:to>
                                        <p:strVal val="visible"/>
                                      </p:to>
                                    </p:set>
                                    <p:animEffect transition="in" filter="dissolve">
                                      <p:cBhvr>
                                        <p:cTn id="22" dur="500"/>
                                        <p:tgtEl>
                                          <p:spTgt spid="148484">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48484">
                                            <p:txEl>
                                              <p:pRg st="4" end="4"/>
                                            </p:txEl>
                                          </p:spTgt>
                                        </p:tgtEl>
                                        <p:attrNameLst>
                                          <p:attrName>style.visibility</p:attrName>
                                        </p:attrNameLst>
                                      </p:cBhvr>
                                      <p:to>
                                        <p:strVal val="visible"/>
                                      </p:to>
                                    </p:set>
                                    <p:animEffect transition="in" filter="dissolve">
                                      <p:cBhvr>
                                        <p:cTn id="27" dur="500"/>
                                        <p:tgtEl>
                                          <p:spTgt spid="14848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dissolv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1" end="1"/>
                                            </p:txEl>
                                          </p:spTgt>
                                        </p:tgtEl>
                                        <p:attrNameLst>
                                          <p:attrName>style.visibility</p:attrName>
                                        </p:attrNameLst>
                                      </p:cBhvr>
                                      <p:to>
                                        <p:strVal val="visible"/>
                                      </p:to>
                                    </p:set>
                                    <p:animEffect transition="in" filter="dissolve">
                                      <p:cBhvr>
                                        <p:cTn id="37" dur="500"/>
                                        <p:tgtEl>
                                          <p:spTgt spid="7">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2" end="2"/>
                                            </p:txEl>
                                          </p:spTgt>
                                        </p:tgtEl>
                                        <p:attrNameLst>
                                          <p:attrName>style.visibility</p:attrName>
                                        </p:attrNameLst>
                                      </p:cBhvr>
                                      <p:to>
                                        <p:strVal val="visible"/>
                                      </p:to>
                                    </p:set>
                                    <p:animEffect transition="in" filter="dissolve">
                                      <p:cBhvr>
                                        <p:cTn id="42" dur="500"/>
                                        <p:tgtEl>
                                          <p:spTgt spid="7">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4" end="4"/>
                                            </p:txEl>
                                          </p:spTgt>
                                        </p:tgtEl>
                                        <p:attrNameLst>
                                          <p:attrName>style.visibility</p:attrName>
                                        </p:attrNameLst>
                                      </p:cBhvr>
                                      <p:to>
                                        <p:strVal val="visible"/>
                                      </p:to>
                                    </p:set>
                                    <p:animEffect transition="in" filter="dissolve">
                                      <p:cBhvr>
                                        <p:cTn id="47" dur="500"/>
                                        <p:tgtEl>
                                          <p:spTgt spid="7">
                                            <p:txEl>
                                              <p:pRg st="4" end="4"/>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5" end="5"/>
                                            </p:txEl>
                                          </p:spTgt>
                                        </p:tgtEl>
                                        <p:attrNameLst>
                                          <p:attrName>style.visibility</p:attrName>
                                        </p:attrNameLst>
                                      </p:cBhvr>
                                      <p:to>
                                        <p:strVal val="visible"/>
                                      </p:to>
                                    </p:set>
                                    <p:animEffect transition="in" filter="dissolve">
                                      <p:cBhvr>
                                        <p:cTn id="52" dur="500"/>
                                        <p:tgtEl>
                                          <p:spTgt spid="7">
                                            <p:txEl>
                                              <p:pRg st="5" end="5"/>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animEffect transition="in" filter="dissolve">
                                      <p:cBhvr>
                                        <p:cTn id="57" dur="500"/>
                                        <p:tgtEl>
                                          <p:spTgt spid="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4" grpId="0" build="p" autoUpdateAnimBg="0"/>
      <p:bldP spid="7" grpId="0" build="p" autoUpdateAnimBg="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10515600" cy="1089891"/>
          </a:xfrm>
        </p:spPr>
        <p:txBody>
          <a:bodyPr>
            <a:normAutofit/>
          </a:bodyPr>
          <a:lstStyle/>
          <a:p>
            <a:r>
              <a:rPr lang="en-US" sz="3600" b="1" dirty="0">
                <a:solidFill>
                  <a:srgbClr val="7030A0"/>
                </a:solidFill>
                <a:latin typeface="Arial Narrow" panose="020B0606020202030204" pitchFamily="34" charset="0"/>
              </a:rPr>
              <a:t>Control of </a:t>
            </a:r>
            <a:r>
              <a:rPr lang="en-US" sz="3600" dirty="0">
                <a:solidFill>
                  <a:srgbClr val="7030A0"/>
                </a:solidFill>
                <a:latin typeface="Arial Narrow" panose="020B0606020202030204" pitchFamily="34" charset="0"/>
              </a:rPr>
              <a:t> </a:t>
            </a:r>
            <a:r>
              <a:rPr lang="en-US" sz="3600" b="1" dirty="0" err="1">
                <a:solidFill>
                  <a:srgbClr val="7030A0"/>
                </a:solidFill>
                <a:latin typeface="Arial Narrow" panose="020B0606020202030204" pitchFamily="34" charset="0"/>
              </a:rPr>
              <a:t>Dracunculiasis</a:t>
            </a:r>
            <a:endParaRPr lang="en-US" sz="3600" b="1" dirty="0">
              <a:solidFill>
                <a:srgbClr val="7030A0"/>
              </a:solidFill>
              <a:latin typeface="Arial Narrow" panose="020B0606020202030204" pitchFamily="34" charset="0"/>
            </a:endParaRPr>
          </a:p>
        </p:txBody>
      </p:sp>
      <p:sp>
        <p:nvSpPr>
          <p:cNvPr id="3" name="Content Placeholder 2"/>
          <p:cNvSpPr>
            <a:spLocks noGrp="1"/>
          </p:cNvSpPr>
          <p:nvPr>
            <p:ph idx="1"/>
          </p:nvPr>
        </p:nvSpPr>
        <p:spPr>
          <a:xfrm>
            <a:off x="120072" y="1009075"/>
            <a:ext cx="12071927" cy="3470562"/>
          </a:xfrm>
        </p:spPr>
        <p:txBody>
          <a:bodyPr>
            <a:normAutofit/>
          </a:bodyPr>
          <a:lstStyle/>
          <a:p>
            <a:r>
              <a:rPr lang="en-US" sz="2400" dirty="0" err="1">
                <a:latin typeface="Arial" pitchFamily="34" charset="0"/>
                <a:cs typeface="Arial" pitchFamily="34" charset="0"/>
              </a:rPr>
              <a:t>Dracunculiasis</a:t>
            </a:r>
            <a:r>
              <a:rPr lang="en-US" sz="2400" dirty="0">
                <a:latin typeface="Arial" pitchFamily="34" charset="0"/>
                <a:cs typeface="Arial" pitchFamily="34" charset="0"/>
              </a:rPr>
              <a:t> can be eliminated by the provision of safe drinking-water. </a:t>
            </a:r>
          </a:p>
          <a:p>
            <a:r>
              <a:rPr lang="en-US" sz="2400" dirty="0">
                <a:latin typeface="Arial" pitchFamily="34" charset="0"/>
                <a:cs typeface="Arial" pitchFamily="34" charset="0"/>
              </a:rPr>
              <a:t>In the meantime, reliance is vested in active surveillance, education and vector control with </a:t>
            </a:r>
            <a:r>
              <a:rPr lang="en-US" sz="2400" dirty="0" err="1">
                <a:latin typeface="Arial" pitchFamily="34" charset="0"/>
                <a:cs typeface="Arial" pitchFamily="34" charset="0"/>
              </a:rPr>
              <a:t>larvicides</a:t>
            </a:r>
            <a:r>
              <a:rPr lang="en-US" sz="2400" dirty="0">
                <a:latin typeface="Arial" pitchFamily="34" charset="0"/>
                <a:cs typeface="Arial" pitchFamily="34" charset="0"/>
              </a:rPr>
              <a:t>, such as </a:t>
            </a:r>
            <a:r>
              <a:rPr lang="en-US" sz="2400" dirty="0" err="1">
                <a:latin typeface="Arial" pitchFamily="34" charset="0"/>
                <a:cs typeface="Arial" pitchFamily="34" charset="0"/>
              </a:rPr>
              <a:t>temephos</a:t>
            </a:r>
            <a:endParaRPr lang="en-US" sz="2400" dirty="0">
              <a:latin typeface="Arial" pitchFamily="34" charset="0"/>
              <a:cs typeface="Arial" pitchFamily="34" charset="0"/>
            </a:endParaRPr>
          </a:p>
          <a:p>
            <a:endParaRPr 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4" name="Title 1"/>
          <p:cNvSpPr txBox="1">
            <a:spLocks/>
          </p:cNvSpPr>
          <p:nvPr/>
        </p:nvSpPr>
        <p:spPr>
          <a:xfrm>
            <a:off x="120072" y="2517198"/>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600" b="1" dirty="0">
                <a:solidFill>
                  <a:srgbClr val="7030A0"/>
                </a:solidFill>
                <a:latin typeface="Arial Narrow" panose="020B0606020202030204" pitchFamily="34" charset="0"/>
              </a:rPr>
              <a:t>Treatment of </a:t>
            </a:r>
            <a:r>
              <a:rPr lang="en-US" sz="3600" dirty="0">
                <a:solidFill>
                  <a:srgbClr val="7030A0"/>
                </a:solidFill>
                <a:latin typeface="Arial Narrow" panose="020B0606020202030204" pitchFamily="34" charset="0"/>
              </a:rPr>
              <a:t> </a:t>
            </a:r>
            <a:r>
              <a:rPr lang="en-US" sz="3600" b="1" dirty="0" err="1">
                <a:solidFill>
                  <a:srgbClr val="7030A0"/>
                </a:solidFill>
                <a:latin typeface="Arial Narrow" panose="020B0606020202030204" pitchFamily="34" charset="0"/>
              </a:rPr>
              <a:t>Dracunculiasis</a:t>
            </a:r>
            <a:endParaRPr lang="en-US" sz="3600" b="1" dirty="0">
              <a:solidFill>
                <a:srgbClr val="7030A0"/>
              </a:solidFill>
              <a:latin typeface="Arial Narrow" panose="020B0606020202030204" pitchFamily="34" charset="0"/>
            </a:endParaRPr>
          </a:p>
          <a:p>
            <a:endParaRPr lang="en-US" sz="3600" dirty="0">
              <a:solidFill>
                <a:srgbClr val="7030A0"/>
              </a:solidFill>
              <a:latin typeface="Arial Narrow" panose="020B0606020202030204" pitchFamily="34" charset="0"/>
            </a:endParaRPr>
          </a:p>
        </p:txBody>
      </p:sp>
      <p:sp>
        <p:nvSpPr>
          <p:cNvPr id="5" name="Rectangle 4"/>
          <p:cNvSpPr/>
          <p:nvPr/>
        </p:nvSpPr>
        <p:spPr>
          <a:xfrm>
            <a:off x="120072" y="3213386"/>
            <a:ext cx="12071927" cy="3725122"/>
          </a:xfrm>
          <a:prstGeom prst="rect">
            <a:avLst/>
          </a:prstGeom>
        </p:spPr>
        <p:txBody>
          <a:bodyPr wrap="square">
            <a:spAutoFit/>
          </a:bodyPr>
          <a:lstStyle/>
          <a:p>
            <a:pPr marL="228600" lvl="0" indent="-228600">
              <a:lnSpc>
                <a:spcPct val="90000"/>
              </a:lnSpc>
              <a:spcBef>
                <a:spcPts val="1000"/>
              </a:spcBef>
              <a:buFont typeface="Arial" panose="020B0604020202020204" pitchFamily="34" charset="0"/>
              <a:buChar char="•"/>
            </a:pPr>
            <a:r>
              <a:rPr lang="en-US" sz="2400" dirty="0">
                <a:solidFill>
                  <a:prstClr val="black"/>
                </a:solidFill>
                <a:latin typeface="Arial" pitchFamily="34" charset="0"/>
                <a:cs typeface="Arial" pitchFamily="34" charset="0"/>
              </a:rPr>
              <a:t>Metronidazole (25 mg/kg daily for 10 days, with a daily maximum of 750 mg for children) provides rapid symptomatic relief. </a:t>
            </a:r>
          </a:p>
          <a:p>
            <a:pPr marL="228600" lvl="0" indent="-228600">
              <a:lnSpc>
                <a:spcPct val="90000"/>
              </a:lnSpc>
              <a:spcBef>
                <a:spcPts val="1000"/>
              </a:spcBef>
              <a:buFont typeface="Arial" panose="020B0604020202020204" pitchFamily="34" charset="0"/>
              <a:buChar char="•"/>
            </a:pPr>
            <a:endParaRPr lang="en-US" sz="2400" dirty="0">
              <a:solidFill>
                <a:prstClr val="black"/>
              </a:solidFill>
              <a:latin typeface="Arial" pitchFamily="34" charset="0"/>
              <a:cs typeface="Arial" pitchFamily="34" charset="0"/>
            </a:endParaRPr>
          </a:p>
          <a:p>
            <a:pPr marL="228600" lvl="0" indent="-228600">
              <a:lnSpc>
                <a:spcPct val="90000"/>
              </a:lnSpc>
              <a:spcBef>
                <a:spcPts val="1000"/>
              </a:spcBef>
              <a:buFont typeface="Arial" panose="020B0604020202020204" pitchFamily="34" charset="0"/>
              <a:buChar char="•"/>
            </a:pPr>
            <a:r>
              <a:rPr lang="en-US" sz="2400" dirty="0">
                <a:solidFill>
                  <a:prstClr val="black"/>
                </a:solidFill>
                <a:latin typeface="Arial" pitchFamily="34" charset="0"/>
                <a:cs typeface="Arial" pitchFamily="34" charset="0"/>
              </a:rPr>
              <a:t>It also weakens the anchorage of the worms in the subcutaneous tissues, and they can then be removed by traction. </a:t>
            </a:r>
          </a:p>
          <a:p>
            <a:pPr marL="228600" lvl="0" indent="-228600">
              <a:lnSpc>
                <a:spcPct val="90000"/>
              </a:lnSpc>
              <a:spcBef>
                <a:spcPts val="1000"/>
              </a:spcBef>
              <a:buFont typeface="Arial" panose="020B0604020202020204" pitchFamily="34" charset="0"/>
              <a:buChar char="•"/>
            </a:pPr>
            <a:r>
              <a:rPr lang="en-US" sz="2400" dirty="0" err="1">
                <a:solidFill>
                  <a:prstClr val="black"/>
                </a:solidFill>
                <a:latin typeface="Arial" pitchFamily="34" charset="0"/>
                <a:cs typeface="Arial" pitchFamily="34" charset="0"/>
              </a:rPr>
              <a:t>Mebendazole</a:t>
            </a:r>
            <a:r>
              <a:rPr lang="en-US" sz="2400" dirty="0">
                <a:solidFill>
                  <a:prstClr val="black"/>
                </a:solidFill>
                <a:latin typeface="Arial" pitchFamily="34" charset="0"/>
                <a:cs typeface="Arial" pitchFamily="34" charset="0"/>
              </a:rPr>
              <a:t> is also effective. </a:t>
            </a:r>
          </a:p>
          <a:p>
            <a:pPr lvl="0">
              <a:lnSpc>
                <a:spcPct val="90000"/>
              </a:lnSpc>
              <a:spcBef>
                <a:spcPts val="1000"/>
              </a:spcBef>
            </a:pPr>
            <a:endParaRPr lang="en-US" sz="2400" dirty="0">
              <a:solidFill>
                <a:prstClr val="black"/>
              </a:solidFill>
              <a:latin typeface="Arial" pitchFamily="34" charset="0"/>
              <a:cs typeface="Arial" pitchFamily="34" charset="0"/>
            </a:endParaRPr>
          </a:p>
          <a:p>
            <a:pPr marL="228600" lvl="0" indent="-228600">
              <a:lnSpc>
                <a:spcPct val="90000"/>
              </a:lnSpc>
              <a:spcBef>
                <a:spcPts val="1000"/>
              </a:spcBef>
              <a:buFont typeface="Arial" panose="020B0604020202020204" pitchFamily="34" charset="0"/>
              <a:buChar char="•"/>
            </a:pPr>
            <a:r>
              <a:rPr lang="en-US" sz="2400" dirty="0">
                <a:solidFill>
                  <a:prstClr val="black"/>
                </a:solidFill>
                <a:latin typeface="Arial" pitchFamily="34" charset="0"/>
                <a:cs typeface="Arial" pitchFamily="34" charset="0"/>
              </a:rPr>
              <a:t>The possibility that </a:t>
            </a:r>
            <a:r>
              <a:rPr lang="en-US" sz="2400" dirty="0" err="1">
                <a:solidFill>
                  <a:prstClr val="black"/>
                </a:solidFill>
                <a:latin typeface="Arial" pitchFamily="34" charset="0"/>
                <a:cs typeface="Arial" pitchFamily="34" charset="0"/>
              </a:rPr>
              <a:t>albendazole</a:t>
            </a:r>
            <a:r>
              <a:rPr lang="en-US" sz="2400" dirty="0">
                <a:solidFill>
                  <a:prstClr val="black"/>
                </a:solidFill>
                <a:latin typeface="Arial" pitchFamily="34" charset="0"/>
                <a:cs typeface="Arial" pitchFamily="34" charset="0"/>
              </a:rPr>
              <a:t>, </a:t>
            </a:r>
            <a:r>
              <a:rPr lang="en-US" sz="2400" dirty="0" err="1">
                <a:solidFill>
                  <a:prstClr val="black"/>
                </a:solidFill>
                <a:latin typeface="Arial" pitchFamily="34" charset="0"/>
                <a:cs typeface="Arial" pitchFamily="34" charset="0"/>
              </a:rPr>
              <a:t>ivermectin</a:t>
            </a:r>
            <a:r>
              <a:rPr lang="en-US" sz="2400" dirty="0">
                <a:solidFill>
                  <a:prstClr val="black"/>
                </a:solidFill>
                <a:latin typeface="Arial" pitchFamily="34" charset="0"/>
                <a:cs typeface="Arial" pitchFamily="34" charset="0"/>
              </a:rPr>
              <a:t> or </a:t>
            </a:r>
            <a:r>
              <a:rPr lang="en-US" sz="2400" dirty="0" err="1">
                <a:solidFill>
                  <a:prstClr val="black"/>
                </a:solidFill>
                <a:latin typeface="Arial" pitchFamily="34" charset="0"/>
                <a:cs typeface="Arial" pitchFamily="34" charset="0"/>
              </a:rPr>
              <a:t>metrifonate</a:t>
            </a:r>
            <a:r>
              <a:rPr lang="en-US" sz="2400" dirty="0">
                <a:solidFill>
                  <a:prstClr val="black"/>
                </a:solidFill>
                <a:latin typeface="Arial" pitchFamily="34" charset="0"/>
                <a:cs typeface="Arial" pitchFamily="34" charset="0"/>
              </a:rPr>
              <a:t> may cure the infection in the early stages is currently being explored.</a:t>
            </a:r>
          </a:p>
        </p:txBody>
      </p:sp>
    </p:spTree>
    <p:extLst>
      <p:ext uri="{BB962C8B-B14F-4D97-AF65-F5344CB8AC3E}">
        <p14:creationId xmlns:p14="http://schemas.microsoft.com/office/powerpoint/2010/main" val="17849565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rot="1557191">
            <a:off x="801252" y="2783876"/>
            <a:ext cx="10515600" cy="1325563"/>
          </a:xfrm>
          <a:ln/>
        </p:spPr>
        <p:style>
          <a:lnRef idx="1">
            <a:schemeClr val="accent5"/>
          </a:lnRef>
          <a:fillRef idx="2">
            <a:schemeClr val="accent5"/>
          </a:fillRef>
          <a:effectRef idx="1">
            <a:schemeClr val="accent5"/>
          </a:effectRef>
          <a:fontRef idx="minor">
            <a:schemeClr val="dk1"/>
          </a:fontRef>
        </p:style>
        <p:txBody>
          <a:bodyPr>
            <a:noAutofit/>
          </a:bodyPr>
          <a:lstStyle/>
          <a:p>
            <a:r>
              <a:rPr lang="en-US" sz="9600" dirty="0">
                <a:effectLst>
                  <a:glow rad="63500">
                    <a:schemeClr val="accent2">
                      <a:satMod val="175000"/>
                      <a:alpha val="40000"/>
                    </a:schemeClr>
                  </a:glow>
                </a:effectLst>
                <a:latin typeface="Algerian" panose="04020705040A02060702" pitchFamily="82" charset="0"/>
              </a:rPr>
              <a:t>Thank you</a:t>
            </a:r>
          </a:p>
        </p:txBody>
      </p:sp>
    </p:spTree>
    <p:extLst>
      <p:ext uri="{BB962C8B-B14F-4D97-AF65-F5344CB8AC3E}">
        <p14:creationId xmlns:p14="http://schemas.microsoft.com/office/powerpoint/2010/main" val="37611404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76200"/>
            <a:ext cx="8229600" cy="1143000"/>
          </a:xfrm>
        </p:spPr>
        <p:style>
          <a:lnRef idx="2">
            <a:schemeClr val="accent2">
              <a:shade val="50000"/>
            </a:schemeClr>
          </a:lnRef>
          <a:fillRef idx="1">
            <a:schemeClr val="accent2"/>
          </a:fillRef>
          <a:effectRef idx="0">
            <a:schemeClr val="accent2"/>
          </a:effectRef>
          <a:fontRef idx="minor">
            <a:schemeClr val="lt1"/>
          </a:fontRef>
        </p:style>
        <p:txBody>
          <a:bodyPr>
            <a:normAutofit/>
          </a:bodyPr>
          <a:lstStyle/>
          <a:p>
            <a:pPr>
              <a:defRPr/>
            </a:pPr>
            <a:r>
              <a:rPr lang="en-US" sz="4000" b="1" dirty="0">
                <a:latin typeface="Times New Roman" pitchFamily="18" charset="0"/>
                <a:cs typeface="Times New Roman" pitchFamily="18" charset="0"/>
              </a:rPr>
              <a:t>Filarial Vector Mosquitoes</a:t>
            </a:r>
          </a:p>
        </p:txBody>
      </p:sp>
      <p:graphicFrame>
        <p:nvGraphicFramePr>
          <p:cNvPr id="4" name="Table 3"/>
          <p:cNvGraphicFramePr>
            <a:graphicFrameLocks noGrp="1"/>
          </p:cNvGraphicFramePr>
          <p:nvPr/>
        </p:nvGraphicFramePr>
        <p:xfrm>
          <a:off x="1600200" y="1295400"/>
          <a:ext cx="9067800" cy="5562600"/>
        </p:xfrm>
        <a:graphic>
          <a:graphicData uri="http://schemas.openxmlformats.org/drawingml/2006/table">
            <a:tbl>
              <a:tblPr firstRow="1" bandRow="1">
                <a:tableStyleId>{5C22544A-7EE6-4342-B048-85BDC9FD1C3A}</a:tableStyleId>
              </a:tblPr>
              <a:tblGrid>
                <a:gridCol w="3022600">
                  <a:extLst>
                    <a:ext uri="{9D8B030D-6E8A-4147-A177-3AD203B41FA5}">
                      <a16:colId xmlns:a16="http://schemas.microsoft.com/office/drawing/2014/main" val="20000"/>
                    </a:ext>
                  </a:extLst>
                </a:gridCol>
                <a:gridCol w="2532448">
                  <a:extLst>
                    <a:ext uri="{9D8B030D-6E8A-4147-A177-3AD203B41FA5}">
                      <a16:colId xmlns:a16="http://schemas.microsoft.com/office/drawing/2014/main" val="20001"/>
                    </a:ext>
                  </a:extLst>
                </a:gridCol>
                <a:gridCol w="3512752">
                  <a:extLst>
                    <a:ext uri="{9D8B030D-6E8A-4147-A177-3AD203B41FA5}">
                      <a16:colId xmlns:a16="http://schemas.microsoft.com/office/drawing/2014/main" val="20002"/>
                    </a:ext>
                  </a:extLst>
                </a:gridCol>
              </a:tblGrid>
              <a:tr h="927100">
                <a:tc>
                  <a:txBody>
                    <a:bodyPr/>
                    <a:lstStyle/>
                    <a:p>
                      <a:r>
                        <a:rPr lang="en-US" dirty="0"/>
                        <a:t>Filarial Species</a:t>
                      </a:r>
                    </a:p>
                  </a:txBody>
                  <a:tcPr>
                    <a:solidFill>
                      <a:srgbClr val="0066FF"/>
                    </a:solidFill>
                  </a:tcPr>
                </a:tc>
                <a:tc>
                  <a:txBody>
                    <a:bodyPr/>
                    <a:lstStyle/>
                    <a:p>
                      <a:r>
                        <a:rPr lang="en-US" dirty="0"/>
                        <a:t>Periodicity</a:t>
                      </a:r>
                    </a:p>
                  </a:txBody>
                  <a:tcPr>
                    <a:solidFill>
                      <a:srgbClr val="0066FF"/>
                    </a:solidFill>
                  </a:tcPr>
                </a:tc>
                <a:tc>
                  <a:txBody>
                    <a:bodyPr/>
                    <a:lstStyle/>
                    <a:p>
                      <a:r>
                        <a:rPr lang="en-US" dirty="0"/>
                        <a:t>Vector Mosquitoes</a:t>
                      </a:r>
                    </a:p>
                  </a:txBody>
                  <a:tcPr>
                    <a:solidFill>
                      <a:srgbClr val="0066FF"/>
                    </a:solidFill>
                  </a:tcPr>
                </a:tc>
                <a:extLst>
                  <a:ext uri="{0D108BD9-81ED-4DB2-BD59-A6C34878D82A}">
                    <a16:rowId xmlns:a16="http://schemas.microsoft.com/office/drawing/2014/main" val="10000"/>
                  </a:ext>
                </a:extLst>
              </a:tr>
              <a:tr h="927100">
                <a:tc>
                  <a:txBody>
                    <a:bodyPr/>
                    <a:lstStyle/>
                    <a:p>
                      <a:r>
                        <a:rPr lang="en-US" b="1" i="1" dirty="0"/>
                        <a:t>W. </a:t>
                      </a:r>
                      <a:r>
                        <a:rPr lang="en-US" b="1" i="1" dirty="0" err="1"/>
                        <a:t>bancrofti</a:t>
                      </a:r>
                      <a:endParaRPr lang="en-US" b="1" i="1" dirty="0"/>
                    </a:p>
                  </a:txBody>
                  <a:tcPr/>
                </a:tc>
                <a:tc>
                  <a:txBody>
                    <a:bodyPr/>
                    <a:lstStyle/>
                    <a:p>
                      <a:r>
                        <a:rPr lang="en-US" dirty="0"/>
                        <a:t>Periodic</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a:t>Culex</a:t>
                      </a:r>
                      <a:r>
                        <a:rPr lang="en-US" dirty="0"/>
                        <a:t>, Anopheles,</a:t>
                      </a:r>
                      <a:r>
                        <a:rPr lang="en-US" baseline="0" dirty="0"/>
                        <a:t> </a:t>
                      </a:r>
                      <a:r>
                        <a:rPr lang="en-US" baseline="0" dirty="0" err="1"/>
                        <a:t>Aedes</a:t>
                      </a:r>
                      <a:endParaRPr lang="en-US" dirty="0"/>
                    </a:p>
                    <a:p>
                      <a:endParaRPr lang="en-US" dirty="0"/>
                    </a:p>
                  </a:txBody>
                  <a:tcPr/>
                </a:tc>
                <a:extLst>
                  <a:ext uri="{0D108BD9-81ED-4DB2-BD59-A6C34878D82A}">
                    <a16:rowId xmlns:a16="http://schemas.microsoft.com/office/drawing/2014/main" val="10001"/>
                  </a:ext>
                </a:extLst>
              </a:tr>
              <a:tr h="927100">
                <a:tc>
                  <a:txBody>
                    <a:bodyPr/>
                    <a:lstStyle/>
                    <a:p>
                      <a:r>
                        <a:rPr lang="en-US" b="1" i="1" dirty="0"/>
                        <a:t>W. </a:t>
                      </a:r>
                      <a:r>
                        <a:rPr lang="en-US" b="1" i="1" dirty="0" err="1"/>
                        <a:t>bancrofti</a:t>
                      </a:r>
                      <a:endParaRPr lang="en-US" b="1" i="1" dirty="0"/>
                    </a:p>
                  </a:txBody>
                  <a:tcPr/>
                </a:tc>
                <a:tc>
                  <a:txBody>
                    <a:bodyPr/>
                    <a:lstStyle/>
                    <a:p>
                      <a:r>
                        <a:rPr lang="en-US" dirty="0"/>
                        <a:t>Sub-periodic</a:t>
                      </a:r>
                      <a:r>
                        <a:rPr lang="en-US" baseline="0" dirty="0"/>
                        <a:t> </a:t>
                      </a:r>
                      <a:endParaRPr lang="en-US" dirty="0"/>
                    </a:p>
                  </a:txBody>
                  <a:tcPr/>
                </a:tc>
                <a:tc>
                  <a:txBody>
                    <a:bodyPr/>
                    <a:lstStyle/>
                    <a:p>
                      <a:r>
                        <a:rPr lang="en-US" dirty="0" err="1"/>
                        <a:t>Aedes</a:t>
                      </a:r>
                      <a:endParaRPr lang="en-US" dirty="0"/>
                    </a:p>
                  </a:txBody>
                  <a:tcPr/>
                </a:tc>
                <a:extLst>
                  <a:ext uri="{0D108BD9-81ED-4DB2-BD59-A6C34878D82A}">
                    <a16:rowId xmlns:a16="http://schemas.microsoft.com/office/drawing/2014/main" val="10002"/>
                  </a:ext>
                </a:extLst>
              </a:tr>
              <a:tr h="927100">
                <a:tc>
                  <a:txBody>
                    <a:bodyPr/>
                    <a:lstStyle/>
                    <a:p>
                      <a:r>
                        <a:rPr lang="en-US" b="1" i="1" dirty="0"/>
                        <a:t>B. </a:t>
                      </a:r>
                      <a:r>
                        <a:rPr lang="en-US" b="1" i="1" dirty="0" err="1"/>
                        <a:t>malayi</a:t>
                      </a:r>
                      <a:endParaRPr lang="en-US" b="1" i="1" dirty="0"/>
                    </a:p>
                  </a:txBody>
                  <a:tcPr/>
                </a:tc>
                <a:tc>
                  <a:txBody>
                    <a:bodyPr/>
                    <a:lstStyle/>
                    <a:p>
                      <a:r>
                        <a:rPr lang="en-US" dirty="0"/>
                        <a:t>Periodic</a:t>
                      </a:r>
                    </a:p>
                  </a:txBody>
                  <a:tcPr/>
                </a:tc>
                <a:tc>
                  <a:txBody>
                    <a:bodyPr/>
                    <a:lstStyle/>
                    <a:p>
                      <a:r>
                        <a:rPr lang="en-US" dirty="0"/>
                        <a:t>Anopheles</a:t>
                      </a:r>
                    </a:p>
                  </a:txBody>
                  <a:tcPr/>
                </a:tc>
                <a:extLst>
                  <a:ext uri="{0D108BD9-81ED-4DB2-BD59-A6C34878D82A}">
                    <a16:rowId xmlns:a16="http://schemas.microsoft.com/office/drawing/2014/main" val="10003"/>
                  </a:ext>
                </a:extLst>
              </a:tr>
              <a:tr h="927100">
                <a:tc>
                  <a:txBody>
                    <a:bodyPr/>
                    <a:lstStyle/>
                    <a:p>
                      <a:r>
                        <a:rPr lang="en-US" b="1" i="1" dirty="0"/>
                        <a:t>B. </a:t>
                      </a:r>
                      <a:r>
                        <a:rPr lang="en-US" b="1" i="1" dirty="0" err="1"/>
                        <a:t>malayi</a:t>
                      </a:r>
                      <a:endParaRPr lang="en-US" b="1" i="1" dirty="0"/>
                    </a:p>
                  </a:txBody>
                  <a:tcPr/>
                </a:tc>
                <a:tc>
                  <a:txBody>
                    <a:bodyPr/>
                    <a:lstStyle/>
                    <a:p>
                      <a:r>
                        <a:rPr lang="en-US" dirty="0"/>
                        <a:t>Sub-periodic</a:t>
                      </a:r>
                    </a:p>
                  </a:txBody>
                  <a:tcPr/>
                </a:tc>
                <a:tc>
                  <a:txBody>
                    <a:bodyPr/>
                    <a:lstStyle/>
                    <a:p>
                      <a:r>
                        <a:rPr lang="en-US" dirty="0" err="1"/>
                        <a:t>Mansonia</a:t>
                      </a:r>
                      <a:r>
                        <a:rPr lang="en-US" dirty="0"/>
                        <a:t>, </a:t>
                      </a:r>
                      <a:r>
                        <a:rPr lang="en-US" dirty="0" err="1"/>
                        <a:t>Coquillettidia</a:t>
                      </a:r>
                      <a:endParaRPr lang="en-US" dirty="0"/>
                    </a:p>
                  </a:txBody>
                  <a:tcPr/>
                </a:tc>
                <a:extLst>
                  <a:ext uri="{0D108BD9-81ED-4DB2-BD59-A6C34878D82A}">
                    <a16:rowId xmlns:a16="http://schemas.microsoft.com/office/drawing/2014/main" val="10004"/>
                  </a:ext>
                </a:extLst>
              </a:tr>
              <a:tr h="927100">
                <a:tc>
                  <a:txBody>
                    <a:bodyPr/>
                    <a:lstStyle/>
                    <a:p>
                      <a:r>
                        <a:rPr lang="en-US" b="1" i="1" dirty="0"/>
                        <a:t>B. </a:t>
                      </a:r>
                      <a:r>
                        <a:rPr lang="en-US" b="1" i="1" dirty="0" err="1"/>
                        <a:t>timori</a:t>
                      </a:r>
                      <a:endParaRPr lang="en-US" b="1" i="1" dirty="0"/>
                    </a:p>
                  </a:txBody>
                  <a:tcPr/>
                </a:tc>
                <a:tc>
                  <a:txBody>
                    <a:bodyPr/>
                    <a:lstStyle/>
                    <a:p>
                      <a:r>
                        <a:rPr lang="en-US" dirty="0"/>
                        <a:t>Periodic</a:t>
                      </a:r>
                    </a:p>
                  </a:txBody>
                  <a:tcPr/>
                </a:tc>
                <a:tc>
                  <a:txBody>
                    <a:bodyPr/>
                    <a:lstStyle/>
                    <a:p>
                      <a:r>
                        <a:rPr lang="en-US" dirty="0"/>
                        <a:t>Anopheles</a:t>
                      </a:r>
                    </a:p>
                  </a:txBody>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23400861"/>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667000" y="914402"/>
          <a:ext cx="7239000" cy="5457907"/>
        </p:xfrm>
        <a:graphic>
          <a:graphicData uri="http://schemas.openxmlformats.org/drawingml/2006/table">
            <a:tbl>
              <a:tblPr firstRow="1" bandRow="1">
                <a:tableStyleId>{5C22544A-7EE6-4342-B048-85BDC9FD1C3A}</a:tableStyleId>
              </a:tblPr>
              <a:tblGrid>
                <a:gridCol w="2413000">
                  <a:extLst>
                    <a:ext uri="{9D8B030D-6E8A-4147-A177-3AD203B41FA5}">
                      <a16:colId xmlns:a16="http://schemas.microsoft.com/office/drawing/2014/main" val="20000"/>
                    </a:ext>
                  </a:extLst>
                </a:gridCol>
                <a:gridCol w="2413000">
                  <a:extLst>
                    <a:ext uri="{9D8B030D-6E8A-4147-A177-3AD203B41FA5}">
                      <a16:colId xmlns:a16="http://schemas.microsoft.com/office/drawing/2014/main" val="20001"/>
                    </a:ext>
                  </a:extLst>
                </a:gridCol>
                <a:gridCol w="2413000">
                  <a:extLst>
                    <a:ext uri="{9D8B030D-6E8A-4147-A177-3AD203B41FA5}">
                      <a16:colId xmlns:a16="http://schemas.microsoft.com/office/drawing/2014/main" val="20002"/>
                    </a:ext>
                  </a:extLst>
                </a:gridCol>
              </a:tblGrid>
              <a:tr h="470452">
                <a:tc>
                  <a:txBody>
                    <a:bodyPr/>
                    <a:lstStyle/>
                    <a:p>
                      <a:r>
                        <a:rPr lang="en-US" sz="2800" i="1" dirty="0">
                          <a:latin typeface="Times New Roman" pitchFamily="18" charset="0"/>
                          <a:cs typeface="Times New Roman" pitchFamily="18" charset="0"/>
                        </a:rPr>
                        <a:t>W. </a:t>
                      </a:r>
                      <a:r>
                        <a:rPr lang="en-US" sz="2800" i="1" dirty="0" err="1">
                          <a:latin typeface="Times New Roman" pitchFamily="18" charset="0"/>
                          <a:cs typeface="Times New Roman" pitchFamily="18" charset="0"/>
                        </a:rPr>
                        <a:t>bancrofti</a:t>
                      </a:r>
                      <a:endParaRPr lang="en-US" sz="2800" i="1" dirty="0">
                        <a:latin typeface="Times New Roman" pitchFamily="18" charset="0"/>
                        <a:cs typeface="Times New Roman" pitchFamily="18" charset="0"/>
                      </a:endParaRPr>
                    </a:p>
                  </a:txBody>
                  <a:tcPr>
                    <a:solidFill>
                      <a:srgbClr val="FFC000"/>
                    </a:solidFill>
                  </a:tcPr>
                </a:tc>
                <a:tc>
                  <a:txBody>
                    <a:bodyPr/>
                    <a:lstStyle/>
                    <a:p>
                      <a:r>
                        <a:rPr lang="en-US" sz="2800" i="1" dirty="0">
                          <a:latin typeface="Times New Roman" pitchFamily="18" charset="0"/>
                          <a:cs typeface="Times New Roman" pitchFamily="18" charset="0"/>
                        </a:rPr>
                        <a:t>B. </a:t>
                      </a:r>
                      <a:r>
                        <a:rPr lang="en-US" sz="2800" i="1" dirty="0" err="1">
                          <a:latin typeface="Times New Roman" pitchFamily="18" charset="0"/>
                          <a:cs typeface="Times New Roman" pitchFamily="18" charset="0"/>
                        </a:rPr>
                        <a:t>malayi</a:t>
                      </a:r>
                      <a:endParaRPr lang="en-US" sz="2800" i="1" dirty="0">
                        <a:latin typeface="Times New Roman" pitchFamily="18" charset="0"/>
                        <a:cs typeface="Times New Roman" pitchFamily="18" charset="0"/>
                      </a:endParaRPr>
                    </a:p>
                  </a:txBody>
                  <a:tcPr>
                    <a:solidFill>
                      <a:srgbClr val="FFC000"/>
                    </a:solidFill>
                  </a:tcPr>
                </a:tc>
                <a:tc>
                  <a:txBody>
                    <a:bodyPr/>
                    <a:lstStyle/>
                    <a:p>
                      <a:r>
                        <a:rPr lang="en-US" sz="2800" i="1" dirty="0">
                          <a:latin typeface="Times New Roman" pitchFamily="18" charset="0"/>
                          <a:cs typeface="Times New Roman" pitchFamily="18" charset="0"/>
                        </a:rPr>
                        <a:t>B. </a:t>
                      </a:r>
                      <a:r>
                        <a:rPr lang="en-US" sz="2800" i="1" dirty="0" err="1">
                          <a:latin typeface="Times New Roman" pitchFamily="18" charset="0"/>
                          <a:cs typeface="Times New Roman" pitchFamily="18" charset="0"/>
                        </a:rPr>
                        <a:t>timori</a:t>
                      </a:r>
                      <a:endParaRPr lang="en-US" sz="2800" i="1" dirty="0">
                        <a:latin typeface="Times New Roman" pitchFamily="18" charset="0"/>
                        <a:cs typeface="Times New Roman" pitchFamily="18" charset="0"/>
                      </a:endParaRPr>
                    </a:p>
                  </a:txBody>
                  <a:tcPr>
                    <a:solidFill>
                      <a:srgbClr val="FFC000"/>
                    </a:solidFill>
                  </a:tcPr>
                </a:tc>
                <a:extLst>
                  <a:ext uri="{0D108BD9-81ED-4DB2-BD59-A6C34878D82A}">
                    <a16:rowId xmlns:a16="http://schemas.microsoft.com/office/drawing/2014/main" val="10000"/>
                  </a:ext>
                </a:extLst>
              </a:tr>
              <a:tr h="1528970">
                <a:tc>
                  <a:txBody>
                    <a:bodyPr/>
                    <a:lstStyle/>
                    <a:p>
                      <a:r>
                        <a:rPr lang="en-US" dirty="0"/>
                        <a:t>sub-Saharan Africa</a:t>
                      </a:r>
                    </a:p>
                  </a:txBody>
                  <a:tcPr>
                    <a:solidFill>
                      <a:schemeClr val="accent5"/>
                    </a:solidFill>
                  </a:tcPr>
                </a:tc>
                <a:tc>
                  <a:txBody>
                    <a:bodyPr/>
                    <a:lstStyle/>
                    <a:p>
                      <a:r>
                        <a:rPr lang="en-US" dirty="0">
                          <a:latin typeface="Times New Roman" pitchFamily="18" charset="0"/>
                          <a:cs typeface="Times New Roman" pitchFamily="18" charset="0"/>
                        </a:rPr>
                        <a:t>China</a:t>
                      </a:r>
                      <a:endParaRPr lang="en-US" dirty="0"/>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Lesser </a:t>
                      </a:r>
                      <a:r>
                        <a:rPr lang="en-US" dirty="0" err="1"/>
                        <a:t>Sunda</a:t>
                      </a:r>
                      <a:r>
                        <a:rPr lang="en-US" dirty="0"/>
                        <a:t> Islands of Indonesia</a:t>
                      </a:r>
                    </a:p>
                    <a:p>
                      <a:endParaRPr lang="en-US" dirty="0"/>
                    </a:p>
                  </a:txBody>
                  <a:tcPr>
                    <a:solidFill>
                      <a:schemeClr val="accent5"/>
                    </a:solidFill>
                  </a:tcPr>
                </a:tc>
                <a:extLst>
                  <a:ext uri="{0D108BD9-81ED-4DB2-BD59-A6C34878D82A}">
                    <a16:rowId xmlns:a16="http://schemas.microsoft.com/office/drawing/2014/main" val="10001"/>
                  </a:ext>
                </a:extLst>
              </a:tr>
              <a:tr h="470452">
                <a:tc>
                  <a:txBody>
                    <a:bodyPr/>
                    <a:lstStyle/>
                    <a:p>
                      <a:r>
                        <a:rPr lang="en-US" dirty="0"/>
                        <a:t>Southeast Asia</a:t>
                      </a:r>
                    </a:p>
                  </a:txBody>
                  <a:tcPr>
                    <a:solidFill>
                      <a:schemeClr val="accent5"/>
                    </a:solidFill>
                  </a:tcPr>
                </a:tc>
                <a:tc>
                  <a:txBody>
                    <a:bodyPr/>
                    <a:lstStyle/>
                    <a:p>
                      <a:r>
                        <a:rPr lang="en-US" dirty="0">
                          <a:latin typeface="Times New Roman" pitchFamily="18" charset="0"/>
                          <a:cs typeface="Times New Roman" pitchFamily="18" charset="0"/>
                        </a:rPr>
                        <a:t>India</a:t>
                      </a:r>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0002"/>
                  </a:ext>
                </a:extLst>
              </a:tr>
              <a:tr h="823291">
                <a:tc>
                  <a:txBody>
                    <a:bodyPr/>
                    <a:lstStyle/>
                    <a:p>
                      <a:r>
                        <a:rPr lang="en-US" dirty="0"/>
                        <a:t>Indian subcontinent</a:t>
                      </a:r>
                    </a:p>
                  </a:txBody>
                  <a:tcPr>
                    <a:solidFill>
                      <a:schemeClr val="accent5"/>
                    </a:solidFill>
                  </a:tcPr>
                </a:tc>
                <a:tc>
                  <a:txBody>
                    <a:bodyPr/>
                    <a:lstStyle/>
                    <a:p>
                      <a:r>
                        <a:rPr lang="en-US" dirty="0">
                          <a:latin typeface="Times New Roman" pitchFamily="18" charset="0"/>
                          <a:cs typeface="Times New Roman" pitchFamily="18" charset="0"/>
                        </a:rPr>
                        <a:t>Malaysia</a:t>
                      </a:r>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0003"/>
                  </a:ext>
                </a:extLst>
              </a:tr>
              <a:tr h="470452">
                <a:tc>
                  <a:txBody>
                    <a:bodyPr/>
                    <a:lstStyle/>
                    <a:p>
                      <a:r>
                        <a:rPr lang="en-US" dirty="0"/>
                        <a:t>Pacific islands</a:t>
                      </a:r>
                    </a:p>
                  </a:txBody>
                  <a:tcPr>
                    <a:solidFill>
                      <a:schemeClr val="accent5"/>
                    </a:solidFill>
                  </a:tcPr>
                </a:tc>
                <a:tc>
                  <a:txBody>
                    <a:bodyPr/>
                    <a:lstStyle/>
                    <a:p>
                      <a:r>
                        <a:rPr lang="en-US" dirty="0">
                          <a:latin typeface="Times New Roman" pitchFamily="18" charset="0"/>
                          <a:cs typeface="Times New Roman" pitchFamily="18" charset="0"/>
                        </a:rPr>
                        <a:t>the Philippines</a:t>
                      </a:r>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0004"/>
                  </a:ext>
                </a:extLst>
              </a:tr>
              <a:tr h="470452">
                <a:tc>
                  <a:txBody>
                    <a:bodyPr/>
                    <a:lstStyle/>
                    <a:p>
                      <a:r>
                        <a:rPr lang="en-US" sz="1800" dirty="0"/>
                        <a:t>Latin America</a:t>
                      </a:r>
                      <a:endParaRPr lang="en-US" dirty="0"/>
                    </a:p>
                  </a:txBody>
                  <a:tcPr>
                    <a:solidFill>
                      <a:schemeClr val="accent5"/>
                    </a:solidFill>
                  </a:tcPr>
                </a:tc>
                <a:tc>
                  <a:txBody>
                    <a:bodyPr/>
                    <a:lstStyle/>
                    <a:p>
                      <a:r>
                        <a:rPr lang="en-US" dirty="0">
                          <a:latin typeface="Times New Roman" pitchFamily="18" charset="0"/>
                          <a:cs typeface="Times New Roman" pitchFamily="18" charset="0"/>
                        </a:rPr>
                        <a:t>Indonesia</a:t>
                      </a:r>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0005"/>
                  </a:ext>
                </a:extLst>
              </a:tr>
              <a:tr h="1176130">
                <a:tc>
                  <a:txBody>
                    <a:bodyPr/>
                    <a:lstStyle/>
                    <a:p>
                      <a:endParaRPr lang="en-US" dirty="0"/>
                    </a:p>
                  </a:txBody>
                  <a:tcPr>
                    <a:solidFill>
                      <a:schemeClr val="accent5"/>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latin typeface="Times New Roman" pitchFamily="18" charset="0"/>
                          <a:cs typeface="Times New Roman" pitchFamily="18" charset="0"/>
                        </a:rPr>
                        <a:t>Various Pacific islands</a:t>
                      </a:r>
                      <a:endParaRPr lang="en-US" dirty="0"/>
                    </a:p>
                    <a:p>
                      <a:endParaRPr lang="en-US" dirty="0"/>
                    </a:p>
                  </a:txBody>
                  <a:tcPr>
                    <a:solidFill>
                      <a:schemeClr val="accent5"/>
                    </a:solidFill>
                  </a:tcPr>
                </a:tc>
                <a:tc>
                  <a:txBody>
                    <a:bodyPr/>
                    <a:lstStyle/>
                    <a:p>
                      <a:endParaRPr lang="en-US" dirty="0"/>
                    </a:p>
                  </a:txBody>
                  <a:tcPr>
                    <a:solidFill>
                      <a:schemeClr val="accent5"/>
                    </a:solidFill>
                  </a:tcPr>
                </a:tc>
                <a:extLst>
                  <a:ext uri="{0D108BD9-81ED-4DB2-BD59-A6C34878D82A}">
                    <a16:rowId xmlns:a16="http://schemas.microsoft.com/office/drawing/2014/main" val="10006"/>
                  </a:ext>
                </a:extLst>
              </a:tr>
            </a:tbl>
          </a:graphicData>
        </a:graphic>
      </p:graphicFrame>
      <p:sp>
        <p:nvSpPr>
          <p:cNvPr id="3" name="Rectangle 2"/>
          <p:cNvSpPr/>
          <p:nvPr/>
        </p:nvSpPr>
        <p:spPr>
          <a:xfrm>
            <a:off x="3124200" y="76200"/>
            <a:ext cx="5181600" cy="609600"/>
          </a:xfrm>
          <a:prstGeom prst="rect">
            <a:avLst/>
          </a:prstGeom>
          <a:solidFill>
            <a:srgbClr val="0066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latin typeface="Times New Roman" pitchFamily="18" charset="0"/>
                <a:cs typeface="Times New Roman" pitchFamily="18" charset="0"/>
              </a:rPr>
              <a:t>Epidemiology</a:t>
            </a:r>
          </a:p>
        </p:txBody>
      </p:sp>
    </p:spTree>
    <p:extLst>
      <p:ext uri="{BB962C8B-B14F-4D97-AF65-F5344CB8AC3E}">
        <p14:creationId xmlns:p14="http://schemas.microsoft.com/office/powerpoint/2010/main" val="2993955133"/>
      </p:ext>
    </p:extLst>
  </p:cSld>
  <p:clrMapOvr>
    <a:masterClrMapping/>
  </p:clrMapOvr>
  <mc:AlternateContent xmlns:mc="http://schemas.openxmlformats.org/markup-compatibility/2006" xmlns:p14="http://schemas.microsoft.com/office/powerpoint/2010/main">
    <mc:Choice Requires="p14">
      <p:transition spd="slow" p14:dur="1600">
        <p14:prism dir="r" isContent="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http://www.stanford.edu/group/parasites/ParaSites2005/Albendazole/lf14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457200"/>
            <a:ext cx="94488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5943600" y="6096001"/>
            <a:ext cx="4572000" cy="461963"/>
          </a:xfrm>
          <a:prstGeom prst="rect">
            <a:avLst/>
          </a:prstGeom>
          <a:noFill/>
        </p:spPr>
        <p:txBody>
          <a:bodyPr>
            <a:spAutoFit/>
          </a:bodyPr>
          <a:lstStyle/>
          <a:p>
            <a:pPr>
              <a:defRPr/>
            </a:pPr>
            <a:r>
              <a:rPr lang="en-US" sz="2400" b="1" dirty="0">
                <a:solidFill>
                  <a:schemeClr val="accent2">
                    <a:lumMod val="75000"/>
                  </a:schemeClr>
                </a:solidFill>
                <a:latin typeface="Times New Roman" pitchFamily="18" charset="0"/>
                <a:cs typeface="Times New Roman" pitchFamily="18" charset="0"/>
              </a:rPr>
              <a:t>LF ENDEMIC COUNTRIES</a:t>
            </a:r>
          </a:p>
        </p:txBody>
      </p:sp>
    </p:spTree>
    <p:extLst>
      <p:ext uri="{BB962C8B-B14F-4D97-AF65-F5344CB8AC3E}">
        <p14:creationId xmlns:p14="http://schemas.microsoft.com/office/powerpoint/2010/main" val="3467397022"/>
      </p:ext>
    </p:extLst>
  </p:cSld>
  <p:clrMapOvr>
    <a:masterClrMapping/>
  </p:clrMapOvr>
  <mc:AlternateContent xmlns:mc="http://schemas.openxmlformats.org/markup-compatibility/2006" xmlns:p14="http://schemas.microsoft.com/office/powerpoint/2010/main">
    <mc:Choice Requires="p14">
      <p:transition spd="slow" p14:dur="2000">
        <p14:prism dir="u" isContent="1"/>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62"/>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144</TotalTime>
  <Words>3109</Words>
  <Application>Microsoft Office PowerPoint</Application>
  <PresentationFormat>Widescreen</PresentationFormat>
  <Paragraphs>434</Paragraphs>
  <Slides>62</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62</vt:i4>
      </vt:variant>
    </vt:vector>
  </HeadingPairs>
  <TitlesOfParts>
    <vt:vector size="72" baseType="lpstr">
      <vt:lpstr>Algerian</vt:lpstr>
      <vt:lpstr>Arial</vt:lpstr>
      <vt:lpstr>Arial Black</vt:lpstr>
      <vt:lpstr>Arial Narrow</vt:lpstr>
      <vt:lpstr>Calibri</vt:lpstr>
      <vt:lpstr>Calibri Light</vt:lpstr>
      <vt:lpstr>Tahoma</vt:lpstr>
      <vt:lpstr>Times New Roman</vt:lpstr>
      <vt:lpstr>Wingdings</vt:lpstr>
      <vt:lpstr>Office Theme</vt:lpstr>
      <vt:lpstr>SOMATIC NEMATODES </vt:lpstr>
      <vt:lpstr>General Characteristics of Nematodes- RECAP</vt:lpstr>
      <vt:lpstr>Classification of Nematodes  based on the habitat of adult worms </vt:lpstr>
      <vt:lpstr>LYMPHATIC FILARIASIS</vt:lpstr>
      <vt:lpstr>PowerPoint Presentation</vt:lpstr>
      <vt:lpstr>PowerPoint Presentation</vt:lpstr>
      <vt:lpstr>Filarial Vector Mosquitoes</vt:lpstr>
      <vt:lpstr>PowerPoint Presentation</vt:lpstr>
      <vt:lpstr>PowerPoint Presentation</vt:lpstr>
      <vt:lpstr>Lymphatic Filariasis transmission</vt:lpstr>
      <vt:lpstr>PowerPoint Presentation</vt:lpstr>
      <vt:lpstr>PowerPoint Presentation</vt:lpstr>
      <vt:lpstr>Difference between the life cycle of LF and malaria</vt:lpstr>
      <vt:lpstr>Lymphatic filariasis: Clinical Presentation</vt:lpstr>
      <vt:lpstr>PHASES OF FILARIAL INFECTION</vt:lpstr>
      <vt:lpstr>ACUTE PHASE conti…</vt:lpstr>
      <vt:lpstr>CHRONIC LYMPHATIC FILARIASIS</vt:lpstr>
      <vt:lpstr>ELEPHANTIASIS</vt:lpstr>
      <vt:lpstr>ELEPHANTIASIS CONTI…</vt:lpstr>
      <vt:lpstr>PowerPoint Presentation</vt:lpstr>
      <vt:lpstr>PowerPoint Presentation</vt:lpstr>
      <vt:lpstr>PowerPoint Presentation</vt:lpstr>
      <vt:lpstr>DIAGNOSIS OF LYMPHATIC FILARIASIS</vt:lpstr>
      <vt:lpstr>PowerPoint Presentation</vt:lpstr>
      <vt:lpstr>TREATMENT</vt:lpstr>
      <vt:lpstr>PowerPoint Presentation</vt:lpstr>
      <vt:lpstr>PowerPoint Presentation</vt:lpstr>
      <vt:lpstr>LYMPHATIC FILARIASIS PREVENTION and CONTROL </vt:lpstr>
      <vt:lpstr>PowerPoint Presentation</vt:lpstr>
      <vt:lpstr>LOIASIS</vt:lpstr>
      <vt:lpstr>EPIDEMIOLOGICAL DISTRIBUTION OF LOIASIS</vt:lpstr>
      <vt:lpstr>LOIASIS LIFE CYCLE</vt:lpstr>
      <vt:lpstr>LIFE CYCLE OF LOIASIS CONTINUED</vt:lpstr>
      <vt:lpstr>LIFE CYCLE OF LOIASIS CONTINUED</vt:lpstr>
      <vt:lpstr>LOIASIS CLINICAL SYMPTOMS </vt:lpstr>
      <vt:lpstr>LOIASIS CLINICAL SYMPTOMS </vt:lpstr>
      <vt:lpstr>PowerPoint Presentation</vt:lpstr>
      <vt:lpstr>PowerPoint Presentation</vt:lpstr>
      <vt:lpstr>DIAGNOSIS</vt:lpstr>
      <vt:lpstr>TREATMENT OF LOIASIS </vt:lpstr>
      <vt:lpstr>Onchocerciasis </vt:lpstr>
      <vt:lpstr>PowerPoint Presentation</vt:lpstr>
      <vt:lpstr>PowerPoint Presentation</vt:lpstr>
      <vt:lpstr>Epidemiology</vt:lpstr>
      <vt:lpstr>Epidemiology</vt:lpstr>
      <vt:lpstr>Distribution of Onchocerciasis</vt:lpstr>
      <vt:lpstr>Oncho life cycle</vt:lpstr>
      <vt:lpstr>Oncho life cycle</vt:lpstr>
      <vt:lpstr>Oncho life cycle</vt:lpstr>
      <vt:lpstr>PowerPoint Presentation</vt:lpstr>
      <vt:lpstr>Clinical Presentation</vt:lpstr>
      <vt:lpstr>Clinical Presentation</vt:lpstr>
      <vt:lpstr>Diagnosis: The Skin Snips</vt:lpstr>
      <vt:lpstr>Diagnosis: The Skin Snips</vt:lpstr>
      <vt:lpstr>Diagnosis of infection of the eye </vt:lpstr>
      <vt:lpstr>Treatment </vt:lpstr>
      <vt:lpstr>Prevention  and Control </vt:lpstr>
      <vt:lpstr>Dracunculus medinensis – The Guinea Worm</vt:lpstr>
      <vt:lpstr>Dracunculus medinensis – The Guinea Worm</vt:lpstr>
      <vt:lpstr>Morphology Males measure 40mm in length.  Females measure 800mm in length.  Diagnosis  Visual observation of skin blister. The worm’s serpentine presence beneath skin can be seen.  Induce release of larvae from the skin ulcer by applying cold water.  </vt:lpstr>
      <vt:lpstr>Control of  Dracunculiasis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Masceline  Mutsaka-Makuvaza</dc:creator>
  <cp:lastModifiedBy>Christine    IGIKUNDIRO</cp:lastModifiedBy>
  <cp:revision>17</cp:revision>
  <dcterms:created xsi:type="dcterms:W3CDTF">2023-06-25T12:25:49Z</dcterms:created>
  <dcterms:modified xsi:type="dcterms:W3CDTF">2023-10-04T13:06:11Z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242BD4C6-1792-4BF2-AD7F-BC70321BB9FD</vt:lpwstr>
  </property>
  <property fmtid="{D5CDD505-2E9C-101B-9397-08002B2CF9AE}" pid="3" name="ArticulatePath">
    <vt:lpwstr>SOMATIC NEMATODES</vt:lpwstr>
  </property>
</Properties>
</file>