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4"/>
  </p:notesMasterIdLst>
  <p:sldIdLst>
    <p:sldId id="256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67" r:id="rId13"/>
    <p:sldId id="373" r:id="rId14"/>
    <p:sldId id="374" r:id="rId15"/>
    <p:sldId id="370" r:id="rId16"/>
    <p:sldId id="371" r:id="rId17"/>
    <p:sldId id="372" r:id="rId18"/>
    <p:sldId id="368" r:id="rId19"/>
    <p:sldId id="369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CA95B-50A4-49B0-A940-07EEF86CDF51}" type="datetimeFigureOut">
              <a:rPr lang="en-ZW" smtClean="0"/>
              <a:t>4/10/2023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D02D1-D332-48C2-81F9-CB8D541D807A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907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14400" lvl="1" indent="-514350" algn="just" eaLnBrk="1" hangingPunct="1">
              <a:buFont typeface="Calibri" panose="020F0502020204030204" pitchFamily="34" charset="0"/>
              <a:buAutoNum type="alphaLcParenR"/>
            </a:pPr>
            <a:r>
              <a:rPr lang="nn-NO"/>
              <a:t>Intradermal test (Bachman test): antigen prepared from larvae, diluted 1:10000 give an immediate reaction within 30 minutes. It becomes positive about two weeks after infection and remains for several years.</a:t>
            </a:r>
          </a:p>
          <a:p>
            <a:pPr marL="914400" lvl="1" indent="-514350" algn="just" eaLnBrk="1" hangingPunct="1"/>
            <a:r>
              <a:rPr lang="nn-NO"/>
              <a:t>Little  value in the diagnosis of acute trichinosis (positive reaction after years) &amp; cross – reaction with other nematodes</a:t>
            </a:r>
          </a:p>
          <a:p>
            <a:pPr marL="914400" lvl="1" indent="-514350" algn="just" eaLnBrk="1" hangingPunct="1">
              <a:buFontTx/>
              <a:buAutoNum type="alphaLcParenR" startAt="2"/>
            </a:pPr>
            <a:r>
              <a:rPr lang="nn-NO"/>
              <a:t>Serological tests: become positive 3 – 4 weeks after infection:</a:t>
            </a:r>
          </a:p>
          <a:p>
            <a:pPr marL="1314450" lvl="2" indent="-514350" algn="just" eaLnBrk="1" hangingPunct="1"/>
            <a:r>
              <a:rPr lang="nn-NO"/>
              <a:t>Bentonite flocculation (BF), Latex agglutination (LA), Counter – current electrophoresis (CEP), Complement fixation test (CFT), IFA and IHA</a:t>
            </a:r>
          </a:p>
          <a:p>
            <a:pPr marL="514350" indent="-514350" algn="just" eaLnBrk="1" hangingPunct="1"/>
            <a:r>
              <a:rPr lang="en-US"/>
              <a:t> </a:t>
            </a:r>
          </a:p>
          <a:p>
            <a:pPr marL="514350" indent="-514350"/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266C03EF-53F8-413A-8CC5-CCB7B77872F2}" type="slidenum">
              <a:rPr lang="en-US">
                <a:latin typeface="Times New Roman" panose="02020603050405020304" pitchFamily="18" charset="0"/>
              </a:rPr>
              <a:pPr/>
              <a:t>36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77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57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3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7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9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2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9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2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2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4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9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38700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Nematodes of lower animals that rarely infect man</a:t>
            </a:r>
            <a:endParaRPr lang="en-ZW" sz="4000" dirty="0">
              <a:latin typeface="Arial Black" panose="020B0A04020102020204" pitchFamily="34" charset="0"/>
            </a:endParaRPr>
          </a:p>
        </p:txBody>
      </p:sp>
      <p:pic>
        <p:nvPicPr>
          <p:cNvPr id="4" name="rec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200400" cy="16002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547318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18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1317" y="620168"/>
            <a:ext cx="32896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17375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COLLEGE OF MEDICINE AND HEALTH SCIENCES</a:t>
            </a:r>
            <a:endParaRPr lang="en-ZW" dirty="0"/>
          </a:p>
        </p:txBody>
      </p:sp>
      <p:sp>
        <p:nvSpPr>
          <p:cNvPr id="7" name="Rectangle 6"/>
          <p:cNvSpPr/>
          <p:nvPr/>
        </p:nvSpPr>
        <p:spPr>
          <a:xfrm>
            <a:off x="8482564" y="1183673"/>
            <a:ext cx="2643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W" sz="1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SCHOOL OF NURSING AND MIDWIFERY</a:t>
            </a:r>
            <a:endParaRPr lang="en-ZW" dirty="0"/>
          </a:p>
        </p:txBody>
      </p:sp>
      <p:sp>
        <p:nvSpPr>
          <p:cNvPr id="8" name="Rectangle 7"/>
          <p:cNvSpPr/>
          <p:nvPr/>
        </p:nvSpPr>
        <p:spPr>
          <a:xfrm>
            <a:off x="8561912" y="1828800"/>
            <a:ext cx="24849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COURSE: MEDICAL PARASITOLOGY</a:t>
            </a:r>
            <a:endParaRPr lang="en-Z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39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lvl="0" indent="-228600">
              <a:spcBef>
                <a:spcPts val="1000"/>
              </a:spcBef>
            </a:pPr>
            <a:r>
              <a:rPr lang="en-ZW" sz="2800" b="1" dirty="0">
                <a:solidFill>
                  <a:srgbClr val="59331F"/>
                </a:solidFill>
                <a:latin typeface="arial" panose="020B0604020202020204" pitchFamily="34" charset="0"/>
              </a:rPr>
              <a:t>Clinical Manifestations</a:t>
            </a:r>
            <a:br>
              <a:rPr lang="en-ZW" sz="2800" b="1" dirty="0">
                <a:solidFill>
                  <a:srgbClr val="59331F"/>
                </a:solidFill>
                <a:latin typeface="arial" panose="020B0604020202020204" pitchFamily="34" charset="0"/>
              </a:rPr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ZW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Visceral larva </a:t>
            </a:r>
            <a:r>
              <a:rPr lang="en-ZW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migrans</a:t>
            </a:r>
            <a:r>
              <a:rPr lang="en-ZW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Z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Symptoms include </a:t>
            </a:r>
            <a:r>
              <a:rPr lang="en-ZW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hepatosplenomegaly</a:t>
            </a:r>
            <a:r>
              <a:rPr lang="en-Z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fever and eosinophilia. The symptoms and duration of illness depend on the site and extent of larval migration.</a:t>
            </a:r>
          </a:p>
          <a:p>
            <a:endParaRPr lang="en-ZW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ZW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ZW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Ocular larva </a:t>
            </a:r>
            <a:r>
              <a:rPr lang="en-ZW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migrans</a:t>
            </a:r>
            <a:r>
              <a:rPr lang="en-ZW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Z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Symptoms include </a:t>
            </a:r>
            <a:r>
              <a:rPr lang="en-ZW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leukocoria</a:t>
            </a:r>
            <a:r>
              <a:rPr lang="en-ZW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(white pupillary reflex), loss of vision in affected eye, eye pain or strabismus. There are usually no systemic symptoms.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21294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752898" cy="1325563"/>
          </a:xfrm>
        </p:spPr>
        <p:txBody>
          <a:bodyPr/>
          <a:lstStyle/>
          <a:p>
            <a:r>
              <a:rPr lang="en-ZW" b="1" dirty="0">
                <a:latin typeface="Arial Narrow" panose="020B0606020202030204" pitchFamily="34" charset="0"/>
              </a:rPr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 clinical picture, serologic tests (ELISA), and occasionally biopsy are the chief means of diagnosis.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4000" b="1" dirty="0">
                <a:latin typeface="Arial Narrow" panose="020B0606020202030204" pitchFamily="34" charset="0"/>
              </a:rPr>
              <a:t>Control</a:t>
            </a:r>
          </a:p>
          <a:p>
            <a:r>
              <a:rPr lang="en-US" dirty="0">
                <a:latin typeface="Arial Narrow" panose="020B0606020202030204" pitchFamily="34" charset="0"/>
              </a:rPr>
              <a:t>Larva </a:t>
            </a:r>
            <a:r>
              <a:rPr lang="en-US" dirty="0" err="1">
                <a:latin typeface="Arial Narrow" panose="020B0606020202030204" pitchFamily="34" charset="0"/>
              </a:rPr>
              <a:t>migrans</a:t>
            </a:r>
            <a:r>
              <a:rPr lang="en-US" dirty="0">
                <a:latin typeface="Arial Narrow" panose="020B0606020202030204" pitchFamily="34" charset="0"/>
              </a:rPr>
              <a:t> can be controlled by keeping pets wormed and by sanitary disposal of pet feces.</a:t>
            </a:r>
          </a:p>
          <a:p>
            <a:br>
              <a:rPr lang="en-US" dirty="0"/>
            </a:br>
            <a:endParaRPr lang="en-ZW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21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ZW" dirty="0">
                <a:latin typeface="Arial Narrow" panose="020B0606020202030204" pitchFamily="34" charset="0"/>
              </a:rPr>
              <a:t>Cutaneous Larva </a:t>
            </a:r>
            <a:r>
              <a:rPr lang="en-ZW" dirty="0" err="1">
                <a:latin typeface="Arial Narrow" panose="020B0606020202030204" pitchFamily="34" charset="0"/>
              </a:rPr>
              <a:t>Migrans</a:t>
            </a:r>
            <a:br>
              <a:rPr lang="en-ZW" dirty="0">
                <a:latin typeface="Arial Narrow" panose="020B0606020202030204" pitchFamily="34" charset="0"/>
              </a:rPr>
            </a:br>
            <a:endParaRPr lang="en-ZW" dirty="0">
              <a:latin typeface="Arial Narrow" panose="020B0606020202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44474"/>
            <a:ext cx="12192000" cy="5506201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Cutaneous larva </a:t>
            </a:r>
            <a:r>
              <a:rPr lang="en-US" dirty="0" err="1">
                <a:latin typeface="Arial Narrow" panose="020B0606020202030204" pitchFamily="34" charset="0"/>
              </a:rPr>
              <a:t>migrans</a:t>
            </a:r>
            <a:r>
              <a:rPr lang="en-US" dirty="0">
                <a:latin typeface="Arial Narrow" panose="020B0606020202030204" pitchFamily="34" charset="0"/>
              </a:rPr>
              <a:t> (creeping eruption) is a dermatitis caused by the larvae of </a:t>
            </a:r>
            <a:r>
              <a:rPr lang="en-US" i="1" dirty="0" err="1">
                <a:latin typeface="Arial Narrow" panose="020B0606020202030204" pitchFamily="34" charset="0"/>
              </a:rPr>
              <a:t>Ancylostoma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braziliense</a:t>
            </a:r>
            <a:r>
              <a:rPr lang="en-US" dirty="0">
                <a:latin typeface="Arial Narrow" panose="020B0606020202030204" pitchFamily="34" charset="0"/>
              </a:rPr>
              <a:t>, the dog and cat hookworm, which penetrate human skin and migrate in the </a:t>
            </a:r>
            <a:r>
              <a:rPr lang="en-US" dirty="0" err="1">
                <a:latin typeface="Arial Narrow" panose="020B0606020202030204" pitchFamily="34" charset="0"/>
              </a:rPr>
              <a:t>subepidermal</a:t>
            </a:r>
            <a:r>
              <a:rPr lang="en-US" dirty="0">
                <a:latin typeface="Arial Narrow" panose="020B0606020202030204" pitchFamily="34" charset="0"/>
              </a:rPr>
              <a:t> tissue. 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i="1" dirty="0" err="1">
                <a:latin typeface="Arial Narrow" panose="020B0606020202030204" pitchFamily="34" charset="0"/>
              </a:rPr>
              <a:t>Ancylostoma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caninum</a:t>
            </a:r>
            <a:r>
              <a:rPr lang="en-US" dirty="0">
                <a:latin typeface="Arial Narrow" panose="020B0606020202030204" pitchFamily="34" charset="0"/>
              </a:rPr>
              <a:t> and other species of hookworms also can cause this infection.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 A similar cutaneous eruption may occur in patients with intestinal </a:t>
            </a:r>
            <a:r>
              <a:rPr lang="en-US" i="1" dirty="0" err="1">
                <a:latin typeface="Arial Narrow" panose="020B0606020202030204" pitchFamily="34" charset="0"/>
              </a:rPr>
              <a:t>Strongyloides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stercoralis</a:t>
            </a:r>
            <a:r>
              <a:rPr lang="en-US" dirty="0">
                <a:latin typeface="Arial Narrow" panose="020B0606020202030204" pitchFamily="34" charset="0"/>
              </a:rPr>
              <a:t> when the perianal skin is </a:t>
            </a:r>
            <a:r>
              <a:rPr lang="en-US" dirty="0" err="1">
                <a:latin typeface="Arial Narrow" panose="020B0606020202030204" pitchFamily="34" charset="0"/>
              </a:rPr>
              <a:t>autoinoculated</a:t>
            </a:r>
            <a:r>
              <a:rPr lang="en-US" dirty="0">
                <a:latin typeface="Arial Narrow" panose="020B0606020202030204" pitchFamily="34" charset="0"/>
              </a:rPr>
              <a:t> by infective larvae passed in the stool.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This syndrome is called </a:t>
            </a:r>
            <a:r>
              <a:rPr lang="en-US" i="1" dirty="0">
                <a:latin typeface="Arial Narrow" panose="020B0606020202030204" pitchFamily="34" charset="0"/>
              </a:rPr>
              <a:t>larva </a:t>
            </a:r>
            <a:r>
              <a:rPr lang="en-US" i="1" dirty="0" err="1">
                <a:latin typeface="Arial Narrow" panose="020B0606020202030204" pitchFamily="34" charset="0"/>
              </a:rPr>
              <a:t>currens</a:t>
            </a:r>
            <a:r>
              <a:rPr lang="en-US" dirty="0">
                <a:latin typeface="Arial Narrow" panose="020B0606020202030204" pitchFamily="34" charset="0"/>
              </a:rPr>
              <a:t> (“racing larva”) because of the rapid migration of this larva in the skin</a:t>
            </a:r>
            <a:endParaRPr lang="en-ZW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047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080" y="0"/>
            <a:ext cx="10515600" cy="1325563"/>
          </a:xfrm>
        </p:spPr>
        <p:txBody>
          <a:bodyPr/>
          <a:lstStyle/>
          <a:p>
            <a:r>
              <a:rPr lang="en-ZW" dirty="0">
                <a:latin typeface="Arial Narrow" panose="020B0606020202030204" pitchFamily="34" charset="0"/>
              </a:rPr>
              <a:t>Epidemiology of Cutaneous Larva </a:t>
            </a:r>
            <a:r>
              <a:rPr lang="en-ZW" dirty="0" err="1">
                <a:latin typeface="Arial Narrow" panose="020B0606020202030204" pitchFamily="34" charset="0"/>
              </a:rPr>
              <a:t>migrans</a:t>
            </a:r>
            <a:r>
              <a:rPr lang="en-ZW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4"/>
            <a:ext cx="12192000" cy="553243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Cutaneous larva </a:t>
            </a:r>
            <a:r>
              <a:rPr lang="en-US" dirty="0" err="1">
                <a:latin typeface="Arial Narrow" panose="020B0606020202030204" pitchFamily="34" charset="0"/>
              </a:rPr>
              <a:t>migrans</a:t>
            </a:r>
            <a:r>
              <a:rPr lang="en-US" dirty="0">
                <a:latin typeface="Arial Narrow" panose="020B0606020202030204" pitchFamily="34" charset="0"/>
              </a:rPr>
              <a:t> is primarily a disease of the southern United States, Central and South America, and other subtropical climates.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 major agent, </a:t>
            </a:r>
            <a:r>
              <a:rPr lang="en-US" i="1" dirty="0" err="1">
                <a:latin typeface="Arial Narrow" panose="020B0606020202030204" pitchFamily="34" charset="0"/>
              </a:rPr>
              <a:t>Ancylostoma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braziliense</a:t>
            </a:r>
            <a:r>
              <a:rPr lang="en-US" dirty="0">
                <a:latin typeface="Arial Narrow" panose="020B0606020202030204" pitchFamily="34" charset="0"/>
              </a:rPr>
              <a:t> , is a common enteric parasite of dogs and cats.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Humans acquire the infection when infected pets deposit feces containing eggs on the soil.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Within a few days under favorable conditions of moisture and temperature, these eggs hatch and develop into rapidly growing </a:t>
            </a:r>
            <a:r>
              <a:rPr lang="en-US" dirty="0" err="1">
                <a:latin typeface="Arial Narrow" panose="020B0606020202030204" pitchFamily="34" charset="0"/>
              </a:rPr>
              <a:t>rhabditiform</a:t>
            </a:r>
            <a:r>
              <a:rPr lang="en-US" dirty="0">
                <a:latin typeface="Arial Narrow" panose="020B0606020202030204" pitchFamily="34" charset="0"/>
              </a:rPr>
              <a:t> larvae, which feed on organic matter in the soil, molt, and develop into </a:t>
            </a:r>
            <a:r>
              <a:rPr lang="en-US" dirty="0" err="1">
                <a:latin typeface="Arial Narrow" panose="020B0606020202030204" pitchFamily="34" charset="0"/>
              </a:rPr>
              <a:t>nonfeeding</a:t>
            </a:r>
            <a:r>
              <a:rPr lang="en-US" dirty="0">
                <a:latin typeface="Arial Narrow" panose="020B0606020202030204" pitchFamily="34" charset="0"/>
              </a:rPr>
              <a:t> infective </a:t>
            </a:r>
            <a:r>
              <a:rPr lang="en-US" dirty="0" err="1">
                <a:latin typeface="Arial Narrow" panose="020B0606020202030204" pitchFamily="34" charset="0"/>
              </a:rPr>
              <a:t>filariform</a:t>
            </a:r>
            <a:r>
              <a:rPr lang="en-US" dirty="0">
                <a:latin typeface="Arial Narrow" panose="020B0606020202030204" pitchFamily="34" charset="0"/>
              </a:rPr>
              <a:t> larvae. </a:t>
            </a: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These larvae remain in the upper half inch of soil, from which they penetrate the skin of humans and other hosts.</a:t>
            </a:r>
            <a:endParaRPr lang="en-ZW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4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ZW" dirty="0">
                <a:solidFill>
                  <a:prstClr val="black"/>
                </a:solidFill>
                <a:latin typeface="Arial Narrow" panose="020B0606020202030204" pitchFamily="34" charset="0"/>
              </a:rPr>
              <a:t>Epidemiology of Cutaneous Larva </a:t>
            </a:r>
            <a:r>
              <a:rPr lang="en-ZW" dirty="0" err="1">
                <a:solidFill>
                  <a:prstClr val="black"/>
                </a:solidFill>
                <a:latin typeface="Arial Narrow" panose="020B0606020202030204" pitchFamily="34" charset="0"/>
              </a:rPr>
              <a:t>migrans</a:t>
            </a:r>
            <a:r>
              <a:rPr lang="en-ZW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020204" cy="48514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disease is an occupational hazard for construction workers, plumbers and electricians who are exposed to contaminated soil under buildings and crawl spaces.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Sunbathers on the beach and children who go barefoot or who play in backyards or sandboxes accessible to infected dogs and cats are other prime candidates.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However, anyone who has skin contact with damp soil contaminated with the excreta of infected animals is subject to infection.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12688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ZW" dirty="0">
                <a:latin typeface="Arial Narrow" panose="020B0606020202030204" pitchFamily="34" charset="0"/>
              </a:rPr>
              <a:t>Structure of </a:t>
            </a:r>
            <a:r>
              <a:rPr lang="en-ZW" i="1" dirty="0" err="1">
                <a:latin typeface="Arial Narrow" panose="020B0606020202030204" pitchFamily="34" charset="0"/>
              </a:rPr>
              <a:t>Ancylostoma</a:t>
            </a:r>
            <a:r>
              <a:rPr lang="en-ZW" i="1" dirty="0">
                <a:latin typeface="Arial Narrow" panose="020B0606020202030204" pitchFamily="34" charset="0"/>
              </a:rPr>
              <a:t> </a:t>
            </a:r>
            <a:r>
              <a:rPr lang="en-ZW" i="1" dirty="0" err="1">
                <a:latin typeface="Arial Narrow" panose="020B0606020202030204" pitchFamily="34" charset="0"/>
              </a:rPr>
              <a:t>braziliense</a:t>
            </a:r>
            <a:endParaRPr lang="en-ZW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7156"/>
            <a:ext cx="12070080" cy="5029807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Ancylostoma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braziliense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is the smallest of the common canine and feline hookworms.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It has the typical hookworm shape with the anterior end bend dorsally.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adult female is 6 to 10.5 mm long and the smaller male is 5 to 7.5 mm long.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infectious third-stage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filariform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larvae are approximately 600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μm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× 20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μm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9568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>
                <a:latin typeface="Arial Narrow" panose="020B0606020202030204" pitchFamily="34" charset="0"/>
              </a:rPr>
              <a:t>Life Cycle </a:t>
            </a:r>
            <a:r>
              <a:rPr lang="en-ZW" i="1" dirty="0" err="1">
                <a:latin typeface="Arial Narrow" panose="020B0606020202030204" pitchFamily="34" charset="0"/>
              </a:rPr>
              <a:t>Ancylostoma</a:t>
            </a:r>
            <a:r>
              <a:rPr lang="en-ZW" i="1" dirty="0">
                <a:latin typeface="Arial Narrow" panose="020B0606020202030204" pitchFamily="34" charset="0"/>
              </a:rPr>
              <a:t> </a:t>
            </a:r>
            <a:r>
              <a:rPr lang="en-ZW" i="1" dirty="0" err="1">
                <a:latin typeface="Arial Narrow" panose="020B0606020202030204" pitchFamily="34" charset="0"/>
              </a:rPr>
              <a:t>braziliense</a:t>
            </a:r>
            <a:r>
              <a:rPr lang="en-ZW" dirty="0">
                <a:latin typeface="Arial Narrow" panose="020B0606020202030204" pitchFamily="34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2793"/>
            <a:ext cx="12192000" cy="461417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basic life cycle of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Ancylostoma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braziliense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in an animal host is similar to that of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duodenale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in humans.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In humans, the larvae cannot complete their life cycle, and generally remain trapped in the cutaneous tissues.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724624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dirty="0">
                <a:latin typeface="Arial Narrow" panose="020B0606020202030204" pitchFamily="34" charset="0"/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larvae migrate in the epidermis just above the basal layer, and rarely penetrate into the dermis. 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Proteolytic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enzymes in larval secretions may cause an inflammatory reaction associated with intense pruritus as the lesion progresses.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Although the larvae cannot reach the intestine to complete their life cycle in the unnatural human host, they do occasionally migrate to the lungs where they produce pulmonary infiltrates.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Both larvae and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eosinophils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have been demonstrated in the sputum of patients with pulmonary involvement.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529578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ZW" sz="4000" b="1" dirty="0">
                <a:latin typeface="Arial Narrow" panose="020B0606020202030204" pitchFamily="34" charset="0"/>
              </a:rPr>
              <a:t>Clinical Manifestations of Cutaneous Larva </a:t>
            </a:r>
            <a:r>
              <a:rPr lang="en-ZW" sz="4000" b="1" dirty="0" err="1">
                <a:latin typeface="Arial Narrow" panose="020B0606020202030204" pitchFamily="34" charset="0"/>
              </a:rPr>
              <a:t>Migrans</a:t>
            </a:r>
            <a:br>
              <a:rPr lang="en-ZW" sz="4000" b="1" dirty="0">
                <a:latin typeface="Arial Narrow" panose="020B0606020202030204" pitchFamily="34" charset="0"/>
              </a:rPr>
            </a:br>
            <a:br>
              <a:rPr lang="en-ZW" b="1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1272"/>
            <a:ext cx="12192000" cy="60267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As the larvae invade the skin, a tingling sensation may be felt at the site of invasion.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 erythematous, pruritic papule usually develops within a few hours. This lesion intensifies over the next few days and develops into a slightly raised, erythematous,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serpiginous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track that usually progresses at the rate of 1 to 2 cm/day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track may be especially pruritic at its advancing edge, over the offending larva.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ZW" dirty="0"/>
          </a:p>
        </p:txBody>
      </p:sp>
      <p:pic>
        <p:nvPicPr>
          <p:cNvPr id="1026" name="Picture 2" descr="Figure 91-4. Cutaneous larva migra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50" y="4039986"/>
            <a:ext cx="5695950" cy="29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6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sz="3600" b="1" dirty="0">
                <a:solidFill>
                  <a:prstClr val="black"/>
                </a:solidFill>
                <a:latin typeface="Arial Narrow" panose="020B0606020202030204" pitchFamily="34" charset="0"/>
              </a:rPr>
              <a:t>Clinical Manifestations of Cutaneous Larva </a:t>
            </a:r>
            <a:r>
              <a:rPr lang="en-ZW" sz="3600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Migrans</a:t>
            </a:r>
            <a:br>
              <a:rPr lang="en-ZW" sz="36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br>
              <a:rPr lang="en-ZW" sz="4000" b="1" dirty="0">
                <a:solidFill>
                  <a:prstClr val="black"/>
                </a:solidFill>
              </a:rPr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Skin lesions may be single or numerous depending on exposure.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most frequent areas of skin involvement are the feet, hands, buttocks, and genital areas. </a:t>
            </a:r>
          </a:p>
          <a:p>
            <a:pPr lvl="0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disease is self-limited with death of the invading larvae in a month or two.</a:t>
            </a:r>
          </a:p>
          <a:p>
            <a:pPr lvl="0"/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Secondary bacterial infections may result from frequent scratching of the lesions.</a:t>
            </a:r>
            <a:endParaRPr lang="en-Z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4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786062" cy="1325563"/>
          </a:xfrm>
        </p:spPr>
        <p:txBody>
          <a:bodyPr/>
          <a:lstStyle/>
          <a:p>
            <a:pPr algn="ctr"/>
            <a:r>
              <a:rPr lang="en-ZW" dirty="0"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56"/>
            <a:ext cx="12192000" cy="566414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 some cases humans acquire zoonotic infections of enteric nematodes of lower animals.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Humans are not natural hosts for these parasites.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Human infections are accidental, and the human disease may or may not resemble that of the animal host.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Some of these nematodes are not able to complete their life cycle in a human as they do in the animal host; the disease process will differ accordingly.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Other enteric nematodes such as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Trichinella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spiralis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can complete their life cycle in humans, and produce disease similar to that in other mammalian hosts.</a:t>
            </a:r>
            <a:endParaRPr lang="en-Z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715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3600" b="1" dirty="0">
                <a:solidFill>
                  <a:srgbClr val="724128"/>
                </a:solidFill>
                <a:latin typeface="Arial Narrow" panose="020B0606020202030204" pitchFamily="34" charset="0"/>
              </a:rPr>
              <a:t>Diagnosis of cutaneous larva </a:t>
            </a:r>
            <a:r>
              <a:rPr lang="en-ZW" sz="3600" b="1" dirty="0" err="1">
                <a:solidFill>
                  <a:srgbClr val="724128"/>
                </a:solidFill>
                <a:latin typeface="Arial Narrow" panose="020B0606020202030204" pitchFamily="34" charset="0"/>
              </a:rPr>
              <a:t>migrans</a:t>
            </a:r>
            <a:r>
              <a:rPr lang="en-ZW" sz="3600" b="1" dirty="0">
                <a:solidFill>
                  <a:srgbClr val="724128"/>
                </a:solidFill>
                <a:latin typeface="Arial Narrow" panose="020B0606020202030204" pitchFamily="34" charset="0"/>
              </a:rPr>
              <a:t> </a:t>
            </a:r>
            <a:endParaRPr lang="en-ZW" sz="3600" b="1" i="0" dirty="0">
              <a:solidFill>
                <a:srgbClr val="724128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classic </a:t>
            </a:r>
            <a:r>
              <a:rPr lang="en-US" dirty="0" err="1"/>
              <a:t>serpiginous</a:t>
            </a:r>
            <a:r>
              <a:rPr lang="en-US" dirty="0"/>
              <a:t> eruption is usually diagnostic. </a:t>
            </a:r>
          </a:p>
          <a:p>
            <a:endParaRPr lang="en-US" dirty="0"/>
          </a:p>
          <a:p>
            <a:r>
              <a:rPr lang="en-US" dirty="0"/>
              <a:t>A biopsy specimen taken at the leading edge of the track may contain the larva.</a:t>
            </a:r>
            <a:endParaRPr lang="en-ZW" dirty="0"/>
          </a:p>
        </p:txBody>
      </p:sp>
      <p:pic>
        <p:nvPicPr>
          <p:cNvPr id="4" name="Picture 2" descr="Figure 91-4. Cutaneous larva migra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50" y="4039986"/>
            <a:ext cx="5695950" cy="294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40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W" dirty="0">
                <a:latin typeface="Arial Narrow" panose="020B0606020202030204" pitchFamily="34" charset="0"/>
              </a:rPr>
              <a:t>Control  and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4" y="1330036"/>
            <a:ext cx="12101945" cy="471199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Control of human infections depends on responsible pet ownership.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Dogs and cats should be examined periodically for intestinal parasites and wormed as necessary; pet feces should be disposed of in a sanitary way.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Topical treatment of cutaneous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with a 10 percent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thiabendazole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suspension is usually effective and avoids the side effects of oral therapy.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For multiple or persistent infections, a combination of oral and topical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thiabendazole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may be given.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604126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sz="4000" b="1" i="0" dirty="0">
              <a:solidFill>
                <a:srgbClr val="724128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Several other animal parasites have been associated with visceral larva </a:t>
            </a:r>
            <a:r>
              <a:rPr lang="en-ZW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-like syndromes. </a:t>
            </a:r>
          </a:p>
          <a:p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These include 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Ascaris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suum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Capillaria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hepatica,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Angiostrongylus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cantonsensis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Angiostrongylus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costaricensis</a:t>
            </a:r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, and 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Baylisascaris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procyonis</a:t>
            </a:r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The tissue phase of such human </a:t>
            </a:r>
            <a:r>
              <a:rPr lang="en-ZW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helminths</a:t>
            </a:r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 as 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Strongyloides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stercoralis</a:t>
            </a:r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 and 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Ascaris</a:t>
            </a:r>
            <a:r>
              <a:rPr lang="en-ZW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lumbricoides</a:t>
            </a:r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 can also produce similar clinical syndromes. Larvae of species of </a:t>
            </a:r>
            <a:r>
              <a:rPr lang="en-ZW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Anisakis</a:t>
            </a:r>
            <a:r>
              <a:rPr lang="en-ZW" dirty="0">
                <a:solidFill>
                  <a:srgbClr val="000000"/>
                </a:solidFill>
                <a:latin typeface="Times New Roman" panose="02020603050405020304" pitchFamily="18" charset="0"/>
              </a:rPr>
              <a:t> and closely related nematodes of marine mammals have been reported to invade the stomach and other areas of the gastrointestinal tract of humans.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028666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070080" cy="4851400"/>
          </a:xfrm>
        </p:spPr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Ascaris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the common intestinal roundworm of domestic swine, is morphologically very similar to the human roundworm,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Ascaris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lumbricoides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Human infections with 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Ascaris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are uncommon, but have been associated with a visceral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syndrome in children.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larvae invade the liver and lungs, but usually do not develop to maturity in the intestine.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427082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6292"/>
            <a:ext cx="12192000" cy="5361708"/>
          </a:xfrm>
        </p:spPr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Capillaria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hepatica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is a rat liver parasite. If an infected rat is eaten by a predator, the eggs in the liver are released by the digestive process and passed in the feces to the soil.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Humans acquire the infection by ingesting the infective eggs in contaminated food or water.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larvae hatch in the intestine and migrate to the liver, where maturation is completed.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Clinical manifestations are usually that of an acute 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subacute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hepatitis.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Eosinophilia and massive hepatomegaly may develop. Diagnosis is made by liver biopsy. There is no proven drug therapy.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79315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56"/>
            <a:ext cx="12192000" cy="5032375"/>
          </a:xfrm>
        </p:spPr>
        <p:txBody>
          <a:bodyPr/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Gnathostoma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spinigerum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is a nematode that resides in the stomach wall of dogs and cats.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Most human infection occurs in Thailand and other Asian countries.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Infective larvae develop in copepods and are transferred through the food chain.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Human infection results from consumption of improperly cooked fish or other food containing infective larvae.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larvae migrate in the tissues and may invade the eyes, brain, or any organ.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They may cause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eosinophilic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meningitis.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immature worm may be demonstrated in subcutaneous nodules. Surgical removal of the larva and treatment with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albendazole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is recommended.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21352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1" y="87601"/>
            <a:ext cx="10515600" cy="1325563"/>
          </a:xfrm>
        </p:spPr>
        <p:txBody>
          <a:bodyPr/>
          <a:lstStyle/>
          <a:p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" y="1413164"/>
            <a:ext cx="12075622" cy="5444835"/>
          </a:xfrm>
        </p:spPr>
        <p:txBody>
          <a:bodyPr>
            <a:normAutofit lnSpcReduction="10000"/>
          </a:bodyPr>
          <a:lstStyle/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Angiostrongylus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cantonensis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the rat lungworm, causes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eosinophilic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meningitis and ocular disease in Southeast Asia, the Pacific Islands, and Cuba.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Hawaii is the only endemic site in the United States.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Human infections are caused by eating infected snails, slugs, or other mollusk intermediate hosts, or other members of the food chain that have acquired infective larvae by eating these hosts.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larvae migrate to the brain, producing an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eosinophilic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meningitis.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Paresthesias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ocular palsies are common.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There is no specific treatment, but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mebendazole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has been used. The prognosis is usually favorable.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616561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902"/>
            <a:ext cx="12192000" cy="5877098"/>
          </a:xfrm>
        </p:spPr>
        <p:txBody>
          <a:bodyPr>
            <a:normAutofit fontScale="92500" lnSpcReduction="10000"/>
          </a:bodyPr>
          <a:lstStyle/>
          <a:p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Angiostrongylus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costaricensis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is a parasite of the mesenteric arteries of wild rats.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Widespread from Mexico to Brazil; it is even found in cotton rats in Texas.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Humans become infected by eating raw vegetables that have been contaminated by a slug intermediate host with infective third-stage larvae.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larvae mature in the mesenteric arteries, producing a granulomatous inflammatory reaction. Abdominal pain and a mass in the right iliac fossa, the usual clinical manifestations, simulate appendicitis.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Definitive diagnosis is usually made by surgical exploration; however, this is obviously a fortuitous finding and is not a routine procedure.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A visceral larva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syndrome has been reported, with migration of the parasite to the liver.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Thiabendazole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has been used for treatment.</a:t>
            </a: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903368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404"/>
            <a:ext cx="12192000" cy="5810596"/>
          </a:xfrm>
        </p:spPr>
        <p:txBody>
          <a:bodyPr>
            <a:normAutofit/>
          </a:bodyPr>
          <a:lstStyle/>
          <a:p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Baylisascaris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procyonis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the common raccoon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ascarid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may cause an especially virulent form of visceral larva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infection may be acquired by ingestion of the eggs passed in animal feces or by ingestion of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paratenic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hosts (host in which parasite survives without further development) bearing the encysted larvae. 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Baylisascaris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procyonis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has a tendency to invade the central nervous system of humans and other animal hosts.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In two reported cases, young children died of visceral larva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syndrome and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eosinophilic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meningoencephalitis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Larvae were demonstrated in brain and other organs at autopsy.</a:t>
            </a: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69527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ZW" sz="4000" b="1" dirty="0">
                <a:solidFill>
                  <a:srgbClr val="724128"/>
                </a:solidFill>
                <a:latin typeface="arial" panose="020B0604020202020204" pitchFamily="34" charset="0"/>
              </a:rPr>
              <a:t>Other Larval Migratory Diseases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981"/>
            <a:ext cx="12192000" cy="57140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Species of 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Anisakis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and certain related genera have been reported in the stomach and other areas of the alimentary tract of humans.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Found in the United States.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Humans acquire this infection by eating raw seafood containing the larvae of these nematodes.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larvae penetrate the gastric mucosa and elicit an intense inflammatory response, gastric pain, vomiting, and diarrhea. Many infections are eliminated by regurgitation of the worm. 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Diagnosis is by examination of vomitus or by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gastroscopic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examination and surgery when indicated.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In nature, these species develop to adults in the stomach of marine mammals. Eggs passed in the feces hatch and are ingested by crustaceans in which larvae develop into a stage infective for fish. Ingestion of infected fish by marine mammals completes the life cycle.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 risk of infection may be avoided in humans by cooking fish at 65° C for 10 minutes or by freezing fish for at least five days at -20° C.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ZW" sz="4000" b="1" dirty="0">
                <a:solidFill>
                  <a:srgbClr val="985735"/>
                </a:solidFill>
                <a:latin typeface="arial" panose="020B0604020202020204" pitchFamily="34" charset="0"/>
              </a:rPr>
              <a:t>Visceral and Ocular Larva </a:t>
            </a:r>
            <a:r>
              <a:rPr lang="en-ZW" sz="4000" b="1" dirty="0" err="1">
                <a:solidFill>
                  <a:srgbClr val="985735"/>
                </a:solidFill>
                <a:latin typeface="arial" panose="020B0604020202020204" pitchFamily="34" charset="0"/>
              </a:rPr>
              <a:t>Migrans</a:t>
            </a:r>
            <a:endParaRPr lang="en-ZW" sz="4000" b="1" i="0" dirty="0">
              <a:solidFill>
                <a:srgbClr val="98573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Two distinct patterns of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infection are recognized: visceral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 ocular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These clinical syndromes result from the systemic migration of the larval forms of animal helminthic parasites. </a:t>
            </a:r>
          </a:p>
          <a:p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Toxocara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species, the common roundworms of dogs and cats, are the usual cause. The disease affects mainly children.</a:t>
            </a:r>
            <a:endParaRPr lang="en-Z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5792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1249218" y="0"/>
            <a:ext cx="91440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nn-NO" dirty="0">
                <a:latin typeface="Arial Narrow" panose="020B0606020202030204" pitchFamily="34" charset="0"/>
              </a:rPr>
              <a:t>Trichinella spiralis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83127" y="1233055"/>
            <a:ext cx="12108873" cy="6400800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2400" dirty="0">
                <a:latin typeface="Arial Narrow" panose="020B0606020202030204" pitchFamily="34" charset="0"/>
              </a:rPr>
              <a:t>A tissue nematode caused by Trichinella spiralis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2400" dirty="0">
                <a:latin typeface="Arial Narrow" panose="020B0606020202030204" pitchFamily="34" charset="0"/>
              </a:rPr>
              <a:t>Zoonotic disease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2400" dirty="0">
                <a:latin typeface="Arial Narrow" panose="020B0606020202030204" pitchFamily="34" charset="0"/>
              </a:rPr>
              <a:t>Disease in humans: Trichinosis, Trichiniasis, Trichinelliasis, Trichinellosis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2400" dirty="0">
                <a:latin typeface="Arial Narrow" panose="020B0606020202030204" pitchFamily="34" charset="0"/>
              </a:rPr>
              <a:t>Distribution: Temperate regions where pork is eaten</a:t>
            </a:r>
          </a:p>
          <a:p>
            <a:pPr marL="1314450" lvl="2" indent="-514350" algn="just">
              <a:buFont typeface="Calibri" panose="020F0502020204030204" pitchFamily="34" charset="0"/>
              <a:buAutoNum type="arabicPeriod"/>
            </a:pPr>
            <a:r>
              <a:rPr lang="nn-NO" sz="2400" dirty="0">
                <a:latin typeface="Arial Narrow" panose="020B0606020202030204" pitchFamily="34" charset="0"/>
              </a:rPr>
              <a:t>T. Spiralis spiralis – found in temperate regions</a:t>
            </a:r>
          </a:p>
          <a:p>
            <a:pPr marL="1314450" lvl="2" indent="-514350" algn="just">
              <a:buFont typeface="Calibri" panose="020F0502020204030204" pitchFamily="34" charset="0"/>
              <a:buAutoNum type="arabicPeriod"/>
            </a:pPr>
            <a:r>
              <a:rPr lang="nn-NO" sz="2400" dirty="0">
                <a:latin typeface="Arial Narrow" panose="020B0606020202030204" pitchFamily="34" charset="0"/>
              </a:rPr>
              <a:t>T. Spiralis nativa – found in the Arctic</a:t>
            </a:r>
          </a:p>
          <a:p>
            <a:pPr marL="1314450" lvl="2" indent="-514350" algn="just">
              <a:buFont typeface="Calibri" panose="020F0502020204030204" pitchFamily="34" charset="0"/>
              <a:buAutoNum type="arabicPeriod"/>
            </a:pPr>
            <a:r>
              <a:rPr lang="nn-NO" sz="2400" dirty="0">
                <a:latin typeface="Arial Narrow" panose="020B0606020202030204" pitchFamily="34" charset="0"/>
              </a:rPr>
              <a:t>T. Spiralis nelsoni – found in Africa and S. Europe</a:t>
            </a:r>
          </a:p>
          <a:p>
            <a:pPr marL="1314450" lvl="2" indent="-514350" algn="just">
              <a:buFont typeface="Calibri" panose="020F0502020204030204" pitchFamily="34" charset="0"/>
              <a:buAutoNum type="arabicPeriod"/>
            </a:pPr>
            <a:endParaRPr lang="nn-NO" sz="2400" dirty="0">
              <a:latin typeface="Arial Narrow" panose="020B0606020202030204" pitchFamily="34" charset="0"/>
            </a:endParaRPr>
          </a:p>
          <a:p>
            <a:pPr marL="1314450" lvl="2" indent="-514350" algn="just">
              <a:buFont typeface="Calibri" panose="020F0502020204030204" pitchFamily="34" charset="0"/>
              <a:buAutoNum type="arabicPeriod"/>
            </a:pPr>
            <a:endParaRPr lang="nn-NO" sz="2400" dirty="0">
              <a:latin typeface="Arial Narrow" panose="020B060602020203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dirty="0"/>
              <a:t>Habitat: 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nn-NO" dirty="0"/>
              <a:t>Adults in the small intestine of man and animals specially pigs and rats (reservoir hosts)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r>
              <a:rPr lang="nn-NO" dirty="0"/>
              <a:t>Larvae : encysted in muscles 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endParaRPr lang="nn-NO" dirty="0"/>
          </a:p>
          <a:p>
            <a:pPr marL="400050" lvl="1" indent="0" algn="just">
              <a:buNone/>
            </a:pPr>
            <a:r>
              <a:rPr lang="en-US" dirty="0"/>
              <a:t>Transmission is by Eating flesh of infected pork (raw/undercooked)</a:t>
            </a:r>
          </a:p>
          <a:p>
            <a:pPr marL="914400" lvl="1" indent="-514350" algn="just">
              <a:buFont typeface="Wingdings" panose="05000000000000000000" pitchFamily="2" charset="2"/>
              <a:buChar char="Ø"/>
            </a:pPr>
            <a:endParaRPr lang="nn-NO" dirty="0"/>
          </a:p>
          <a:p>
            <a:pPr marL="1314450" lvl="2" indent="-514350" algn="just">
              <a:buFont typeface="Calibri" panose="020F0502020204030204" pitchFamily="34" charset="0"/>
              <a:buAutoNum type="arabicPeriod"/>
            </a:pPr>
            <a:endParaRPr lang="nn-NO" sz="2400" dirty="0">
              <a:latin typeface="Arial Narrow" panose="020B0606020202030204" pitchFamily="34" charset="0"/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nn-NO" dirty="0"/>
          </a:p>
          <a:p>
            <a:pPr marL="1314450" lvl="2" indent="-514350" algn="just"/>
            <a:endParaRPr lang="en-US" dirty="0"/>
          </a:p>
          <a:p>
            <a:pPr marL="514350" indent="-514350" algn="just">
              <a:buNone/>
            </a:pPr>
            <a:br>
              <a:rPr lang="en-US" dirty="0"/>
            </a:br>
            <a:r>
              <a:rPr lang="en-US" dirty="0"/>
              <a:t>  </a:t>
            </a: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A0E44602-A6E0-4B24-BB7C-2634AEB6E215}" type="slidenum">
              <a:rPr lang="en-US">
                <a:solidFill>
                  <a:srgbClr val="898989"/>
                </a:solidFill>
              </a:rPr>
              <a:pPr algn="ctr"/>
              <a:t>30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53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n-NO" dirty="0"/>
              <a:t>Life cycle</a:t>
            </a:r>
            <a:endParaRPr lang="en-US" dirty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286328" y="923635"/>
            <a:ext cx="10490200" cy="5638800"/>
          </a:xfrm>
        </p:spPr>
        <p:txBody>
          <a:bodyPr>
            <a:normAutofit fontScale="40000" lnSpcReduction="20000"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4200" dirty="0">
                <a:latin typeface="Arial Narrow" panose="020B0606020202030204" pitchFamily="34" charset="0"/>
              </a:rPr>
              <a:t>The same host (animal/man) act as DH &amp; IH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4200" dirty="0">
                <a:latin typeface="Arial Narrow" panose="020B0606020202030204" pitchFamily="34" charset="0"/>
              </a:rPr>
              <a:t>After fertilization, males die and are expelled.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4200" dirty="0">
                <a:latin typeface="Arial Narrow" panose="020B0606020202030204" pitchFamily="34" charset="0"/>
              </a:rPr>
              <a:t>Females penetrate deeply in the mucosa and lay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sz="4200" dirty="0">
                <a:latin typeface="Arial Narrow" panose="020B0606020202030204" pitchFamily="34" charset="0"/>
              </a:rPr>
              <a:t>Female lays ~ 1500 larvae in its life span (~ 2 months)</a:t>
            </a:r>
          </a:p>
          <a:p>
            <a:pPr marL="514350" indent="-514350" algn="just">
              <a:lnSpc>
                <a:spcPct val="150000"/>
              </a:lnSpc>
            </a:pPr>
            <a:r>
              <a:rPr lang="nn-NO" sz="4200" dirty="0">
                <a:latin typeface="Arial Narrow" panose="020B0606020202030204" pitchFamily="34" charset="0"/>
              </a:rPr>
              <a:t>Larvae to the circulation</a:t>
            </a:r>
          </a:p>
          <a:p>
            <a:pPr marL="514350" indent="-514350" algn="just">
              <a:lnSpc>
                <a:spcPct val="150000"/>
              </a:lnSpc>
            </a:pPr>
            <a:r>
              <a:rPr lang="nn-NO" sz="4200" dirty="0">
                <a:latin typeface="Arial Narrow" panose="020B0606020202030204" pitchFamily="34" charset="0"/>
              </a:rPr>
              <a:t>Passes through pulmonary filter</a:t>
            </a:r>
          </a:p>
          <a:p>
            <a:pPr marL="514350" indent="-514350" algn="just">
              <a:lnSpc>
                <a:spcPct val="150000"/>
              </a:lnSpc>
            </a:pPr>
            <a:r>
              <a:rPr lang="nn-NO" sz="4200" dirty="0">
                <a:latin typeface="Arial Narrow" panose="020B0606020202030204" pitchFamily="34" charset="0"/>
              </a:rPr>
              <a:t>Distributed all over the body (esp. diaphragm, tongue, eye, deltoid, pectoralis, intercostals, etc)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4200" dirty="0">
                <a:latin typeface="Arial Narrow" panose="020B0606020202030204" pitchFamily="34" charset="0"/>
              </a:rPr>
              <a:t>Larvae coil and encyst in the long axis of muscles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4200" dirty="0">
                <a:latin typeface="Arial Narrow" panose="020B0606020202030204" pitchFamily="34" charset="0"/>
              </a:rPr>
              <a:t>Pigs become infected by eating infected flesh from other pigs or ingestion of infected dead pigs and rats 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n-NO" sz="4200" dirty="0">
                <a:latin typeface="Arial Narrow" panose="020B0606020202030204" pitchFamily="34" charset="0"/>
              </a:rPr>
              <a:t>Rats are infected by eating flesh of dead pigs or rats and by canibalism</a:t>
            </a:r>
          </a:p>
          <a:p>
            <a:pPr marL="514350" lvl="0" indent="-514350" algn="just">
              <a:buFont typeface="Wingdings" panose="05000000000000000000" pitchFamily="2" charset="2"/>
              <a:buChar char="§"/>
            </a:pPr>
            <a:r>
              <a:rPr lang="nn-NO" sz="4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Larvae liberated from the cysts in small intestine and mature to adults</a:t>
            </a:r>
          </a:p>
          <a:p>
            <a:pPr marL="514350" lvl="0" indent="-514350" algn="just">
              <a:buFont typeface="Wingdings" panose="05000000000000000000" pitchFamily="2" charset="2"/>
              <a:buChar char="§"/>
            </a:pPr>
            <a:r>
              <a:rPr lang="nn-NO" sz="420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Larvae start to be deposited by the female </a:t>
            </a:r>
          </a:p>
          <a:p>
            <a:pPr marL="514350" indent="-5143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n-NO" sz="3400" dirty="0">
              <a:latin typeface="Arial Narrow" panose="020B0606020202030204" pitchFamily="34" charset="0"/>
            </a:endParaRPr>
          </a:p>
          <a:p>
            <a:pPr marL="1314450" lvl="2" indent="-514350" algn="just"/>
            <a:endParaRPr lang="en-US" dirty="0"/>
          </a:p>
          <a:p>
            <a:pPr marL="514350" indent="-514350" algn="just">
              <a:buNone/>
            </a:pPr>
            <a:br>
              <a:rPr lang="en-US" dirty="0"/>
            </a:br>
            <a:r>
              <a:rPr lang="en-US" dirty="0"/>
              <a:t>  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ED17C340-E1D3-42C8-8672-F5FFD6F8DC72}" type="slidenum">
              <a:rPr lang="en-US">
                <a:solidFill>
                  <a:srgbClr val="898989"/>
                </a:solidFill>
              </a:rPr>
              <a:pPr algn="ctr"/>
              <a:t>31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77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n-NO"/>
              <a:t>Life cycle</a:t>
            </a:r>
            <a:endParaRPr lang="en-US"/>
          </a:p>
        </p:txBody>
      </p:sp>
      <p:sp>
        <p:nvSpPr>
          <p:cNvPr id="12390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91BDA120-A7DC-4E51-8DA4-989764AF60C1}" type="slidenum">
              <a:rPr lang="en-US">
                <a:solidFill>
                  <a:srgbClr val="898989"/>
                </a:solidFill>
              </a:rPr>
              <a:pPr algn="ctr"/>
              <a:t>32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98308" name="Picture 2" descr="Life cycle of Trichinella spp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30264"/>
            <a:ext cx="7391400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678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n-NO"/>
              <a:t>Pathogenicity</a:t>
            </a:r>
            <a:endParaRPr lang="en-US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0" y="1009650"/>
            <a:ext cx="6410036" cy="5715000"/>
          </a:xfrm>
        </p:spPr>
        <p:txBody>
          <a:bodyPr/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dirty="0">
                <a:solidFill>
                  <a:srgbClr val="FF0000"/>
                </a:solidFill>
              </a:rPr>
              <a:t>Intestinal invasion by adult worms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nn-NO" dirty="0"/>
              <a:t>Abdominal pain, nausea, vomiting, diarrhoea and colic.</a:t>
            </a:r>
          </a:p>
          <a:p>
            <a:pPr marL="1314450" lvl="2" indent="-514350" algn="just">
              <a:buNone/>
            </a:pPr>
            <a:endParaRPr lang="en-US" dirty="0"/>
          </a:p>
          <a:p>
            <a:pPr marL="514350" indent="-514350" algn="just">
              <a:buNone/>
            </a:pPr>
            <a:br>
              <a:rPr lang="en-US" dirty="0"/>
            </a:br>
            <a:r>
              <a:rPr lang="en-US" dirty="0"/>
              <a:t>  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CCFD0D41-9D02-4980-B407-1D8D1545F8FD}" type="slidenum">
              <a:rPr lang="en-US">
                <a:solidFill>
                  <a:srgbClr val="898989"/>
                </a:solidFill>
              </a:rPr>
              <a:pPr algn="ctr"/>
              <a:t>33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0240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7" y="3048000"/>
            <a:ext cx="40671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96" y="1702047"/>
            <a:ext cx="5441804" cy="495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85935" y="1454397"/>
            <a:ext cx="2491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dirty="0">
                <a:solidFill>
                  <a:srgbClr val="FF0000"/>
                </a:solidFill>
              </a:rPr>
              <a:t>Migration of larvae</a:t>
            </a:r>
          </a:p>
        </p:txBody>
      </p:sp>
    </p:spTree>
    <p:extLst>
      <p:ext uri="{BB962C8B-B14F-4D97-AF65-F5344CB8AC3E}">
        <p14:creationId xmlns:p14="http://schemas.microsoft.com/office/powerpoint/2010/main" val="20947966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1600200" y="152400"/>
            <a:ext cx="4191000" cy="6477000"/>
          </a:xfrm>
        </p:spPr>
        <p:txBody>
          <a:bodyPr/>
          <a:lstStyle/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>
                <a:solidFill>
                  <a:srgbClr val="FF0000"/>
                </a:solidFill>
              </a:rPr>
              <a:t>Encystment of larvae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nn-NO"/>
              <a:t>Manifestations depend up on organs affected.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nn-NO" u="sng"/>
              <a:t>&gt;</a:t>
            </a:r>
            <a:r>
              <a:rPr lang="nn-NO"/>
              <a:t> 50 – 100 larvae/gm of muscle are symptomatic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nn-NO" u="sng"/>
              <a:t>&lt;</a:t>
            </a:r>
            <a:r>
              <a:rPr lang="nn-NO"/>
              <a:t> 10 larvae are often asymptomatic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nn-NO">
              <a:solidFill>
                <a:srgbClr val="FF00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nn-NO">
              <a:solidFill>
                <a:srgbClr val="FF00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nn-NO">
              <a:solidFill>
                <a:srgbClr val="FF0000"/>
              </a:solidFill>
            </a:endParaRPr>
          </a:p>
          <a:p>
            <a:pPr marL="514350" indent="-514350" algn="just">
              <a:buFont typeface="Wingdings" panose="05000000000000000000" pitchFamily="2" charset="2"/>
              <a:buChar char="§"/>
            </a:pPr>
            <a:endParaRPr lang="nn-NO">
              <a:solidFill>
                <a:srgbClr val="FF0000"/>
              </a:solidFill>
            </a:endParaRPr>
          </a:p>
          <a:p>
            <a:pPr marL="1314450" lvl="2" indent="-514350" algn="just">
              <a:buNone/>
            </a:pPr>
            <a:endParaRPr lang="en-US"/>
          </a:p>
          <a:p>
            <a:pPr marL="514350" indent="-514350" algn="just">
              <a:buNone/>
            </a:pPr>
            <a:br>
              <a:rPr lang="en-US"/>
            </a:br>
            <a:r>
              <a:rPr lang="en-US"/>
              <a:t>  </a:t>
            </a: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B690B8C7-4343-471A-AFAC-82BC267F6699}" type="slidenum">
              <a:rPr lang="en-US">
                <a:solidFill>
                  <a:srgbClr val="898989"/>
                </a:solidFill>
              </a:rPr>
              <a:pPr algn="ctr"/>
              <a:t>34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3367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1"/>
            <a:ext cx="3024188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415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BDFFC734-0558-42E5-A6E2-FC82E6276E34}" type="slidenum">
              <a:rPr lang="en-US">
                <a:solidFill>
                  <a:srgbClr val="898989"/>
                </a:solidFill>
              </a:rPr>
              <a:pPr algn="ctr"/>
              <a:t>35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3" y="-124691"/>
            <a:ext cx="90471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408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n-NO" sz="4000"/>
              <a:t>Laboratory diagnosis</a:t>
            </a:r>
            <a:endParaRPr lang="en-US" sz="4000"/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1676400" y="533400"/>
            <a:ext cx="8991600" cy="6324600"/>
          </a:xfrm>
        </p:spPr>
        <p:txBody>
          <a:bodyPr/>
          <a:lstStyle/>
          <a:p>
            <a:pPr marL="514350" indent="-514350" algn="just">
              <a:buFont typeface="Calibri" panose="020F0502020204030204" pitchFamily="34" charset="0"/>
              <a:buAutoNum type="arabicPeriod"/>
            </a:pPr>
            <a:r>
              <a:rPr lang="nn-NO" dirty="0"/>
              <a:t>Immunodiagnosis:</a:t>
            </a:r>
          </a:p>
          <a:p>
            <a:pPr marL="914400" lvl="1" indent="-514350" algn="just">
              <a:buFont typeface="Calibri" panose="020F0502020204030204" pitchFamily="34" charset="0"/>
              <a:buAutoNum type="alphaLcParenR"/>
            </a:pPr>
            <a:r>
              <a:rPr lang="nn-NO" dirty="0"/>
              <a:t>Intradermal test (Bachman test)</a:t>
            </a:r>
          </a:p>
          <a:p>
            <a:pPr marL="914400" lvl="1" indent="-514350" algn="just">
              <a:buFont typeface="Arial" panose="020B0604020202020204" pitchFamily="34" charset="0"/>
              <a:buAutoNum type="alphaLcParenR" startAt="2"/>
            </a:pPr>
            <a:r>
              <a:rPr lang="nn-NO" dirty="0"/>
              <a:t>Serological tests:</a:t>
            </a:r>
          </a:p>
          <a:p>
            <a:pPr marL="1314450" lvl="2" indent="-514350" algn="just"/>
            <a:r>
              <a:rPr lang="nn-NO" dirty="0"/>
              <a:t>Bentonite flocculation (BF)</a:t>
            </a:r>
          </a:p>
          <a:p>
            <a:pPr marL="1314450" lvl="2" indent="-514350" algn="just"/>
            <a:r>
              <a:rPr lang="nn-NO" dirty="0"/>
              <a:t>Latex agglutination (LA)</a:t>
            </a:r>
          </a:p>
          <a:p>
            <a:pPr marL="1314450" lvl="2" indent="-514350" algn="just"/>
            <a:r>
              <a:rPr lang="nn-NO" dirty="0"/>
              <a:t>Counter – current electrophoresis (CEP)</a:t>
            </a:r>
          </a:p>
          <a:p>
            <a:pPr marL="1314450" lvl="2" indent="-514350" algn="just"/>
            <a:r>
              <a:rPr lang="nn-NO" dirty="0"/>
              <a:t>Complement fixation test (CFT)</a:t>
            </a:r>
          </a:p>
          <a:p>
            <a:pPr marL="1314450" lvl="2" indent="-514350" algn="just"/>
            <a:r>
              <a:rPr lang="nn-NO" dirty="0"/>
              <a:t>IFA and IHA</a:t>
            </a:r>
          </a:p>
          <a:p>
            <a:pPr marL="514350" indent="-514350" algn="just">
              <a:buFont typeface="Arial" panose="020B0604020202020204" pitchFamily="34" charset="0"/>
              <a:buAutoNum type="arabicPeriod" startAt="2"/>
            </a:pPr>
            <a:r>
              <a:rPr lang="nn-NO" dirty="0"/>
              <a:t>Muscle biopsy: </a:t>
            </a:r>
          </a:p>
          <a:p>
            <a:pPr marL="1314450" lvl="2" indent="-514350" algn="just"/>
            <a:r>
              <a:rPr lang="nn-NO" b="1" dirty="0">
                <a:solidFill>
                  <a:srgbClr val="FF0000"/>
                </a:solidFill>
              </a:rPr>
              <a:t>Direct examination</a:t>
            </a:r>
            <a:r>
              <a:rPr lang="nn-NO" b="1" dirty="0"/>
              <a:t> </a:t>
            </a:r>
          </a:p>
          <a:p>
            <a:pPr marL="1314450" lvl="2" indent="-514350" algn="just"/>
            <a:r>
              <a:rPr lang="nn-NO" b="1" dirty="0">
                <a:solidFill>
                  <a:srgbClr val="FF0000"/>
                </a:solidFill>
              </a:rPr>
              <a:t>After digestion in a pepsin hydrochloric acid medium</a:t>
            </a:r>
          </a:p>
          <a:p>
            <a:pPr marL="1314450" lvl="2" indent="-514350" algn="just">
              <a:buNone/>
            </a:pPr>
            <a:endParaRPr lang="nn-NO" b="1" dirty="0"/>
          </a:p>
          <a:p>
            <a:pPr marL="514350" indent="-514350" algn="just">
              <a:buFont typeface="Arial" panose="020B0604020202020204" pitchFamily="34" charset="0"/>
              <a:buAutoNum type="arabicPeriod" startAt="3"/>
            </a:pPr>
            <a:r>
              <a:rPr lang="nn-NO" dirty="0"/>
              <a:t>Eosinophilic leucocytosis in the acute stage</a:t>
            </a:r>
          </a:p>
          <a:p>
            <a:pPr marL="1314450" lvl="2" indent="-514350" algn="just"/>
            <a:endParaRPr lang="nn-NO" dirty="0"/>
          </a:p>
          <a:p>
            <a:pPr marL="514350" indent="-514350" algn="just">
              <a:buNone/>
            </a:pPr>
            <a:r>
              <a:rPr lang="en-US" dirty="0"/>
              <a:t> 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5A53377A-35BD-45BC-BF14-522F89F251AB}" type="slidenum">
              <a:rPr lang="en-US">
                <a:solidFill>
                  <a:srgbClr val="898989"/>
                </a:solidFill>
              </a:rPr>
              <a:pPr algn="ctr"/>
              <a:t>36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87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152400" y="647700"/>
            <a:ext cx="6405418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n-NO" dirty="0"/>
              <a:t>Prevention &amp; control</a:t>
            </a:r>
            <a:endParaRPr lang="en-US" dirty="0"/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7244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nn-NO" dirty="0"/>
              <a:t>Thorough cooking of pork </a:t>
            </a:r>
          </a:p>
          <a:p>
            <a:pPr marL="914400" lvl="1" indent="-514350" algn="just">
              <a:buFont typeface="Wingdings" panose="05000000000000000000" pitchFamily="2" charset="2"/>
              <a:buChar char="§"/>
            </a:pPr>
            <a:r>
              <a:rPr lang="nn-NO" dirty="0">
                <a:solidFill>
                  <a:srgbClr val="FF0000"/>
                </a:solidFill>
              </a:rPr>
              <a:t>77</a:t>
            </a:r>
            <a:r>
              <a:rPr lang="nn-NO" baseline="30000" dirty="0">
                <a:solidFill>
                  <a:srgbClr val="FF0000"/>
                </a:solidFill>
              </a:rPr>
              <a:t>0</a:t>
            </a:r>
            <a:r>
              <a:rPr lang="nn-NO" dirty="0">
                <a:solidFill>
                  <a:srgbClr val="FF0000"/>
                </a:solidFill>
              </a:rPr>
              <a:t>c or freezing at – 15</a:t>
            </a:r>
            <a:r>
              <a:rPr lang="nn-NO" baseline="30000" dirty="0">
                <a:solidFill>
                  <a:srgbClr val="FF0000"/>
                </a:solidFill>
              </a:rPr>
              <a:t>0</a:t>
            </a:r>
            <a:r>
              <a:rPr lang="nn-NO" dirty="0">
                <a:solidFill>
                  <a:srgbClr val="FF0000"/>
                </a:solidFill>
              </a:rPr>
              <a:t>c  for 20 days </a:t>
            </a:r>
          </a:p>
          <a:p>
            <a:pPr marL="914400" lvl="1" indent="-514350" algn="just">
              <a:buFont typeface="Wingdings" panose="05000000000000000000" pitchFamily="2" charset="2"/>
              <a:buChar char="§"/>
            </a:pPr>
            <a:r>
              <a:rPr lang="nn-NO" dirty="0">
                <a:solidFill>
                  <a:srgbClr val="FF0000"/>
                </a:solidFill>
              </a:rPr>
              <a:t>– 18</a:t>
            </a:r>
            <a:r>
              <a:rPr lang="nn-NO" baseline="30000" dirty="0">
                <a:solidFill>
                  <a:srgbClr val="FF0000"/>
                </a:solidFill>
              </a:rPr>
              <a:t>0</a:t>
            </a:r>
            <a:r>
              <a:rPr lang="nn-NO" dirty="0">
                <a:solidFill>
                  <a:srgbClr val="FF0000"/>
                </a:solidFill>
              </a:rPr>
              <a:t>c for 24 hours</a:t>
            </a:r>
          </a:p>
          <a:p>
            <a:pPr marL="0" indent="0" algn="just">
              <a:buNone/>
            </a:pPr>
            <a:r>
              <a:rPr lang="nn-NO" dirty="0"/>
              <a:t>Proper breeding of pigs </a:t>
            </a:r>
          </a:p>
          <a:p>
            <a:pPr marL="914400" lvl="1" indent="-514350" algn="just">
              <a:buFont typeface="Wingdings" panose="05000000000000000000" pitchFamily="2" charset="2"/>
              <a:buChar char="§"/>
            </a:pPr>
            <a:r>
              <a:rPr lang="nn-NO" dirty="0">
                <a:solidFill>
                  <a:srgbClr val="FF0000"/>
                </a:solidFill>
              </a:rPr>
              <a:t>Sterilizing garbage</a:t>
            </a:r>
          </a:p>
          <a:p>
            <a:pPr marL="914400" lvl="1" indent="-514350" algn="just">
              <a:buFont typeface="Wingdings" panose="05000000000000000000" pitchFamily="2" charset="2"/>
              <a:buChar char="§"/>
            </a:pPr>
            <a:r>
              <a:rPr lang="nn-NO" dirty="0">
                <a:solidFill>
                  <a:srgbClr val="FF0000"/>
                </a:solidFill>
              </a:rPr>
              <a:t>Antirat campaign</a:t>
            </a:r>
          </a:p>
          <a:p>
            <a:pPr marL="0" indent="0" algn="just">
              <a:buNone/>
            </a:pPr>
            <a:r>
              <a:rPr lang="nn-NO" dirty="0"/>
              <a:t>Inspection of pork in slaughter houses</a:t>
            </a:r>
          </a:p>
          <a:p>
            <a:pPr marL="914400" lvl="1" indent="-514350" algn="just">
              <a:buFont typeface="Wingdings" panose="05000000000000000000" pitchFamily="2" charset="2"/>
              <a:buChar char="§"/>
            </a:pPr>
            <a:r>
              <a:rPr lang="nn-NO" dirty="0">
                <a:solidFill>
                  <a:srgbClr val="FF0000"/>
                </a:solidFill>
              </a:rPr>
              <a:t>Trichinoscope</a:t>
            </a:r>
            <a:r>
              <a:rPr lang="nn-NO" dirty="0"/>
              <a:t>.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endParaRPr lang="nn-NO" dirty="0"/>
          </a:p>
          <a:p>
            <a:pPr marL="1314450" lvl="2" indent="-514350" algn="just">
              <a:buNone/>
            </a:pPr>
            <a:endParaRPr lang="en-US" dirty="0"/>
          </a:p>
          <a:p>
            <a:pPr marL="514350" indent="-514350" algn="just">
              <a:buNone/>
            </a:pPr>
            <a:br>
              <a:rPr lang="en-US" dirty="0"/>
            </a:br>
            <a:r>
              <a:rPr lang="en-US" dirty="0"/>
              <a:t>  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8200" y="6312991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/>
            <a:fld id="{2A390E00-5028-4D40-A1F2-58178712B982}" type="slidenum">
              <a:rPr lang="en-US">
                <a:solidFill>
                  <a:srgbClr val="898989"/>
                </a:solidFill>
              </a:rPr>
              <a:pPr algn="ctr"/>
              <a:t>37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34175" y="1181100"/>
            <a:ext cx="5610225" cy="4838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dirty="0"/>
              <a:t>Non specific symptomatic treatment: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nn-NO" dirty="0"/>
              <a:t>Sedatives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nn-NO" dirty="0"/>
              <a:t>Cortisone and adrenocorticotropic  hormone</a:t>
            </a:r>
          </a:p>
          <a:p>
            <a:pPr marL="400050" lvl="1" indent="0" algn="just">
              <a:buNone/>
            </a:pPr>
            <a:endParaRPr lang="nn-NO" dirty="0"/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dirty="0"/>
              <a:t>Supportive treatment:</a:t>
            </a:r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r>
              <a:rPr lang="nn-NO" dirty="0"/>
              <a:t>Rest, fluids, smooth diet and vitamins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dirty="0"/>
              <a:t>Thiabendazole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nn-NO" dirty="0"/>
              <a:t>Mebendazole</a:t>
            </a:r>
          </a:p>
          <a:p>
            <a:pPr marL="514350" indent="-514350" algn="just">
              <a:buFont typeface="Arial" panose="020B0604020202020204" pitchFamily="34" charset="0"/>
              <a:buNone/>
            </a:pPr>
            <a:endParaRPr lang="nn-NO" dirty="0"/>
          </a:p>
          <a:p>
            <a:pPr marL="914400" lvl="1" indent="-514350" algn="just">
              <a:buFont typeface="Wingdings" panose="05000000000000000000" pitchFamily="2" charset="2"/>
              <a:buChar char="ü"/>
            </a:pPr>
            <a:endParaRPr lang="nn-NO" dirty="0"/>
          </a:p>
          <a:p>
            <a:pPr marL="1314450" lvl="2" indent="-514350" algn="just">
              <a:buFont typeface="Arial" panose="020B0604020202020204" pitchFamily="34" charset="0"/>
              <a:buNone/>
            </a:pPr>
            <a:endParaRPr lang="en-US" dirty="0"/>
          </a:p>
          <a:p>
            <a:pPr marL="514350" indent="-514350" algn="just">
              <a:buFont typeface="Arial" panose="020B0604020202020204" pitchFamily="34" charset="0"/>
              <a:buNone/>
            </a:pPr>
            <a:br>
              <a:rPr lang="en-US" dirty="0"/>
            </a:br>
            <a:r>
              <a:rPr lang="en-US" dirty="0"/>
              <a:t> 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567468" y="411659"/>
            <a:ext cx="25280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4400" dirty="0">
                <a:solidFill>
                  <a:prstClr val="black"/>
                </a:solidFill>
                <a:latin typeface="Calibri Light" panose="020F0302020204030204"/>
              </a:rPr>
              <a:t>Treatment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163584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ZW" dirty="0" err="1">
                <a:latin typeface="Arial Narrow" panose="020B0606020202030204" pitchFamily="34" charset="0"/>
              </a:rPr>
              <a:t>Dioctophymiasis</a:t>
            </a:r>
            <a:endParaRPr lang="en-ZW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3782"/>
            <a:ext cx="12192000" cy="5013181"/>
          </a:xfrm>
        </p:spPr>
        <p:txBody>
          <a:bodyPr/>
          <a:lstStyle/>
          <a:p>
            <a:r>
              <a:rPr lang="en-ZW" i="1" dirty="0" err="1"/>
              <a:t>Dioctophyme</a:t>
            </a:r>
            <a:r>
              <a:rPr lang="en-ZW" i="1" dirty="0"/>
              <a:t> </a:t>
            </a:r>
            <a:r>
              <a:rPr lang="en-ZW" dirty="0"/>
              <a:t> </a:t>
            </a:r>
            <a:r>
              <a:rPr lang="en-ZW" i="1" dirty="0" err="1"/>
              <a:t>renale</a:t>
            </a:r>
            <a:r>
              <a:rPr lang="en-ZW" dirty="0"/>
              <a:t>, the giant kidney worm, is the largest known parasitic nematode infecting humans — adult females can reach over one meter in length. </a:t>
            </a:r>
          </a:p>
          <a:p>
            <a:r>
              <a:rPr lang="en-ZW" dirty="0"/>
              <a:t>Human infections are very rare.</a:t>
            </a:r>
          </a:p>
          <a:p>
            <a:endParaRPr lang="en-ZW" dirty="0"/>
          </a:p>
          <a:p>
            <a:r>
              <a:rPr lang="en-US" dirty="0" err="1">
                <a:solidFill>
                  <a:srgbClr val="000000"/>
                </a:solidFill>
                <a:latin typeface="Open Sans"/>
              </a:rPr>
              <a:t>Mustelids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serve as the usual definitive hosts for 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D. </a:t>
            </a:r>
            <a:r>
              <a:rPr lang="en-US" i="1" dirty="0" err="1">
                <a:solidFill>
                  <a:srgbClr val="000000"/>
                </a:solidFill>
                <a:latin typeface="Open Sans"/>
              </a:rPr>
              <a:t>renale</a:t>
            </a:r>
            <a:r>
              <a:rPr lang="en-US" i="1" dirty="0">
                <a:solidFill>
                  <a:srgbClr val="000000"/>
                </a:solidFill>
                <a:latin typeface="Open Sans"/>
              </a:rPr>
              <a:t>, 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although infections with adult worms also occur in wild and domestic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canids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, otters, martens, and raccoons</a:t>
            </a:r>
          </a:p>
          <a:p>
            <a:endParaRPr lang="en-US" dirty="0">
              <a:solidFill>
                <a:srgbClr val="000000"/>
              </a:solidFill>
              <a:latin typeface="Open Sans"/>
            </a:endParaRPr>
          </a:p>
          <a:p>
            <a:r>
              <a:rPr lang="en-US" dirty="0">
                <a:solidFill>
                  <a:srgbClr val="000000"/>
                </a:solidFill>
                <a:latin typeface="Open Sans"/>
              </a:rPr>
              <a:t> Aquatic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oligochaete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worms, are known to be intermediate hosts. A number of freshwater fish and amphibian species can act as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paratenic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hosts.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823939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ZW" dirty="0" err="1">
                <a:solidFill>
                  <a:prstClr val="black"/>
                </a:solidFill>
                <a:latin typeface="Arial Narrow" panose="020B0606020202030204" pitchFamily="34" charset="0"/>
              </a:rPr>
              <a:t>Dioctophymiasis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7232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Open Sans"/>
              </a:rPr>
              <a:t>Zoonotic infections have been reported from the United States, Iran, India, China, and Indonesia. </a:t>
            </a:r>
          </a:p>
          <a:p>
            <a:r>
              <a:rPr lang="en-US" dirty="0"/>
              <a:t>Diagnosis in humans involves  the finding of eggs or adult worms expelled in urine, usually accompanied by hematuria, and sometimes abdominal pain, fever, and eosinophilia. </a:t>
            </a:r>
          </a:p>
          <a:p>
            <a:r>
              <a:rPr lang="en-US" dirty="0"/>
              <a:t>Adult worms have been found in the right kidney, left kidney, both kidneys, retroperitoneal space, and liver. 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7133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2" y="132368"/>
            <a:ext cx="10515600" cy="1325563"/>
          </a:xfrm>
        </p:spPr>
        <p:txBody>
          <a:bodyPr/>
          <a:lstStyle/>
          <a:p>
            <a:pPr algn="ctr"/>
            <a:r>
              <a:rPr lang="en-ZW" dirty="0">
                <a:latin typeface="Arial Narrow" panose="020B0606020202030204" pitchFamily="34" charset="0"/>
              </a:rPr>
              <a:t>Visceral  Larva </a:t>
            </a:r>
            <a:r>
              <a:rPr lang="en-ZW" dirty="0" err="1">
                <a:latin typeface="Arial Narrow" panose="020B0606020202030204" pitchFamily="34" charset="0"/>
              </a:rPr>
              <a:t>Migrans</a:t>
            </a:r>
            <a:r>
              <a:rPr lang="en-ZW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4" y="1197033"/>
            <a:ext cx="12058996" cy="49799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classic visceral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syndrome usually occurs in preschool children with a history of pica (dirt-eating).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Patients who have severe infections often present with eosinophilia, fever, and marked hepatomegaly which may persist for months; there may be associated respiratory symptoms with wheezing and coughing.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Pruritic rashes and chronic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urticaria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may occur.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Neurologic involvement may cause seizures. Death has been associated with myocarditis, encephalitis, and respiratory syndromes.</a:t>
            </a:r>
            <a:endParaRPr lang="en-Z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573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dirty="0">
                <a:latin typeface="Arial Narrow" panose="020B0606020202030204" pitchFamily="34" charset="0"/>
              </a:rPr>
              <a:t>Hepatic </a:t>
            </a:r>
            <a:r>
              <a:rPr lang="en-ZW" dirty="0" err="1">
                <a:latin typeface="Arial Narrow" panose="020B0606020202030204" pitchFamily="34" charset="0"/>
              </a:rPr>
              <a:t>Capillariasis</a:t>
            </a:r>
            <a:endParaRPr lang="en-ZW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6737"/>
            <a:ext cx="12192000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The nematode (roundworm) </a:t>
            </a:r>
            <a:r>
              <a:rPr lang="en-US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Capillaria</a:t>
            </a:r>
            <a:r>
              <a:rPr lang="en-US" i="1" dirty="0">
                <a:solidFill>
                  <a:srgbClr val="000000"/>
                </a:solidFill>
                <a:latin typeface="Arial Narrow" panose="020B0606020202030204" pitchFamily="34" charset="0"/>
              </a:rPr>
              <a:t> hepatica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causes hepatic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capillariasis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in humans. </a:t>
            </a: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 </a:t>
            </a:r>
            <a:r>
              <a:rPr lang="en-US" i="1" dirty="0">
                <a:latin typeface="Arial Narrow" panose="020B0606020202030204" pitchFamily="34" charset="0"/>
              </a:rPr>
              <a:t>C. hepatica </a:t>
            </a:r>
            <a:r>
              <a:rPr lang="en-US" dirty="0">
                <a:latin typeface="Arial Narrow" panose="020B0606020202030204" pitchFamily="34" charset="0"/>
              </a:rPr>
              <a:t>has a broad global distribution in wildlife. </a:t>
            </a:r>
          </a:p>
          <a:p>
            <a:r>
              <a:rPr lang="en-US" dirty="0">
                <a:latin typeface="Arial Narrow" panose="020B0606020202030204" pitchFamily="34" charset="0"/>
              </a:rPr>
              <a:t>Human cases have originated from all inhabited continents except for Australia, although there it exists in wildlife.</a:t>
            </a:r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Arial Narrow" panose="020B0606020202030204" pitchFamily="34" charset="0"/>
              </a:rPr>
              <a:t>C. hepatica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 is a zoonotic parasite with a low host specificity; it primarily exists in rodent and carnivore hosts.</a:t>
            </a:r>
          </a:p>
          <a:p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Both true and spurious infections occur in humans.</a:t>
            </a:r>
            <a:endParaRPr lang="en-ZW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23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W" dirty="0">
                <a:solidFill>
                  <a:prstClr val="black"/>
                </a:solidFill>
                <a:latin typeface="Arial Narrow" panose="020B0606020202030204" pitchFamily="34" charset="0"/>
              </a:rPr>
              <a:t>Hepatic </a:t>
            </a:r>
            <a:r>
              <a:rPr lang="en-ZW" dirty="0" err="1">
                <a:solidFill>
                  <a:prstClr val="black"/>
                </a:solidFill>
                <a:latin typeface="Arial Narrow" panose="020B0606020202030204" pitchFamily="34" charset="0"/>
              </a:rPr>
              <a:t>Capillariasis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" y="1313411"/>
            <a:ext cx="12075622" cy="4863552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Hepatic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capillariasis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is rare in humans.</a:t>
            </a: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It typically manifests as an acute or </a:t>
            </a:r>
            <a:r>
              <a:rPr lang="en-US" dirty="0" err="1">
                <a:solidFill>
                  <a:srgbClr val="000000"/>
                </a:solidFill>
                <a:latin typeface="Arial Narrow" panose="020B0606020202030204" pitchFamily="34" charset="0"/>
              </a:rPr>
              <a:t>subacute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hepatitis with peripheral leukocytosis and eosinophilia, hepatomegaly, and persistent fever (which may be as high as 40℃).</a:t>
            </a: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The deposition of eggs in the liver parenchyma causes granuloma formation and liver necrosis, which in heavy infections can lead to potentially fatal liver dysfunction.</a:t>
            </a:r>
          </a:p>
          <a:p>
            <a:endParaRPr lang="en-US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 The true incidence in humans may be underestimated due to the nonspecific clinical presentation and difficulty of diagnosis.</a:t>
            </a:r>
            <a:endParaRPr lang="en-ZW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774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W" sz="9600" dirty="0"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ZW" sz="9600" dirty="0">
                <a:latin typeface="Algerian" panose="04020705040A02060702" pitchFamily="82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64666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ZW" dirty="0">
                <a:latin typeface="Arial Narrow" panose="020B0606020202030204" pitchFamily="34" charset="0"/>
              </a:rPr>
              <a:t>Ocular Larva </a:t>
            </a:r>
            <a:r>
              <a:rPr lang="en-ZW" dirty="0" err="1">
                <a:latin typeface="Arial Narrow" panose="020B0606020202030204" pitchFamily="34" charset="0"/>
              </a:rPr>
              <a:t>Migrans</a:t>
            </a:r>
            <a:r>
              <a:rPr lang="en-ZW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ocular form of the disease usually occurs in children who are between school age and young adulthood.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Ocular invasion by the larva may produce retinal granulomas or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endophthalmalitis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leukokoria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(white pupillary reflex), decreased visual acuity, strabismus and eye pain.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syndrome may resemble retinoblastoma; misdiagnosis has resulted in unnecessary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enucleation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involved eye.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It has been suggested that ocular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is associated with fewer larvae than visceral larva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ZW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1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169622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ngsana New"/>
              </a:defRPr>
            </a:lvl1pPr>
            <a:lvl2pPr algn="ctr">
              <a:defRPr sz="4400">
                <a:solidFill>
                  <a:schemeClr val="tx2"/>
                </a:solidFill>
                <a:latin typeface="Angsana New"/>
              </a:defRPr>
            </a:lvl2pPr>
            <a:lvl3pPr algn="ctr">
              <a:defRPr sz="4400">
                <a:solidFill>
                  <a:schemeClr val="tx2"/>
                </a:solidFill>
                <a:latin typeface="Angsana New"/>
              </a:defRPr>
            </a:lvl3pPr>
            <a:lvl4pPr algn="ctr">
              <a:defRPr sz="4400">
                <a:solidFill>
                  <a:schemeClr val="tx2"/>
                </a:solidFill>
                <a:latin typeface="Angsana New"/>
              </a:defRPr>
            </a:lvl4pPr>
            <a:lvl5pPr algn="ctr">
              <a:defRPr sz="4400">
                <a:solidFill>
                  <a:schemeClr val="tx2"/>
                </a:solidFill>
                <a:latin typeface="Angsana New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9pPr>
          </a:lstStyle>
          <a:p>
            <a:r>
              <a:rPr lang="th-TH" sz="6600" i="1" dirty="0">
                <a:solidFill>
                  <a:prstClr val="black"/>
                </a:solidFill>
                <a:latin typeface="CordiaUPC" pitchFamily="34" charset="-34"/>
              </a:rPr>
              <a:t>Toxocara sp.</a:t>
            </a:r>
          </a:p>
        </p:txBody>
      </p:sp>
      <p:pic>
        <p:nvPicPr>
          <p:cNvPr id="87043" name="Picture 3" descr="I:\ZNew-data\pfizer\newscan\tcanis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62" y="866158"/>
            <a:ext cx="3289068" cy="29686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143000"/>
            <a:ext cx="7148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Toxocara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canis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is the most common cause of visceral and ocular larva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migrans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The larvae are 400 </a:t>
            </a:r>
            <a:r>
              <a:rPr lang="en-US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μm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× 20 </a:t>
            </a:r>
            <a:r>
              <a:rPr lang="en-US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μm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; adult females are 5 to 18 cm long and adult males 4 to 10 cm long. </a:t>
            </a:r>
          </a:p>
          <a:p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Eggs are about 85 </a:t>
            </a:r>
            <a:r>
              <a:rPr lang="en-US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μm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 × 75 </a:t>
            </a:r>
            <a:r>
              <a:rPr lang="en-US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μm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, with a thick brown </a:t>
            </a:r>
            <a:r>
              <a:rPr lang="en-US" sz="24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shel</a:t>
            </a:r>
            <a:endParaRPr lang="en-ZW" sz="2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1026" descr="I:\ZNew-data\pfizer\somboon\pfizer\tcanism&amp;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96" y="4046296"/>
            <a:ext cx="3657600" cy="26174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4046296"/>
            <a:ext cx="7148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Mature 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Toxocara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canis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worms live in the small intestine of the dog, their natural host. </a:t>
            </a:r>
          </a:p>
          <a:p>
            <a:pPr algn="just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They have an average life span of about 4 months. </a:t>
            </a: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89952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89" y="500062"/>
            <a:ext cx="12766964" cy="1325563"/>
          </a:xfrm>
        </p:spPr>
        <p:txBody>
          <a:bodyPr>
            <a:normAutofit/>
          </a:bodyPr>
          <a:lstStyle/>
          <a:p>
            <a:pPr algn="ctr"/>
            <a:r>
              <a:rPr lang="en-ZW" sz="3600" dirty="0">
                <a:latin typeface="Arial Narrow" panose="020B0606020202030204" pitchFamily="34" charset="0"/>
              </a:rPr>
              <a:t>Epidemiology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egg of the parasite is ubiquitous in soil wherever infected dogs defecate.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Infection occurs when contaminated soil or fomites are ingested.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Visceral larva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migrans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is most common in preschool children with a history of pica (dirt-eating); ocular disease is more common in school-age children.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79715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4953000" y="533400"/>
            <a:ext cx="2590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ngsana New"/>
              </a:defRPr>
            </a:lvl1pPr>
            <a:lvl2pPr algn="ctr">
              <a:defRPr sz="4400">
                <a:solidFill>
                  <a:schemeClr val="tx2"/>
                </a:solidFill>
                <a:latin typeface="Angsana New"/>
              </a:defRPr>
            </a:lvl2pPr>
            <a:lvl3pPr algn="ctr">
              <a:defRPr sz="4400">
                <a:solidFill>
                  <a:schemeClr val="tx2"/>
                </a:solidFill>
                <a:latin typeface="Angsana New"/>
              </a:defRPr>
            </a:lvl3pPr>
            <a:lvl4pPr algn="ctr">
              <a:defRPr sz="4400">
                <a:solidFill>
                  <a:schemeClr val="tx2"/>
                </a:solidFill>
                <a:latin typeface="Angsana New"/>
              </a:defRPr>
            </a:lvl4pPr>
            <a:lvl5pPr algn="ctr">
              <a:defRPr sz="4400">
                <a:solidFill>
                  <a:schemeClr val="tx2"/>
                </a:solidFill>
                <a:latin typeface="Angsana New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ngsana New"/>
              </a:defRPr>
            </a:lvl9pPr>
          </a:lstStyle>
          <a:p>
            <a:endParaRPr lang="th-TH" dirty="0">
              <a:solidFill>
                <a:prstClr val="black"/>
              </a:solidFill>
              <a:latin typeface="CordiaUPC" pitchFamily="34" charset="-34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52400" y="232756"/>
            <a:ext cx="12039600" cy="662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ngsana New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ngsana New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ngsana New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ngsana New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ngsana New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ngsana New"/>
              </a:defRPr>
            </a:lvl9pPr>
          </a:lstStyle>
          <a:p>
            <a:pPr marL="0" indent="0">
              <a:buFontTx/>
              <a:buNone/>
            </a:pPr>
            <a:r>
              <a:rPr lang="en-ZW" sz="4800" b="1" i="1" dirty="0">
                <a:solidFill>
                  <a:prstClr val="black"/>
                </a:solidFill>
                <a:latin typeface="CordiaUPC" pitchFamily="34" charset="-34"/>
              </a:rPr>
              <a:t>T. </a:t>
            </a:r>
            <a:r>
              <a:rPr lang="en-ZW" sz="4800" b="1" i="1" dirty="0" err="1">
                <a:solidFill>
                  <a:prstClr val="black"/>
                </a:solidFill>
                <a:latin typeface="CordiaUPC" pitchFamily="34" charset="-34"/>
              </a:rPr>
              <a:t>canis</a:t>
            </a:r>
            <a:r>
              <a:rPr lang="en-ZW" sz="4800" b="1" i="1" dirty="0">
                <a:solidFill>
                  <a:prstClr val="black"/>
                </a:solidFill>
                <a:latin typeface="CordiaUPC" pitchFamily="34" charset="-34"/>
              </a:rPr>
              <a:t> </a:t>
            </a:r>
            <a:r>
              <a:rPr lang="th-TH" sz="4800" b="1" dirty="0">
                <a:solidFill>
                  <a:prstClr val="black"/>
                </a:solidFill>
                <a:latin typeface="CordiaUPC" pitchFamily="34" charset="-34"/>
              </a:rPr>
              <a:t>modes of transmission</a:t>
            </a:r>
            <a:r>
              <a:rPr lang="en-ZW" sz="4800" b="1" dirty="0">
                <a:solidFill>
                  <a:prstClr val="black"/>
                </a:solidFill>
                <a:latin typeface="CordiaUPC" pitchFamily="34" charset="-34"/>
              </a:rPr>
              <a:t> </a:t>
            </a:r>
            <a:endParaRPr lang="th-TH" sz="4800" b="1" dirty="0">
              <a:solidFill>
                <a:prstClr val="black"/>
              </a:solidFill>
              <a:latin typeface="CordiaUPC" pitchFamily="34" charset="-34"/>
            </a:endParaRPr>
          </a:p>
          <a:p>
            <a:pPr lvl="2"/>
            <a:r>
              <a:rPr lang="th-TH" sz="4800" dirty="0">
                <a:solidFill>
                  <a:prstClr val="black"/>
                </a:solidFill>
                <a:latin typeface="CordiaUPC" pitchFamily="34" charset="-34"/>
              </a:rPr>
              <a:t> transplacenta</a:t>
            </a:r>
          </a:p>
          <a:p>
            <a:pPr lvl="2"/>
            <a:r>
              <a:rPr lang="th-TH" sz="4800" dirty="0">
                <a:solidFill>
                  <a:prstClr val="black"/>
                </a:solidFill>
                <a:latin typeface="CordiaUPC" pitchFamily="34" charset="-34"/>
              </a:rPr>
              <a:t> transcolostrum</a:t>
            </a:r>
          </a:p>
          <a:p>
            <a:pPr lvl="2"/>
            <a:r>
              <a:rPr lang="th-TH" sz="4800" dirty="0">
                <a:solidFill>
                  <a:prstClr val="black"/>
                </a:solidFill>
                <a:latin typeface="CordiaUPC" pitchFamily="34" charset="-34"/>
              </a:rPr>
              <a:t> direct ingestion</a:t>
            </a:r>
          </a:p>
          <a:p>
            <a:pPr lvl="2"/>
            <a:r>
              <a:rPr lang="th-TH" sz="4800" dirty="0">
                <a:solidFill>
                  <a:prstClr val="black"/>
                </a:solidFill>
                <a:latin typeface="CordiaUPC" pitchFamily="34" charset="-34"/>
              </a:rPr>
              <a:t> paratenic host</a:t>
            </a:r>
          </a:p>
        </p:txBody>
      </p:sp>
    </p:spTree>
    <p:extLst>
      <p:ext uri="{BB962C8B-B14F-4D97-AF65-F5344CB8AC3E}">
        <p14:creationId xmlns:p14="http://schemas.microsoft.com/office/powerpoint/2010/main" val="217109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57" y="298624"/>
            <a:ext cx="10515600" cy="1325563"/>
          </a:xfrm>
        </p:spPr>
        <p:txBody>
          <a:bodyPr>
            <a:normAutofit/>
          </a:bodyPr>
          <a:lstStyle/>
          <a:p>
            <a:r>
              <a:rPr lang="en-ZW" dirty="0">
                <a:latin typeface="Arial Narrow" panose="020B0606020202030204" pitchFamily="34" charset="0"/>
              </a:rPr>
              <a:t>Life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5"/>
            <a:ext cx="12192001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The life of </a:t>
            </a:r>
            <a:r>
              <a:rPr lang="en-US" i="1" dirty="0" err="1">
                <a:latin typeface="Arial Narrow" panose="020B0606020202030204" pitchFamily="34" charset="0"/>
              </a:rPr>
              <a:t>Toxocara</a:t>
            </a:r>
            <a:r>
              <a:rPr lang="en-US" i="1" dirty="0">
                <a:latin typeface="Arial Narrow" panose="020B0606020202030204" pitchFamily="34" charset="0"/>
              </a:rPr>
              <a:t> </a:t>
            </a:r>
            <a:r>
              <a:rPr lang="en-US" i="1" dirty="0" err="1">
                <a:latin typeface="Arial Narrow" panose="020B0606020202030204" pitchFamily="34" charset="0"/>
              </a:rPr>
              <a:t>canis</a:t>
            </a:r>
            <a:r>
              <a:rPr lang="en-US" dirty="0">
                <a:latin typeface="Arial Narrow" panose="020B0606020202030204" pitchFamily="34" charset="0"/>
              </a:rPr>
              <a:t> in the dog, its natural host, is similar to that of </a:t>
            </a:r>
            <a:r>
              <a:rPr lang="en-US" i="1" dirty="0" err="1">
                <a:latin typeface="Arial Narrow" panose="020B0606020202030204" pitchFamily="34" charset="0"/>
              </a:rPr>
              <a:t>Ascaris</a:t>
            </a:r>
            <a:r>
              <a:rPr lang="en-US" dirty="0">
                <a:latin typeface="Arial Narrow" panose="020B0606020202030204" pitchFamily="34" charset="0"/>
              </a:rPr>
              <a:t> in humans. </a:t>
            </a:r>
          </a:p>
          <a:p>
            <a:r>
              <a:rPr lang="en-US" dirty="0">
                <a:latin typeface="Arial Narrow" panose="020B0606020202030204" pitchFamily="34" charset="0"/>
              </a:rPr>
              <a:t>Ingested eggs hatch in the intestine. </a:t>
            </a:r>
          </a:p>
          <a:p>
            <a:r>
              <a:rPr lang="en-US" dirty="0">
                <a:latin typeface="Arial Narrow" panose="020B0606020202030204" pitchFamily="34" charset="0"/>
              </a:rPr>
              <a:t>The larvae migrate </a:t>
            </a:r>
            <a:r>
              <a:rPr lang="en-US" dirty="0" err="1">
                <a:latin typeface="Arial Narrow" panose="020B0606020202030204" pitchFamily="34" charset="0"/>
              </a:rPr>
              <a:t>extraintestinally</a:t>
            </a:r>
            <a:r>
              <a:rPr lang="en-US" dirty="0">
                <a:latin typeface="Arial Narrow" panose="020B0606020202030204" pitchFamily="34" charset="0"/>
              </a:rPr>
              <a:t> for a period, then return to the intestine to mature and lay eggs, which are shed in the feces.</a:t>
            </a:r>
          </a:p>
          <a:p>
            <a:r>
              <a:rPr lang="en-US" dirty="0">
                <a:latin typeface="Arial Narrow" panose="020B0606020202030204" pitchFamily="34" charset="0"/>
              </a:rPr>
              <a:t> In humans, ingested eggs hatch and larvae migrate into the deep tissues, but development proceeds no further.</a:t>
            </a:r>
            <a:endParaRPr lang="en-ZW" dirty="0">
              <a:latin typeface="Arial Narrow" panose="020B0606020202030204" pitchFamily="34" charset="0"/>
            </a:endParaRPr>
          </a:p>
          <a:p>
            <a:endParaRPr lang="en-ZW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ZW" sz="3600" dirty="0">
                <a:latin typeface="Arial Narrow" panose="020B0606020202030204" pitchFamily="34" charset="0"/>
              </a:rPr>
              <a:t>Pathogenesis</a:t>
            </a:r>
          </a:p>
          <a:p>
            <a:r>
              <a:rPr lang="en-US" sz="2600" dirty="0">
                <a:latin typeface="Arial Narrow" panose="020B0606020202030204" pitchFamily="34" charset="0"/>
              </a:rPr>
              <a:t>Larvae persisting in either the viscera or the eyes cause granulomatous reactions.</a:t>
            </a:r>
          </a:p>
          <a:p>
            <a:pPr marL="0" indent="0">
              <a:buNone/>
            </a:pPr>
            <a:endParaRPr lang="en-US" sz="26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Leukocytosis and eosinophilia are common.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Hypergammaglobulinemia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antibodies against the larvae appear.</a:t>
            </a:r>
            <a:endParaRPr lang="en-ZW" sz="2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781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3221</Words>
  <Application>Microsoft Office PowerPoint</Application>
  <PresentationFormat>Widescreen</PresentationFormat>
  <Paragraphs>339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Algerian</vt:lpstr>
      <vt:lpstr>Arial</vt:lpstr>
      <vt:lpstr>Arial</vt:lpstr>
      <vt:lpstr>Arial Black</vt:lpstr>
      <vt:lpstr>Arial Narrow</vt:lpstr>
      <vt:lpstr>Calibri</vt:lpstr>
      <vt:lpstr>Calibri Light</vt:lpstr>
      <vt:lpstr>CordiaUPC</vt:lpstr>
      <vt:lpstr>Garamond</vt:lpstr>
      <vt:lpstr>Open Sans</vt:lpstr>
      <vt:lpstr>Times New Roman</vt:lpstr>
      <vt:lpstr>Wingdings</vt:lpstr>
      <vt:lpstr>Office Theme</vt:lpstr>
      <vt:lpstr>Nematodes of lower animals that rarely infect man</vt:lpstr>
      <vt:lpstr>Introduction</vt:lpstr>
      <vt:lpstr>Visceral and Ocular Larva Migrans</vt:lpstr>
      <vt:lpstr>Visceral  Larva Migrans </vt:lpstr>
      <vt:lpstr>Ocular Larva Migrans </vt:lpstr>
      <vt:lpstr>PowerPoint Presentation</vt:lpstr>
      <vt:lpstr>Epidemiology </vt:lpstr>
      <vt:lpstr>PowerPoint Presentation</vt:lpstr>
      <vt:lpstr>Life Cycle </vt:lpstr>
      <vt:lpstr>Clinical Manifestations </vt:lpstr>
      <vt:lpstr>Diagnosis</vt:lpstr>
      <vt:lpstr>Cutaneous Larva Migrans </vt:lpstr>
      <vt:lpstr>Epidemiology of Cutaneous Larva migrans </vt:lpstr>
      <vt:lpstr>Epidemiology of Cutaneous Larva migrans </vt:lpstr>
      <vt:lpstr>Structure of Ancylostoma braziliense</vt:lpstr>
      <vt:lpstr>Life Cycle Ancylostoma braziliense </vt:lpstr>
      <vt:lpstr>Pathogenesis</vt:lpstr>
      <vt:lpstr>Clinical Manifestations of Cutaneous Larva Migrans  </vt:lpstr>
      <vt:lpstr>Clinical Manifestations of Cutaneous Larva Migrans  </vt:lpstr>
      <vt:lpstr>Diagnosis of cutaneous larva migrans </vt:lpstr>
      <vt:lpstr>Control  and treatment</vt:lpstr>
      <vt:lpstr>Other Larval Migratory Diseases</vt:lpstr>
      <vt:lpstr>Other Larval Migratory Diseases</vt:lpstr>
      <vt:lpstr>Other Larval Migratory Diseases</vt:lpstr>
      <vt:lpstr>Other Larval Migratory Diseases</vt:lpstr>
      <vt:lpstr>Other Larval Migratory Diseases</vt:lpstr>
      <vt:lpstr>Other Larval Migratory Diseases</vt:lpstr>
      <vt:lpstr>Other Larval Migratory Diseases</vt:lpstr>
      <vt:lpstr>Other Larval Migratory Diseases</vt:lpstr>
      <vt:lpstr>Trichinella spiralis</vt:lpstr>
      <vt:lpstr>Life cycle</vt:lpstr>
      <vt:lpstr>Life cycle</vt:lpstr>
      <vt:lpstr>Pathogenicity</vt:lpstr>
      <vt:lpstr>PowerPoint Presentation</vt:lpstr>
      <vt:lpstr>PowerPoint Presentation</vt:lpstr>
      <vt:lpstr>Laboratory diagnosis</vt:lpstr>
      <vt:lpstr>Prevention &amp; control</vt:lpstr>
      <vt:lpstr>Dioctophymiasis</vt:lpstr>
      <vt:lpstr>Dioctophymiasis</vt:lpstr>
      <vt:lpstr>Hepatic Capillariasis</vt:lpstr>
      <vt:lpstr>Hepatic Capillariasis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Nematodes of lower animals that rarely infect man</dc:title>
  <dc:creator>Masceline  Mutsaka-Makuvaza</dc:creator>
  <cp:lastModifiedBy>Christine    IGIKUNDIRO</cp:lastModifiedBy>
  <cp:revision>23</cp:revision>
  <dcterms:created xsi:type="dcterms:W3CDTF">2023-06-25T11:00:35Z</dcterms:created>
  <dcterms:modified xsi:type="dcterms:W3CDTF">2023-10-04T13:04:46Z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82E53F76-4700-4703-8A9A-0BF1CAF51DF7</vt:lpwstr>
  </property>
  <property fmtid="{D5CDD505-2E9C-101B-9397-08002B2CF9AE}" pid="3" name="ArticulatePath">
    <vt:lpwstr>Nematodes of lower animals that rarely infect man</vt:lpwstr>
  </property>
</Properties>
</file>