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1" r:id="rId7"/>
    <p:sldId id="272" r:id="rId8"/>
    <p:sldId id="262" r:id="rId9"/>
    <p:sldId id="263" r:id="rId10"/>
    <p:sldId id="268" r:id="rId11"/>
    <p:sldId id="264" r:id="rId12"/>
    <p:sldId id="270" r:id="rId13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4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646545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9332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72362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43144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28299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81358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85320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14882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6616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844504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4281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771FC-14E4-4ED4-86EC-DD10ADDA482D}" type="datetimeFigureOut">
              <a:rPr lang="en-ZW" smtClean="0"/>
              <a:t>4/10/2023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8B687-0203-4663-A669-A217229F4B01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13946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6933" y="2417134"/>
            <a:ext cx="9144000" cy="2387600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FF"/>
            </a:solidFill>
          </a:ln>
        </p:spPr>
        <p:txBody>
          <a:bodyPr/>
          <a:lstStyle/>
          <a:p>
            <a:r>
              <a:rPr lang="en-US" b="1" dirty="0"/>
              <a:t>Introduction to </a:t>
            </a:r>
            <a:r>
              <a:rPr lang="en-US" b="1" dirty="0" err="1"/>
              <a:t>Helminths</a:t>
            </a:r>
            <a:r>
              <a:rPr lang="en-US" b="1"/>
              <a:t> </a:t>
            </a:r>
            <a:endParaRPr lang="en-US" b="1" dirty="0"/>
          </a:p>
        </p:txBody>
      </p:sp>
      <p:pic>
        <p:nvPicPr>
          <p:cNvPr id="4" name="rect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228600"/>
            <a:ext cx="3200400" cy="16002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8581291" y="476403"/>
            <a:ext cx="32896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17375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COLLEGE OF MEDICINE AND HEALTH SCIENCES</a:t>
            </a:r>
            <a:endParaRPr lang="en-ZW" dirty="0"/>
          </a:p>
        </p:txBody>
      </p:sp>
      <p:sp>
        <p:nvSpPr>
          <p:cNvPr id="6" name="Rectangle 5"/>
          <p:cNvSpPr/>
          <p:nvPr/>
        </p:nvSpPr>
        <p:spPr>
          <a:xfrm>
            <a:off x="9041362" y="1103746"/>
            <a:ext cx="26436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ZW" sz="10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0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SCHOOL OF NURSING AND MIDWIFERY</a:t>
            </a:r>
            <a:endParaRPr lang="en-ZW" dirty="0"/>
          </a:p>
        </p:txBody>
      </p:sp>
      <p:sp>
        <p:nvSpPr>
          <p:cNvPr id="7" name="Rectangle 6"/>
          <p:cNvSpPr/>
          <p:nvPr/>
        </p:nvSpPr>
        <p:spPr>
          <a:xfrm>
            <a:off x="8719960" y="1705689"/>
            <a:ext cx="248497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>
                <a:latin typeface="Times New Roman" panose="02020603050405020304" pitchFamily="18" charset="0"/>
                <a:ea typeface="Calibri" panose="020F0502020204030204" pitchFamily="34" charset="0"/>
              </a:rPr>
              <a:t>COURSE: MEDICAL PARASITOLOGY</a:t>
            </a:r>
            <a:endParaRPr lang="en-ZW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691733" y="4923693"/>
            <a:ext cx="8534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800" b="1" i="1" u="none" strike="noStrike" kern="1200" cap="none" spc="0" normalizeH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/>
              </a:rPr>
              <a:t> </a:t>
            </a:r>
            <a:endParaRPr kumimoji="0" lang="en-GB" sz="1800" b="1" i="1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75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463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 advAuto="1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Cestodes</a:t>
            </a:r>
            <a:r>
              <a:rPr lang="en-US" dirty="0"/>
              <a:t> (tapeworms)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All are </a:t>
            </a:r>
            <a:r>
              <a:rPr lang="en-US" b="1" dirty="0">
                <a:solidFill>
                  <a:srgbClr val="FF0000"/>
                </a:solidFill>
              </a:rPr>
              <a:t>hermaphroditic</a:t>
            </a:r>
            <a:r>
              <a:rPr lang="en-US" dirty="0"/>
              <a:t> and all </a:t>
            </a:r>
            <a:r>
              <a:rPr lang="en-US" b="1" dirty="0">
                <a:solidFill>
                  <a:srgbClr val="FF0000"/>
                </a:solidFill>
              </a:rPr>
              <a:t>lack</a:t>
            </a:r>
            <a:r>
              <a:rPr lang="en-US" dirty="0"/>
              <a:t> digestive systems with nutrition being absorbed through  the body walls.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There is a simple excretory system like that in flukes</a:t>
            </a:r>
          </a:p>
          <a:p>
            <a:endParaRPr lang="en-US" dirty="0"/>
          </a:p>
          <a:p>
            <a:r>
              <a:rPr lang="en-US" dirty="0" err="1"/>
              <a:t>Proglottids</a:t>
            </a:r>
            <a:r>
              <a:rPr lang="en-US" dirty="0"/>
              <a:t> are formed from behind the head.</a:t>
            </a:r>
          </a:p>
          <a:p>
            <a:endParaRPr lang="en-US" dirty="0"/>
          </a:p>
          <a:p>
            <a:r>
              <a:rPr lang="en-US" dirty="0"/>
              <a:t>Newly formed </a:t>
            </a:r>
            <a:r>
              <a:rPr lang="en-US" dirty="0" err="1"/>
              <a:t>proglottids</a:t>
            </a:r>
            <a:r>
              <a:rPr lang="en-US" dirty="0"/>
              <a:t> are small and immature</a:t>
            </a:r>
          </a:p>
          <a:p>
            <a:endParaRPr lang="en-US" dirty="0"/>
          </a:p>
          <a:p>
            <a:r>
              <a:rPr lang="en-US" dirty="0"/>
              <a:t>Mature </a:t>
            </a:r>
            <a:r>
              <a:rPr lang="en-US" dirty="0" err="1"/>
              <a:t>proglottids</a:t>
            </a:r>
            <a:r>
              <a:rPr lang="en-US" dirty="0"/>
              <a:t> contain fully developed reproductive organs (several testes, </a:t>
            </a:r>
            <a:r>
              <a:rPr lang="en-US" dirty="0" err="1"/>
              <a:t>bilobed</a:t>
            </a:r>
            <a:r>
              <a:rPr lang="en-US" dirty="0"/>
              <a:t> ovary, and a uterus which may be coiled  or consists of a central stem and side branches.</a:t>
            </a:r>
          </a:p>
          <a:p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022884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/>
              <a:t>Cestodes</a:t>
            </a:r>
            <a:r>
              <a:rPr lang="en-US" dirty="0"/>
              <a:t> (tapeworms)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280" y="1600200"/>
            <a:ext cx="6972105" cy="5257800"/>
          </a:xfrm>
        </p:spPr>
        <p:txBody>
          <a:bodyPr>
            <a:normAutofit/>
          </a:bodyPr>
          <a:lstStyle/>
          <a:p>
            <a:r>
              <a:rPr lang="en-US" dirty="0"/>
              <a:t>The body of tapeworm is segmented and </a:t>
            </a:r>
            <a:r>
              <a:rPr lang="en-US" dirty="0" err="1"/>
              <a:t>tapelike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It consists of a head (</a:t>
            </a:r>
            <a:r>
              <a:rPr lang="en-US" dirty="0" err="1"/>
              <a:t>scolex</a:t>
            </a:r>
            <a:r>
              <a:rPr lang="en-US" dirty="0"/>
              <a:t>) and many </a:t>
            </a:r>
            <a:r>
              <a:rPr lang="en-US" dirty="0" err="1"/>
              <a:t>proglottids</a:t>
            </a:r>
            <a:r>
              <a:rPr lang="en-US" dirty="0"/>
              <a:t> (segments).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The </a:t>
            </a:r>
            <a:r>
              <a:rPr lang="en-US" dirty="0" err="1"/>
              <a:t>scolex</a:t>
            </a:r>
            <a:r>
              <a:rPr lang="en-US" dirty="0"/>
              <a:t> has suckers and in some species also hooks that attach the tapeworm to it’s host. </a:t>
            </a:r>
          </a:p>
          <a:p>
            <a:endParaRPr lang="en-US" dirty="0"/>
          </a:p>
          <a:p>
            <a:r>
              <a:rPr lang="en-US" dirty="0"/>
              <a:t>There is no mouth or digestive system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_taenia_sco40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7953" y="1371600"/>
            <a:ext cx="4665785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64316258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 rot="1082625">
            <a:off x="533316" y="3177844"/>
            <a:ext cx="10515600" cy="113119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ZW" sz="9600" dirty="0">
                <a:latin typeface="Algerian" panose="04020705040A02060702" pitchFamily="82" charset="0"/>
              </a:rPr>
              <a:t>Thank you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855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Kingdom </a:t>
            </a:r>
            <a:r>
              <a:rPr lang="en-US" dirty="0" err="1"/>
              <a:t>Animalia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485709" y="1981200"/>
            <a:ext cx="25908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Kindom</a:t>
            </a:r>
            <a:r>
              <a:rPr lang="en-US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Animalia</a:t>
            </a:r>
            <a:endParaRPr lang="en-US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own Arrow 3"/>
          <p:cNvSpPr/>
          <p:nvPr/>
        </p:nvSpPr>
        <p:spPr>
          <a:xfrm flipH="1">
            <a:off x="5705125" y="2590800"/>
            <a:ext cx="151968" cy="9170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Minus 4"/>
          <p:cNvSpPr/>
          <p:nvPr/>
        </p:nvSpPr>
        <p:spPr>
          <a:xfrm>
            <a:off x="1798319" y="3378558"/>
            <a:ext cx="7772400" cy="3048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2781300" y="3530958"/>
            <a:ext cx="89183" cy="9430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09051" y="4473968"/>
            <a:ext cx="2209800" cy="5194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prstClr val="black"/>
                </a:solidFill>
              </a:rPr>
              <a:t>Nemathelminthes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8458201" y="3544910"/>
            <a:ext cx="132651" cy="9648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5724443" y="3585694"/>
            <a:ext cx="74051" cy="8882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85867" y="4509752"/>
            <a:ext cx="2209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Platyhelminthes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419625" y="4550535"/>
            <a:ext cx="2209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prstClr val="black"/>
                </a:solidFill>
              </a:rPr>
              <a:t>Arthropoda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76401" y="3711661"/>
            <a:ext cx="1104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Phyla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82220" y="5617076"/>
            <a:ext cx="2209800" cy="533937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Nematodes</a:t>
            </a:r>
            <a:endParaRPr lang="en-US" b="1" i="1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90625" y="5673592"/>
            <a:ext cx="1380561" cy="517303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Trematodes</a:t>
            </a:r>
          </a:p>
        </p:txBody>
      </p:sp>
      <p:sp>
        <p:nvSpPr>
          <p:cNvPr id="17" name="Down Arrow 16"/>
          <p:cNvSpPr/>
          <p:nvPr/>
        </p:nvSpPr>
        <p:spPr>
          <a:xfrm flipH="1">
            <a:off x="5724441" y="4931536"/>
            <a:ext cx="74052" cy="3675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Minus 17"/>
          <p:cNvSpPr/>
          <p:nvPr/>
        </p:nvSpPr>
        <p:spPr>
          <a:xfrm>
            <a:off x="7411547" y="5145095"/>
            <a:ext cx="2667000" cy="307983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4780736" y="5387948"/>
            <a:ext cx="62280" cy="2671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 flipH="1">
            <a:off x="6726244" y="5401665"/>
            <a:ext cx="92325" cy="2842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936120" y="5685904"/>
            <a:ext cx="1380561" cy="517303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prstClr val="black"/>
                </a:solidFill>
              </a:rPr>
              <a:t>Cestodes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 flipH="1">
            <a:off x="2804157" y="5026719"/>
            <a:ext cx="132651" cy="5684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8482239" y="4945121"/>
            <a:ext cx="108613" cy="290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Down Arrow 23"/>
          <p:cNvSpPr/>
          <p:nvPr/>
        </p:nvSpPr>
        <p:spPr>
          <a:xfrm>
            <a:off x="2847624" y="6198795"/>
            <a:ext cx="45719" cy="1643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Down Arrow 24"/>
          <p:cNvSpPr/>
          <p:nvPr/>
        </p:nvSpPr>
        <p:spPr>
          <a:xfrm>
            <a:off x="4829303" y="6203206"/>
            <a:ext cx="45719" cy="1643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6772850" y="6256128"/>
            <a:ext cx="45719" cy="1643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939307" y="6471586"/>
            <a:ext cx="1380561" cy="35553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prstClr val="black"/>
                </a:solidFill>
              </a:rPr>
              <a:t>T. </a:t>
            </a:r>
            <a:r>
              <a:rPr lang="en-US" b="1" i="1" dirty="0" err="1">
                <a:solidFill>
                  <a:prstClr val="black"/>
                </a:solidFill>
              </a:rPr>
              <a:t>solium</a:t>
            </a:r>
            <a:endParaRPr lang="en-US" b="1" i="1" dirty="0">
              <a:solidFill>
                <a:prstClr val="black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128344" y="6437512"/>
            <a:ext cx="1380561" cy="38960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prstClr val="black"/>
                </a:solidFill>
              </a:rPr>
              <a:t>S. mansoni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081010" y="6431415"/>
            <a:ext cx="1447800" cy="3555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Hook worms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529368" y="6096296"/>
            <a:ext cx="125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Organisms</a:t>
            </a:r>
          </a:p>
        </p:txBody>
      </p:sp>
      <p:sp>
        <p:nvSpPr>
          <p:cNvPr id="35" name="Minus 34"/>
          <p:cNvSpPr/>
          <p:nvPr/>
        </p:nvSpPr>
        <p:spPr>
          <a:xfrm>
            <a:off x="4442559" y="5197862"/>
            <a:ext cx="2667000" cy="34592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411548" y="5665274"/>
            <a:ext cx="1380561" cy="517303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prstClr val="black"/>
                </a:solidFill>
              </a:rPr>
              <a:t>Insecta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9218615" y="5639702"/>
            <a:ext cx="1380561" cy="517303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prstClr val="black"/>
                </a:solidFill>
              </a:rPr>
              <a:t>Chelicerata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38" name="Down Arrow 37"/>
          <p:cNvSpPr/>
          <p:nvPr/>
        </p:nvSpPr>
        <p:spPr>
          <a:xfrm flipH="1">
            <a:off x="7730257" y="5310957"/>
            <a:ext cx="92325" cy="328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Down Arrow 38"/>
          <p:cNvSpPr/>
          <p:nvPr/>
        </p:nvSpPr>
        <p:spPr>
          <a:xfrm flipH="1">
            <a:off x="9675585" y="5278743"/>
            <a:ext cx="92325" cy="3609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419626" y="6437511"/>
            <a:ext cx="1380561" cy="3896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prstClr val="black"/>
                </a:solidFill>
              </a:rPr>
              <a:t>Mosquitoes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238037" y="6420462"/>
            <a:ext cx="1380561" cy="4066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prstClr val="black"/>
                </a:solidFill>
              </a:rPr>
              <a:t>Ticks</a:t>
            </a:r>
          </a:p>
        </p:txBody>
      </p:sp>
      <p:sp>
        <p:nvSpPr>
          <p:cNvPr id="42" name="Down Arrow 41"/>
          <p:cNvSpPr/>
          <p:nvPr/>
        </p:nvSpPr>
        <p:spPr>
          <a:xfrm>
            <a:off x="7822582" y="6211191"/>
            <a:ext cx="45719" cy="1643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3" name="Down Arrow 42"/>
          <p:cNvSpPr/>
          <p:nvPr/>
        </p:nvSpPr>
        <p:spPr>
          <a:xfrm>
            <a:off x="9721747" y="6182576"/>
            <a:ext cx="45719" cy="1643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856167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Helminthes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0"/>
            <a:ext cx="9144000" cy="5334000"/>
          </a:xfrm>
        </p:spPr>
        <p:txBody>
          <a:bodyPr>
            <a:normAutofit/>
          </a:bodyPr>
          <a:lstStyle/>
          <a:p>
            <a:r>
              <a:rPr lang="en-US" dirty="0"/>
              <a:t>These are complex multicellular organisms that are elongated and bilaterally symmetric.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They are larger than protozoa and are generally macroscopic  ranging in size from less than 1mm to 1m or larger. </a:t>
            </a:r>
          </a:p>
          <a:p>
            <a:endParaRPr lang="en-US" dirty="0"/>
          </a:p>
          <a:p>
            <a:r>
              <a:rPr lang="en-US" dirty="0"/>
              <a:t>The external surface is of some worms is covered with a protective cuticle  which is </a:t>
            </a:r>
            <a:r>
              <a:rPr lang="en-US" dirty="0" err="1"/>
              <a:t>acellular</a:t>
            </a:r>
            <a:r>
              <a:rPr lang="en-US" dirty="0"/>
              <a:t> and may be smooth or possess ridges, spines, or tubercles.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Protective covering of flatworms is known as </a:t>
            </a:r>
            <a:r>
              <a:rPr lang="en-US" b="1" dirty="0"/>
              <a:t>tegument</a:t>
            </a:r>
            <a:r>
              <a:rPr lang="en-US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381528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219200"/>
            <a:ext cx="8991600" cy="55626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Often helminthes possess elaborate attachment structures such as :</a:t>
            </a:r>
          </a:p>
          <a:p>
            <a:pPr lvl="2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Hooks</a:t>
            </a:r>
          </a:p>
          <a:p>
            <a:pPr lvl="2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Suckers</a:t>
            </a:r>
          </a:p>
          <a:p>
            <a:pPr lvl="2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Teeth</a:t>
            </a:r>
          </a:p>
          <a:p>
            <a:pPr lvl="2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Plates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These structures are usually located anteriorly.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They may be useful in classifying and identifying  the organisms.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Helminthes have primitive nervous  and excretory systems 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Some have alimentary tracts but none have a circulatory system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Helminthes are separated into two phyla:</a:t>
            </a:r>
          </a:p>
          <a:p>
            <a:pPr lvl="2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Nemathelminthes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Platyhelminthes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81200" y="8586"/>
            <a:ext cx="82296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Helminthes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643207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99060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Phylum: </a:t>
            </a:r>
            <a:r>
              <a:rPr lang="en-US" dirty="0" err="1"/>
              <a:t>Nemathelminthes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44" y="990600"/>
            <a:ext cx="12053455" cy="57150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Consists of round worms which have cylindrical bodies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sexes of roundworms are separate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Organisms have a complete digestive system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Nematodes are classified into 3 groups:</a:t>
            </a:r>
          </a:p>
          <a:p>
            <a:pPr marL="0" indent="0">
              <a:buNone/>
            </a:pPr>
            <a:endParaRPr lang="en-US" dirty="0"/>
          </a:p>
          <a:p>
            <a:pPr>
              <a:defRPr/>
            </a:pPr>
            <a:r>
              <a:rPr lang="en-US" dirty="0"/>
              <a:t>Intestinal nematodes/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Soil transmitted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helminths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transmitted by contamination of environment with eggs in fecal matter.: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Hookworms,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Ascaris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lumbricoides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Trichuris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trichiura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i="1" dirty="0"/>
          </a:p>
          <a:p>
            <a:r>
              <a:rPr lang="en-US" dirty="0"/>
              <a:t>Blood nematodes/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Systemic nematodes (filarial worms)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Wuchereria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bancrofti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Brugia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malayi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Brugia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timori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>
              <a:defRPr/>
            </a:pPr>
            <a:r>
              <a:rPr lang="en-US" dirty="0"/>
              <a:t>Tissue nematodes/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Subcutaneous nematodes: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Onchocerca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voluvulus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 Loa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loa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Dracunculiasis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medinensis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075582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ZW" sz="3600" dirty="0"/>
              <a:t>General characteristics of Nematodes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610600" cy="5105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ZW" dirty="0">
                <a:latin typeface="Times New Roman" pitchFamily="18" charset="0"/>
                <a:cs typeface="Times New Roman" pitchFamily="18" charset="0"/>
              </a:rPr>
              <a:t>Cylindrical worms </a:t>
            </a:r>
          </a:p>
          <a:p>
            <a:pPr>
              <a:defRPr/>
            </a:pPr>
            <a:r>
              <a:rPr lang="en-ZW" dirty="0">
                <a:latin typeface="Times New Roman" pitchFamily="18" charset="0"/>
                <a:cs typeface="Times New Roman" pitchFamily="18" charset="0"/>
              </a:rPr>
              <a:t>Have a body cavity and a cuticle (</a:t>
            </a:r>
            <a:r>
              <a:rPr lang="en-ZW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skin</a:t>
            </a:r>
            <a:r>
              <a:rPr lang="en-ZW" dirty="0">
                <a:latin typeface="Times New Roman" pitchFamily="18" charset="0"/>
                <a:cs typeface="Times New Roman" pitchFamily="18" charset="0"/>
              </a:rPr>
              <a:t>) which may be smooth or ridged.</a:t>
            </a:r>
          </a:p>
          <a:p>
            <a:pPr>
              <a:defRPr/>
            </a:pPr>
            <a:r>
              <a:rPr lang="en-ZW" dirty="0">
                <a:latin typeface="Times New Roman" pitchFamily="18" charset="0"/>
                <a:cs typeface="Times New Roman" pitchFamily="18" charset="0"/>
              </a:rPr>
              <a:t>The adults of some nematodes are very long. E.g. </a:t>
            </a:r>
            <a:r>
              <a:rPr lang="en-ZW" i="1" dirty="0" err="1">
                <a:latin typeface="Times New Roman" pitchFamily="18" charset="0"/>
                <a:cs typeface="Times New Roman" pitchFamily="18" charset="0"/>
              </a:rPr>
              <a:t>Dracunculus</a:t>
            </a:r>
            <a:r>
              <a:rPr lang="en-ZW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W" i="1" dirty="0" err="1">
                <a:latin typeface="Times New Roman" pitchFamily="18" charset="0"/>
                <a:cs typeface="Times New Roman" pitchFamily="18" charset="0"/>
              </a:rPr>
              <a:t>medinensis</a:t>
            </a:r>
            <a:r>
              <a:rPr lang="en-ZW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ZW" dirty="0">
                <a:latin typeface="Times New Roman" pitchFamily="18" charset="0"/>
                <a:cs typeface="Times New Roman" pitchFamily="18" charset="0"/>
              </a:rPr>
              <a:t>1m</a:t>
            </a:r>
            <a:r>
              <a:rPr lang="en-ZW" i="1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defRPr/>
            </a:pPr>
            <a:r>
              <a:rPr lang="en-ZW" dirty="0">
                <a:latin typeface="Times New Roman" pitchFamily="18" charset="0"/>
                <a:cs typeface="Times New Roman" pitchFamily="18" charset="0"/>
              </a:rPr>
              <a:t>The  mouth is surrounded by lips, or papillae. </a:t>
            </a:r>
          </a:p>
          <a:p>
            <a:pPr>
              <a:defRPr/>
            </a:pPr>
            <a:r>
              <a:rPr lang="en-ZW" dirty="0">
                <a:latin typeface="Times New Roman" pitchFamily="18" charset="0"/>
                <a:cs typeface="Times New Roman" pitchFamily="18" charset="0"/>
              </a:rPr>
              <a:t>In some species </a:t>
            </a:r>
            <a:r>
              <a:rPr lang="en-ZW" dirty="0" err="1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ZW" dirty="0">
                <a:latin typeface="Times New Roman" pitchFamily="18" charset="0"/>
                <a:cs typeface="Times New Roman" pitchFamily="18" charset="0"/>
              </a:rPr>
              <a:t> hookworms, the lips open into a </a:t>
            </a:r>
            <a:r>
              <a:rPr lang="en-ZW" dirty="0" err="1">
                <a:latin typeface="Times New Roman" pitchFamily="18" charset="0"/>
                <a:cs typeface="Times New Roman" pitchFamily="18" charset="0"/>
              </a:rPr>
              <a:t>buccal</a:t>
            </a:r>
            <a:r>
              <a:rPr lang="en-ZW" dirty="0">
                <a:latin typeface="Times New Roman" pitchFamily="18" charset="0"/>
                <a:cs typeface="Times New Roman" pitchFamily="18" charset="0"/>
              </a:rPr>
              <a:t> cavity which has cutting or tooth like plates.</a:t>
            </a:r>
          </a:p>
          <a:p>
            <a:pPr>
              <a:defRPr/>
            </a:pPr>
            <a:r>
              <a:rPr lang="en-ZW" dirty="0">
                <a:latin typeface="Times New Roman" pitchFamily="18" charset="0"/>
                <a:cs typeface="Times New Roman" pitchFamily="18" charset="0"/>
              </a:rPr>
              <a:t>The digestive system is a simple tube which ends in an anus.</a:t>
            </a:r>
          </a:p>
          <a:p>
            <a:pPr marL="0" indent="0">
              <a:buNone/>
              <a:defRPr/>
            </a:pPr>
            <a:r>
              <a:rPr lang="en-ZW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endParaRPr lang="en-ZW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ZW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ZW" i="1" dirty="0"/>
          </a:p>
          <a:p>
            <a:pPr>
              <a:defRPr/>
            </a:pPr>
            <a:endParaRPr lang="en-ZW" dirty="0"/>
          </a:p>
          <a:p>
            <a:pPr>
              <a:defRPr/>
            </a:pPr>
            <a:endParaRPr lang="en-ZW" dirty="0"/>
          </a:p>
          <a:p>
            <a:pPr>
              <a:defRPr/>
            </a:pPr>
            <a:endParaRPr lang="en-ZW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8871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82296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ZW"/>
              <a:t>General characteristics of Nematodes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ZW" sz="2400">
                <a:latin typeface="Times New Roman" pitchFamily="18" charset="0"/>
                <a:cs typeface="Times New Roman" pitchFamily="18" charset="0"/>
              </a:rPr>
              <a:t>There is an excretory system and nervous system.</a:t>
            </a:r>
          </a:p>
          <a:p>
            <a:r>
              <a:rPr lang="en-ZW" sz="2400">
                <a:latin typeface="Times New Roman" pitchFamily="18" charset="0"/>
                <a:cs typeface="Times New Roman" pitchFamily="18" charset="0"/>
              </a:rPr>
              <a:t>Sexes are separate with the male worm being shorter than the female. </a:t>
            </a:r>
          </a:p>
          <a:p>
            <a:r>
              <a:rPr lang="en-ZW" sz="2400">
                <a:latin typeface="Times New Roman" pitchFamily="18" charset="0"/>
                <a:cs typeface="Times New Roman" pitchFamily="18" charset="0"/>
              </a:rPr>
              <a:t>Females are either viviporous (produce lavae.e.g Wb) or oviporus (lay eggs e.g hookworm, </a:t>
            </a:r>
            <a:r>
              <a:rPr lang="en-ZW" sz="2400" i="1">
                <a:latin typeface="Times New Roman" pitchFamily="18" charset="0"/>
                <a:cs typeface="Times New Roman" pitchFamily="18" charset="0"/>
              </a:rPr>
              <a:t>Ascaris lumbricoides</a:t>
            </a:r>
            <a:r>
              <a:rPr lang="en-ZW" sz="240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150000"/>
              </a:lnSpc>
            </a:pPr>
            <a:r>
              <a:rPr lang="en-ZW" sz="2400">
                <a:latin typeface="Times New Roman" pitchFamily="18" charset="0"/>
                <a:cs typeface="Times New Roman" pitchFamily="18" charset="0"/>
              </a:rPr>
              <a:t>The discharged eggs may hatch directly into infective larvae or they may require special conditions in which to hatch.</a:t>
            </a:r>
          </a:p>
          <a:p>
            <a:pPr>
              <a:lnSpc>
                <a:spcPct val="150000"/>
              </a:lnSpc>
            </a:pPr>
            <a:r>
              <a:rPr lang="en-ZW" sz="2400">
                <a:latin typeface="Times New Roman" pitchFamily="18" charset="0"/>
                <a:cs typeface="Times New Roman" pitchFamily="18" charset="0"/>
              </a:rPr>
              <a:t>Undergo up to three developmental stages before becoming infective lavae.</a:t>
            </a:r>
          </a:p>
          <a:p>
            <a:pPr>
              <a:lnSpc>
                <a:spcPct val="150000"/>
              </a:lnSpc>
            </a:pPr>
            <a:r>
              <a:rPr lang="en-ZW" sz="2400">
                <a:latin typeface="Times New Roman" pitchFamily="18" charset="0"/>
                <a:cs typeface="Times New Roman" pitchFamily="18" charset="0"/>
              </a:rPr>
              <a:t>Each stage involves shading of the old cuticle (moulting).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340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Phylum </a:t>
            </a:r>
            <a:r>
              <a:rPr lang="en-US" dirty="0" err="1"/>
              <a:t>Platyheminthes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Consists of flatworms with flattened bodies that are </a:t>
            </a:r>
            <a:r>
              <a:rPr lang="en-US" dirty="0" err="1"/>
              <a:t>leaflike</a:t>
            </a:r>
            <a:r>
              <a:rPr lang="en-US" dirty="0"/>
              <a:t> or resemble ribbon segments. </a:t>
            </a:r>
          </a:p>
          <a:p>
            <a:endParaRPr lang="en-US" dirty="0"/>
          </a:p>
          <a:p>
            <a:r>
              <a:rPr lang="en-US" dirty="0"/>
              <a:t>Platyhelminthes can be further divided into:</a:t>
            </a:r>
          </a:p>
          <a:p>
            <a:endParaRPr lang="en-US" dirty="0"/>
          </a:p>
          <a:p>
            <a:pPr lvl="2"/>
            <a:r>
              <a:rPr lang="en-US" b="1" dirty="0">
                <a:solidFill>
                  <a:srgbClr val="C00000"/>
                </a:solidFill>
              </a:rPr>
              <a:t>Trematodes</a:t>
            </a:r>
          </a:p>
          <a:p>
            <a:pPr marL="914400" lvl="2" indent="0">
              <a:buNone/>
            </a:pPr>
            <a:endParaRPr lang="en-US" dirty="0"/>
          </a:p>
          <a:p>
            <a:pPr lvl="2"/>
            <a:r>
              <a:rPr lang="en-US" b="1" dirty="0" err="1">
                <a:solidFill>
                  <a:srgbClr val="0070C0"/>
                </a:solidFill>
              </a:rPr>
              <a:t>Cestodes</a:t>
            </a:r>
            <a:endParaRPr lang="en-US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745915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Trematodes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0678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Trematodes (flukes) have leaf –shaped bodies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Most are hermaphroditic (male and female sex organs in a single body). Schistosomes are an exception. </a:t>
            </a:r>
          </a:p>
          <a:p>
            <a:endParaRPr lang="en-US" dirty="0"/>
          </a:p>
          <a:p>
            <a:r>
              <a:rPr lang="en-US" dirty="0"/>
              <a:t>They have oral and ventral suckers that serve as (attachment organs)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Their digestive systems are incomplete and only have sac like tubes. They have no anus but excretory system composed of excretory cells, collecting tubules and an excretory pore.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6855916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675</Words>
  <Application>Microsoft Office PowerPoint</Application>
  <PresentationFormat>Widescreen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Algerian</vt:lpstr>
      <vt:lpstr>Arial</vt:lpstr>
      <vt:lpstr>Calibri</vt:lpstr>
      <vt:lpstr>Calibri Light</vt:lpstr>
      <vt:lpstr>Times New Roman</vt:lpstr>
      <vt:lpstr>Office Theme</vt:lpstr>
      <vt:lpstr>Introduction to Helminths </vt:lpstr>
      <vt:lpstr>Kingdom Animalia</vt:lpstr>
      <vt:lpstr>Helminthes</vt:lpstr>
      <vt:lpstr>Helminthes</vt:lpstr>
      <vt:lpstr>Phylum: Nemathelminthes</vt:lpstr>
      <vt:lpstr>General characteristics of Nematodes</vt:lpstr>
      <vt:lpstr>General characteristics of Nematodes</vt:lpstr>
      <vt:lpstr>Phylum Platyheminthes</vt:lpstr>
      <vt:lpstr>Trematodes</vt:lpstr>
      <vt:lpstr>Cestodes (tapeworms)</vt:lpstr>
      <vt:lpstr>Cestodes (tapeworms)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Helminths </dc:title>
  <dc:creator>Masceline  Mutsaka-Makuvaza</dc:creator>
  <cp:lastModifiedBy>Christine    IGIKUNDIRO</cp:lastModifiedBy>
  <cp:revision>7</cp:revision>
  <dcterms:created xsi:type="dcterms:W3CDTF">2023-06-20T10:23:24Z</dcterms:created>
  <dcterms:modified xsi:type="dcterms:W3CDTF">2023-10-04T12:52:19Z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CE77E229-2196-4494-B3CD-C15F822393A7</vt:lpwstr>
  </property>
  <property fmtid="{D5CDD505-2E9C-101B-9397-08002B2CF9AE}" pid="3" name="ArticulatePath">
    <vt:lpwstr>Introduction to Helminths</vt:lpwstr>
  </property>
</Properties>
</file>