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4" r:id="rId4"/>
    <p:sldMasterId id="2147483720" r:id="rId5"/>
    <p:sldMasterId id="2147483736" r:id="rId6"/>
    <p:sldMasterId id="2147483752" r:id="rId7"/>
    <p:sldMasterId id="2147483764" r:id="rId8"/>
    <p:sldMasterId id="2147483781" r:id="rId9"/>
  </p:sldMasterIdLst>
  <p:notesMasterIdLst>
    <p:notesMasterId r:id="rId69"/>
  </p:notesMasterIdLst>
  <p:sldIdLst>
    <p:sldId id="279" r:id="rId10"/>
    <p:sldId id="280" r:id="rId11"/>
    <p:sldId id="311" r:id="rId12"/>
    <p:sldId id="313" r:id="rId13"/>
    <p:sldId id="314" r:id="rId14"/>
    <p:sldId id="315" r:id="rId15"/>
    <p:sldId id="316" r:id="rId16"/>
    <p:sldId id="317" r:id="rId17"/>
    <p:sldId id="318" r:id="rId18"/>
    <p:sldId id="319" r:id="rId19"/>
    <p:sldId id="320" r:id="rId20"/>
    <p:sldId id="321" r:id="rId21"/>
    <p:sldId id="322" r:id="rId22"/>
    <p:sldId id="329" r:id="rId23"/>
    <p:sldId id="330" r:id="rId24"/>
    <p:sldId id="332" r:id="rId25"/>
    <p:sldId id="333" r:id="rId26"/>
    <p:sldId id="335" r:id="rId27"/>
    <p:sldId id="347" r:id="rId28"/>
    <p:sldId id="328" r:id="rId29"/>
    <p:sldId id="325" r:id="rId30"/>
    <p:sldId id="336" r:id="rId31"/>
    <p:sldId id="337" r:id="rId32"/>
    <p:sldId id="343" r:id="rId33"/>
    <p:sldId id="346" r:id="rId34"/>
    <p:sldId id="349" r:id="rId35"/>
    <p:sldId id="350" r:id="rId36"/>
    <p:sldId id="363" r:id="rId37"/>
    <p:sldId id="364" r:id="rId38"/>
    <p:sldId id="367" r:id="rId39"/>
    <p:sldId id="365" r:id="rId40"/>
    <p:sldId id="366" r:id="rId41"/>
    <p:sldId id="368" r:id="rId42"/>
    <p:sldId id="354" r:id="rId43"/>
    <p:sldId id="355" r:id="rId44"/>
    <p:sldId id="356" r:id="rId45"/>
    <p:sldId id="357" r:id="rId46"/>
    <p:sldId id="358" r:id="rId47"/>
    <p:sldId id="369" r:id="rId48"/>
    <p:sldId id="403" r:id="rId49"/>
    <p:sldId id="404" r:id="rId50"/>
    <p:sldId id="405" r:id="rId51"/>
    <p:sldId id="407" r:id="rId52"/>
    <p:sldId id="408" r:id="rId53"/>
    <p:sldId id="272" r:id="rId54"/>
    <p:sldId id="273" r:id="rId55"/>
    <p:sldId id="370" r:id="rId56"/>
    <p:sldId id="371" r:id="rId57"/>
    <p:sldId id="372" r:id="rId58"/>
    <p:sldId id="376" r:id="rId59"/>
    <p:sldId id="380" r:id="rId60"/>
    <p:sldId id="382" r:id="rId61"/>
    <p:sldId id="385" r:id="rId62"/>
    <p:sldId id="389" r:id="rId63"/>
    <p:sldId id="392" r:id="rId64"/>
    <p:sldId id="396" r:id="rId65"/>
    <p:sldId id="399" r:id="rId66"/>
    <p:sldId id="409" r:id="rId67"/>
    <p:sldId id="274" r:id="rId68"/>
  </p:sldIdLst>
  <p:sldSz cx="12192000" cy="6858000"/>
  <p:notesSz cx="6858000" cy="91440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sorterViewPr>
    <p:cViewPr>
      <p:scale>
        <a:sx n="100" d="100"/>
        <a:sy n="100" d="100"/>
      </p:scale>
      <p:origin x="0" y="-43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7D013-4BCE-4588-8820-33AC0242ECF2}" type="datetimeFigureOut">
              <a:rPr lang="en-ZW" smtClean="0"/>
              <a:t>4/10/2023</a:t>
            </a:fld>
            <a:endParaRPr lang="en-Z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6C491-012F-46B8-AB49-789FF25933B7}" type="slidenum">
              <a:rPr lang="en-ZW" smtClean="0"/>
              <a:t>‹#›</a:t>
            </a:fld>
            <a:endParaRPr lang="en-ZW"/>
          </a:p>
        </p:txBody>
      </p:sp>
    </p:spTree>
    <p:extLst>
      <p:ext uri="{BB962C8B-B14F-4D97-AF65-F5344CB8AC3E}">
        <p14:creationId xmlns:p14="http://schemas.microsoft.com/office/powerpoint/2010/main" val="3591967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D0E99B8-12F0-458E-984D-EFE8F147F266}" type="slidenum">
              <a:rPr lang="en-US" b="0"/>
              <a:pPr/>
              <a:t>23</a:t>
            </a:fld>
            <a:endParaRPr lang="en-US" b="0"/>
          </a:p>
        </p:txBody>
      </p:sp>
      <p:sp>
        <p:nvSpPr>
          <p:cNvPr id="197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panose="020B0604020202020204" pitchFamily="34" charset="0"/>
            </a:endParaRPr>
          </a:p>
        </p:txBody>
      </p:sp>
    </p:spTree>
    <p:extLst>
      <p:ext uri="{BB962C8B-B14F-4D97-AF65-F5344CB8AC3E}">
        <p14:creationId xmlns:p14="http://schemas.microsoft.com/office/powerpoint/2010/main" val="85234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EAA9FAC-561E-4861-AD97-1AD045A284CD}" type="slidenum">
              <a:rPr lang="en-US" b="0"/>
              <a:pPr/>
              <a:t>35</a:t>
            </a:fld>
            <a:endParaRPr lang="en-US" b="0"/>
          </a:p>
        </p:txBody>
      </p:sp>
      <p:sp>
        <p:nvSpPr>
          <p:cNvPr id="198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panose="020B0604020202020204" pitchFamily="34" charset="0"/>
            </a:endParaRPr>
          </a:p>
        </p:txBody>
      </p:sp>
    </p:spTree>
    <p:extLst>
      <p:ext uri="{BB962C8B-B14F-4D97-AF65-F5344CB8AC3E}">
        <p14:creationId xmlns:p14="http://schemas.microsoft.com/office/powerpoint/2010/main" val="359366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2BE82C3-6A73-44D8-A9E7-4260F382302F}" type="slidenum">
              <a:rPr lang="en-US" b="0"/>
              <a:pPr/>
              <a:t>36</a:t>
            </a:fld>
            <a:endParaRPr lang="en-US" b="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panose="020B0604020202020204" pitchFamily="34" charset="0"/>
            </a:endParaRPr>
          </a:p>
        </p:txBody>
      </p:sp>
    </p:spTree>
    <p:extLst>
      <p:ext uri="{BB962C8B-B14F-4D97-AF65-F5344CB8AC3E}">
        <p14:creationId xmlns:p14="http://schemas.microsoft.com/office/powerpoint/2010/main" val="214153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485CED4-685D-45B3-8D9B-BA2C347D1777}" type="slidenum">
              <a:rPr lang="en-US" b="0">
                <a:solidFill>
                  <a:prstClr val="black"/>
                </a:solidFill>
              </a:rPr>
              <a:pPr/>
              <a:t>49</a:t>
            </a:fld>
            <a:endParaRPr lang="en-US" b="0">
              <a:solidFill>
                <a:prstClr val="black"/>
              </a:solidFill>
            </a:endParaRPr>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panose="020B0604020202020204" pitchFamily="34" charset="0"/>
              </a:rPr>
              <a:t>Can survive environmental conditions that kill </a:t>
            </a:r>
            <a:r>
              <a:rPr lang="en-US" i="1">
                <a:latin typeface="Arial" panose="020B0604020202020204" pitchFamily="34" charset="0"/>
              </a:rPr>
              <a:t>E. histolytica</a:t>
            </a:r>
            <a:r>
              <a:rPr lang="en-US">
                <a:latin typeface="Arial" panose="020B0604020202020204" pitchFamily="34" charset="0"/>
              </a:rPr>
              <a:t> so more common.</a:t>
            </a:r>
          </a:p>
        </p:txBody>
      </p:sp>
    </p:spTree>
    <p:extLst>
      <p:ext uri="{BB962C8B-B14F-4D97-AF65-F5344CB8AC3E}">
        <p14:creationId xmlns:p14="http://schemas.microsoft.com/office/powerpoint/2010/main" val="2388353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BBDF508-56D3-497E-89C2-C4D9E8F5BD34}" type="slidenum">
              <a:rPr lang="en-US" b="0">
                <a:solidFill>
                  <a:prstClr val="black"/>
                </a:solidFill>
              </a:rPr>
              <a:pPr/>
              <a:t>54</a:t>
            </a:fld>
            <a:endParaRPr lang="en-US" b="0">
              <a:solidFill>
                <a:prstClr val="black"/>
              </a:solidFill>
            </a:endParaRPr>
          </a:p>
        </p:txBody>
      </p:sp>
      <p:sp>
        <p:nvSpPr>
          <p:cNvPr id="203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panose="020B0604020202020204" pitchFamily="34" charset="0"/>
            </a:endParaRPr>
          </a:p>
        </p:txBody>
      </p:sp>
    </p:spTree>
    <p:extLst>
      <p:ext uri="{BB962C8B-B14F-4D97-AF65-F5344CB8AC3E}">
        <p14:creationId xmlns:p14="http://schemas.microsoft.com/office/powerpoint/2010/main" val="214328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44279B10-E80B-4F8F-820F-8D99DDE6EF8C}" type="slidenum">
              <a:rPr lang="en-US" b="0">
                <a:solidFill>
                  <a:prstClr val="black"/>
                </a:solidFill>
              </a:rPr>
              <a:pPr/>
              <a:t>56</a:t>
            </a:fld>
            <a:endParaRPr lang="en-US" b="0">
              <a:solidFill>
                <a:prstClr val="black"/>
              </a:solidFill>
            </a:endParaRPr>
          </a:p>
        </p:txBody>
      </p:sp>
      <p:sp>
        <p:nvSpPr>
          <p:cNvPr id="204803" name="Rectangle 2"/>
          <p:cNvSpPr>
            <a:spLocks noGrp="1" noRot="1" noChangeAspect="1" noChangeArrowheads="1" noTextEdit="1"/>
          </p:cNvSpPr>
          <p:nvPr>
            <p:ph type="sldImg"/>
          </p:nvPr>
        </p:nvSpPr>
        <p:spPr bwMode="auto">
          <a:xfrm>
            <a:off x="-666750" y="687388"/>
            <a:ext cx="7967663" cy="4483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4" name="Rectangle 3"/>
          <p:cNvSpPr>
            <a:spLocks noGrp="1" noChangeArrowheads="1"/>
          </p:cNvSpPr>
          <p:nvPr>
            <p:ph type="body" idx="1"/>
          </p:nvPr>
        </p:nvSpPr>
        <p:spPr bwMode="auto">
          <a:xfrm>
            <a:off x="892175" y="5268913"/>
            <a:ext cx="5280025" cy="318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panose="020B0604020202020204" pitchFamily="34" charset="0"/>
              </a:rPr>
              <a:t>We will see many parasites that inhabit both pigs and humans.  </a:t>
            </a:r>
          </a:p>
          <a:p>
            <a:endParaRPr lang="en-US">
              <a:latin typeface="Arial" panose="020B0604020202020204" pitchFamily="34" charset="0"/>
            </a:endParaRPr>
          </a:p>
          <a:p>
            <a:r>
              <a:rPr lang="en-US">
                <a:latin typeface="Arial" panose="020B0604020202020204" pitchFamily="34" charset="0"/>
              </a:rPr>
              <a:t>Two reasons: </a:t>
            </a:r>
          </a:p>
          <a:p>
            <a:r>
              <a:rPr lang="en-US">
                <a:latin typeface="Arial" panose="020B0604020202020204" pitchFamily="34" charset="0"/>
              </a:rPr>
              <a:t>similar internal organ size and location and </a:t>
            </a:r>
          </a:p>
          <a:p>
            <a:r>
              <a:rPr lang="en-US">
                <a:latin typeface="Arial" panose="020B0604020202020204" pitchFamily="34" charset="0"/>
              </a:rPr>
              <a:t>close contact between pigs and their human owners (some as close as dogs and cats). </a:t>
            </a:r>
          </a:p>
          <a:p>
            <a:endParaRPr lang="en-US">
              <a:latin typeface="Arial" panose="020B0604020202020204" pitchFamily="34" charset="0"/>
            </a:endParaRPr>
          </a:p>
          <a:p>
            <a:r>
              <a:rPr lang="en-US">
                <a:latin typeface="Arial" panose="020B0604020202020204" pitchFamily="34" charset="0"/>
              </a:rPr>
              <a:t> Not because we are closely related evolutionarily.  Humans share many parasites with other primates because of our close evolutionary histories (parasite invaded and stayed as we evolved).</a:t>
            </a:r>
          </a:p>
        </p:txBody>
      </p:sp>
    </p:spTree>
    <p:extLst>
      <p:ext uri="{BB962C8B-B14F-4D97-AF65-F5344CB8AC3E}">
        <p14:creationId xmlns:p14="http://schemas.microsoft.com/office/powerpoint/2010/main" val="2037075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W"/>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9336BDF8-C09E-4B6B-A7B8-389C539C3007}" type="datetimeFigureOut">
              <a:rPr lang="en-ZW" smtClean="0"/>
              <a:t>4/10/2023</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B3608CDB-A686-4297-A3F7-129F379B4854}" type="slidenum">
              <a:rPr lang="en-ZW" smtClean="0"/>
              <a:t>‹#›</a:t>
            </a:fld>
            <a:endParaRPr lang="en-ZW"/>
          </a:p>
        </p:txBody>
      </p:sp>
    </p:spTree>
    <p:extLst>
      <p:ext uri="{BB962C8B-B14F-4D97-AF65-F5344CB8AC3E}">
        <p14:creationId xmlns:p14="http://schemas.microsoft.com/office/powerpoint/2010/main" val="419957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9336BDF8-C09E-4B6B-A7B8-389C539C3007}" type="datetimeFigureOut">
              <a:rPr lang="en-ZW" smtClean="0"/>
              <a:t>4/10/2023</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B3608CDB-A686-4297-A3F7-129F379B4854}" type="slidenum">
              <a:rPr lang="en-ZW" smtClean="0"/>
              <a:t>‹#›</a:t>
            </a:fld>
            <a:endParaRPr lang="en-ZW"/>
          </a:p>
        </p:txBody>
      </p:sp>
    </p:spTree>
    <p:extLst>
      <p:ext uri="{BB962C8B-B14F-4D97-AF65-F5344CB8AC3E}">
        <p14:creationId xmlns:p14="http://schemas.microsoft.com/office/powerpoint/2010/main" val="1200625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p:txBody>
          <a:bodyPr/>
          <a:lstStyle>
            <a:lvl1pPr>
              <a:defRPr/>
            </a:lvl1pPr>
          </a:lstStyle>
          <a:p>
            <a:fld id="{4C5EEED5-D1F1-4EE9-AEB0-A18A8A591321}" type="slidenum">
              <a:rPr lang="en-US">
                <a:solidFill>
                  <a:srgbClr val="000000"/>
                </a:solidFill>
              </a:rPr>
              <a:pPr/>
              <a:t>‹#›</a:t>
            </a:fld>
            <a:endParaRPr lang="en-US">
              <a:solidFill>
                <a:srgbClr val="000000"/>
              </a:solidFill>
            </a:endParaRPr>
          </a:p>
        </p:txBody>
      </p:sp>
      <p:sp>
        <p:nvSpPr>
          <p:cNvPr id="5" name="Rectangle 16"/>
          <p:cNvSpPr>
            <a:spLocks noGrp="1" noChangeArrowheads="1"/>
          </p:cNvSpPr>
          <p:nvPr>
            <p:ph type="dt" sz="half" idx="12"/>
          </p:nvPr>
        </p:nvSpPr>
        <p:spPr/>
        <p:txBody>
          <a:bodyPr/>
          <a:lstStyle>
            <a:lvl1pPr>
              <a:defRPr/>
            </a:lvl1pPr>
          </a:lstStyle>
          <a:p>
            <a:pPr>
              <a:defRPr/>
            </a:pPr>
            <a:fld id="{FE18437B-5E0F-4EF4-B215-6C9ECDBBDE0D}"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4363992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p:txBody>
          <a:bodyPr/>
          <a:lstStyle>
            <a:lvl1pPr>
              <a:defRPr/>
            </a:lvl1pPr>
          </a:lstStyle>
          <a:p>
            <a:fld id="{69312E9E-567A-4504-BCE8-186275F10530}" type="slidenum">
              <a:rPr lang="en-US">
                <a:solidFill>
                  <a:srgbClr val="000000"/>
                </a:solidFill>
              </a:rPr>
              <a:pPr/>
              <a:t>‹#›</a:t>
            </a:fld>
            <a:endParaRPr lang="en-US">
              <a:solidFill>
                <a:srgbClr val="000000"/>
              </a:solidFill>
            </a:endParaRPr>
          </a:p>
        </p:txBody>
      </p:sp>
      <p:sp>
        <p:nvSpPr>
          <p:cNvPr id="4" name="Rectangle 16"/>
          <p:cNvSpPr>
            <a:spLocks noGrp="1" noChangeArrowheads="1"/>
          </p:cNvSpPr>
          <p:nvPr>
            <p:ph type="dt" sz="half" idx="12"/>
          </p:nvPr>
        </p:nvSpPr>
        <p:spPr/>
        <p:txBody>
          <a:bodyPr/>
          <a:lstStyle>
            <a:lvl1pPr>
              <a:defRPr/>
            </a:lvl1pPr>
          </a:lstStyle>
          <a:p>
            <a:pPr>
              <a:defRPr/>
            </a:pPr>
            <a:fld id="{8E190FD4-0916-41DD-B074-20B1D6AADF39}"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2646414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4DA821DD-6181-48E3-B3B9-A320588FFC5B}"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62EF3489-4341-4FC4-B69D-C5EF2ACB388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5886727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4C1208BE-98DC-4CAB-AF22-B8FDDA9C32DB}"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9BA59EB8-A485-476C-9F8C-E67E19E448DB}"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0410638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D0EB17A6-85E0-4BC2-A93F-6D717A043D4D}"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76535C5D-5D15-452B-BAF9-F352840A2ACB}"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0126541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80264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727E2170-D002-4EF9-BF49-72CCEA5E90A0}"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98D658CF-6B12-4CB8-B55E-3F300F9CCBC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3616658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D84A1DD3-28F5-461F-8FF6-F707089D05DF}"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529D637F-B861-4F13-A25A-8D2F02068D2F}"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7117871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Table Placeholder 2"/>
          <p:cNvSpPr>
            <a:spLocks noGrp="1"/>
          </p:cNvSpPr>
          <p:nvPr>
            <p:ph type="tbl" idx="1"/>
          </p:nvPr>
        </p:nvSpPr>
        <p:spPr>
          <a:xfrm>
            <a:off x="609600" y="1981200"/>
            <a:ext cx="10972800" cy="3886200"/>
          </a:xfrm>
        </p:spPr>
        <p:txBody>
          <a:bodyPr/>
          <a:lstStyle/>
          <a:p>
            <a:pPr lvl="0"/>
            <a:endParaRPr lang="en-US" noProof="0"/>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4239D6B0-67DF-46E6-A342-D13EAB43DF1E}"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84478551-5079-43EA-B0FC-71FE8C0A24F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3993053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40005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88DB9B46-355A-4A3B-912D-B98D5C2B8F25}"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31AEBF6B-6895-41A7-8906-DFB3D8966832}"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5885272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30725"/>
          </a:xfrm>
        </p:spPr>
        <p:txBody>
          <a:bodyPr rtlCol="0">
            <a:normAutofit/>
          </a:bodyPr>
          <a:lstStyle/>
          <a:p>
            <a:pPr lvl="0"/>
            <a:endParaRPr lang="en-US" noProof="0"/>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50988645-44BC-4D9E-94DA-E26C4297A7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8396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9336BDF8-C09E-4B6B-A7B8-389C539C3007}" type="datetimeFigureOut">
              <a:rPr lang="en-ZW" smtClean="0"/>
              <a:t>4/10/2023</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B3608CDB-A686-4297-A3F7-129F379B4854}" type="slidenum">
              <a:rPr lang="en-ZW" smtClean="0"/>
              <a:t>‹#›</a:t>
            </a:fld>
            <a:endParaRPr lang="en-ZW"/>
          </a:p>
        </p:txBody>
      </p:sp>
    </p:spTree>
    <p:extLst>
      <p:ext uri="{BB962C8B-B14F-4D97-AF65-F5344CB8AC3E}">
        <p14:creationId xmlns:p14="http://schemas.microsoft.com/office/powerpoint/2010/main" val="42236619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grpSp>
      </p:grpSp>
      <p:pic>
        <p:nvPicPr>
          <p:cNvPr id="18" name="Picture 20" descr="ascpcolo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181600" y="-152400"/>
            <a:ext cx="5384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4" name="Rectangle 18"/>
          <p:cNvSpPr>
            <a:spLocks noGrp="1" noChangeArrowheads="1"/>
          </p:cNvSpPr>
          <p:nvPr>
            <p:ph type="ctrTitle"/>
          </p:nvPr>
        </p:nvSpPr>
        <p:spPr>
          <a:xfrm>
            <a:off x="3962400" y="1828800"/>
            <a:ext cx="8026400" cy="2209800"/>
          </a:xfrm>
        </p:spPr>
        <p:txBody>
          <a:bodyPr/>
          <a:lstStyle>
            <a:lvl1pPr>
              <a:defRPr sz="3800">
                <a:solidFill>
                  <a:srgbClr val="FFFFFF"/>
                </a:solidFill>
              </a:defRPr>
            </a:lvl1pPr>
          </a:lstStyle>
          <a:p>
            <a:r>
              <a:rPr lang="en-US"/>
              <a:t>Click to edit Master title style</a:t>
            </a:r>
          </a:p>
        </p:txBody>
      </p:sp>
      <p:sp>
        <p:nvSpPr>
          <p:cNvPr id="65555" name="Rectangle 19"/>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000">
                <a:solidFill>
                  <a:srgbClr val="808080"/>
                </a:solidFill>
              </a:defRPr>
            </a:lvl1pPr>
          </a:lstStyle>
          <a:p>
            <a:r>
              <a:rPr lang="en-US"/>
              <a:t>Click to edit Master subtitle style</a:t>
            </a:r>
          </a:p>
        </p:txBody>
      </p:sp>
      <p:sp>
        <p:nvSpPr>
          <p:cNvPr id="19" name="Rectangle 16"/>
          <p:cNvSpPr>
            <a:spLocks noGrp="1" noChangeArrowheads="1"/>
          </p:cNvSpPr>
          <p:nvPr>
            <p:ph type="dt" sz="half" idx="10"/>
          </p:nvPr>
        </p:nvSpPr>
        <p:spPr>
          <a:xfrm>
            <a:off x="609600" y="6248400"/>
            <a:ext cx="2844800" cy="457200"/>
          </a:xfrm>
        </p:spPr>
        <p:txBody>
          <a:bodyPr/>
          <a:lstStyle>
            <a:lvl1pPr>
              <a:defRPr/>
            </a:lvl1pPr>
          </a:lstStyle>
          <a:p>
            <a:pPr>
              <a:defRPr/>
            </a:pPr>
            <a:fld id="{05C0385D-6E92-44CC-BE97-D324C70561F1}" type="datetimeFigureOut">
              <a:rPr lang="en-US">
                <a:solidFill>
                  <a:srgbClr val="000000"/>
                </a:solidFill>
              </a:rPr>
              <a:pPr>
                <a:defRPr/>
              </a:pPr>
              <a:t>10/4/2023</a:t>
            </a:fld>
            <a:endParaRPr lang="en-US">
              <a:solidFill>
                <a:srgbClr val="000000"/>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503378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DF6B29D8-B9F4-4AFA-B481-BFC212FC83FB}"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1F5A0F52-6F51-474D-BE69-3D05CE1F6FFF}"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3501388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5269B006-9341-482B-8291-5B4D2328E61A}"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FE73E7CB-F2CA-4DE0-9195-4DCA1A4E6AA9}"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8263118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1B7F1CCC-9EDB-4251-9B40-CAE79215D7C1}"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3158E9BE-B27C-443B-A944-7E0F69084450}"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8763672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p:txBody>
          <a:bodyPr/>
          <a:lstStyle>
            <a:lvl1pPr>
              <a:defRPr/>
            </a:lvl1pPr>
          </a:lstStyle>
          <a:p>
            <a:fld id="{878B1442-0FFD-41FE-AE9F-28896139AAEE}" type="slidenum">
              <a:rPr lang="en-US">
                <a:solidFill>
                  <a:srgbClr val="000000"/>
                </a:solidFill>
              </a:rPr>
              <a:pPr/>
              <a:t>‹#›</a:t>
            </a:fld>
            <a:endParaRPr lang="en-US">
              <a:solidFill>
                <a:srgbClr val="000000"/>
              </a:solidFill>
            </a:endParaRPr>
          </a:p>
        </p:txBody>
      </p:sp>
      <p:sp>
        <p:nvSpPr>
          <p:cNvPr id="9" name="Rectangle 16"/>
          <p:cNvSpPr>
            <a:spLocks noGrp="1" noChangeArrowheads="1"/>
          </p:cNvSpPr>
          <p:nvPr>
            <p:ph type="dt" sz="half" idx="12"/>
          </p:nvPr>
        </p:nvSpPr>
        <p:spPr/>
        <p:txBody>
          <a:bodyPr/>
          <a:lstStyle>
            <a:lvl1pPr>
              <a:defRPr/>
            </a:lvl1pPr>
          </a:lstStyle>
          <a:p>
            <a:pPr>
              <a:defRPr/>
            </a:pPr>
            <a:fld id="{5AF0E3EB-E820-46AC-9FB3-FF899F70DFE3}"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42674055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p:txBody>
          <a:bodyPr/>
          <a:lstStyle>
            <a:lvl1pPr>
              <a:defRPr/>
            </a:lvl1pPr>
          </a:lstStyle>
          <a:p>
            <a:fld id="{4C5EEED5-D1F1-4EE9-AEB0-A18A8A591321}" type="slidenum">
              <a:rPr lang="en-US">
                <a:solidFill>
                  <a:srgbClr val="000000"/>
                </a:solidFill>
              </a:rPr>
              <a:pPr/>
              <a:t>‹#›</a:t>
            </a:fld>
            <a:endParaRPr lang="en-US">
              <a:solidFill>
                <a:srgbClr val="000000"/>
              </a:solidFill>
            </a:endParaRPr>
          </a:p>
        </p:txBody>
      </p:sp>
      <p:sp>
        <p:nvSpPr>
          <p:cNvPr id="5" name="Rectangle 16"/>
          <p:cNvSpPr>
            <a:spLocks noGrp="1" noChangeArrowheads="1"/>
          </p:cNvSpPr>
          <p:nvPr>
            <p:ph type="dt" sz="half" idx="12"/>
          </p:nvPr>
        </p:nvSpPr>
        <p:spPr/>
        <p:txBody>
          <a:bodyPr/>
          <a:lstStyle>
            <a:lvl1pPr>
              <a:defRPr/>
            </a:lvl1pPr>
          </a:lstStyle>
          <a:p>
            <a:pPr>
              <a:defRPr/>
            </a:pPr>
            <a:fld id="{FE18437B-5E0F-4EF4-B215-6C9ECDBBDE0D}"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6296602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p:txBody>
          <a:bodyPr/>
          <a:lstStyle>
            <a:lvl1pPr>
              <a:defRPr/>
            </a:lvl1pPr>
          </a:lstStyle>
          <a:p>
            <a:fld id="{69312E9E-567A-4504-BCE8-186275F10530}" type="slidenum">
              <a:rPr lang="en-US">
                <a:solidFill>
                  <a:srgbClr val="000000"/>
                </a:solidFill>
              </a:rPr>
              <a:pPr/>
              <a:t>‹#›</a:t>
            </a:fld>
            <a:endParaRPr lang="en-US">
              <a:solidFill>
                <a:srgbClr val="000000"/>
              </a:solidFill>
            </a:endParaRPr>
          </a:p>
        </p:txBody>
      </p:sp>
      <p:sp>
        <p:nvSpPr>
          <p:cNvPr id="4" name="Rectangle 16"/>
          <p:cNvSpPr>
            <a:spLocks noGrp="1" noChangeArrowheads="1"/>
          </p:cNvSpPr>
          <p:nvPr>
            <p:ph type="dt" sz="half" idx="12"/>
          </p:nvPr>
        </p:nvSpPr>
        <p:spPr/>
        <p:txBody>
          <a:bodyPr/>
          <a:lstStyle>
            <a:lvl1pPr>
              <a:defRPr/>
            </a:lvl1pPr>
          </a:lstStyle>
          <a:p>
            <a:pPr>
              <a:defRPr/>
            </a:pPr>
            <a:fld id="{8E190FD4-0916-41DD-B074-20B1D6AADF39}"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1423887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4DA821DD-6181-48E3-B3B9-A320588FFC5B}"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62EF3489-4341-4FC4-B69D-C5EF2ACB388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5347784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4C1208BE-98DC-4CAB-AF22-B8FDDA9C32DB}"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9BA59EB8-A485-476C-9F8C-E67E19E448DB}"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8563482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D0EB17A6-85E0-4BC2-A93F-6D717A043D4D}"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76535C5D-5D15-452B-BAF9-F352840A2ACB}"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941897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30725"/>
          </a:xfrm>
        </p:spPr>
        <p:txBody>
          <a:bodyPr rtlCol="0">
            <a:normAutofit/>
          </a:bodyPr>
          <a:lstStyle/>
          <a:p>
            <a:pPr lvl="0"/>
            <a:endParaRPr lang="en-US" noProof="0"/>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988645-44BC-4D9E-94DA-E26C4297A7E7}" type="slidenum">
              <a:rPr lang="en-US"/>
              <a:pPr/>
              <a:t>‹#›</a:t>
            </a:fld>
            <a:endParaRPr lang="en-US"/>
          </a:p>
        </p:txBody>
      </p:sp>
    </p:spTree>
    <p:extLst>
      <p:ext uri="{BB962C8B-B14F-4D97-AF65-F5344CB8AC3E}">
        <p14:creationId xmlns:p14="http://schemas.microsoft.com/office/powerpoint/2010/main" val="6519213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80264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727E2170-D002-4EF9-BF49-72CCEA5E90A0}"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98D658CF-6B12-4CB8-B55E-3F300F9CCBC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4504417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D84A1DD3-28F5-461F-8FF6-F707089D05DF}"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529D637F-B861-4F13-A25A-8D2F02068D2F}"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7823669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Table Placeholder 2"/>
          <p:cNvSpPr>
            <a:spLocks noGrp="1"/>
          </p:cNvSpPr>
          <p:nvPr>
            <p:ph type="tbl" idx="1"/>
          </p:nvPr>
        </p:nvSpPr>
        <p:spPr>
          <a:xfrm>
            <a:off x="609600" y="1981200"/>
            <a:ext cx="10972800" cy="3886200"/>
          </a:xfrm>
        </p:spPr>
        <p:txBody>
          <a:bodyPr/>
          <a:lstStyle/>
          <a:p>
            <a:pPr lvl="0"/>
            <a:endParaRPr lang="en-US" noProof="0"/>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4239D6B0-67DF-46E6-A342-D13EAB43DF1E}"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84478551-5079-43EA-B0FC-71FE8C0A24F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0146337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40005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88DB9B46-355A-4A3B-912D-B98D5C2B8F25}"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31AEBF6B-6895-41A7-8906-DFB3D8966832}"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92258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43B233-76A4-495D-A4D8-A909F8142A2A}" type="datetimeFigureOut">
              <a:rPr lang="en-US" smtClean="0">
                <a:solidFill>
                  <a:prstClr val="black">
                    <a:tint val="75000"/>
                  </a:prstClr>
                </a:solidFill>
              </a:rPr>
              <a:pPr/>
              <a:t>10/4/2023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EF1572-A189-4464-B12C-C8D81280A5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610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3B233-76A4-495D-A4D8-A909F8142A2A}" type="datetimeFigureOut">
              <a:rPr lang="en-US" smtClean="0">
                <a:solidFill>
                  <a:prstClr val="black">
                    <a:tint val="75000"/>
                  </a:prstClr>
                </a:solidFill>
              </a:rPr>
              <a:pPr/>
              <a:t>10/4/2023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EF1572-A189-4464-B12C-C8D81280A5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4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3B233-76A4-495D-A4D8-A909F8142A2A}" type="datetimeFigureOut">
              <a:rPr lang="en-US" smtClean="0">
                <a:solidFill>
                  <a:prstClr val="black">
                    <a:tint val="75000"/>
                  </a:prstClr>
                </a:solidFill>
              </a:rPr>
              <a:pPr/>
              <a:t>10/4/2023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EF1572-A189-4464-B12C-C8D81280A5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745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3B233-76A4-495D-A4D8-A909F8142A2A}" type="datetimeFigureOut">
              <a:rPr lang="en-US" smtClean="0">
                <a:solidFill>
                  <a:prstClr val="black">
                    <a:tint val="75000"/>
                  </a:prstClr>
                </a:solidFill>
              </a:rPr>
              <a:pPr/>
              <a:t>10/4/2023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EF1572-A189-4464-B12C-C8D81280A5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753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3B233-76A4-495D-A4D8-A909F8142A2A}" type="datetimeFigureOut">
              <a:rPr lang="en-US" smtClean="0">
                <a:solidFill>
                  <a:prstClr val="black">
                    <a:tint val="75000"/>
                  </a:prstClr>
                </a:solidFill>
              </a:rPr>
              <a:pPr/>
              <a:t>10/4/2023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EF1572-A189-4464-B12C-C8D81280A5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201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3B233-76A4-495D-A4D8-A909F8142A2A}" type="datetimeFigureOut">
              <a:rPr lang="en-US" smtClean="0">
                <a:solidFill>
                  <a:prstClr val="black">
                    <a:tint val="75000"/>
                  </a:prstClr>
                </a:solidFill>
              </a:rPr>
              <a:pPr/>
              <a:t>10/4/2023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EF1572-A189-4464-B12C-C8D81280A5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536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3B233-76A4-495D-A4D8-A909F8142A2A}" type="datetimeFigureOut">
              <a:rPr lang="en-US" smtClean="0">
                <a:solidFill>
                  <a:prstClr val="black">
                    <a:tint val="75000"/>
                  </a:prstClr>
                </a:solidFill>
              </a:rPr>
              <a:pPr/>
              <a:t>10/4/2023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EF1572-A189-4464-B12C-C8D81280A5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41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9336BDF8-C09E-4B6B-A7B8-389C539C3007}" type="datetimeFigureOut">
              <a:rPr lang="en-ZW" smtClean="0"/>
              <a:t>4/10/2023</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B3608CDB-A686-4297-A3F7-129F379B4854}" type="slidenum">
              <a:rPr lang="en-ZW" smtClean="0"/>
              <a:t>‹#›</a:t>
            </a:fld>
            <a:endParaRPr lang="en-ZW"/>
          </a:p>
        </p:txBody>
      </p:sp>
    </p:spTree>
    <p:extLst>
      <p:ext uri="{BB962C8B-B14F-4D97-AF65-F5344CB8AC3E}">
        <p14:creationId xmlns:p14="http://schemas.microsoft.com/office/powerpoint/2010/main" val="3888753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3B233-76A4-495D-A4D8-A909F8142A2A}" type="datetimeFigureOut">
              <a:rPr lang="en-US" smtClean="0">
                <a:solidFill>
                  <a:prstClr val="black">
                    <a:tint val="75000"/>
                  </a:prstClr>
                </a:solidFill>
              </a:rPr>
              <a:pPr/>
              <a:t>10/4/2023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EF1572-A189-4464-B12C-C8D81280A5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569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3B233-76A4-495D-A4D8-A909F8142A2A}" type="datetimeFigureOut">
              <a:rPr lang="en-US" smtClean="0">
                <a:solidFill>
                  <a:prstClr val="black">
                    <a:tint val="75000"/>
                  </a:prstClr>
                </a:solidFill>
              </a:rPr>
              <a:pPr/>
              <a:t>10/4/2023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EF1572-A189-4464-B12C-C8D81280A5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34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3B233-76A4-495D-A4D8-A909F8142A2A}" type="datetimeFigureOut">
              <a:rPr lang="en-US" smtClean="0">
                <a:solidFill>
                  <a:prstClr val="black">
                    <a:tint val="75000"/>
                  </a:prstClr>
                </a:solidFill>
              </a:rPr>
              <a:pPr/>
              <a:t>10/4/2023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EF1572-A189-4464-B12C-C8D81280A5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359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3B233-76A4-495D-A4D8-A909F8142A2A}" type="datetimeFigureOut">
              <a:rPr lang="en-US" smtClean="0">
                <a:solidFill>
                  <a:prstClr val="black">
                    <a:tint val="75000"/>
                  </a:prstClr>
                </a:solidFill>
              </a:rPr>
              <a:pPr/>
              <a:t>10/4/2023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EF1572-A189-4464-B12C-C8D81280A5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39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grpSp>
      </p:grpSp>
      <p:pic>
        <p:nvPicPr>
          <p:cNvPr id="18" name="Picture 20" descr="ascpcolo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181600" y="-152400"/>
            <a:ext cx="5384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4" name="Rectangle 18"/>
          <p:cNvSpPr>
            <a:spLocks noGrp="1" noChangeArrowheads="1"/>
          </p:cNvSpPr>
          <p:nvPr>
            <p:ph type="ctrTitle"/>
          </p:nvPr>
        </p:nvSpPr>
        <p:spPr>
          <a:xfrm>
            <a:off x="3962400" y="1828800"/>
            <a:ext cx="8026400" cy="2209800"/>
          </a:xfrm>
        </p:spPr>
        <p:txBody>
          <a:bodyPr/>
          <a:lstStyle>
            <a:lvl1pPr>
              <a:defRPr sz="3800">
                <a:solidFill>
                  <a:srgbClr val="FFFFFF"/>
                </a:solidFill>
              </a:defRPr>
            </a:lvl1pPr>
          </a:lstStyle>
          <a:p>
            <a:r>
              <a:rPr lang="en-US"/>
              <a:t>Click to edit Master title style</a:t>
            </a:r>
          </a:p>
        </p:txBody>
      </p:sp>
      <p:sp>
        <p:nvSpPr>
          <p:cNvPr id="65555" name="Rectangle 19"/>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000">
                <a:solidFill>
                  <a:srgbClr val="808080"/>
                </a:solidFill>
              </a:defRPr>
            </a:lvl1pPr>
          </a:lstStyle>
          <a:p>
            <a:r>
              <a:rPr lang="en-US"/>
              <a:t>Click to edit Master subtitle style</a:t>
            </a:r>
          </a:p>
        </p:txBody>
      </p:sp>
      <p:sp>
        <p:nvSpPr>
          <p:cNvPr id="19" name="Rectangle 16"/>
          <p:cNvSpPr>
            <a:spLocks noGrp="1" noChangeArrowheads="1"/>
          </p:cNvSpPr>
          <p:nvPr>
            <p:ph type="dt" sz="half" idx="10"/>
          </p:nvPr>
        </p:nvSpPr>
        <p:spPr>
          <a:xfrm>
            <a:off x="609600" y="6248400"/>
            <a:ext cx="2844800" cy="457200"/>
          </a:xfrm>
        </p:spPr>
        <p:txBody>
          <a:bodyPr/>
          <a:lstStyle>
            <a:lvl1pPr>
              <a:defRPr/>
            </a:lvl1pPr>
          </a:lstStyle>
          <a:p>
            <a:pPr>
              <a:defRPr/>
            </a:pPr>
            <a:fld id="{05C0385D-6E92-44CC-BE97-D324C70561F1}" type="datetimeFigureOut">
              <a:rPr lang="en-US">
                <a:solidFill>
                  <a:srgbClr val="000000"/>
                </a:solidFill>
              </a:rPr>
              <a:pPr>
                <a:defRPr/>
              </a:pPr>
              <a:t>10/4/2023</a:t>
            </a:fld>
            <a:endParaRPr lang="en-US">
              <a:solidFill>
                <a:srgbClr val="000000"/>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910253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DF6B29D8-B9F4-4AFA-B481-BFC212FC83FB}"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1F5A0F52-6F51-474D-BE69-3D05CE1F6FFF}"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4120804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5269B006-9341-482B-8291-5B4D2328E61A}"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FE73E7CB-F2CA-4DE0-9195-4DCA1A4E6AA9}"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70106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1B7F1CCC-9EDB-4251-9B40-CAE79215D7C1}"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3158E9BE-B27C-443B-A944-7E0F69084450}"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669628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p:txBody>
          <a:bodyPr/>
          <a:lstStyle>
            <a:lvl1pPr>
              <a:defRPr/>
            </a:lvl1pPr>
          </a:lstStyle>
          <a:p>
            <a:fld id="{878B1442-0FFD-41FE-AE9F-28896139AAEE}" type="slidenum">
              <a:rPr lang="en-US">
                <a:solidFill>
                  <a:srgbClr val="000000"/>
                </a:solidFill>
              </a:rPr>
              <a:pPr/>
              <a:t>‹#›</a:t>
            </a:fld>
            <a:endParaRPr lang="en-US">
              <a:solidFill>
                <a:srgbClr val="000000"/>
              </a:solidFill>
            </a:endParaRPr>
          </a:p>
        </p:txBody>
      </p:sp>
      <p:sp>
        <p:nvSpPr>
          <p:cNvPr id="9" name="Rectangle 16"/>
          <p:cNvSpPr>
            <a:spLocks noGrp="1" noChangeArrowheads="1"/>
          </p:cNvSpPr>
          <p:nvPr>
            <p:ph type="dt" sz="half" idx="12"/>
          </p:nvPr>
        </p:nvSpPr>
        <p:spPr/>
        <p:txBody>
          <a:bodyPr/>
          <a:lstStyle>
            <a:lvl1pPr>
              <a:defRPr/>
            </a:lvl1pPr>
          </a:lstStyle>
          <a:p>
            <a:pPr>
              <a:defRPr/>
            </a:pPr>
            <a:fld id="{5AF0E3EB-E820-46AC-9FB3-FF899F70DFE3}"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939719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p:txBody>
          <a:bodyPr/>
          <a:lstStyle>
            <a:lvl1pPr>
              <a:defRPr/>
            </a:lvl1pPr>
          </a:lstStyle>
          <a:p>
            <a:fld id="{4C5EEED5-D1F1-4EE9-AEB0-A18A8A591321}" type="slidenum">
              <a:rPr lang="en-US">
                <a:solidFill>
                  <a:srgbClr val="000000"/>
                </a:solidFill>
              </a:rPr>
              <a:pPr/>
              <a:t>‹#›</a:t>
            </a:fld>
            <a:endParaRPr lang="en-US">
              <a:solidFill>
                <a:srgbClr val="000000"/>
              </a:solidFill>
            </a:endParaRPr>
          </a:p>
        </p:txBody>
      </p:sp>
      <p:sp>
        <p:nvSpPr>
          <p:cNvPr id="5" name="Rectangle 16"/>
          <p:cNvSpPr>
            <a:spLocks noGrp="1" noChangeArrowheads="1"/>
          </p:cNvSpPr>
          <p:nvPr>
            <p:ph type="dt" sz="half" idx="12"/>
          </p:nvPr>
        </p:nvSpPr>
        <p:spPr/>
        <p:txBody>
          <a:bodyPr/>
          <a:lstStyle>
            <a:lvl1pPr>
              <a:defRPr/>
            </a:lvl1pPr>
          </a:lstStyle>
          <a:p>
            <a:pPr>
              <a:defRPr/>
            </a:pPr>
            <a:fld id="{FE18437B-5E0F-4EF4-B215-6C9ECDBBDE0D}"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54394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W"/>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36BDF8-C09E-4B6B-A7B8-389C539C3007}" type="datetimeFigureOut">
              <a:rPr lang="en-ZW" smtClean="0"/>
              <a:t>4/10/2023</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B3608CDB-A686-4297-A3F7-129F379B4854}" type="slidenum">
              <a:rPr lang="en-ZW" smtClean="0"/>
              <a:t>‹#›</a:t>
            </a:fld>
            <a:endParaRPr lang="en-ZW"/>
          </a:p>
        </p:txBody>
      </p:sp>
    </p:spTree>
    <p:extLst>
      <p:ext uri="{BB962C8B-B14F-4D97-AF65-F5344CB8AC3E}">
        <p14:creationId xmlns:p14="http://schemas.microsoft.com/office/powerpoint/2010/main" val="739872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p:txBody>
          <a:bodyPr/>
          <a:lstStyle>
            <a:lvl1pPr>
              <a:defRPr/>
            </a:lvl1pPr>
          </a:lstStyle>
          <a:p>
            <a:fld id="{69312E9E-567A-4504-BCE8-186275F10530}" type="slidenum">
              <a:rPr lang="en-US">
                <a:solidFill>
                  <a:srgbClr val="000000"/>
                </a:solidFill>
              </a:rPr>
              <a:pPr/>
              <a:t>‹#›</a:t>
            </a:fld>
            <a:endParaRPr lang="en-US">
              <a:solidFill>
                <a:srgbClr val="000000"/>
              </a:solidFill>
            </a:endParaRPr>
          </a:p>
        </p:txBody>
      </p:sp>
      <p:sp>
        <p:nvSpPr>
          <p:cNvPr id="4" name="Rectangle 16"/>
          <p:cNvSpPr>
            <a:spLocks noGrp="1" noChangeArrowheads="1"/>
          </p:cNvSpPr>
          <p:nvPr>
            <p:ph type="dt" sz="half" idx="12"/>
          </p:nvPr>
        </p:nvSpPr>
        <p:spPr/>
        <p:txBody>
          <a:bodyPr/>
          <a:lstStyle>
            <a:lvl1pPr>
              <a:defRPr/>
            </a:lvl1pPr>
          </a:lstStyle>
          <a:p>
            <a:pPr>
              <a:defRPr/>
            </a:pPr>
            <a:fld id="{8E190FD4-0916-41DD-B074-20B1D6AADF39}"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481282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4DA821DD-6181-48E3-B3B9-A320588FFC5B}"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62EF3489-4341-4FC4-B69D-C5EF2ACB388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494273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4C1208BE-98DC-4CAB-AF22-B8FDDA9C32DB}"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9BA59EB8-A485-476C-9F8C-E67E19E448DB}"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565075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D0EB17A6-85E0-4BC2-A93F-6D717A043D4D}"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76535C5D-5D15-452B-BAF9-F352840A2ACB}"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779535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80264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727E2170-D002-4EF9-BF49-72CCEA5E90A0}"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98D658CF-6B12-4CB8-B55E-3F300F9CCBC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614755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D84A1DD3-28F5-461F-8FF6-F707089D05DF}"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529D637F-B861-4F13-A25A-8D2F02068D2F}"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548391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Table Placeholder 2"/>
          <p:cNvSpPr>
            <a:spLocks noGrp="1"/>
          </p:cNvSpPr>
          <p:nvPr>
            <p:ph type="tbl" idx="1"/>
          </p:nvPr>
        </p:nvSpPr>
        <p:spPr>
          <a:xfrm>
            <a:off x="609600" y="1981200"/>
            <a:ext cx="10972800" cy="3886200"/>
          </a:xfrm>
        </p:spPr>
        <p:txBody>
          <a:bodyPr/>
          <a:lstStyle/>
          <a:p>
            <a:pPr lvl="0"/>
            <a:endParaRPr lang="en-US" noProof="0"/>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4239D6B0-67DF-46E6-A342-D13EAB43DF1E}"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84478551-5079-43EA-B0FC-71FE8C0A24F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560971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40005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88DB9B46-355A-4A3B-912D-B98D5C2B8F25}"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31AEBF6B-6895-41A7-8906-DFB3D8966832}"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4642437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30725"/>
          </a:xfrm>
        </p:spPr>
        <p:txBody>
          <a:bodyPr rtlCol="0">
            <a:normAutofit/>
          </a:bodyPr>
          <a:lstStyle/>
          <a:p>
            <a:pPr lvl="0"/>
            <a:endParaRPr lang="en-US" noProof="0"/>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50988645-44BC-4D9E-94DA-E26C4297A7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0986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grpSp>
      </p:grpSp>
      <p:pic>
        <p:nvPicPr>
          <p:cNvPr id="18" name="Picture 20" descr="ascpcolo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181600" y="-152400"/>
            <a:ext cx="5384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4" name="Rectangle 18"/>
          <p:cNvSpPr>
            <a:spLocks noGrp="1" noChangeArrowheads="1"/>
          </p:cNvSpPr>
          <p:nvPr>
            <p:ph type="ctrTitle"/>
          </p:nvPr>
        </p:nvSpPr>
        <p:spPr>
          <a:xfrm>
            <a:off x="3962400" y="1828800"/>
            <a:ext cx="8026400" cy="2209800"/>
          </a:xfrm>
        </p:spPr>
        <p:txBody>
          <a:bodyPr/>
          <a:lstStyle>
            <a:lvl1pPr>
              <a:defRPr sz="3800">
                <a:solidFill>
                  <a:srgbClr val="FFFFFF"/>
                </a:solidFill>
              </a:defRPr>
            </a:lvl1pPr>
          </a:lstStyle>
          <a:p>
            <a:r>
              <a:rPr lang="en-US"/>
              <a:t>Click to edit Master title style</a:t>
            </a:r>
          </a:p>
        </p:txBody>
      </p:sp>
      <p:sp>
        <p:nvSpPr>
          <p:cNvPr id="65555" name="Rectangle 19"/>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000">
                <a:solidFill>
                  <a:srgbClr val="808080"/>
                </a:solidFill>
              </a:defRPr>
            </a:lvl1pPr>
          </a:lstStyle>
          <a:p>
            <a:r>
              <a:rPr lang="en-US"/>
              <a:t>Click to edit Master subtitle style</a:t>
            </a:r>
          </a:p>
        </p:txBody>
      </p:sp>
      <p:sp>
        <p:nvSpPr>
          <p:cNvPr id="19" name="Rectangle 16"/>
          <p:cNvSpPr>
            <a:spLocks noGrp="1" noChangeArrowheads="1"/>
          </p:cNvSpPr>
          <p:nvPr>
            <p:ph type="dt" sz="half" idx="10"/>
          </p:nvPr>
        </p:nvSpPr>
        <p:spPr>
          <a:xfrm>
            <a:off x="609600" y="6248400"/>
            <a:ext cx="2844800" cy="457200"/>
          </a:xfrm>
        </p:spPr>
        <p:txBody>
          <a:bodyPr/>
          <a:lstStyle>
            <a:lvl1pPr>
              <a:defRPr/>
            </a:lvl1pPr>
          </a:lstStyle>
          <a:p>
            <a:pPr>
              <a:defRPr/>
            </a:pPr>
            <a:fld id="{05C0385D-6E92-44CC-BE97-D324C70561F1}" type="datetimeFigureOut">
              <a:rPr lang="en-US">
                <a:solidFill>
                  <a:srgbClr val="000000"/>
                </a:solidFill>
              </a:rPr>
              <a:pPr>
                <a:defRPr/>
              </a:pPr>
              <a:t>10/4/2023</a:t>
            </a:fld>
            <a:endParaRPr lang="en-US">
              <a:solidFill>
                <a:srgbClr val="000000"/>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948807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9336BDF8-C09E-4B6B-A7B8-389C539C3007}" type="datetimeFigureOut">
              <a:rPr lang="en-ZW" smtClean="0"/>
              <a:t>4/10/2023</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B3608CDB-A686-4297-A3F7-129F379B4854}" type="slidenum">
              <a:rPr lang="en-ZW" smtClean="0"/>
              <a:t>‹#›</a:t>
            </a:fld>
            <a:endParaRPr lang="en-ZW"/>
          </a:p>
        </p:txBody>
      </p:sp>
    </p:spTree>
    <p:extLst>
      <p:ext uri="{BB962C8B-B14F-4D97-AF65-F5344CB8AC3E}">
        <p14:creationId xmlns:p14="http://schemas.microsoft.com/office/powerpoint/2010/main" val="3556752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DF6B29D8-B9F4-4AFA-B481-BFC212FC83FB}"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1F5A0F52-6F51-474D-BE69-3D05CE1F6FFF}"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688921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5269B006-9341-482B-8291-5B4D2328E61A}"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FE73E7CB-F2CA-4DE0-9195-4DCA1A4E6AA9}"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887994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1B7F1CCC-9EDB-4251-9B40-CAE79215D7C1}"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3158E9BE-B27C-443B-A944-7E0F69084450}"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073442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p:txBody>
          <a:bodyPr/>
          <a:lstStyle>
            <a:lvl1pPr>
              <a:defRPr/>
            </a:lvl1pPr>
          </a:lstStyle>
          <a:p>
            <a:fld id="{878B1442-0FFD-41FE-AE9F-28896139AAEE}" type="slidenum">
              <a:rPr lang="en-US">
                <a:solidFill>
                  <a:srgbClr val="000000"/>
                </a:solidFill>
              </a:rPr>
              <a:pPr/>
              <a:t>‹#›</a:t>
            </a:fld>
            <a:endParaRPr lang="en-US">
              <a:solidFill>
                <a:srgbClr val="000000"/>
              </a:solidFill>
            </a:endParaRPr>
          </a:p>
        </p:txBody>
      </p:sp>
      <p:sp>
        <p:nvSpPr>
          <p:cNvPr id="9" name="Rectangle 16"/>
          <p:cNvSpPr>
            <a:spLocks noGrp="1" noChangeArrowheads="1"/>
          </p:cNvSpPr>
          <p:nvPr>
            <p:ph type="dt" sz="half" idx="12"/>
          </p:nvPr>
        </p:nvSpPr>
        <p:spPr/>
        <p:txBody>
          <a:bodyPr/>
          <a:lstStyle>
            <a:lvl1pPr>
              <a:defRPr/>
            </a:lvl1pPr>
          </a:lstStyle>
          <a:p>
            <a:pPr>
              <a:defRPr/>
            </a:pPr>
            <a:fld id="{5AF0E3EB-E820-46AC-9FB3-FF899F70DFE3}"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171361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p:txBody>
          <a:bodyPr/>
          <a:lstStyle>
            <a:lvl1pPr>
              <a:defRPr/>
            </a:lvl1pPr>
          </a:lstStyle>
          <a:p>
            <a:fld id="{4C5EEED5-D1F1-4EE9-AEB0-A18A8A591321}" type="slidenum">
              <a:rPr lang="en-US">
                <a:solidFill>
                  <a:srgbClr val="000000"/>
                </a:solidFill>
              </a:rPr>
              <a:pPr/>
              <a:t>‹#›</a:t>
            </a:fld>
            <a:endParaRPr lang="en-US">
              <a:solidFill>
                <a:srgbClr val="000000"/>
              </a:solidFill>
            </a:endParaRPr>
          </a:p>
        </p:txBody>
      </p:sp>
      <p:sp>
        <p:nvSpPr>
          <p:cNvPr id="5" name="Rectangle 16"/>
          <p:cNvSpPr>
            <a:spLocks noGrp="1" noChangeArrowheads="1"/>
          </p:cNvSpPr>
          <p:nvPr>
            <p:ph type="dt" sz="half" idx="12"/>
          </p:nvPr>
        </p:nvSpPr>
        <p:spPr/>
        <p:txBody>
          <a:bodyPr/>
          <a:lstStyle>
            <a:lvl1pPr>
              <a:defRPr/>
            </a:lvl1pPr>
          </a:lstStyle>
          <a:p>
            <a:pPr>
              <a:defRPr/>
            </a:pPr>
            <a:fld id="{FE18437B-5E0F-4EF4-B215-6C9ECDBBDE0D}"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613220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p:txBody>
          <a:bodyPr/>
          <a:lstStyle>
            <a:lvl1pPr>
              <a:defRPr/>
            </a:lvl1pPr>
          </a:lstStyle>
          <a:p>
            <a:fld id="{69312E9E-567A-4504-BCE8-186275F10530}" type="slidenum">
              <a:rPr lang="en-US">
                <a:solidFill>
                  <a:srgbClr val="000000"/>
                </a:solidFill>
              </a:rPr>
              <a:pPr/>
              <a:t>‹#›</a:t>
            </a:fld>
            <a:endParaRPr lang="en-US">
              <a:solidFill>
                <a:srgbClr val="000000"/>
              </a:solidFill>
            </a:endParaRPr>
          </a:p>
        </p:txBody>
      </p:sp>
      <p:sp>
        <p:nvSpPr>
          <p:cNvPr id="4" name="Rectangle 16"/>
          <p:cNvSpPr>
            <a:spLocks noGrp="1" noChangeArrowheads="1"/>
          </p:cNvSpPr>
          <p:nvPr>
            <p:ph type="dt" sz="half" idx="12"/>
          </p:nvPr>
        </p:nvSpPr>
        <p:spPr/>
        <p:txBody>
          <a:bodyPr/>
          <a:lstStyle>
            <a:lvl1pPr>
              <a:defRPr/>
            </a:lvl1pPr>
          </a:lstStyle>
          <a:p>
            <a:pPr>
              <a:defRPr/>
            </a:pPr>
            <a:fld id="{8E190FD4-0916-41DD-B074-20B1D6AADF39}"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6752666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4DA821DD-6181-48E3-B3B9-A320588FFC5B}"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62EF3489-4341-4FC4-B69D-C5EF2ACB388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366275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4C1208BE-98DC-4CAB-AF22-B8FDDA9C32DB}"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9BA59EB8-A485-476C-9F8C-E67E19E448DB}"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463196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D0EB17A6-85E0-4BC2-A93F-6D717A043D4D}"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76535C5D-5D15-452B-BAF9-F352840A2ACB}"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118268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80264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727E2170-D002-4EF9-BF49-72CCEA5E90A0}"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98D658CF-6B12-4CB8-B55E-3F300F9CCBC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26128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W"/>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9336BDF8-C09E-4B6B-A7B8-389C539C3007}" type="datetimeFigureOut">
              <a:rPr lang="en-ZW" smtClean="0"/>
              <a:t>4/10/2023</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B3608CDB-A686-4297-A3F7-129F379B4854}" type="slidenum">
              <a:rPr lang="en-ZW" smtClean="0"/>
              <a:t>‹#›</a:t>
            </a:fld>
            <a:endParaRPr lang="en-ZW"/>
          </a:p>
        </p:txBody>
      </p:sp>
    </p:spTree>
    <p:extLst>
      <p:ext uri="{BB962C8B-B14F-4D97-AF65-F5344CB8AC3E}">
        <p14:creationId xmlns:p14="http://schemas.microsoft.com/office/powerpoint/2010/main" val="26828643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D84A1DD3-28F5-461F-8FF6-F707089D05DF}"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529D637F-B861-4F13-A25A-8D2F02068D2F}"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166486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Table Placeholder 2"/>
          <p:cNvSpPr>
            <a:spLocks noGrp="1"/>
          </p:cNvSpPr>
          <p:nvPr>
            <p:ph type="tbl" idx="1"/>
          </p:nvPr>
        </p:nvSpPr>
        <p:spPr>
          <a:xfrm>
            <a:off x="609600" y="1981200"/>
            <a:ext cx="10972800" cy="3886200"/>
          </a:xfrm>
        </p:spPr>
        <p:txBody>
          <a:bodyPr/>
          <a:lstStyle/>
          <a:p>
            <a:pPr lvl="0"/>
            <a:endParaRPr lang="en-US" noProof="0"/>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4239D6B0-67DF-46E6-A342-D13EAB43DF1E}"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84478551-5079-43EA-B0FC-71FE8C0A24F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473373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40005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88DB9B46-355A-4A3B-912D-B98D5C2B8F25}"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31AEBF6B-6895-41A7-8906-DFB3D8966832}"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41052756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30725"/>
          </a:xfrm>
        </p:spPr>
        <p:txBody>
          <a:bodyPr rtlCol="0">
            <a:normAutofit/>
          </a:bodyPr>
          <a:lstStyle/>
          <a:p>
            <a:pPr lvl="0"/>
            <a:endParaRPr lang="en-US" noProof="0"/>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50988645-44BC-4D9E-94DA-E26C4297A7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27362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grpSp>
      </p:grpSp>
      <p:pic>
        <p:nvPicPr>
          <p:cNvPr id="18" name="Picture 20" descr="ascpcolo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181600" y="-152400"/>
            <a:ext cx="5384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4" name="Rectangle 18"/>
          <p:cNvSpPr>
            <a:spLocks noGrp="1" noChangeArrowheads="1"/>
          </p:cNvSpPr>
          <p:nvPr>
            <p:ph type="ctrTitle"/>
          </p:nvPr>
        </p:nvSpPr>
        <p:spPr>
          <a:xfrm>
            <a:off x="3962400" y="1828800"/>
            <a:ext cx="8026400" cy="2209800"/>
          </a:xfrm>
        </p:spPr>
        <p:txBody>
          <a:bodyPr/>
          <a:lstStyle>
            <a:lvl1pPr>
              <a:defRPr sz="3800">
                <a:solidFill>
                  <a:srgbClr val="FFFFFF"/>
                </a:solidFill>
              </a:defRPr>
            </a:lvl1pPr>
          </a:lstStyle>
          <a:p>
            <a:r>
              <a:rPr lang="en-US"/>
              <a:t>Click to edit Master title style</a:t>
            </a:r>
          </a:p>
        </p:txBody>
      </p:sp>
      <p:sp>
        <p:nvSpPr>
          <p:cNvPr id="65555" name="Rectangle 19"/>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000">
                <a:solidFill>
                  <a:srgbClr val="808080"/>
                </a:solidFill>
              </a:defRPr>
            </a:lvl1pPr>
          </a:lstStyle>
          <a:p>
            <a:r>
              <a:rPr lang="en-US"/>
              <a:t>Click to edit Master subtitle style</a:t>
            </a:r>
          </a:p>
        </p:txBody>
      </p:sp>
      <p:sp>
        <p:nvSpPr>
          <p:cNvPr id="19" name="Rectangle 16"/>
          <p:cNvSpPr>
            <a:spLocks noGrp="1" noChangeArrowheads="1"/>
          </p:cNvSpPr>
          <p:nvPr>
            <p:ph type="dt" sz="half" idx="10"/>
          </p:nvPr>
        </p:nvSpPr>
        <p:spPr>
          <a:xfrm>
            <a:off x="609600" y="6248400"/>
            <a:ext cx="2844800" cy="457200"/>
          </a:xfrm>
        </p:spPr>
        <p:txBody>
          <a:bodyPr/>
          <a:lstStyle>
            <a:lvl1pPr>
              <a:defRPr/>
            </a:lvl1pPr>
          </a:lstStyle>
          <a:p>
            <a:pPr>
              <a:defRPr/>
            </a:pPr>
            <a:fld id="{05C0385D-6E92-44CC-BE97-D324C70561F1}" type="datetimeFigureOut">
              <a:rPr lang="en-US">
                <a:solidFill>
                  <a:srgbClr val="000000"/>
                </a:solidFill>
              </a:rPr>
              <a:pPr>
                <a:defRPr/>
              </a:pPr>
              <a:t>10/4/2023</a:t>
            </a:fld>
            <a:endParaRPr lang="en-US">
              <a:solidFill>
                <a:srgbClr val="000000"/>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50215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DF6B29D8-B9F4-4AFA-B481-BFC212FC83FB}"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1F5A0F52-6F51-474D-BE69-3D05CE1F6FFF}"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4273000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5269B006-9341-482B-8291-5B4D2328E61A}"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FE73E7CB-F2CA-4DE0-9195-4DCA1A4E6AA9}"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4036984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1B7F1CCC-9EDB-4251-9B40-CAE79215D7C1}"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3158E9BE-B27C-443B-A944-7E0F69084450}"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95021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p:txBody>
          <a:bodyPr/>
          <a:lstStyle>
            <a:lvl1pPr>
              <a:defRPr/>
            </a:lvl1pPr>
          </a:lstStyle>
          <a:p>
            <a:fld id="{878B1442-0FFD-41FE-AE9F-28896139AAEE}" type="slidenum">
              <a:rPr lang="en-US">
                <a:solidFill>
                  <a:srgbClr val="000000"/>
                </a:solidFill>
              </a:rPr>
              <a:pPr/>
              <a:t>‹#›</a:t>
            </a:fld>
            <a:endParaRPr lang="en-US">
              <a:solidFill>
                <a:srgbClr val="000000"/>
              </a:solidFill>
            </a:endParaRPr>
          </a:p>
        </p:txBody>
      </p:sp>
      <p:sp>
        <p:nvSpPr>
          <p:cNvPr id="9" name="Rectangle 16"/>
          <p:cNvSpPr>
            <a:spLocks noGrp="1" noChangeArrowheads="1"/>
          </p:cNvSpPr>
          <p:nvPr>
            <p:ph type="dt" sz="half" idx="12"/>
          </p:nvPr>
        </p:nvSpPr>
        <p:spPr/>
        <p:txBody>
          <a:bodyPr/>
          <a:lstStyle>
            <a:lvl1pPr>
              <a:defRPr/>
            </a:lvl1pPr>
          </a:lstStyle>
          <a:p>
            <a:pPr>
              <a:defRPr/>
            </a:pPr>
            <a:fld id="{5AF0E3EB-E820-46AC-9FB3-FF899F70DFE3}"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4711876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p:txBody>
          <a:bodyPr/>
          <a:lstStyle>
            <a:lvl1pPr>
              <a:defRPr/>
            </a:lvl1pPr>
          </a:lstStyle>
          <a:p>
            <a:fld id="{4C5EEED5-D1F1-4EE9-AEB0-A18A8A591321}" type="slidenum">
              <a:rPr lang="en-US">
                <a:solidFill>
                  <a:srgbClr val="000000"/>
                </a:solidFill>
              </a:rPr>
              <a:pPr/>
              <a:t>‹#›</a:t>
            </a:fld>
            <a:endParaRPr lang="en-US">
              <a:solidFill>
                <a:srgbClr val="000000"/>
              </a:solidFill>
            </a:endParaRPr>
          </a:p>
        </p:txBody>
      </p:sp>
      <p:sp>
        <p:nvSpPr>
          <p:cNvPr id="5" name="Rectangle 16"/>
          <p:cNvSpPr>
            <a:spLocks noGrp="1" noChangeArrowheads="1"/>
          </p:cNvSpPr>
          <p:nvPr>
            <p:ph type="dt" sz="half" idx="12"/>
          </p:nvPr>
        </p:nvSpPr>
        <p:spPr/>
        <p:txBody>
          <a:bodyPr/>
          <a:lstStyle>
            <a:lvl1pPr>
              <a:defRPr/>
            </a:lvl1pPr>
          </a:lstStyle>
          <a:p>
            <a:pPr>
              <a:defRPr/>
            </a:pPr>
            <a:fld id="{FE18437B-5E0F-4EF4-B215-6C9ECDBBDE0D}"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84817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9336BDF8-C09E-4B6B-A7B8-389C539C3007}" type="datetimeFigureOut">
              <a:rPr lang="en-ZW" smtClean="0"/>
              <a:t>4/10/2023</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B3608CDB-A686-4297-A3F7-129F379B4854}" type="slidenum">
              <a:rPr lang="en-ZW" smtClean="0"/>
              <a:t>‹#›</a:t>
            </a:fld>
            <a:endParaRPr lang="en-ZW"/>
          </a:p>
        </p:txBody>
      </p:sp>
    </p:spTree>
    <p:extLst>
      <p:ext uri="{BB962C8B-B14F-4D97-AF65-F5344CB8AC3E}">
        <p14:creationId xmlns:p14="http://schemas.microsoft.com/office/powerpoint/2010/main" val="3767310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p:txBody>
          <a:bodyPr/>
          <a:lstStyle>
            <a:lvl1pPr>
              <a:defRPr/>
            </a:lvl1pPr>
          </a:lstStyle>
          <a:p>
            <a:fld id="{69312E9E-567A-4504-BCE8-186275F10530}" type="slidenum">
              <a:rPr lang="en-US">
                <a:solidFill>
                  <a:srgbClr val="000000"/>
                </a:solidFill>
              </a:rPr>
              <a:pPr/>
              <a:t>‹#›</a:t>
            </a:fld>
            <a:endParaRPr lang="en-US">
              <a:solidFill>
                <a:srgbClr val="000000"/>
              </a:solidFill>
            </a:endParaRPr>
          </a:p>
        </p:txBody>
      </p:sp>
      <p:sp>
        <p:nvSpPr>
          <p:cNvPr id="4" name="Rectangle 16"/>
          <p:cNvSpPr>
            <a:spLocks noGrp="1" noChangeArrowheads="1"/>
          </p:cNvSpPr>
          <p:nvPr>
            <p:ph type="dt" sz="half" idx="12"/>
          </p:nvPr>
        </p:nvSpPr>
        <p:spPr/>
        <p:txBody>
          <a:bodyPr/>
          <a:lstStyle>
            <a:lvl1pPr>
              <a:defRPr/>
            </a:lvl1pPr>
          </a:lstStyle>
          <a:p>
            <a:pPr>
              <a:defRPr/>
            </a:pPr>
            <a:fld id="{8E190FD4-0916-41DD-B074-20B1D6AADF39}"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2112051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4DA821DD-6181-48E3-B3B9-A320588FFC5B}"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62EF3489-4341-4FC4-B69D-C5EF2ACB388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9993332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4C1208BE-98DC-4CAB-AF22-B8FDDA9C32DB}"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9BA59EB8-A485-476C-9F8C-E67E19E448DB}"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372261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D0EB17A6-85E0-4BC2-A93F-6D717A043D4D}"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76535C5D-5D15-452B-BAF9-F352840A2ACB}"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5784234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80264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727E2170-D002-4EF9-BF49-72CCEA5E90A0}"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98D658CF-6B12-4CB8-B55E-3F300F9CCBC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5017385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D84A1DD3-28F5-461F-8FF6-F707089D05DF}"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529D637F-B861-4F13-A25A-8D2F02068D2F}"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0703632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Table Placeholder 2"/>
          <p:cNvSpPr>
            <a:spLocks noGrp="1"/>
          </p:cNvSpPr>
          <p:nvPr>
            <p:ph type="tbl" idx="1"/>
          </p:nvPr>
        </p:nvSpPr>
        <p:spPr>
          <a:xfrm>
            <a:off x="609600" y="1981200"/>
            <a:ext cx="10972800" cy="3886200"/>
          </a:xfrm>
        </p:spPr>
        <p:txBody>
          <a:bodyPr/>
          <a:lstStyle/>
          <a:p>
            <a:pPr lvl="0"/>
            <a:endParaRPr lang="en-US" noProof="0"/>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4239D6B0-67DF-46E6-A342-D13EAB43DF1E}"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84478551-5079-43EA-B0FC-71FE8C0A24F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3623280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40005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88DB9B46-355A-4A3B-912D-B98D5C2B8F25}"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31AEBF6B-6895-41A7-8906-DFB3D8966832}"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780903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30725"/>
          </a:xfrm>
        </p:spPr>
        <p:txBody>
          <a:bodyPr rtlCol="0">
            <a:normAutofit/>
          </a:bodyPr>
          <a:lstStyle/>
          <a:p>
            <a:pPr lvl="0"/>
            <a:endParaRPr lang="en-US" noProof="0"/>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50988645-44BC-4D9E-94DA-E26C4297A7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7030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grpSp>
      </p:grpSp>
      <p:pic>
        <p:nvPicPr>
          <p:cNvPr id="18" name="Picture 20" descr="ascpcolo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181600" y="-152400"/>
            <a:ext cx="5384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4" name="Rectangle 18"/>
          <p:cNvSpPr>
            <a:spLocks noGrp="1" noChangeArrowheads="1"/>
          </p:cNvSpPr>
          <p:nvPr>
            <p:ph type="ctrTitle"/>
          </p:nvPr>
        </p:nvSpPr>
        <p:spPr>
          <a:xfrm>
            <a:off x="3962400" y="1828800"/>
            <a:ext cx="8026400" cy="2209800"/>
          </a:xfrm>
        </p:spPr>
        <p:txBody>
          <a:bodyPr/>
          <a:lstStyle>
            <a:lvl1pPr>
              <a:defRPr sz="3800">
                <a:solidFill>
                  <a:srgbClr val="FFFFFF"/>
                </a:solidFill>
              </a:defRPr>
            </a:lvl1pPr>
          </a:lstStyle>
          <a:p>
            <a:r>
              <a:rPr lang="en-US"/>
              <a:t>Click to edit Master title style</a:t>
            </a:r>
          </a:p>
        </p:txBody>
      </p:sp>
      <p:sp>
        <p:nvSpPr>
          <p:cNvPr id="65555" name="Rectangle 19"/>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000">
                <a:solidFill>
                  <a:srgbClr val="808080"/>
                </a:solidFill>
              </a:defRPr>
            </a:lvl1pPr>
          </a:lstStyle>
          <a:p>
            <a:r>
              <a:rPr lang="en-US"/>
              <a:t>Click to edit Master subtitle style</a:t>
            </a:r>
          </a:p>
        </p:txBody>
      </p:sp>
      <p:sp>
        <p:nvSpPr>
          <p:cNvPr id="19" name="Rectangle 16"/>
          <p:cNvSpPr>
            <a:spLocks noGrp="1" noChangeArrowheads="1"/>
          </p:cNvSpPr>
          <p:nvPr>
            <p:ph type="dt" sz="half" idx="10"/>
          </p:nvPr>
        </p:nvSpPr>
        <p:spPr>
          <a:xfrm>
            <a:off x="609600" y="6248400"/>
            <a:ext cx="2844800" cy="457200"/>
          </a:xfrm>
        </p:spPr>
        <p:txBody>
          <a:bodyPr/>
          <a:lstStyle>
            <a:lvl1pPr>
              <a:defRPr/>
            </a:lvl1pPr>
          </a:lstStyle>
          <a:p>
            <a:pPr>
              <a:defRPr/>
            </a:pPr>
            <a:fld id="{05C0385D-6E92-44CC-BE97-D324C70561F1}" type="datetimeFigureOut">
              <a:rPr lang="en-US">
                <a:solidFill>
                  <a:srgbClr val="000000"/>
                </a:solidFill>
              </a:rPr>
              <a:pPr>
                <a:defRPr/>
              </a:pPr>
              <a:t>10/4/2023</a:t>
            </a:fld>
            <a:endParaRPr lang="en-US">
              <a:solidFill>
                <a:srgbClr val="000000"/>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66315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6BDF8-C09E-4B6B-A7B8-389C539C3007}" type="datetimeFigureOut">
              <a:rPr lang="en-ZW" smtClean="0"/>
              <a:t>4/10/2023</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B3608CDB-A686-4297-A3F7-129F379B4854}" type="slidenum">
              <a:rPr lang="en-ZW" smtClean="0"/>
              <a:t>‹#›</a:t>
            </a:fld>
            <a:endParaRPr lang="en-ZW"/>
          </a:p>
        </p:txBody>
      </p:sp>
    </p:spTree>
    <p:extLst>
      <p:ext uri="{BB962C8B-B14F-4D97-AF65-F5344CB8AC3E}">
        <p14:creationId xmlns:p14="http://schemas.microsoft.com/office/powerpoint/2010/main" val="21838458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DF6B29D8-B9F4-4AFA-B481-BFC212FC83FB}"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1F5A0F52-6F51-474D-BE69-3D05CE1F6FFF}"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9588060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5269B006-9341-482B-8291-5B4D2328E61A}"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FE73E7CB-F2CA-4DE0-9195-4DCA1A4E6AA9}"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2273669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1B7F1CCC-9EDB-4251-9B40-CAE79215D7C1}"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3158E9BE-B27C-443B-A944-7E0F69084450}"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9196367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p:txBody>
          <a:bodyPr/>
          <a:lstStyle>
            <a:lvl1pPr>
              <a:defRPr/>
            </a:lvl1pPr>
          </a:lstStyle>
          <a:p>
            <a:fld id="{878B1442-0FFD-41FE-AE9F-28896139AAEE}" type="slidenum">
              <a:rPr lang="en-US">
                <a:solidFill>
                  <a:srgbClr val="000000"/>
                </a:solidFill>
              </a:rPr>
              <a:pPr/>
              <a:t>‹#›</a:t>
            </a:fld>
            <a:endParaRPr lang="en-US">
              <a:solidFill>
                <a:srgbClr val="000000"/>
              </a:solidFill>
            </a:endParaRPr>
          </a:p>
        </p:txBody>
      </p:sp>
      <p:sp>
        <p:nvSpPr>
          <p:cNvPr id="9" name="Rectangle 16"/>
          <p:cNvSpPr>
            <a:spLocks noGrp="1" noChangeArrowheads="1"/>
          </p:cNvSpPr>
          <p:nvPr>
            <p:ph type="dt" sz="half" idx="12"/>
          </p:nvPr>
        </p:nvSpPr>
        <p:spPr/>
        <p:txBody>
          <a:bodyPr/>
          <a:lstStyle>
            <a:lvl1pPr>
              <a:defRPr/>
            </a:lvl1pPr>
          </a:lstStyle>
          <a:p>
            <a:pPr>
              <a:defRPr/>
            </a:pPr>
            <a:fld id="{5AF0E3EB-E820-46AC-9FB3-FF899F70DFE3}"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8239997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p:txBody>
          <a:bodyPr/>
          <a:lstStyle>
            <a:lvl1pPr>
              <a:defRPr/>
            </a:lvl1pPr>
          </a:lstStyle>
          <a:p>
            <a:fld id="{4C5EEED5-D1F1-4EE9-AEB0-A18A8A591321}" type="slidenum">
              <a:rPr lang="en-US">
                <a:solidFill>
                  <a:srgbClr val="000000"/>
                </a:solidFill>
              </a:rPr>
              <a:pPr/>
              <a:t>‹#›</a:t>
            </a:fld>
            <a:endParaRPr lang="en-US">
              <a:solidFill>
                <a:srgbClr val="000000"/>
              </a:solidFill>
            </a:endParaRPr>
          </a:p>
        </p:txBody>
      </p:sp>
      <p:sp>
        <p:nvSpPr>
          <p:cNvPr id="5" name="Rectangle 16"/>
          <p:cNvSpPr>
            <a:spLocks noGrp="1" noChangeArrowheads="1"/>
          </p:cNvSpPr>
          <p:nvPr>
            <p:ph type="dt" sz="half" idx="12"/>
          </p:nvPr>
        </p:nvSpPr>
        <p:spPr/>
        <p:txBody>
          <a:bodyPr/>
          <a:lstStyle>
            <a:lvl1pPr>
              <a:defRPr/>
            </a:lvl1pPr>
          </a:lstStyle>
          <a:p>
            <a:pPr>
              <a:defRPr/>
            </a:pPr>
            <a:fld id="{FE18437B-5E0F-4EF4-B215-6C9ECDBBDE0D}"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2473429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p:txBody>
          <a:bodyPr/>
          <a:lstStyle>
            <a:lvl1pPr>
              <a:defRPr/>
            </a:lvl1pPr>
          </a:lstStyle>
          <a:p>
            <a:fld id="{69312E9E-567A-4504-BCE8-186275F10530}" type="slidenum">
              <a:rPr lang="en-US">
                <a:solidFill>
                  <a:srgbClr val="000000"/>
                </a:solidFill>
              </a:rPr>
              <a:pPr/>
              <a:t>‹#›</a:t>
            </a:fld>
            <a:endParaRPr lang="en-US">
              <a:solidFill>
                <a:srgbClr val="000000"/>
              </a:solidFill>
            </a:endParaRPr>
          </a:p>
        </p:txBody>
      </p:sp>
      <p:sp>
        <p:nvSpPr>
          <p:cNvPr id="4" name="Rectangle 16"/>
          <p:cNvSpPr>
            <a:spLocks noGrp="1" noChangeArrowheads="1"/>
          </p:cNvSpPr>
          <p:nvPr>
            <p:ph type="dt" sz="half" idx="12"/>
          </p:nvPr>
        </p:nvSpPr>
        <p:spPr/>
        <p:txBody>
          <a:bodyPr/>
          <a:lstStyle>
            <a:lvl1pPr>
              <a:defRPr/>
            </a:lvl1pPr>
          </a:lstStyle>
          <a:p>
            <a:pPr>
              <a:defRPr/>
            </a:pPr>
            <a:fld id="{8E190FD4-0916-41DD-B074-20B1D6AADF39}"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8358210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4DA821DD-6181-48E3-B3B9-A320588FFC5B}"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62EF3489-4341-4FC4-B69D-C5EF2ACB388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5369557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4C1208BE-98DC-4CAB-AF22-B8FDDA9C32DB}"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9BA59EB8-A485-476C-9F8C-E67E19E448DB}"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105056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D0EB17A6-85E0-4BC2-A93F-6D717A043D4D}"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76535C5D-5D15-452B-BAF9-F352840A2ACB}"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118160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80264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727E2170-D002-4EF9-BF49-72CCEA5E90A0}"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98D658CF-6B12-4CB8-B55E-3F300F9CCBC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59788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36BDF8-C09E-4B6B-A7B8-389C539C3007}" type="datetimeFigureOut">
              <a:rPr lang="en-ZW" smtClean="0"/>
              <a:t>4/10/2023</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B3608CDB-A686-4297-A3F7-129F379B4854}" type="slidenum">
              <a:rPr lang="en-ZW" smtClean="0"/>
              <a:t>‹#›</a:t>
            </a:fld>
            <a:endParaRPr lang="en-ZW"/>
          </a:p>
        </p:txBody>
      </p:sp>
    </p:spTree>
    <p:extLst>
      <p:ext uri="{BB962C8B-B14F-4D97-AF65-F5344CB8AC3E}">
        <p14:creationId xmlns:p14="http://schemas.microsoft.com/office/powerpoint/2010/main" val="8075991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D84A1DD3-28F5-461F-8FF6-F707089D05DF}"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529D637F-B861-4F13-A25A-8D2F02068D2F}"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472433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Table Placeholder 2"/>
          <p:cNvSpPr>
            <a:spLocks noGrp="1"/>
          </p:cNvSpPr>
          <p:nvPr>
            <p:ph type="tbl" idx="1"/>
          </p:nvPr>
        </p:nvSpPr>
        <p:spPr>
          <a:xfrm>
            <a:off x="609600" y="1981200"/>
            <a:ext cx="10972800" cy="3886200"/>
          </a:xfrm>
        </p:spPr>
        <p:txBody>
          <a:bodyPr/>
          <a:lstStyle/>
          <a:p>
            <a:pPr lvl="0"/>
            <a:endParaRPr lang="en-US" noProof="0"/>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4239D6B0-67DF-46E6-A342-D13EAB43DF1E}"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84478551-5079-43EA-B0FC-71FE8C0A24FE}"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1366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312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40005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88DB9B46-355A-4A3B-912D-B98D5C2B8F25}"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31AEBF6B-6895-41A7-8906-DFB3D8966832}"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23573171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30725"/>
          </a:xfrm>
        </p:spPr>
        <p:txBody>
          <a:bodyPr rtlCol="0">
            <a:normAutofit/>
          </a:bodyPr>
          <a:lstStyle/>
          <a:p>
            <a:pPr lvl="0"/>
            <a:endParaRPr lang="en-US" noProof="0"/>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50988645-44BC-4D9E-94DA-E26C4297A7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50059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5A6D8A15-FCAF-4C32-A825-EE3ADDE502D1}" type="datetimeFigureOut">
              <a:rPr lang="en-US" smtClean="0">
                <a:solidFill>
                  <a:srgbClr val="696464"/>
                </a:solidFill>
              </a:rPr>
              <a:pPr/>
              <a:t>10/4/2023</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948FED3-F89C-4493-BF15-8300C7214C1F}" type="slidenum">
              <a:rPr lang="en-US" smtClean="0"/>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942267506"/>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A6D8A15-FCAF-4C32-A825-EE3ADDE502D1}" type="datetimeFigureOut">
              <a:rPr lang="en-US" smtClean="0">
                <a:solidFill>
                  <a:srgbClr val="696464"/>
                </a:solidFill>
              </a:rPr>
              <a:pPr/>
              <a:t>10/4/2023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1948FED3-F89C-4493-BF15-8300C7214C1F}"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231951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A6D8A15-FCAF-4C32-A825-EE3ADDE502D1}" type="datetimeFigureOut">
              <a:rPr lang="en-US" smtClean="0">
                <a:solidFill>
                  <a:srgbClr val="696464"/>
                </a:solidFill>
              </a:rPr>
              <a:pPr/>
              <a:t>10/4/2023</a:t>
            </a:fld>
            <a:endParaRPr lang="en-US">
              <a:solidFill>
                <a:srgbClr val="696464"/>
              </a:solidFill>
            </a:endParaRPr>
          </a:p>
        </p:txBody>
      </p:sp>
      <p:sp>
        <p:nvSpPr>
          <p:cNvPr id="5" name="Footer Placeholder 4"/>
          <p:cNvSpPr>
            <a:spLocks noGrp="1"/>
          </p:cNvSpPr>
          <p:nvPr>
            <p:ph type="ftr" sz="quarter" idx="11"/>
          </p:nvPr>
        </p:nvSpPr>
        <p:spPr>
          <a:xfrm>
            <a:off x="1066800" y="6172200"/>
            <a:ext cx="5334000" cy="457200"/>
          </a:xfrm>
        </p:spPr>
        <p:txBody>
          <a:bodyPr/>
          <a:lstStyle/>
          <a:p>
            <a:endParaRPr lang="en-US">
              <a:solidFill>
                <a:srgbClr val="696464"/>
              </a:solidFill>
            </a:endParaRPr>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95072" y="6208776"/>
            <a:ext cx="609600" cy="457200"/>
          </a:xfrm>
        </p:spPr>
        <p:txBody>
          <a:bodyPr/>
          <a:lstStyle/>
          <a:p>
            <a:fld id="{1948FED3-F89C-4493-BF15-8300C7214C1F}" type="slidenum">
              <a:rPr lang="en-US" smtClean="0"/>
              <a:pPr/>
              <a:t>‹#›</a:t>
            </a:fld>
            <a:endParaRPr lang="en-US"/>
          </a:p>
        </p:txBody>
      </p:sp>
    </p:spTree>
    <p:extLst>
      <p:ext uri="{BB962C8B-B14F-4D97-AF65-F5344CB8AC3E}">
        <p14:creationId xmlns:p14="http://schemas.microsoft.com/office/powerpoint/2010/main" val="3766080663"/>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A6D8A15-FCAF-4C32-A825-EE3ADDE502D1}" type="datetimeFigureOut">
              <a:rPr lang="en-US" smtClean="0">
                <a:solidFill>
                  <a:srgbClr val="696464"/>
                </a:solidFill>
              </a:rPr>
              <a:pPr/>
              <a:t>10/4/2023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1948FED3-F89C-4493-BF15-8300C7214C1F}"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85176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A6D8A15-FCAF-4C32-A825-EE3ADDE502D1}" type="datetimeFigureOut">
              <a:rPr lang="en-US" smtClean="0">
                <a:solidFill>
                  <a:srgbClr val="696464"/>
                </a:solidFill>
              </a:rPr>
              <a:pPr/>
              <a:t>10/4/2023</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1948FED3-F89C-4493-BF15-8300C7214C1F}"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840835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A6D8A15-FCAF-4C32-A825-EE3ADDE502D1}" type="datetimeFigureOut">
              <a:rPr lang="en-US" smtClean="0">
                <a:solidFill>
                  <a:srgbClr val="696464"/>
                </a:solidFill>
              </a:rPr>
              <a:pPr/>
              <a:t>10/4/2023</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1948FED3-F89C-4493-BF15-8300C7214C1F}" type="slidenum">
              <a:rPr lang="en-US" smtClean="0"/>
              <a:pPr/>
              <a:t>‹#›</a:t>
            </a:fld>
            <a:endParaRPr lang="en-US"/>
          </a:p>
        </p:txBody>
      </p:sp>
    </p:spTree>
    <p:extLst>
      <p:ext uri="{BB962C8B-B14F-4D97-AF65-F5344CB8AC3E}">
        <p14:creationId xmlns:p14="http://schemas.microsoft.com/office/powerpoint/2010/main" val="282458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36BDF8-C09E-4B6B-A7B8-389C539C3007}" type="datetimeFigureOut">
              <a:rPr lang="en-ZW" smtClean="0"/>
              <a:t>4/10/2023</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B3608CDB-A686-4297-A3F7-129F379B4854}" type="slidenum">
              <a:rPr lang="en-ZW" smtClean="0"/>
              <a:t>‹#›</a:t>
            </a:fld>
            <a:endParaRPr lang="en-ZW"/>
          </a:p>
        </p:txBody>
      </p:sp>
    </p:spTree>
    <p:extLst>
      <p:ext uri="{BB962C8B-B14F-4D97-AF65-F5344CB8AC3E}">
        <p14:creationId xmlns:p14="http://schemas.microsoft.com/office/powerpoint/2010/main" val="31763888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D8A15-FCAF-4C32-A825-EE3ADDE502D1}" type="datetimeFigureOut">
              <a:rPr lang="en-US" smtClean="0">
                <a:solidFill>
                  <a:srgbClr val="696464"/>
                </a:solidFill>
              </a:rPr>
              <a:pPr/>
              <a:t>10/4/2023</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1948FED3-F89C-4493-BF15-8300C7214C1F}" type="slidenum">
              <a:rPr lang="en-US" smtClean="0"/>
              <a:pPr/>
              <a:t>‹#›</a:t>
            </a:fld>
            <a:endParaRPr lang="en-US"/>
          </a:p>
        </p:txBody>
      </p:sp>
    </p:spTree>
    <p:extLst>
      <p:ext uri="{BB962C8B-B14F-4D97-AF65-F5344CB8AC3E}">
        <p14:creationId xmlns:p14="http://schemas.microsoft.com/office/powerpoint/2010/main" val="3305591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A6D8A15-FCAF-4C32-A825-EE3ADDE502D1}" type="datetimeFigureOut">
              <a:rPr lang="en-US" smtClean="0">
                <a:solidFill>
                  <a:srgbClr val="696464"/>
                </a:solidFill>
              </a:rPr>
              <a:pPr/>
              <a:t>10/4/2023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1948FED3-F89C-4493-BF15-8300C7214C1F}"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641749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A6D8A15-FCAF-4C32-A825-EE3ADDE502D1}" type="datetimeFigureOut">
              <a:rPr lang="en-US" smtClean="0">
                <a:solidFill>
                  <a:srgbClr val="696464"/>
                </a:solidFill>
              </a:rPr>
              <a:pPr/>
              <a:t>10/4/2023</a:t>
            </a:fld>
            <a:endParaRPr lang="en-US">
              <a:solidFill>
                <a:srgbClr val="696464"/>
              </a:solidFill>
            </a:endParaRPr>
          </a:p>
        </p:txBody>
      </p:sp>
      <p:sp>
        <p:nvSpPr>
          <p:cNvPr id="6" name="Footer Placeholder 5"/>
          <p:cNvSpPr>
            <a:spLocks noGrp="1"/>
          </p:cNvSpPr>
          <p:nvPr>
            <p:ph type="ftr" sz="quarter" idx="11"/>
          </p:nvPr>
        </p:nvSpPr>
        <p:spPr>
          <a:xfrm>
            <a:off x="1219200" y="6172200"/>
            <a:ext cx="51816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95072" y="6208776"/>
            <a:ext cx="609600" cy="457200"/>
          </a:xfrm>
        </p:spPr>
        <p:txBody>
          <a:bodyPr/>
          <a:lstStyle/>
          <a:p>
            <a:fld id="{1948FED3-F89C-4493-BF15-8300C7214C1F}"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9916626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6D8A15-FCAF-4C32-A825-EE3ADDE502D1}" type="datetimeFigureOut">
              <a:rPr lang="en-US" smtClean="0">
                <a:solidFill>
                  <a:srgbClr val="696464"/>
                </a:solidFill>
              </a:rPr>
              <a:pPr/>
              <a:t>10/4/2023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1948FED3-F89C-4493-BF15-8300C7214C1F}" type="slidenum">
              <a:rPr lang="en-US" smtClean="0"/>
              <a:pPr/>
              <a:t>‹#›</a:t>
            </a:fld>
            <a:endParaRPr lang="en-US"/>
          </a:p>
        </p:txBody>
      </p:sp>
    </p:spTree>
    <p:extLst>
      <p:ext uri="{BB962C8B-B14F-4D97-AF65-F5344CB8AC3E}">
        <p14:creationId xmlns:p14="http://schemas.microsoft.com/office/powerpoint/2010/main" val="40085870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6D8A15-FCAF-4C32-A825-EE3ADDE502D1}" type="datetimeFigureOut">
              <a:rPr lang="en-US" smtClean="0">
                <a:solidFill>
                  <a:srgbClr val="696464"/>
                </a:solidFill>
              </a:rPr>
              <a:pPr/>
              <a:t>10/4/2023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1948FED3-F89C-4493-BF15-8300C7214C1F}" type="slidenum">
              <a:rPr lang="en-US" smtClean="0"/>
              <a:pPr/>
              <a:t>‹#›</a:t>
            </a:fld>
            <a:endParaRPr lang="en-US"/>
          </a:p>
        </p:txBody>
      </p:sp>
    </p:spTree>
    <p:extLst>
      <p:ext uri="{BB962C8B-B14F-4D97-AF65-F5344CB8AC3E}">
        <p14:creationId xmlns:p14="http://schemas.microsoft.com/office/powerpoint/2010/main" val="11451895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grpSp>
      </p:grpSp>
      <p:pic>
        <p:nvPicPr>
          <p:cNvPr id="18" name="Picture 20" descr="ascpcolo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181600" y="-152400"/>
            <a:ext cx="5384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4" name="Rectangle 18"/>
          <p:cNvSpPr>
            <a:spLocks noGrp="1" noChangeArrowheads="1"/>
          </p:cNvSpPr>
          <p:nvPr>
            <p:ph type="ctrTitle"/>
          </p:nvPr>
        </p:nvSpPr>
        <p:spPr>
          <a:xfrm>
            <a:off x="3962400" y="1828800"/>
            <a:ext cx="8026400" cy="2209800"/>
          </a:xfrm>
        </p:spPr>
        <p:txBody>
          <a:bodyPr/>
          <a:lstStyle>
            <a:lvl1pPr>
              <a:defRPr sz="3800">
                <a:solidFill>
                  <a:srgbClr val="FFFFFF"/>
                </a:solidFill>
              </a:defRPr>
            </a:lvl1pPr>
          </a:lstStyle>
          <a:p>
            <a:r>
              <a:rPr lang="en-US"/>
              <a:t>Click to edit Master title style</a:t>
            </a:r>
          </a:p>
        </p:txBody>
      </p:sp>
      <p:sp>
        <p:nvSpPr>
          <p:cNvPr id="65555" name="Rectangle 19"/>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000">
                <a:solidFill>
                  <a:srgbClr val="808080"/>
                </a:solidFill>
              </a:defRPr>
            </a:lvl1pPr>
          </a:lstStyle>
          <a:p>
            <a:r>
              <a:rPr lang="en-US"/>
              <a:t>Click to edit Master subtitle style</a:t>
            </a:r>
          </a:p>
        </p:txBody>
      </p:sp>
      <p:sp>
        <p:nvSpPr>
          <p:cNvPr id="19" name="Rectangle 16"/>
          <p:cNvSpPr>
            <a:spLocks noGrp="1" noChangeArrowheads="1"/>
          </p:cNvSpPr>
          <p:nvPr>
            <p:ph type="dt" sz="half" idx="10"/>
          </p:nvPr>
        </p:nvSpPr>
        <p:spPr>
          <a:xfrm>
            <a:off x="609600" y="6248400"/>
            <a:ext cx="2844800" cy="457200"/>
          </a:xfrm>
        </p:spPr>
        <p:txBody>
          <a:bodyPr/>
          <a:lstStyle>
            <a:lvl1pPr>
              <a:defRPr/>
            </a:lvl1pPr>
          </a:lstStyle>
          <a:p>
            <a:pPr>
              <a:defRPr/>
            </a:pPr>
            <a:fld id="{05C0385D-6E92-44CC-BE97-D324C70561F1}" type="datetimeFigureOut">
              <a:rPr lang="en-US">
                <a:solidFill>
                  <a:srgbClr val="000000"/>
                </a:solidFill>
              </a:rPr>
              <a:pPr>
                <a:defRPr/>
              </a:pPr>
              <a:t>10/4/2023</a:t>
            </a:fld>
            <a:endParaRPr lang="en-US">
              <a:solidFill>
                <a:srgbClr val="000000"/>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650991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DF6B29D8-B9F4-4AFA-B481-BFC212FC83FB}"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1F5A0F52-6F51-474D-BE69-3D05CE1F6FFF}"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7401371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5269B006-9341-482B-8291-5B4D2328E61A}"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fld id="{FE73E7CB-F2CA-4DE0-9195-4DCA1A4E6AA9}"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5914824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1B7F1CCC-9EDB-4251-9B40-CAE79215D7C1}"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fld id="{3158E9BE-B27C-443B-A944-7E0F69084450}"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31238735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p:txBody>
          <a:bodyPr/>
          <a:lstStyle>
            <a:lvl1pPr>
              <a:defRPr/>
            </a:lvl1pPr>
          </a:lstStyle>
          <a:p>
            <a:fld id="{878B1442-0FFD-41FE-AE9F-28896139AAEE}" type="slidenum">
              <a:rPr lang="en-US">
                <a:solidFill>
                  <a:srgbClr val="000000"/>
                </a:solidFill>
              </a:rPr>
              <a:pPr/>
              <a:t>‹#›</a:t>
            </a:fld>
            <a:endParaRPr lang="en-US">
              <a:solidFill>
                <a:srgbClr val="000000"/>
              </a:solidFill>
            </a:endParaRPr>
          </a:p>
        </p:txBody>
      </p:sp>
      <p:sp>
        <p:nvSpPr>
          <p:cNvPr id="9" name="Rectangle 16"/>
          <p:cNvSpPr>
            <a:spLocks noGrp="1" noChangeArrowheads="1"/>
          </p:cNvSpPr>
          <p:nvPr>
            <p:ph type="dt" sz="half" idx="12"/>
          </p:nvPr>
        </p:nvSpPr>
        <p:spPr/>
        <p:txBody>
          <a:bodyPr/>
          <a:lstStyle>
            <a:lvl1pPr>
              <a:defRPr/>
            </a:lvl1pPr>
          </a:lstStyle>
          <a:p>
            <a:pPr>
              <a:defRPr/>
            </a:pPr>
            <a:fld id="{5AF0E3EB-E820-46AC-9FB3-FF899F70DFE3}" type="datetimeFigureOut">
              <a:rPr lang="en-US">
                <a:solidFill>
                  <a:srgbClr val="000000"/>
                </a:solidFill>
              </a:rPr>
              <a:pPr>
                <a:defRPr/>
              </a:pPr>
              <a:t>10/4/2023</a:t>
            </a:fld>
            <a:endParaRPr lang="en-US">
              <a:solidFill>
                <a:srgbClr val="000000"/>
              </a:solidFill>
            </a:endParaRPr>
          </a:p>
        </p:txBody>
      </p:sp>
    </p:spTree>
    <p:extLst>
      <p:ext uri="{BB962C8B-B14F-4D97-AF65-F5344CB8AC3E}">
        <p14:creationId xmlns:p14="http://schemas.microsoft.com/office/powerpoint/2010/main" val="157962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jpe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1.jpeg"/><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1.jpeg"/><Relationship Id="rId2" Type="http://schemas.openxmlformats.org/officeDocument/2006/relationships/slideLayout" Target="../slideLayouts/slideLayout55.xml"/><Relationship Id="rId16" Type="http://schemas.openxmlformats.org/officeDocument/2006/relationships/theme" Target="../theme/theme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image" Target="../media/image1.jpeg"/><Relationship Id="rId2" Type="http://schemas.openxmlformats.org/officeDocument/2006/relationships/slideLayout" Target="../slideLayouts/slideLayout70.xml"/><Relationship Id="rId16" Type="http://schemas.openxmlformats.org/officeDocument/2006/relationships/theme" Target="../theme/theme6.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image" Target="../media/image1.jpeg"/><Relationship Id="rId2" Type="http://schemas.openxmlformats.org/officeDocument/2006/relationships/slideLayout" Target="../slideLayouts/slideLayout96.xml"/><Relationship Id="rId16" Type="http://schemas.openxmlformats.org/officeDocument/2006/relationships/theme" Target="../theme/theme8.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1.jpe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6BDF8-C09E-4B6B-A7B8-389C539C3007}" type="datetimeFigureOut">
              <a:rPr lang="en-ZW" smtClean="0"/>
              <a:t>4/10/2023</a:t>
            </a:fld>
            <a:endParaRPr lang="en-ZW"/>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08CDB-A686-4297-A3F7-129F379B4854}" type="slidenum">
              <a:rPr lang="en-ZW" smtClean="0"/>
              <a:t>‹#›</a:t>
            </a:fld>
            <a:endParaRPr lang="en-ZW"/>
          </a:p>
        </p:txBody>
      </p:sp>
    </p:spTree>
    <p:extLst>
      <p:ext uri="{BB962C8B-B14F-4D97-AF65-F5344CB8AC3E}">
        <p14:creationId xmlns:p14="http://schemas.microsoft.com/office/powerpoint/2010/main" val="1624683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3B233-76A4-495D-A4D8-A909F8142A2A}" type="datetimeFigureOut">
              <a:rPr lang="en-US" smtClean="0">
                <a:solidFill>
                  <a:prstClr val="black">
                    <a:tint val="75000"/>
                  </a:prstClr>
                </a:solidFill>
              </a:rPr>
              <a:pPr/>
              <a:t>10/4/2023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F1572-A189-4464-B12C-C8D81280A5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559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4515"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Black" panose="020B0A04020102020204" pitchFamily="34" charset="0"/>
              </a:defRPr>
            </a:lvl1pPr>
          </a:lstStyle>
          <a:p>
            <a:pPr fontAlgn="base">
              <a:spcBef>
                <a:spcPct val="0"/>
              </a:spcBef>
              <a:spcAft>
                <a:spcPct val="0"/>
              </a:spcAft>
            </a:pPr>
            <a:fld id="{B2FFE4D5-F13D-4CF2-AE42-569939B1866C}" type="slidenum">
              <a:rPr lang="en-US" smtClean="0">
                <a:solidFill>
                  <a:srgbClr val="000000"/>
                </a:solidFill>
                <a:cs typeface="Arial" panose="020B0604020202020204" pitchFamily="34" charset="0"/>
              </a:rPr>
              <a:pPr fontAlgn="base">
                <a:spcBef>
                  <a:spcPct val="0"/>
                </a:spcBef>
                <a:spcAft>
                  <a:spcPct val="0"/>
                </a:spcAft>
              </a:pPr>
              <a:t>‹#›</a:t>
            </a:fld>
            <a:endParaRPr lang="en-US">
              <a:solidFill>
                <a:srgbClr val="000000"/>
              </a:solidFill>
              <a:cs typeface="Arial" panose="020B0604020202020204" pitchFamily="34" charset="0"/>
            </a:endParaRPr>
          </a:p>
        </p:txBody>
      </p:sp>
      <p:grpSp>
        <p:nvGrpSpPr>
          <p:cNvPr id="3076" name="Group 4"/>
          <p:cNvGrpSpPr>
            <a:grpSpLocks/>
          </p:cNvGrpSpPr>
          <p:nvPr/>
        </p:nvGrpSpPr>
        <p:grpSpPr bwMode="auto">
          <a:xfrm>
            <a:off x="0" y="0"/>
            <a:ext cx="12192000" cy="546100"/>
            <a:chOff x="0" y="0"/>
            <a:chExt cx="5760" cy="344"/>
          </a:xfrm>
        </p:grpSpPr>
        <p:sp>
          <p:nvSpPr>
            <p:cNvPr id="645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sp>
          <p:nvSpPr>
            <p:cNvPr id="645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sp>
          <p:nvSpPr>
            <p:cNvPr id="645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grpSp>
      <p:sp>
        <p:nvSpPr>
          <p:cNvPr id="3077" name="Rectangle 14"/>
          <p:cNvSpPr>
            <a:spLocks noGrp="1" noChangeArrowheads="1"/>
          </p:cNvSpPr>
          <p:nvPr>
            <p:ph type="title"/>
          </p:nvPr>
        </p:nvSpPr>
        <p:spPr bwMode="auto">
          <a:xfrm>
            <a:off x="609600" y="457200"/>
            <a:ext cx="833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8" name="Rectangle 15"/>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8"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Arial" charset="0"/>
              </a:defRPr>
            </a:lvl1pPr>
          </a:lstStyle>
          <a:p>
            <a:pPr fontAlgn="base">
              <a:spcBef>
                <a:spcPct val="0"/>
              </a:spcBef>
              <a:spcAft>
                <a:spcPct val="0"/>
              </a:spcAft>
              <a:defRPr/>
            </a:pPr>
            <a:fld id="{26C8AB6E-796D-4567-A0A3-3CB6A85D40FB}" type="datetimeFigureOut">
              <a:rPr lang="en-US">
                <a:solidFill>
                  <a:srgbClr val="000000"/>
                </a:solidFill>
              </a:rPr>
              <a:pPr fontAlgn="base">
                <a:spcBef>
                  <a:spcPct val="0"/>
                </a:spcBef>
                <a:spcAft>
                  <a:spcPct val="0"/>
                </a:spcAft>
                <a:defRPr/>
              </a:pPr>
              <a:t>10/4/2023</a:t>
            </a:fld>
            <a:endParaRPr lang="en-US">
              <a:solidFill>
                <a:srgbClr val="000000"/>
              </a:solidFill>
            </a:endParaRPr>
          </a:p>
        </p:txBody>
      </p:sp>
      <p:pic>
        <p:nvPicPr>
          <p:cNvPr id="3080" name="Picture 17" descr="ascpcolor"/>
          <p:cNvPicPr>
            <a:picLocks noChangeAspect="1" noChangeArrowheads="1"/>
          </p:cNvPicPr>
          <p:nvPr/>
        </p:nvPicPr>
        <p:blipFill>
          <a:blip r:embed="rId17">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636000" y="0"/>
            <a:ext cx="335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5182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4515"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Black" panose="020B0A04020102020204" pitchFamily="34" charset="0"/>
              </a:defRPr>
            </a:lvl1pPr>
          </a:lstStyle>
          <a:p>
            <a:pPr fontAlgn="base">
              <a:spcBef>
                <a:spcPct val="0"/>
              </a:spcBef>
              <a:spcAft>
                <a:spcPct val="0"/>
              </a:spcAft>
            </a:pPr>
            <a:fld id="{B2FFE4D5-F13D-4CF2-AE42-569939B1866C}" type="slidenum">
              <a:rPr lang="en-US" smtClean="0">
                <a:solidFill>
                  <a:srgbClr val="000000"/>
                </a:solidFill>
                <a:cs typeface="Arial" panose="020B0604020202020204" pitchFamily="34" charset="0"/>
              </a:rPr>
              <a:pPr fontAlgn="base">
                <a:spcBef>
                  <a:spcPct val="0"/>
                </a:spcBef>
                <a:spcAft>
                  <a:spcPct val="0"/>
                </a:spcAft>
              </a:pPr>
              <a:t>‹#›</a:t>
            </a:fld>
            <a:endParaRPr lang="en-US">
              <a:solidFill>
                <a:srgbClr val="000000"/>
              </a:solidFill>
              <a:cs typeface="Arial" panose="020B0604020202020204" pitchFamily="34" charset="0"/>
            </a:endParaRPr>
          </a:p>
        </p:txBody>
      </p:sp>
      <p:grpSp>
        <p:nvGrpSpPr>
          <p:cNvPr id="3076" name="Group 4"/>
          <p:cNvGrpSpPr>
            <a:grpSpLocks/>
          </p:cNvGrpSpPr>
          <p:nvPr/>
        </p:nvGrpSpPr>
        <p:grpSpPr bwMode="auto">
          <a:xfrm>
            <a:off x="0" y="0"/>
            <a:ext cx="12192000" cy="546100"/>
            <a:chOff x="0" y="0"/>
            <a:chExt cx="5760" cy="344"/>
          </a:xfrm>
        </p:grpSpPr>
        <p:sp>
          <p:nvSpPr>
            <p:cNvPr id="645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sp>
          <p:nvSpPr>
            <p:cNvPr id="645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sp>
          <p:nvSpPr>
            <p:cNvPr id="645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grpSp>
      <p:sp>
        <p:nvSpPr>
          <p:cNvPr id="3077" name="Rectangle 14"/>
          <p:cNvSpPr>
            <a:spLocks noGrp="1" noChangeArrowheads="1"/>
          </p:cNvSpPr>
          <p:nvPr>
            <p:ph type="title"/>
          </p:nvPr>
        </p:nvSpPr>
        <p:spPr bwMode="auto">
          <a:xfrm>
            <a:off x="609600" y="457200"/>
            <a:ext cx="833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8" name="Rectangle 15"/>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8"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Arial" charset="0"/>
              </a:defRPr>
            </a:lvl1pPr>
          </a:lstStyle>
          <a:p>
            <a:pPr fontAlgn="base">
              <a:spcBef>
                <a:spcPct val="0"/>
              </a:spcBef>
              <a:spcAft>
                <a:spcPct val="0"/>
              </a:spcAft>
              <a:defRPr/>
            </a:pPr>
            <a:fld id="{26C8AB6E-796D-4567-A0A3-3CB6A85D40FB}" type="datetimeFigureOut">
              <a:rPr lang="en-US">
                <a:solidFill>
                  <a:srgbClr val="000000"/>
                </a:solidFill>
              </a:rPr>
              <a:pPr fontAlgn="base">
                <a:spcBef>
                  <a:spcPct val="0"/>
                </a:spcBef>
                <a:spcAft>
                  <a:spcPct val="0"/>
                </a:spcAft>
                <a:defRPr/>
              </a:pPr>
              <a:t>10/4/2023</a:t>
            </a:fld>
            <a:endParaRPr lang="en-US">
              <a:solidFill>
                <a:srgbClr val="000000"/>
              </a:solidFill>
            </a:endParaRPr>
          </a:p>
        </p:txBody>
      </p:sp>
      <p:pic>
        <p:nvPicPr>
          <p:cNvPr id="3080" name="Picture 17" descr="ascpcolor"/>
          <p:cNvPicPr>
            <a:picLocks noChangeAspect="1" noChangeArrowheads="1"/>
          </p:cNvPicPr>
          <p:nvPr/>
        </p:nvPicPr>
        <p:blipFill>
          <a:blip r:embed="rId17">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636000" y="0"/>
            <a:ext cx="335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98011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4515"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Black" panose="020B0A04020102020204" pitchFamily="34" charset="0"/>
              </a:defRPr>
            </a:lvl1pPr>
          </a:lstStyle>
          <a:p>
            <a:pPr fontAlgn="base">
              <a:spcBef>
                <a:spcPct val="0"/>
              </a:spcBef>
              <a:spcAft>
                <a:spcPct val="0"/>
              </a:spcAft>
            </a:pPr>
            <a:fld id="{B2FFE4D5-F13D-4CF2-AE42-569939B1866C}" type="slidenum">
              <a:rPr lang="en-US" smtClean="0">
                <a:solidFill>
                  <a:srgbClr val="000000"/>
                </a:solidFill>
                <a:cs typeface="Arial" panose="020B0604020202020204" pitchFamily="34" charset="0"/>
              </a:rPr>
              <a:pPr fontAlgn="base">
                <a:spcBef>
                  <a:spcPct val="0"/>
                </a:spcBef>
                <a:spcAft>
                  <a:spcPct val="0"/>
                </a:spcAft>
              </a:pPr>
              <a:t>‹#›</a:t>
            </a:fld>
            <a:endParaRPr lang="en-US">
              <a:solidFill>
                <a:srgbClr val="000000"/>
              </a:solidFill>
              <a:cs typeface="Arial" panose="020B0604020202020204" pitchFamily="34" charset="0"/>
            </a:endParaRPr>
          </a:p>
        </p:txBody>
      </p:sp>
      <p:grpSp>
        <p:nvGrpSpPr>
          <p:cNvPr id="3076" name="Group 4"/>
          <p:cNvGrpSpPr>
            <a:grpSpLocks/>
          </p:cNvGrpSpPr>
          <p:nvPr/>
        </p:nvGrpSpPr>
        <p:grpSpPr bwMode="auto">
          <a:xfrm>
            <a:off x="0" y="0"/>
            <a:ext cx="12192000" cy="546100"/>
            <a:chOff x="0" y="0"/>
            <a:chExt cx="5760" cy="344"/>
          </a:xfrm>
        </p:grpSpPr>
        <p:sp>
          <p:nvSpPr>
            <p:cNvPr id="645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sp>
          <p:nvSpPr>
            <p:cNvPr id="645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sp>
          <p:nvSpPr>
            <p:cNvPr id="645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grpSp>
      <p:sp>
        <p:nvSpPr>
          <p:cNvPr id="3077" name="Rectangle 14"/>
          <p:cNvSpPr>
            <a:spLocks noGrp="1" noChangeArrowheads="1"/>
          </p:cNvSpPr>
          <p:nvPr>
            <p:ph type="title"/>
          </p:nvPr>
        </p:nvSpPr>
        <p:spPr bwMode="auto">
          <a:xfrm>
            <a:off x="609600" y="457200"/>
            <a:ext cx="833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8" name="Rectangle 15"/>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8"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Arial" charset="0"/>
              </a:defRPr>
            </a:lvl1pPr>
          </a:lstStyle>
          <a:p>
            <a:pPr fontAlgn="base">
              <a:spcBef>
                <a:spcPct val="0"/>
              </a:spcBef>
              <a:spcAft>
                <a:spcPct val="0"/>
              </a:spcAft>
              <a:defRPr/>
            </a:pPr>
            <a:fld id="{26C8AB6E-796D-4567-A0A3-3CB6A85D40FB}" type="datetimeFigureOut">
              <a:rPr lang="en-US">
                <a:solidFill>
                  <a:srgbClr val="000000"/>
                </a:solidFill>
              </a:rPr>
              <a:pPr fontAlgn="base">
                <a:spcBef>
                  <a:spcPct val="0"/>
                </a:spcBef>
                <a:spcAft>
                  <a:spcPct val="0"/>
                </a:spcAft>
                <a:defRPr/>
              </a:pPr>
              <a:t>10/4/2023</a:t>
            </a:fld>
            <a:endParaRPr lang="en-US">
              <a:solidFill>
                <a:srgbClr val="000000"/>
              </a:solidFill>
            </a:endParaRPr>
          </a:p>
        </p:txBody>
      </p:sp>
      <p:pic>
        <p:nvPicPr>
          <p:cNvPr id="3080" name="Picture 17" descr="ascpcolor"/>
          <p:cNvPicPr>
            <a:picLocks noChangeAspect="1" noChangeArrowheads="1"/>
          </p:cNvPicPr>
          <p:nvPr/>
        </p:nvPicPr>
        <p:blipFill>
          <a:blip r:embed="rId17">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636000" y="0"/>
            <a:ext cx="335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6226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4515"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Black" panose="020B0A04020102020204" pitchFamily="34" charset="0"/>
              </a:defRPr>
            </a:lvl1pPr>
          </a:lstStyle>
          <a:p>
            <a:pPr fontAlgn="base">
              <a:spcBef>
                <a:spcPct val="0"/>
              </a:spcBef>
              <a:spcAft>
                <a:spcPct val="0"/>
              </a:spcAft>
            </a:pPr>
            <a:fld id="{B2FFE4D5-F13D-4CF2-AE42-569939B1866C}" type="slidenum">
              <a:rPr lang="en-US" smtClean="0">
                <a:solidFill>
                  <a:srgbClr val="000000"/>
                </a:solidFill>
                <a:cs typeface="Arial" panose="020B0604020202020204" pitchFamily="34" charset="0"/>
              </a:rPr>
              <a:pPr fontAlgn="base">
                <a:spcBef>
                  <a:spcPct val="0"/>
                </a:spcBef>
                <a:spcAft>
                  <a:spcPct val="0"/>
                </a:spcAft>
              </a:pPr>
              <a:t>‹#›</a:t>
            </a:fld>
            <a:endParaRPr lang="en-US">
              <a:solidFill>
                <a:srgbClr val="000000"/>
              </a:solidFill>
              <a:cs typeface="Arial" panose="020B0604020202020204" pitchFamily="34" charset="0"/>
            </a:endParaRPr>
          </a:p>
        </p:txBody>
      </p:sp>
      <p:grpSp>
        <p:nvGrpSpPr>
          <p:cNvPr id="3076" name="Group 4"/>
          <p:cNvGrpSpPr>
            <a:grpSpLocks/>
          </p:cNvGrpSpPr>
          <p:nvPr/>
        </p:nvGrpSpPr>
        <p:grpSpPr bwMode="auto">
          <a:xfrm>
            <a:off x="0" y="0"/>
            <a:ext cx="12192000" cy="546100"/>
            <a:chOff x="0" y="0"/>
            <a:chExt cx="5760" cy="344"/>
          </a:xfrm>
        </p:grpSpPr>
        <p:sp>
          <p:nvSpPr>
            <p:cNvPr id="645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sp>
          <p:nvSpPr>
            <p:cNvPr id="645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sp>
          <p:nvSpPr>
            <p:cNvPr id="645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grpSp>
      <p:sp>
        <p:nvSpPr>
          <p:cNvPr id="3077" name="Rectangle 14"/>
          <p:cNvSpPr>
            <a:spLocks noGrp="1" noChangeArrowheads="1"/>
          </p:cNvSpPr>
          <p:nvPr>
            <p:ph type="title"/>
          </p:nvPr>
        </p:nvSpPr>
        <p:spPr bwMode="auto">
          <a:xfrm>
            <a:off x="609600" y="457200"/>
            <a:ext cx="833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8" name="Rectangle 15"/>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8"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Arial" charset="0"/>
              </a:defRPr>
            </a:lvl1pPr>
          </a:lstStyle>
          <a:p>
            <a:pPr fontAlgn="base">
              <a:spcBef>
                <a:spcPct val="0"/>
              </a:spcBef>
              <a:spcAft>
                <a:spcPct val="0"/>
              </a:spcAft>
              <a:defRPr/>
            </a:pPr>
            <a:fld id="{26C8AB6E-796D-4567-A0A3-3CB6A85D40FB}" type="datetimeFigureOut">
              <a:rPr lang="en-US">
                <a:solidFill>
                  <a:srgbClr val="000000"/>
                </a:solidFill>
              </a:rPr>
              <a:pPr fontAlgn="base">
                <a:spcBef>
                  <a:spcPct val="0"/>
                </a:spcBef>
                <a:spcAft>
                  <a:spcPct val="0"/>
                </a:spcAft>
                <a:defRPr/>
              </a:pPr>
              <a:t>10/4/2023</a:t>
            </a:fld>
            <a:endParaRPr lang="en-US">
              <a:solidFill>
                <a:srgbClr val="000000"/>
              </a:solidFill>
            </a:endParaRPr>
          </a:p>
        </p:txBody>
      </p:sp>
      <p:pic>
        <p:nvPicPr>
          <p:cNvPr id="3080" name="Picture 17" descr="ascpcolor"/>
          <p:cNvPicPr>
            <a:picLocks noChangeAspect="1" noChangeArrowheads="1"/>
          </p:cNvPicPr>
          <p:nvPr/>
        </p:nvPicPr>
        <p:blipFill>
          <a:blip r:embed="rId17">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636000" y="0"/>
            <a:ext cx="335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7070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5A6D8A15-FCAF-4C32-A825-EE3ADDE502D1}" type="datetimeFigureOut">
              <a:rPr lang="en-US" smtClean="0">
                <a:solidFill>
                  <a:srgbClr val="696464"/>
                </a:solidFill>
              </a:rPr>
              <a:pPr/>
              <a:t>10/4/2023</a:t>
            </a:fld>
            <a:endParaRPr lang="en-US">
              <a:solidFill>
                <a:srgbClr val="696464"/>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948FED3-F89C-4493-BF15-8300C7214C1F}" type="slidenum">
              <a:rPr lang="en-US" smtClean="0"/>
              <a:pPr/>
              <a:t>‹#›</a:t>
            </a:fld>
            <a:endParaRPr lang="en-US"/>
          </a:p>
        </p:txBody>
      </p:sp>
    </p:spTree>
    <p:extLst>
      <p:ext uri="{BB962C8B-B14F-4D97-AF65-F5344CB8AC3E}">
        <p14:creationId xmlns:p14="http://schemas.microsoft.com/office/powerpoint/2010/main" val="172640955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4515"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Black" panose="020B0A04020102020204" pitchFamily="34" charset="0"/>
              </a:defRPr>
            </a:lvl1pPr>
          </a:lstStyle>
          <a:p>
            <a:pPr fontAlgn="base">
              <a:spcBef>
                <a:spcPct val="0"/>
              </a:spcBef>
              <a:spcAft>
                <a:spcPct val="0"/>
              </a:spcAft>
            </a:pPr>
            <a:fld id="{B2FFE4D5-F13D-4CF2-AE42-569939B1866C}" type="slidenum">
              <a:rPr lang="en-US" smtClean="0">
                <a:solidFill>
                  <a:srgbClr val="000000"/>
                </a:solidFill>
                <a:cs typeface="Arial" panose="020B0604020202020204" pitchFamily="34" charset="0"/>
              </a:rPr>
              <a:pPr fontAlgn="base">
                <a:spcBef>
                  <a:spcPct val="0"/>
                </a:spcBef>
                <a:spcAft>
                  <a:spcPct val="0"/>
                </a:spcAft>
              </a:pPr>
              <a:t>‹#›</a:t>
            </a:fld>
            <a:endParaRPr lang="en-US">
              <a:solidFill>
                <a:srgbClr val="000000"/>
              </a:solidFill>
              <a:cs typeface="Arial" panose="020B0604020202020204" pitchFamily="34" charset="0"/>
            </a:endParaRPr>
          </a:p>
        </p:txBody>
      </p:sp>
      <p:grpSp>
        <p:nvGrpSpPr>
          <p:cNvPr id="3076" name="Group 4"/>
          <p:cNvGrpSpPr>
            <a:grpSpLocks/>
          </p:cNvGrpSpPr>
          <p:nvPr/>
        </p:nvGrpSpPr>
        <p:grpSpPr bwMode="auto">
          <a:xfrm>
            <a:off x="0" y="0"/>
            <a:ext cx="12192000" cy="546100"/>
            <a:chOff x="0" y="0"/>
            <a:chExt cx="5760" cy="344"/>
          </a:xfrm>
        </p:grpSpPr>
        <p:sp>
          <p:nvSpPr>
            <p:cNvPr id="645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sp>
          <p:nvSpPr>
            <p:cNvPr id="645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sp>
          <p:nvSpPr>
            <p:cNvPr id="645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grpSp>
      <p:sp>
        <p:nvSpPr>
          <p:cNvPr id="3077" name="Rectangle 14"/>
          <p:cNvSpPr>
            <a:spLocks noGrp="1" noChangeArrowheads="1"/>
          </p:cNvSpPr>
          <p:nvPr>
            <p:ph type="title"/>
          </p:nvPr>
        </p:nvSpPr>
        <p:spPr bwMode="auto">
          <a:xfrm>
            <a:off x="609600" y="457200"/>
            <a:ext cx="833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8" name="Rectangle 15"/>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8"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Arial" charset="0"/>
              </a:defRPr>
            </a:lvl1pPr>
          </a:lstStyle>
          <a:p>
            <a:pPr fontAlgn="base">
              <a:spcBef>
                <a:spcPct val="0"/>
              </a:spcBef>
              <a:spcAft>
                <a:spcPct val="0"/>
              </a:spcAft>
              <a:defRPr/>
            </a:pPr>
            <a:fld id="{26C8AB6E-796D-4567-A0A3-3CB6A85D40FB}" type="datetimeFigureOut">
              <a:rPr lang="en-US">
                <a:solidFill>
                  <a:srgbClr val="000000"/>
                </a:solidFill>
              </a:rPr>
              <a:pPr fontAlgn="base">
                <a:spcBef>
                  <a:spcPct val="0"/>
                </a:spcBef>
                <a:spcAft>
                  <a:spcPct val="0"/>
                </a:spcAft>
                <a:defRPr/>
              </a:pPr>
              <a:t>10/4/2023</a:t>
            </a:fld>
            <a:endParaRPr lang="en-US">
              <a:solidFill>
                <a:srgbClr val="000000"/>
              </a:solidFill>
            </a:endParaRPr>
          </a:p>
        </p:txBody>
      </p:sp>
      <p:pic>
        <p:nvPicPr>
          <p:cNvPr id="3080" name="Picture 17" descr="ascpcolor"/>
          <p:cNvPicPr>
            <a:picLocks noChangeAspect="1" noChangeArrowheads="1"/>
          </p:cNvPicPr>
          <p:nvPr/>
        </p:nvPicPr>
        <p:blipFill>
          <a:blip r:embed="rId17">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636000" y="0"/>
            <a:ext cx="335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10198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4515"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Black" panose="020B0A04020102020204" pitchFamily="34" charset="0"/>
              </a:defRPr>
            </a:lvl1pPr>
          </a:lstStyle>
          <a:p>
            <a:pPr fontAlgn="base">
              <a:spcBef>
                <a:spcPct val="0"/>
              </a:spcBef>
              <a:spcAft>
                <a:spcPct val="0"/>
              </a:spcAft>
            </a:pPr>
            <a:fld id="{B2FFE4D5-F13D-4CF2-AE42-569939B1866C}" type="slidenum">
              <a:rPr lang="en-US" smtClean="0">
                <a:solidFill>
                  <a:srgbClr val="000000"/>
                </a:solidFill>
                <a:cs typeface="Arial" panose="020B0604020202020204" pitchFamily="34" charset="0"/>
              </a:rPr>
              <a:pPr fontAlgn="base">
                <a:spcBef>
                  <a:spcPct val="0"/>
                </a:spcBef>
                <a:spcAft>
                  <a:spcPct val="0"/>
                </a:spcAft>
              </a:pPr>
              <a:t>‹#›</a:t>
            </a:fld>
            <a:endParaRPr lang="en-US">
              <a:solidFill>
                <a:srgbClr val="000000"/>
              </a:solidFill>
              <a:cs typeface="Arial" panose="020B0604020202020204" pitchFamily="34" charset="0"/>
            </a:endParaRPr>
          </a:p>
        </p:txBody>
      </p:sp>
      <p:grpSp>
        <p:nvGrpSpPr>
          <p:cNvPr id="3076" name="Group 4"/>
          <p:cNvGrpSpPr>
            <a:grpSpLocks/>
          </p:cNvGrpSpPr>
          <p:nvPr/>
        </p:nvGrpSpPr>
        <p:grpSpPr bwMode="auto">
          <a:xfrm>
            <a:off x="0" y="0"/>
            <a:ext cx="12192000" cy="546100"/>
            <a:chOff x="0" y="0"/>
            <a:chExt cx="5760" cy="344"/>
          </a:xfrm>
        </p:grpSpPr>
        <p:sp>
          <p:nvSpPr>
            <p:cNvPr id="645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sp>
          <p:nvSpPr>
            <p:cNvPr id="645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1800">
                <a:solidFill>
                  <a:srgbClr val="666699"/>
                </a:solidFill>
                <a:cs typeface="Arial" charset="0"/>
              </a:endParaRPr>
            </a:p>
          </p:txBody>
        </p:sp>
        <p:sp>
          <p:nvSpPr>
            <p:cNvPr id="645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45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sp>
          <p:nvSpPr>
            <p:cNvPr id="645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1800">
                <a:solidFill>
                  <a:srgbClr val="9999CC"/>
                </a:solidFill>
                <a:cs typeface="Arial" charset="0"/>
              </a:endParaRPr>
            </a:p>
          </p:txBody>
        </p:sp>
      </p:grpSp>
      <p:sp>
        <p:nvSpPr>
          <p:cNvPr id="3077" name="Rectangle 14"/>
          <p:cNvSpPr>
            <a:spLocks noGrp="1" noChangeArrowheads="1"/>
          </p:cNvSpPr>
          <p:nvPr>
            <p:ph type="title"/>
          </p:nvPr>
        </p:nvSpPr>
        <p:spPr bwMode="auto">
          <a:xfrm>
            <a:off x="609600" y="457200"/>
            <a:ext cx="833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8" name="Rectangle 15"/>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8"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Arial" charset="0"/>
              </a:defRPr>
            </a:lvl1pPr>
          </a:lstStyle>
          <a:p>
            <a:pPr fontAlgn="base">
              <a:spcBef>
                <a:spcPct val="0"/>
              </a:spcBef>
              <a:spcAft>
                <a:spcPct val="0"/>
              </a:spcAft>
              <a:defRPr/>
            </a:pPr>
            <a:fld id="{26C8AB6E-796D-4567-A0A3-3CB6A85D40FB}" type="datetimeFigureOut">
              <a:rPr lang="en-US">
                <a:solidFill>
                  <a:srgbClr val="000000"/>
                </a:solidFill>
              </a:rPr>
              <a:pPr fontAlgn="base">
                <a:spcBef>
                  <a:spcPct val="0"/>
                </a:spcBef>
                <a:spcAft>
                  <a:spcPct val="0"/>
                </a:spcAft>
                <a:defRPr/>
              </a:pPr>
              <a:t>10/4/2023</a:t>
            </a:fld>
            <a:endParaRPr lang="en-US">
              <a:solidFill>
                <a:srgbClr val="000000"/>
              </a:solidFill>
            </a:endParaRPr>
          </a:p>
        </p:txBody>
      </p:sp>
      <p:pic>
        <p:nvPicPr>
          <p:cNvPr id="3080" name="Picture 17" descr="ascpcolor"/>
          <p:cNvPicPr>
            <a:picLocks noChangeAspect="1" noChangeArrowheads="1"/>
          </p:cNvPicPr>
          <p:nvPr/>
        </p:nvPicPr>
        <p:blipFill>
          <a:blip r:embed="rId1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636000" y="0"/>
            <a:ext cx="335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85001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0.xml"/><Relationship Id="rId1" Type="http://schemas.openxmlformats.org/officeDocument/2006/relationships/tags" Target="../tags/tag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96.xml"/><Relationship Id="rId5" Type="http://schemas.openxmlformats.org/officeDocument/2006/relationships/image" Target="../media/image26.jpe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gif"/><Relationship Id="rId1" Type="http://schemas.openxmlformats.org/officeDocument/2006/relationships/slideLayout" Target="../slideLayouts/slideLayout96.xml"/><Relationship Id="rId5" Type="http://schemas.openxmlformats.org/officeDocument/2006/relationships/image" Target="../media/image29.jpe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11.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11.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1.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111.xm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11.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111.xml"/><Relationship Id="rId4" Type="http://schemas.openxmlformats.org/officeDocument/2006/relationships/image" Target="../media/image50.jpeg"/></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5">
              <a:lumMod val="20000"/>
              <a:lumOff val="80000"/>
            </a:schemeClr>
          </a:solidFill>
        </p:spPr>
        <p:txBody>
          <a:bodyPr>
            <a:normAutofit/>
          </a:bodyPr>
          <a:lstStyle/>
          <a:p>
            <a:r>
              <a:rPr lang="en-US" sz="4000" b="1" dirty="0">
                <a:latin typeface="Times New Roman" pitchFamily="18" charset="0"/>
                <a:cs typeface="Times New Roman" pitchFamily="18" charset="0"/>
              </a:rPr>
              <a:t>AMOEBA</a:t>
            </a:r>
          </a:p>
        </p:txBody>
      </p:sp>
      <p:sp>
        <p:nvSpPr>
          <p:cNvPr id="4" name="Rectangle 3"/>
          <p:cNvSpPr>
            <a:spLocks noGrp="1" noChangeArrowheads="1"/>
          </p:cNvSpPr>
          <p:nvPr>
            <p:ph type="subTitle" idx="1"/>
          </p:nvPr>
        </p:nvSpPr>
        <p:spPr/>
        <p:txBody>
          <a:bodyPr/>
          <a:lstStyle/>
          <a:p>
            <a:pPr>
              <a:lnSpc>
                <a:spcPct val="90000"/>
              </a:lnSpc>
              <a:defRPr/>
            </a:pPr>
            <a:r>
              <a:rPr lang="en-GB" sz="1800" b="1" i="1" dirty="0">
                <a:solidFill>
                  <a:schemeClr val="accent5">
                    <a:lumMod val="75000"/>
                  </a:schemeClr>
                </a:solidFill>
                <a:effectLst>
                  <a:outerShdw blurRad="38100" dist="38100" dir="2700000" algn="tl">
                    <a:srgbClr val="C0C0C0"/>
                  </a:outerShdw>
                </a:effectLst>
              </a:rPr>
              <a:t> </a:t>
            </a:r>
          </a:p>
        </p:txBody>
      </p:sp>
      <p:pic>
        <p:nvPicPr>
          <p:cNvPr id="5" name="rect"/>
          <p:cNvPicPr/>
          <p:nvPr/>
        </p:nvPicPr>
        <p:blipFill>
          <a:blip r:embed="rId4">
            <a:extLst>
              <a:ext uri="{28A0092B-C50C-407E-A947-70E740481C1C}">
                <a14:useLocalDpi xmlns:a14="http://schemas.microsoft.com/office/drawing/2010/main" val="0"/>
              </a:ext>
            </a:extLst>
          </a:blip>
          <a:srcRect/>
          <a:stretch>
            <a:fillRect/>
          </a:stretch>
        </p:blipFill>
        <p:spPr>
          <a:xfrm>
            <a:off x="381000" y="228600"/>
            <a:ext cx="3200400" cy="1600200"/>
          </a:xfrm>
          <a:prstGeom prst="rect">
            <a:avLst/>
          </a:prstGeom>
          <a:noFill/>
          <a:ln>
            <a:noFill/>
          </a:ln>
          <a:effectLst/>
        </p:spPr>
      </p:pic>
      <p:sp>
        <p:nvSpPr>
          <p:cNvPr id="6" name="Rectangle 5"/>
          <p:cNvSpPr/>
          <p:nvPr/>
        </p:nvSpPr>
        <p:spPr>
          <a:xfrm>
            <a:off x="8610602" y="389294"/>
            <a:ext cx="3289683" cy="246221"/>
          </a:xfrm>
          <a:prstGeom prst="rect">
            <a:avLst/>
          </a:prstGeom>
        </p:spPr>
        <p:txBody>
          <a:bodyPr wrap="none">
            <a:spAutoFit/>
          </a:bodyPr>
          <a:lstStyle/>
          <a:p>
            <a:r>
              <a:rPr lang="en-US" sz="1000" b="1" dirty="0">
                <a:solidFill>
                  <a:srgbClr val="17375E"/>
                </a:solidFill>
                <a:latin typeface="Times New Roman" panose="02020603050405020304" pitchFamily="18" charset="0"/>
                <a:ea typeface="Times New Roman" panose="02020603050405020304" pitchFamily="18" charset="0"/>
              </a:rPr>
              <a:t>COLLEGE OF MEDICINE AND HEALTH SCIENCES</a:t>
            </a:r>
            <a:endParaRPr lang="en-ZW" dirty="0"/>
          </a:p>
        </p:txBody>
      </p:sp>
      <p:sp>
        <p:nvSpPr>
          <p:cNvPr id="7" name="Rectangle 6"/>
          <p:cNvSpPr/>
          <p:nvPr/>
        </p:nvSpPr>
        <p:spPr>
          <a:xfrm>
            <a:off x="9041363" y="963083"/>
            <a:ext cx="2643672" cy="246221"/>
          </a:xfrm>
          <a:prstGeom prst="rect">
            <a:avLst/>
          </a:prstGeom>
        </p:spPr>
        <p:txBody>
          <a:bodyPr wrap="none">
            <a:spAutoFit/>
          </a:bodyPr>
          <a:lstStyle/>
          <a:p>
            <a:r>
              <a:rPr lang="en-ZW" sz="1000" b="1" i="1" dirty="0">
                <a:latin typeface="Times New Roman" panose="02020603050405020304" pitchFamily="18" charset="0"/>
                <a:ea typeface="Calibri" panose="020F0502020204030204" pitchFamily="34" charset="0"/>
              </a:rPr>
              <a:t> </a:t>
            </a:r>
            <a:r>
              <a:rPr lang="en-US" sz="1000" b="1" i="1" dirty="0">
                <a:latin typeface="Times New Roman" panose="02020603050405020304" pitchFamily="18" charset="0"/>
                <a:ea typeface="Calibri" panose="020F0502020204030204" pitchFamily="34" charset="0"/>
              </a:rPr>
              <a:t>SCHOOL OF NURSING AND MIDWIFERY</a:t>
            </a:r>
            <a:endParaRPr lang="en-ZW" dirty="0"/>
          </a:p>
        </p:txBody>
      </p:sp>
      <p:sp>
        <p:nvSpPr>
          <p:cNvPr id="8" name="Rectangle 7"/>
          <p:cNvSpPr/>
          <p:nvPr/>
        </p:nvSpPr>
        <p:spPr>
          <a:xfrm>
            <a:off x="8719961" y="1618220"/>
            <a:ext cx="2484976" cy="246221"/>
          </a:xfrm>
          <a:prstGeom prst="rect">
            <a:avLst/>
          </a:prstGeom>
        </p:spPr>
        <p:txBody>
          <a:bodyPr wrap="none">
            <a:spAutoFit/>
          </a:bodyPr>
          <a:lstStyle/>
          <a:p>
            <a:r>
              <a:rPr lang="en-US" sz="1000" b="1" dirty="0">
                <a:latin typeface="Times New Roman" panose="02020603050405020304" pitchFamily="18" charset="0"/>
                <a:ea typeface="Calibri" panose="020F0502020204030204" pitchFamily="34" charset="0"/>
              </a:rPr>
              <a:t>COURSE: MEDICAL PARASITOLOGY</a:t>
            </a:r>
            <a:endParaRPr lang="en-ZW" dirty="0"/>
          </a:p>
        </p:txBody>
      </p:sp>
    </p:spTree>
    <p:custDataLst>
      <p:tags r:id="rId1"/>
    </p:custDataLst>
    <p:extLst>
      <p:ext uri="{BB962C8B-B14F-4D97-AF65-F5344CB8AC3E}">
        <p14:creationId xmlns:p14="http://schemas.microsoft.com/office/powerpoint/2010/main" val="30804933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1524000" y="381000"/>
            <a:ext cx="9144000" cy="6096000"/>
          </a:xfrm>
        </p:spPr>
        <p:txBody>
          <a:bodyPr/>
          <a:lstStyle/>
          <a:p>
            <a:pPr eaLnBrk="1" hangingPunct="1">
              <a:lnSpc>
                <a:spcPct val="80000"/>
              </a:lnSpc>
              <a:defRPr/>
            </a:pPr>
            <a:endParaRPr lang="en-US" sz="2400" b="1" dirty="0">
              <a:solidFill>
                <a:srgbClr val="00B050"/>
              </a:solidFill>
              <a:cs typeface="Tahoma" pitchFamily="34" charset="0"/>
            </a:endParaRPr>
          </a:p>
          <a:p>
            <a:pPr eaLnBrk="1" hangingPunct="1">
              <a:lnSpc>
                <a:spcPct val="80000"/>
              </a:lnSpc>
              <a:defRPr/>
            </a:pPr>
            <a:r>
              <a:rPr lang="en-US" sz="2400" b="1" dirty="0">
                <a:solidFill>
                  <a:srgbClr val="00B050"/>
                </a:solidFill>
                <a:cs typeface="Tahoma" pitchFamily="34" charset="0"/>
              </a:rPr>
              <a:t>Contractile vacuole</a:t>
            </a:r>
          </a:p>
          <a:p>
            <a:pPr lvl="1" eaLnBrk="1" hangingPunct="1">
              <a:lnSpc>
                <a:spcPct val="80000"/>
              </a:lnSpc>
              <a:defRPr/>
            </a:pPr>
            <a:r>
              <a:rPr lang="en-US" dirty="0">
                <a:cs typeface="Tahoma" pitchFamily="34" charset="0"/>
              </a:rPr>
              <a:t>A membrane bound vesicle in the cytoplasm which collects and expels water from the cell</a:t>
            </a:r>
          </a:p>
          <a:p>
            <a:pPr lvl="1" eaLnBrk="1" hangingPunct="1">
              <a:lnSpc>
                <a:spcPct val="80000"/>
              </a:lnSpc>
              <a:buFont typeface="Arial" pitchFamily="34" charset="0"/>
              <a:buNone/>
              <a:defRPr/>
            </a:pPr>
            <a:endParaRPr lang="en-US" b="1" dirty="0">
              <a:cs typeface="Tahoma" pitchFamily="34" charset="0"/>
            </a:endParaRPr>
          </a:p>
          <a:p>
            <a:pPr eaLnBrk="1" hangingPunct="1">
              <a:lnSpc>
                <a:spcPct val="80000"/>
              </a:lnSpc>
              <a:defRPr/>
            </a:pPr>
            <a:r>
              <a:rPr lang="en-US" sz="2400" b="1" dirty="0">
                <a:solidFill>
                  <a:srgbClr val="00B050"/>
                </a:solidFill>
                <a:cs typeface="Tahoma" pitchFamily="34" charset="0"/>
              </a:rPr>
              <a:t>Chromatin</a:t>
            </a:r>
          </a:p>
          <a:p>
            <a:pPr lvl="1" eaLnBrk="1" hangingPunct="1">
              <a:lnSpc>
                <a:spcPct val="80000"/>
              </a:lnSpc>
              <a:defRPr/>
            </a:pPr>
            <a:r>
              <a:rPr lang="en-US" dirty="0">
                <a:cs typeface="Tahoma" pitchFamily="34" charset="0"/>
              </a:rPr>
              <a:t>Is genetic material  found in the nucleus</a:t>
            </a:r>
          </a:p>
          <a:p>
            <a:pPr lvl="1" eaLnBrk="1" hangingPunct="1">
              <a:lnSpc>
                <a:spcPct val="80000"/>
              </a:lnSpc>
              <a:defRPr/>
            </a:pPr>
            <a:r>
              <a:rPr lang="en-US" dirty="0">
                <a:solidFill>
                  <a:srgbClr val="FF0000"/>
                </a:solidFill>
                <a:cs typeface="Tahoma" pitchFamily="34" charset="0"/>
              </a:rPr>
              <a:t>Peripheral nuclear chromatin</a:t>
            </a:r>
            <a:r>
              <a:rPr lang="en-US" dirty="0">
                <a:cs typeface="Tahoma" pitchFamily="34" charset="0"/>
              </a:rPr>
              <a:t>: found in the inner nuclear membrane </a:t>
            </a:r>
          </a:p>
          <a:p>
            <a:pPr lvl="1" eaLnBrk="1" hangingPunct="1">
              <a:lnSpc>
                <a:spcPct val="80000"/>
              </a:lnSpc>
              <a:buFont typeface="Arial" pitchFamily="34" charset="0"/>
              <a:buNone/>
              <a:defRPr/>
            </a:pPr>
            <a:endParaRPr lang="en-US" dirty="0">
              <a:cs typeface="Tahoma" pitchFamily="34" charset="0"/>
            </a:endParaRPr>
          </a:p>
          <a:p>
            <a:pPr eaLnBrk="1" hangingPunct="1">
              <a:lnSpc>
                <a:spcPct val="80000"/>
              </a:lnSpc>
              <a:buFont typeface="Wingdings" panose="05000000000000000000" pitchFamily="2" charset="2"/>
              <a:buChar char="§"/>
              <a:defRPr/>
            </a:pPr>
            <a:r>
              <a:rPr lang="en-US" sz="2400" b="1" dirty="0" err="1">
                <a:solidFill>
                  <a:srgbClr val="00B050"/>
                </a:solidFill>
                <a:cs typeface="Tahoma" pitchFamily="34" charset="0"/>
              </a:rPr>
              <a:t>Karyosomes</a:t>
            </a:r>
            <a:r>
              <a:rPr lang="en-US" sz="2400" b="1" dirty="0">
                <a:solidFill>
                  <a:srgbClr val="00B050"/>
                </a:solidFill>
                <a:cs typeface="Tahoma" pitchFamily="34" charset="0"/>
              </a:rPr>
              <a:t> </a:t>
            </a:r>
            <a:r>
              <a:rPr lang="en-US" sz="2400" dirty="0">
                <a:solidFill>
                  <a:srgbClr val="00B050"/>
                </a:solidFill>
                <a:cs typeface="Tahoma" pitchFamily="34" charset="0"/>
              </a:rPr>
              <a:t>: </a:t>
            </a:r>
            <a:r>
              <a:rPr lang="en-US" sz="2400" dirty="0">
                <a:solidFill>
                  <a:schemeClr val="tx1">
                    <a:lumMod val="95000"/>
                    <a:lumOff val="5000"/>
                  </a:schemeClr>
                </a:solidFill>
                <a:cs typeface="Tahoma" pitchFamily="34" charset="0"/>
              </a:rPr>
              <a:t>clumps of chromatin found in the nucleus </a:t>
            </a:r>
          </a:p>
          <a:p>
            <a:pPr lvl="1" eaLnBrk="1" hangingPunct="1">
              <a:lnSpc>
                <a:spcPct val="80000"/>
              </a:lnSpc>
              <a:buFont typeface="Wingdings" panose="05000000000000000000" pitchFamily="2" charset="2"/>
              <a:buChar char="ü"/>
              <a:defRPr/>
            </a:pPr>
            <a:r>
              <a:rPr lang="en-US" dirty="0">
                <a:solidFill>
                  <a:schemeClr val="tx1">
                    <a:lumMod val="95000"/>
                    <a:lumOff val="5000"/>
                  </a:schemeClr>
                </a:solidFill>
                <a:cs typeface="Tahoma" pitchFamily="34" charset="0"/>
              </a:rPr>
              <a:t> size ,configuration &amp; location of </a:t>
            </a:r>
            <a:r>
              <a:rPr lang="en-US" dirty="0" err="1">
                <a:solidFill>
                  <a:schemeClr val="tx1">
                    <a:lumMod val="95000"/>
                    <a:lumOff val="5000"/>
                  </a:schemeClr>
                </a:solidFill>
                <a:cs typeface="Tahoma" pitchFamily="34" charset="0"/>
              </a:rPr>
              <a:t>Karyosomes</a:t>
            </a:r>
            <a:r>
              <a:rPr lang="en-US" dirty="0">
                <a:solidFill>
                  <a:schemeClr val="tx1">
                    <a:lumMod val="95000"/>
                    <a:lumOff val="5000"/>
                  </a:schemeClr>
                </a:solidFill>
                <a:cs typeface="Tahoma" pitchFamily="34" charset="0"/>
              </a:rPr>
              <a:t> are helpful in identification amoeba</a:t>
            </a:r>
            <a:endParaRPr lang="en-US" dirty="0">
              <a:cs typeface="Tahoma" pitchFamily="34" charset="0"/>
            </a:endParaRPr>
          </a:p>
        </p:txBody>
      </p:sp>
      <p:sp>
        <p:nvSpPr>
          <p:cNvPr id="33795" name="Slide Number Placeholder 2"/>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867D0373-C685-4D2E-92C2-BE8A9A7EE50C}" type="slidenum">
              <a:rPr lang="en-US" b="0">
                <a:solidFill>
                  <a:srgbClr val="000000"/>
                </a:solidFill>
              </a:rPr>
              <a:pPr algn="l"/>
              <a:t>10</a:t>
            </a:fld>
            <a:endParaRPr lang="en-US" b="0">
              <a:solidFill>
                <a:srgbClr val="000000"/>
              </a:solidFill>
            </a:endParaRPr>
          </a:p>
        </p:txBody>
      </p:sp>
    </p:spTree>
    <p:extLst>
      <p:ext uri="{BB962C8B-B14F-4D97-AF65-F5344CB8AC3E}">
        <p14:creationId xmlns:p14="http://schemas.microsoft.com/office/powerpoint/2010/main" val="991201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1524000" y="838200"/>
            <a:ext cx="9144000" cy="5715000"/>
          </a:xfrm>
        </p:spPr>
        <p:txBody>
          <a:bodyPr/>
          <a:lstStyle/>
          <a:p>
            <a:pPr eaLnBrk="1" hangingPunct="1">
              <a:lnSpc>
                <a:spcPct val="90000"/>
              </a:lnSpc>
              <a:buFont typeface="Arial" panose="020B0604020202020204" pitchFamily="34" charset="0"/>
              <a:buNone/>
            </a:pPr>
            <a:r>
              <a:rPr lang="en-US" sz="2400" b="1">
                <a:solidFill>
                  <a:srgbClr val="0000FF"/>
                </a:solidFill>
              </a:rPr>
              <a:t>IMPORTANT TERMS USED IN RELATION TO AMOEBAE</a:t>
            </a:r>
          </a:p>
          <a:p>
            <a:pPr eaLnBrk="1" hangingPunct="1">
              <a:lnSpc>
                <a:spcPct val="90000"/>
              </a:lnSpc>
              <a:buFont typeface="Arial" panose="020B0604020202020204" pitchFamily="34" charset="0"/>
              <a:buNone/>
            </a:pPr>
            <a:endParaRPr lang="en-US" sz="2400">
              <a:solidFill>
                <a:srgbClr val="00B050"/>
              </a:solidFill>
              <a:cs typeface="Tahoma" panose="020B0604030504040204" pitchFamily="34" charset="0"/>
            </a:endParaRPr>
          </a:p>
          <a:p>
            <a:pPr eaLnBrk="1" hangingPunct="1">
              <a:lnSpc>
                <a:spcPct val="90000"/>
              </a:lnSpc>
            </a:pPr>
            <a:r>
              <a:rPr lang="en-US" sz="2400" b="1">
                <a:solidFill>
                  <a:srgbClr val="00B050"/>
                </a:solidFill>
                <a:cs typeface="Tahoma" panose="020B0604030504040204" pitchFamily="34" charset="0"/>
              </a:rPr>
              <a:t>Pre-Cyst</a:t>
            </a:r>
          </a:p>
          <a:p>
            <a:pPr lvl="1" eaLnBrk="1" hangingPunct="1">
              <a:lnSpc>
                <a:spcPct val="90000"/>
              </a:lnSpc>
            </a:pPr>
            <a:r>
              <a:rPr lang="en-US">
                <a:cs typeface="Tahoma" panose="020B0604030504040204" pitchFamily="34" charset="0"/>
              </a:rPr>
              <a:t>Is the rounded form of </a:t>
            </a:r>
            <a:r>
              <a:rPr lang="en-US">
                <a:solidFill>
                  <a:srgbClr val="FF0000"/>
                </a:solidFill>
                <a:cs typeface="Tahoma" panose="020B0604030504040204" pitchFamily="34" charset="0"/>
              </a:rPr>
              <a:t>trophozoite</a:t>
            </a:r>
            <a:r>
              <a:rPr lang="en-US">
                <a:cs typeface="Tahoma" panose="020B0604030504040204" pitchFamily="34" charset="0"/>
              </a:rPr>
              <a:t> which precedes the </a:t>
            </a:r>
            <a:r>
              <a:rPr lang="en-US">
                <a:solidFill>
                  <a:srgbClr val="FF0000"/>
                </a:solidFill>
                <a:cs typeface="Tahoma" panose="020B0604030504040204" pitchFamily="34" charset="0"/>
              </a:rPr>
              <a:t>cystic stage</a:t>
            </a:r>
          </a:p>
          <a:p>
            <a:pPr lvl="1" eaLnBrk="1" hangingPunct="1">
              <a:lnSpc>
                <a:spcPct val="90000"/>
              </a:lnSpc>
            </a:pPr>
            <a:r>
              <a:rPr lang="en-US">
                <a:cs typeface="Tahoma" panose="020B0604030504040204" pitchFamily="34" charset="0"/>
              </a:rPr>
              <a:t> differs from the cyst in </a:t>
            </a:r>
            <a:r>
              <a:rPr lang="en-US">
                <a:solidFill>
                  <a:srgbClr val="FF0000"/>
                </a:solidFill>
                <a:cs typeface="Tahoma" panose="020B0604030504040204" pitchFamily="34" charset="0"/>
              </a:rPr>
              <a:t>not having a cyst wall</a:t>
            </a:r>
          </a:p>
          <a:p>
            <a:pPr lvl="1" eaLnBrk="1" hangingPunct="1">
              <a:lnSpc>
                <a:spcPct val="90000"/>
              </a:lnSpc>
              <a:buFont typeface="Arial" panose="020B0604020202020204" pitchFamily="34" charset="0"/>
              <a:buNone/>
            </a:pPr>
            <a:endParaRPr lang="en-US">
              <a:solidFill>
                <a:srgbClr val="FF0000"/>
              </a:solidFill>
              <a:cs typeface="Tahoma" panose="020B0604030504040204" pitchFamily="34" charset="0"/>
            </a:endParaRPr>
          </a:p>
          <a:p>
            <a:pPr eaLnBrk="1" hangingPunct="1">
              <a:lnSpc>
                <a:spcPct val="90000"/>
              </a:lnSpc>
              <a:buFont typeface="Wingdings" panose="05000000000000000000" pitchFamily="2" charset="2"/>
              <a:buChar char="§"/>
            </a:pPr>
            <a:r>
              <a:rPr lang="en-US" sz="2400" b="1">
                <a:solidFill>
                  <a:srgbClr val="00B050"/>
                </a:solidFill>
                <a:cs typeface="Tahoma" panose="020B0604030504040204" pitchFamily="34" charset="0"/>
              </a:rPr>
              <a:t>Encystation</a:t>
            </a:r>
          </a:p>
          <a:p>
            <a:pPr lvl="1" eaLnBrk="1" hangingPunct="1">
              <a:lnSpc>
                <a:spcPct val="90000"/>
              </a:lnSpc>
            </a:pPr>
            <a:r>
              <a:rPr lang="en-US">
                <a:cs typeface="Tahoma" panose="020B0604030504040204" pitchFamily="34" charset="0"/>
              </a:rPr>
              <a:t>Is the process of formation of the cyst from the trophozoite</a:t>
            </a:r>
          </a:p>
          <a:p>
            <a:pPr lvl="1" eaLnBrk="1" hangingPunct="1">
              <a:lnSpc>
                <a:spcPct val="90000"/>
              </a:lnSpc>
            </a:pPr>
            <a:endParaRPr lang="en-US">
              <a:solidFill>
                <a:srgbClr val="FF0000"/>
              </a:solidFill>
              <a:cs typeface="Tahoma" panose="020B0604030504040204" pitchFamily="34" charset="0"/>
            </a:endParaRPr>
          </a:p>
          <a:p>
            <a:pPr eaLnBrk="1" hangingPunct="1">
              <a:lnSpc>
                <a:spcPct val="90000"/>
              </a:lnSpc>
            </a:pPr>
            <a:r>
              <a:rPr lang="en-US" sz="2400" b="1">
                <a:solidFill>
                  <a:srgbClr val="00B050"/>
                </a:solidFill>
                <a:cs typeface="Tahoma" panose="020B0604030504040204" pitchFamily="34" charset="0"/>
              </a:rPr>
              <a:t>Excystation</a:t>
            </a:r>
          </a:p>
          <a:p>
            <a:pPr lvl="1" eaLnBrk="1" hangingPunct="1">
              <a:lnSpc>
                <a:spcPct val="90000"/>
              </a:lnSpc>
            </a:pPr>
            <a:r>
              <a:rPr lang="en-US">
                <a:cs typeface="Tahoma" panose="020B0604030504040204" pitchFamily="34" charset="0"/>
              </a:rPr>
              <a:t>Is the process of emergence of the trophozoite from the cyst</a:t>
            </a:r>
            <a:endParaRPr lang="en-US" b="1">
              <a:cs typeface="Tahoma" panose="020B0604030504040204" pitchFamily="34" charset="0"/>
            </a:endParaRPr>
          </a:p>
          <a:p>
            <a:pPr eaLnBrk="1" hangingPunct="1">
              <a:lnSpc>
                <a:spcPct val="90000"/>
              </a:lnSpc>
              <a:buFont typeface="Wingdings" panose="05000000000000000000" pitchFamily="2" charset="2"/>
              <a:buChar char="§"/>
            </a:pPr>
            <a:endParaRPr lang="en-US" sz="2400" b="1">
              <a:solidFill>
                <a:srgbClr val="00B050"/>
              </a:solidFill>
              <a:cs typeface="Tahoma" panose="020B0604030504040204" pitchFamily="34" charset="0"/>
            </a:endParaRPr>
          </a:p>
          <a:p>
            <a:pPr eaLnBrk="1" hangingPunct="1">
              <a:lnSpc>
                <a:spcPct val="90000"/>
              </a:lnSpc>
              <a:buFont typeface="Wingdings" panose="05000000000000000000" pitchFamily="2" charset="2"/>
              <a:buChar char="§"/>
            </a:pPr>
            <a:r>
              <a:rPr lang="en-US" sz="2400" b="1">
                <a:solidFill>
                  <a:srgbClr val="00B050"/>
                </a:solidFill>
                <a:cs typeface="Tahoma" panose="020B0604030504040204" pitchFamily="34" charset="0"/>
              </a:rPr>
              <a:t>Metacyst</a:t>
            </a:r>
          </a:p>
          <a:p>
            <a:pPr lvl="1" eaLnBrk="1" hangingPunct="1">
              <a:lnSpc>
                <a:spcPct val="90000"/>
              </a:lnSpc>
            </a:pPr>
            <a:r>
              <a:rPr lang="en-US">
                <a:cs typeface="Tahoma" panose="020B0604030504040204" pitchFamily="34" charset="0"/>
              </a:rPr>
              <a:t>Is the trophozoite which emerges from the cyst</a:t>
            </a:r>
          </a:p>
          <a:p>
            <a:endParaRPr lang="en-US" sz="2400"/>
          </a:p>
          <a:p>
            <a:pPr lvl="1" eaLnBrk="1" hangingPunct="1">
              <a:lnSpc>
                <a:spcPct val="90000"/>
              </a:lnSpc>
              <a:buFont typeface="Arial" panose="020B0604020202020204" pitchFamily="34" charset="0"/>
              <a:buNone/>
            </a:pPr>
            <a:endParaRPr lang="en-US">
              <a:cs typeface="Tahoma" panose="020B0604030504040204" pitchFamily="34" charset="0"/>
            </a:endParaRPr>
          </a:p>
        </p:txBody>
      </p:sp>
      <p:sp>
        <p:nvSpPr>
          <p:cNvPr id="34820"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92F2E0DB-B4D0-4B7F-B975-FB0EBD6DC85B}" type="slidenum">
              <a:rPr lang="en-US" b="0">
                <a:solidFill>
                  <a:srgbClr val="000000"/>
                </a:solidFill>
              </a:rPr>
              <a:pPr algn="l"/>
              <a:t>11</a:t>
            </a:fld>
            <a:endParaRPr lang="en-US" b="0">
              <a:solidFill>
                <a:srgbClr val="000000"/>
              </a:solidFill>
            </a:endParaRPr>
          </a:p>
        </p:txBody>
      </p:sp>
    </p:spTree>
    <p:extLst>
      <p:ext uri="{BB962C8B-B14F-4D97-AF65-F5344CB8AC3E}">
        <p14:creationId xmlns:p14="http://schemas.microsoft.com/office/powerpoint/2010/main" val="429480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147782"/>
            <a:ext cx="8229600" cy="1143000"/>
          </a:xfrm>
        </p:spPr>
        <p:txBody>
          <a:bodyPr/>
          <a:lstStyle/>
          <a:p>
            <a:pPr algn="ctr" eaLnBrk="1" hangingPunct="1">
              <a:defRPr/>
            </a:pPr>
            <a:br>
              <a:rPr lang="en-US" sz="2400" dirty="0">
                <a:latin typeface="+mn-lt"/>
                <a:cs typeface="Tahoma" pitchFamily="34" charset="0"/>
              </a:rPr>
            </a:br>
            <a:r>
              <a:rPr lang="en-US" sz="2400" dirty="0">
                <a:latin typeface="+mn-lt"/>
                <a:cs typeface="Tahoma" pitchFamily="34" charset="0"/>
              </a:rPr>
              <a:t>Classification of amoeba </a:t>
            </a:r>
          </a:p>
        </p:txBody>
      </p:sp>
      <p:sp>
        <p:nvSpPr>
          <p:cNvPr id="29699" name="Content Placeholder 2"/>
          <p:cNvSpPr>
            <a:spLocks noGrp="1"/>
          </p:cNvSpPr>
          <p:nvPr>
            <p:ph idx="1"/>
          </p:nvPr>
        </p:nvSpPr>
        <p:spPr>
          <a:xfrm>
            <a:off x="0" y="1378527"/>
            <a:ext cx="12192000" cy="5257800"/>
          </a:xfrm>
        </p:spPr>
        <p:txBody>
          <a:bodyPr/>
          <a:lstStyle/>
          <a:p>
            <a:pPr eaLnBrk="1" hangingPunct="1">
              <a:buFont typeface="Arial" pitchFamily="34" charset="0"/>
              <a:buNone/>
              <a:defRPr/>
            </a:pPr>
            <a:endParaRPr lang="en-US" sz="2400" b="1" dirty="0"/>
          </a:p>
          <a:p>
            <a:pPr eaLnBrk="1" hangingPunct="1">
              <a:buFont typeface="Arial" pitchFamily="34" charset="0"/>
              <a:buNone/>
              <a:defRPr/>
            </a:pPr>
            <a:r>
              <a:rPr lang="en-US" sz="2400" b="1" dirty="0"/>
              <a:t>1- </a:t>
            </a:r>
            <a:r>
              <a:rPr lang="en-US" sz="2400" b="1" dirty="0">
                <a:solidFill>
                  <a:srgbClr val="FF0000"/>
                </a:solidFill>
                <a:cs typeface="Tahoma" pitchFamily="34" charset="0"/>
              </a:rPr>
              <a:t>pathogenic:</a:t>
            </a:r>
          </a:p>
          <a:p>
            <a:pPr lvl="1" eaLnBrk="1" hangingPunct="1">
              <a:buFont typeface="Wingdings" panose="05000000000000000000" pitchFamily="2" charset="2"/>
              <a:buChar char="Ø"/>
              <a:defRPr/>
            </a:pPr>
            <a:r>
              <a:rPr lang="en-US" dirty="0">
                <a:cs typeface="Tahoma" pitchFamily="34" charset="0"/>
              </a:rPr>
              <a:t>intestinal amoeba: </a:t>
            </a:r>
            <a:r>
              <a:rPr lang="en-US" b="1" i="1" dirty="0" err="1">
                <a:solidFill>
                  <a:schemeClr val="tx1">
                    <a:lumMod val="95000"/>
                    <a:lumOff val="5000"/>
                  </a:schemeClr>
                </a:solidFill>
              </a:rPr>
              <a:t>Entamoeba</a:t>
            </a:r>
            <a:r>
              <a:rPr lang="en-US" b="1" i="1" dirty="0">
                <a:solidFill>
                  <a:schemeClr val="tx1">
                    <a:lumMod val="95000"/>
                    <a:lumOff val="5000"/>
                  </a:schemeClr>
                </a:solidFill>
              </a:rPr>
              <a:t> </a:t>
            </a:r>
            <a:r>
              <a:rPr lang="en-US" b="1" i="1" dirty="0" err="1">
                <a:solidFill>
                  <a:schemeClr val="tx1">
                    <a:lumMod val="95000"/>
                    <a:lumOff val="5000"/>
                  </a:schemeClr>
                </a:solidFill>
              </a:rPr>
              <a:t>histolytica</a:t>
            </a:r>
            <a:r>
              <a:rPr lang="en-US" b="1" i="1" dirty="0">
                <a:solidFill>
                  <a:schemeClr val="tx1">
                    <a:lumMod val="95000"/>
                    <a:lumOff val="5000"/>
                  </a:schemeClr>
                </a:solidFill>
              </a:rPr>
              <a:t> (E. </a:t>
            </a:r>
            <a:r>
              <a:rPr lang="en-US" b="1" i="1" dirty="0" err="1">
                <a:solidFill>
                  <a:schemeClr val="tx1">
                    <a:lumMod val="95000"/>
                    <a:lumOff val="5000"/>
                  </a:schemeClr>
                </a:solidFill>
              </a:rPr>
              <a:t>histolytica</a:t>
            </a:r>
            <a:r>
              <a:rPr lang="en-US" b="1" i="1" dirty="0">
                <a:solidFill>
                  <a:schemeClr val="tx1">
                    <a:lumMod val="95000"/>
                    <a:lumOff val="5000"/>
                  </a:schemeClr>
                </a:solidFill>
              </a:rPr>
              <a:t>)</a:t>
            </a:r>
            <a:endParaRPr lang="en-US" b="1" dirty="0">
              <a:solidFill>
                <a:schemeClr val="tx1">
                  <a:lumMod val="95000"/>
                  <a:lumOff val="5000"/>
                </a:schemeClr>
              </a:solidFill>
            </a:endParaRPr>
          </a:p>
          <a:p>
            <a:pPr lvl="1" eaLnBrk="1" hangingPunct="1">
              <a:buFont typeface="Arial" pitchFamily="34" charset="0"/>
              <a:buNone/>
              <a:defRPr/>
            </a:pPr>
            <a:endParaRPr lang="en-US" dirty="0">
              <a:cs typeface="Tahoma" pitchFamily="34" charset="0"/>
            </a:endParaRPr>
          </a:p>
          <a:p>
            <a:pPr eaLnBrk="1" hangingPunct="1">
              <a:buFont typeface="Arial" pitchFamily="34" charset="0"/>
              <a:buNone/>
              <a:defRPr/>
            </a:pPr>
            <a:r>
              <a:rPr lang="en-US" sz="2400" b="1" dirty="0">
                <a:cs typeface="Tahoma" pitchFamily="34" charset="0"/>
              </a:rPr>
              <a:t>2- </a:t>
            </a:r>
            <a:r>
              <a:rPr lang="en-US" sz="2400" b="1" dirty="0">
                <a:solidFill>
                  <a:srgbClr val="FF0000"/>
                </a:solidFill>
                <a:cs typeface="Tahoma" pitchFamily="34" charset="0"/>
              </a:rPr>
              <a:t>non pathogenic</a:t>
            </a:r>
            <a:r>
              <a:rPr lang="en-US" sz="2400" b="1" dirty="0">
                <a:cs typeface="Tahoma" pitchFamily="34" charset="0"/>
              </a:rPr>
              <a:t>:</a:t>
            </a:r>
          </a:p>
          <a:p>
            <a:pPr lvl="1" eaLnBrk="1" hangingPunct="1">
              <a:buFont typeface="Wingdings" panose="05000000000000000000" pitchFamily="2" charset="2"/>
              <a:buChar char="Ø"/>
              <a:defRPr/>
            </a:pPr>
            <a:r>
              <a:rPr lang="en-US" dirty="0">
                <a:cs typeface="Tahoma" pitchFamily="34" charset="0"/>
              </a:rPr>
              <a:t>Mouth amoeba: </a:t>
            </a:r>
            <a:r>
              <a:rPr lang="en-US" i="1" dirty="0">
                <a:solidFill>
                  <a:srgbClr val="000000"/>
                </a:solidFill>
              </a:rPr>
              <a:t>E. </a:t>
            </a:r>
            <a:r>
              <a:rPr lang="en-US" i="1" dirty="0" err="1">
                <a:solidFill>
                  <a:srgbClr val="000000"/>
                </a:solidFill>
              </a:rPr>
              <a:t>gingivalis</a:t>
            </a:r>
            <a:r>
              <a:rPr lang="en-US" i="1" dirty="0">
                <a:solidFill>
                  <a:srgbClr val="000000"/>
                </a:solidFill>
              </a:rPr>
              <a:t> </a:t>
            </a:r>
            <a:endParaRPr lang="en-US" i="1" dirty="0">
              <a:cs typeface="Tahoma" pitchFamily="34" charset="0"/>
            </a:endParaRPr>
          </a:p>
          <a:p>
            <a:pPr lvl="1" eaLnBrk="1" hangingPunct="1">
              <a:buFont typeface="Wingdings" panose="05000000000000000000" pitchFamily="2" charset="2"/>
              <a:buChar char="Ø"/>
              <a:defRPr/>
            </a:pPr>
            <a:r>
              <a:rPr lang="en-US" dirty="0">
                <a:cs typeface="Tahoma" pitchFamily="34" charset="0"/>
              </a:rPr>
              <a:t>intestinal amoeba: </a:t>
            </a:r>
            <a:r>
              <a:rPr lang="en-US" i="1" dirty="0">
                <a:cs typeface="Tahoma" pitchFamily="34" charset="0"/>
              </a:rPr>
              <a:t>E. coli, </a:t>
            </a:r>
            <a:r>
              <a:rPr lang="en-US" i="1" dirty="0" err="1">
                <a:cs typeface="Tahoma" pitchFamily="34" charset="0"/>
              </a:rPr>
              <a:t>Endolimax</a:t>
            </a:r>
            <a:r>
              <a:rPr lang="en-US" i="1" dirty="0">
                <a:cs typeface="Tahoma" pitchFamily="34" charset="0"/>
              </a:rPr>
              <a:t> nana</a:t>
            </a:r>
            <a:r>
              <a:rPr lang="en-US" dirty="0">
                <a:cs typeface="Tahoma" pitchFamily="34" charset="0"/>
              </a:rPr>
              <a:t>, </a:t>
            </a:r>
            <a:r>
              <a:rPr lang="en-US" i="1" dirty="0">
                <a:solidFill>
                  <a:srgbClr val="000000"/>
                </a:solidFill>
              </a:rPr>
              <a:t>E. </a:t>
            </a:r>
            <a:r>
              <a:rPr lang="en-US" i="1" dirty="0" err="1">
                <a:solidFill>
                  <a:srgbClr val="000000"/>
                </a:solidFill>
              </a:rPr>
              <a:t>hartmanni</a:t>
            </a:r>
            <a:r>
              <a:rPr lang="en-US" i="1" dirty="0">
                <a:solidFill>
                  <a:srgbClr val="000000"/>
                </a:solidFill>
              </a:rPr>
              <a:t>, </a:t>
            </a:r>
            <a:r>
              <a:rPr lang="en-US" i="1" dirty="0" err="1">
                <a:cs typeface="Tahoma" pitchFamily="34" charset="0"/>
              </a:rPr>
              <a:t>iodamoeba</a:t>
            </a:r>
            <a:r>
              <a:rPr lang="en-US" i="1" dirty="0">
                <a:cs typeface="Tahoma" pitchFamily="34" charset="0"/>
              </a:rPr>
              <a:t> </a:t>
            </a:r>
            <a:r>
              <a:rPr lang="en-US" i="1" dirty="0">
                <a:solidFill>
                  <a:srgbClr val="000000"/>
                </a:solidFill>
              </a:rPr>
              <a:t> </a:t>
            </a:r>
            <a:r>
              <a:rPr lang="en-US" i="1" dirty="0" err="1">
                <a:solidFill>
                  <a:srgbClr val="000000"/>
                </a:solidFill>
              </a:rPr>
              <a:t>bütschlii</a:t>
            </a:r>
            <a:r>
              <a:rPr lang="en-US" i="1" dirty="0">
                <a:solidFill>
                  <a:srgbClr val="000000"/>
                </a:solidFill>
              </a:rPr>
              <a:t>, E. </a:t>
            </a:r>
            <a:r>
              <a:rPr lang="en-US" i="1" dirty="0" err="1">
                <a:solidFill>
                  <a:srgbClr val="000000"/>
                </a:solidFill>
              </a:rPr>
              <a:t>dispar</a:t>
            </a:r>
            <a:endParaRPr lang="en-US" i="1" dirty="0">
              <a:solidFill>
                <a:srgbClr val="000000"/>
              </a:solidFill>
            </a:endParaRPr>
          </a:p>
          <a:p>
            <a:pPr lvl="1" eaLnBrk="1" hangingPunct="1">
              <a:buFont typeface="Wingdings" panose="05000000000000000000" pitchFamily="2" charset="2"/>
              <a:buChar char="Ø"/>
              <a:defRPr/>
            </a:pPr>
            <a:r>
              <a:rPr lang="en-US" i="1" dirty="0" err="1"/>
              <a:t>Entamoeba</a:t>
            </a:r>
            <a:r>
              <a:rPr lang="en-US" i="1" dirty="0"/>
              <a:t> </a:t>
            </a:r>
            <a:r>
              <a:rPr lang="en-US" i="1" dirty="0" err="1"/>
              <a:t>dispar</a:t>
            </a:r>
            <a:r>
              <a:rPr lang="en-US" i="1" dirty="0"/>
              <a:t> </a:t>
            </a:r>
            <a:r>
              <a:rPr lang="en-US" dirty="0"/>
              <a:t>is a harmless commensal, which is morphologically indistinguishable from </a:t>
            </a:r>
            <a:r>
              <a:rPr lang="en-US" i="1" dirty="0"/>
              <a:t>E. </a:t>
            </a:r>
            <a:r>
              <a:rPr lang="en-US" i="1" dirty="0" err="1"/>
              <a:t>histolytica</a:t>
            </a:r>
            <a:r>
              <a:rPr lang="en-US" dirty="0"/>
              <a:t>. </a:t>
            </a:r>
          </a:p>
          <a:p>
            <a:pPr marL="123825" indent="-123825">
              <a:buNone/>
              <a:defRPr/>
            </a:pPr>
            <a:r>
              <a:rPr lang="en-US" sz="2400" b="1" dirty="0">
                <a:solidFill>
                  <a:schemeClr val="tx1">
                    <a:lumMod val="95000"/>
                    <a:lumOff val="5000"/>
                  </a:schemeClr>
                </a:solidFill>
                <a:cs typeface="Tahoma" pitchFamily="34" charset="0"/>
              </a:rPr>
              <a:t>3-</a:t>
            </a:r>
            <a:r>
              <a:rPr lang="en-US" sz="2400" b="1" dirty="0">
                <a:solidFill>
                  <a:srgbClr val="FF0000"/>
                </a:solidFill>
                <a:cs typeface="Tahoma" pitchFamily="34" charset="0"/>
              </a:rPr>
              <a:t>Free living pathogenic  Amoeba</a:t>
            </a:r>
          </a:p>
          <a:p>
            <a:pPr marL="523875" lvl="1" indent="-123825">
              <a:buFont typeface="Wingdings" panose="05000000000000000000" pitchFamily="2" charset="2"/>
              <a:buChar char="Ø"/>
              <a:defRPr/>
            </a:pPr>
            <a:r>
              <a:rPr lang="en-US" i="1" dirty="0" err="1">
                <a:solidFill>
                  <a:schemeClr val="tx1">
                    <a:lumMod val="95000"/>
                    <a:lumOff val="5000"/>
                  </a:schemeClr>
                </a:solidFill>
                <a:cs typeface="Tahoma" pitchFamily="34" charset="0"/>
              </a:rPr>
              <a:t>Naegleria</a:t>
            </a:r>
            <a:r>
              <a:rPr lang="en-US" i="1" dirty="0">
                <a:solidFill>
                  <a:schemeClr val="tx1">
                    <a:lumMod val="95000"/>
                    <a:lumOff val="5000"/>
                  </a:schemeClr>
                </a:solidFill>
                <a:cs typeface="Tahoma" pitchFamily="34" charset="0"/>
              </a:rPr>
              <a:t>  species, </a:t>
            </a:r>
            <a:r>
              <a:rPr lang="en-US" i="1" dirty="0" err="1">
                <a:solidFill>
                  <a:schemeClr val="tx1">
                    <a:lumMod val="95000"/>
                    <a:lumOff val="5000"/>
                  </a:schemeClr>
                </a:solidFill>
                <a:cs typeface="Tahoma" pitchFamily="34" charset="0"/>
              </a:rPr>
              <a:t>Acanthamoeba</a:t>
            </a:r>
            <a:r>
              <a:rPr lang="en-US" i="1" dirty="0">
                <a:solidFill>
                  <a:schemeClr val="tx1">
                    <a:lumMod val="95000"/>
                    <a:lumOff val="5000"/>
                  </a:schemeClr>
                </a:solidFill>
                <a:cs typeface="Tahoma" pitchFamily="34" charset="0"/>
              </a:rPr>
              <a:t> </a:t>
            </a:r>
            <a:r>
              <a:rPr lang="en-US" i="1" dirty="0" err="1">
                <a:solidFill>
                  <a:schemeClr val="tx1">
                    <a:lumMod val="95000"/>
                    <a:lumOff val="5000"/>
                  </a:schemeClr>
                </a:solidFill>
                <a:cs typeface="Tahoma" pitchFamily="34" charset="0"/>
              </a:rPr>
              <a:t>spp</a:t>
            </a:r>
            <a:endParaRPr lang="en-US" i="1" dirty="0">
              <a:solidFill>
                <a:schemeClr val="tx1">
                  <a:lumMod val="95000"/>
                  <a:lumOff val="5000"/>
                </a:schemeClr>
              </a:solidFill>
              <a:cs typeface="Tahoma" pitchFamily="34" charset="0"/>
            </a:endParaRPr>
          </a:p>
          <a:p>
            <a:pPr lvl="1" eaLnBrk="1" hangingPunct="1">
              <a:buFont typeface="Arial" pitchFamily="34" charset="0"/>
              <a:buNone/>
              <a:defRPr/>
            </a:pPr>
            <a:endParaRPr lang="en-US" i="1" dirty="0">
              <a:cs typeface="Tahoma" pitchFamily="34" charset="0"/>
            </a:endParaRPr>
          </a:p>
        </p:txBody>
      </p:sp>
      <p:sp>
        <p:nvSpPr>
          <p:cNvPr id="35844"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707AAE82-72B9-48BE-8C39-4F12ADEAFE24}" type="slidenum">
              <a:rPr lang="en-US" b="0">
                <a:solidFill>
                  <a:srgbClr val="000000"/>
                </a:solidFill>
              </a:rPr>
              <a:pPr algn="l"/>
              <a:t>12</a:t>
            </a:fld>
            <a:endParaRPr lang="en-US" b="0">
              <a:solidFill>
                <a:srgbClr val="000000"/>
              </a:solidFill>
            </a:endParaRPr>
          </a:p>
        </p:txBody>
      </p:sp>
    </p:spTree>
    <p:extLst>
      <p:ext uri="{BB962C8B-B14F-4D97-AF65-F5344CB8AC3E}">
        <p14:creationId xmlns:p14="http://schemas.microsoft.com/office/powerpoint/2010/main" val="277023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4843" y="2336090"/>
            <a:ext cx="8331200" cy="1371600"/>
          </a:xfrm>
        </p:spPr>
        <p:txBody>
          <a:bodyPr/>
          <a:lstStyle/>
          <a:p>
            <a:r>
              <a:rPr lang="en-ZW" i="1" dirty="0" err="1"/>
              <a:t>Entamoeba</a:t>
            </a:r>
            <a:r>
              <a:rPr lang="en-ZW" i="1" dirty="0"/>
              <a:t> </a:t>
            </a:r>
            <a:r>
              <a:rPr lang="en-ZW" i="1" dirty="0" err="1"/>
              <a:t>hystolytica</a:t>
            </a:r>
            <a:r>
              <a:rPr lang="en-ZW" i="1" dirty="0"/>
              <a:t> </a:t>
            </a:r>
          </a:p>
        </p:txBody>
      </p:sp>
    </p:spTree>
    <p:extLst>
      <p:ext uri="{BB962C8B-B14F-4D97-AF65-F5344CB8AC3E}">
        <p14:creationId xmlns:p14="http://schemas.microsoft.com/office/powerpoint/2010/main" val="238046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1905000" y="533400"/>
            <a:ext cx="8229600" cy="731838"/>
          </a:xfrm>
        </p:spPr>
        <p:txBody>
          <a:bodyPr/>
          <a:lstStyle/>
          <a:p>
            <a:pPr algn="ctr" eaLnBrk="1" hangingPunct="1">
              <a:defRPr/>
            </a:pPr>
            <a:r>
              <a:rPr lang="en-US" dirty="0">
                <a:solidFill>
                  <a:schemeClr val="accent1">
                    <a:lumMod val="10000"/>
                  </a:schemeClr>
                </a:solidFill>
                <a:latin typeface="+mn-lt"/>
                <a:cs typeface="Tahoma" pitchFamily="34" charset="0"/>
              </a:rPr>
              <a:t>Habitat</a:t>
            </a:r>
          </a:p>
        </p:txBody>
      </p:sp>
      <p:sp>
        <p:nvSpPr>
          <p:cNvPr id="45059" name="Content Placeholder 2"/>
          <p:cNvSpPr>
            <a:spLocks noGrp="1"/>
          </p:cNvSpPr>
          <p:nvPr>
            <p:ph idx="1"/>
          </p:nvPr>
        </p:nvSpPr>
        <p:spPr>
          <a:xfrm>
            <a:off x="1524000" y="1219200"/>
            <a:ext cx="9144000" cy="5410200"/>
          </a:xfrm>
        </p:spPr>
        <p:txBody>
          <a:bodyPr/>
          <a:lstStyle/>
          <a:p>
            <a:pPr eaLnBrk="1" hangingPunct="1"/>
            <a:endParaRPr lang="en-US" sz="2400" b="1" dirty="0">
              <a:solidFill>
                <a:srgbClr val="FF0000"/>
              </a:solidFill>
              <a:cs typeface="Tahoma" panose="020B0604030504040204" pitchFamily="34" charset="0"/>
            </a:endParaRPr>
          </a:p>
          <a:p>
            <a:pPr eaLnBrk="1" hangingPunct="1"/>
            <a:r>
              <a:rPr lang="en-US" sz="2400" b="1" dirty="0" err="1">
                <a:solidFill>
                  <a:srgbClr val="FF0000"/>
                </a:solidFill>
                <a:cs typeface="Tahoma" panose="020B0604030504040204" pitchFamily="34" charset="0"/>
              </a:rPr>
              <a:t>Trophozoites</a:t>
            </a:r>
            <a:endParaRPr lang="en-US" sz="2400" dirty="0">
              <a:solidFill>
                <a:srgbClr val="FF0000"/>
              </a:solidFill>
              <a:cs typeface="Tahoma" panose="020B0604030504040204" pitchFamily="34" charset="0"/>
            </a:endParaRPr>
          </a:p>
          <a:p>
            <a:pPr lvl="1" eaLnBrk="1" hangingPunct="1"/>
            <a:r>
              <a:rPr lang="en-US" dirty="0">
                <a:cs typeface="Tahoma" panose="020B0604030504040204" pitchFamily="34" charset="0"/>
              </a:rPr>
              <a:t>dwell in the lumen or wall of the </a:t>
            </a:r>
            <a:r>
              <a:rPr lang="en-US" dirty="0">
                <a:solidFill>
                  <a:srgbClr val="000099"/>
                </a:solidFill>
                <a:cs typeface="Tahoma" panose="020B0604030504040204" pitchFamily="34" charset="0"/>
              </a:rPr>
              <a:t>colon, liver  </a:t>
            </a:r>
            <a:r>
              <a:rPr lang="en-US" dirty="0">
                <a:cs typeface="Tahoma" panose="020B0604030504040204" pitchFamily="34" charset="0"/>
              </a:rPr>
              <a:t>and </a:t>
            </a:r>
            <a:r>
              <a:rPr lang="en-US" dirty="0">
                <a:solidFill>
                  <a:srgbClr val="000099"/>
                </a:solidFill>
                <a:cs typeface="Tahoma" panose="020B0604030504040204" pitchFamily="34" charset="0"/>
              </a:rPr>
              <a:t>other extra intestinal organs </a:t>
            </a:r>
          </a:p>
          <a:p>
            <a:pPr lvl="1" eaLnBrk="1" hangingPunct="1"/>
            <a:r>
              <a:rPr lang="en-US" dirty="0">
                <a:cs typeface="Tahoma" panose="020B0604030504040204" pitchFamily="34" charset="0"/>
              </a:rPr>
              <a:t>feed on bacteria and tissue cells,</a:t>
            </a:r>
          </a:p>
          <a:p>
            <a:pPr lvl="1" eaLnBrk="1" hangingPunct="1"/>
            <a:r>
              <a:rPr lang="en-US" dirty="0">
                <a:cs typeface="Tahoma" panose="020B0604030504040204" pitchFamily="34" charset="0"/>
              </a:rPr>
              <a:t>When diarrhea occurs, the </a:t>
            </a:r>
            <a:r>
              <a:rPr lang="en-US" dirty="0" err="1">
                <a:cs typeface="Tahoma" panose="020B0604030504040204" pitchFamily="34" charset="0"/>
              </a:rPr>
              <a:t>trophozoites</a:t>
            </a:r>
            <a:r>
              <a:rPr lang="en-US" dirty="0">
                <a:cs typeface="Tahoma" panose="020B0604030504040204" pitchFamily="34" charset="0"/>
              </a:rPr>
              <a:t> are passed unchanged in the liquid stool </a:t>
            </a:r>
          </a:p>
          <a:p>
            <a:pPr lvl="1" eaLnBrk="1" hangingPunct="1">
              <a:buFont typeface="Arial" panose="020B0604020202020204" pitchFamily="34" charset="0"/>
              <a:buNone/>
            </a:pPr>
            <a:endParaRPr lang="en-US" dirty="0">
              <a:cs typeface="Tahoma" panose="020B0604030504040204" pitchFamily="34" charset="0"/>
            </a:endParaRPr>
          </a:p>
          <a:p>
            <a:pPr eaLnBrk="1" hangingPunct="1">
              <a:buFont typeface="Wingdings" panose="05000000000000000000" pitchFamily="2" charset="2"/>
              <a:buChar char="§"/>
            </a:pPr>
            <a:r>
              <a:rPr lang="en-US" sz="2400" b="1" dirty="0">
                <a:solidFill>
                  <a:srgbClr val="FF0000"/>
                </a:solidFill>
                <a:cs typeface="Tahoma" panose="020B0604030504040204" pitchFamily="34" charset="0"/>
              </a:rPr>
              <a:t>Cyst </a:t>
            </a:r>
          </a:p>
          <a:p>
            <a:pPr lvl="1" eaLnBrk="1" hangingPunct="1">
              <a:buFont typeface="Wingdings" panose="05000000000000000000" pitchFamily="2" charset="2"/>
              <a:buChar char="§"/>
            </a:pPr>
            <a:r>
              <a:rPr lang="en-US" dirty="0">
                <a:cs typeface="Tahoma" panose="020B0604030504040204" pitchFamily="34" charset="0"/>
              </a:rPr>
              <a:t>Found in the </a:t>
            </a:r>
            <a:r>
              <a:rPr lang="en-US" dirty="0">
                <a:solidFill>
                  <a:srgbClr val="000099"/>
                </a:solidFill>
                <a:cs typeface="Tahoma" panose="020B0604030504040204" pitchFamily="34" charset="0"/>
              </a:rPr>
              <a:t>stool</a:t>
            </a:r>
            <a:r>
              <a:rPr lang="en-US" dirty="0">
                <a:cs typeface="Tahoma" panose="020B0604030504040204" pitchFamily="34" charset="0"/>
              </a:rPr>
              <a:t> of chronic dysenteric patients &amp; carriers</a:t>
            </a:r>
          </a:p>
        </p:txBody>
      </p:sp>
      <p:sp>
        <p:nvSpPr>
          <p:cNvPr id="45060"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319B49E4-66A8-4FE1-9E92-B48A6D234E42}" type="slidenum">
              <a:rPr lang="en-US" b="0">
                <a:solidFill>
                  <a:srgbClr val="000000"/>
                </a:solidFill>
              </a:rPr>
              <a:pPr algn="l"/>
              <a:t>14</a:t>
            </a:fld>
            <a:endParaRPr lang="en-US" b="0">
              <a:solidFill>
                <a:srgbClr val="000000"/>
              </a:solidFill>
            </a:endParaRPr>
          </a:p>
        </p:txBody>
      </p:sp>
    </p:spTree>
    <p:extLst>
      <p:ext uri="{BB962C8B-B14F-4D97-AF65-F5344CB8AC3E}">
        <p14:creationId xmlns:p14="http://schemas.microsoft.com/office/powerpoint/2010/main" val="74368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1981200" y="609600"/>
            <a:ext cx="8229600" cy="884238"/>
          </a:xfrm>
        </p:spPr>
        <p:txBody>
          <a:bodyPr/>
          <a:lstStyle/>
          <a:p>
            <a:pPr algn="ctr">
              <a:defRPr/>
            </a:pPr>
            <a:r>
              <a:rPr lang="en-US" dirty="0">
                <a:solidFill>
                  <a:schemeClr val="accent1">
                    <a:lumMod val="10000"/>
                  </a:schemeClr>
                </a:solidFill>
                <a:latin typeface="+mn-lt"/>
                <a:cs typeface="Tahoma" pitchFamily="34" charset="0"/>
              </a:rPr>
              <a:t>Morphology</a:t>
            </a:r>
            <a:br>
              <a:rPr lang="en-US" dirty="0">
                <a:solidFill>
                  <a:schemeClr val="accent1">
                    <a:lumMod val="10000"/>
                  </a:schemeClr>
                </a:solidFill>
                <a:latin typeface="+mn-lt"/>
                <a:cs typeface="Tahoma" pitchFamily="34" charset="0"/>
              </a:rPr>
            </a:br>
            <a:endParaRPr lang="en-US" dirty="0">
              <a:solidFill>
                <a:schemeClr val="accent1">
                  <a:lumMod val="10000"/>
                </a:schemeClr>
              </a:solidFill>
              <a:latin typeface="+mn-lt"/>
              <a:cs typeface="Tahoma" pitchFamily="34" charset="0"/>
            </a:endParaRPr>
          </a:p>
        </p:txBody>
      </p:sp>
      <p:sp>
        <p:nvSpPr>
          <p:cNvPr id="46083" name="Content Placeholder 2"/>
          <p:cNvSpPr>
            <a:spLocks noGrp="1"/>
          </p:cNvSpPr>
          <p:nvPr>
            <p:ph idx="1"/>
          </p:nvPr>
        </p:nvSpPr>
        <p:spPr>
          <a:xfrm>
            <a:off x="-128954" y="1042194"/>
            <a:ext cx="12192000" cy="5654675"/>
          </a:xfrm>
        </p:spPr>
        <p:txBody>
          <a:bodyPr/>
          <a:lstStyle/>
          <a:p>
            <a:pPr marL="0" indent="0">
              <a:buNone/>
            </a:pPr>
            <a:r>
              <a:rPr lang="en-US" sz="2000" b="1" i="1" dirty="0" err="1">
                <a:solidFill>
                  <a:srgbClr val="FF0000"/>
                </a:solidFill>
                <a:cs typeface="Tahoma" panose="020B0604030504040204" pitchFamily="34" charset="0"/>
              </a:rPr>
              <a:t>Trophozoite</a:t>
            </a:r>
            <a:endParaRPr lang="en-US" sz="2000" dirty="0">
              <a:solidFill>
                <a:srgbClr val="FF0000"/>
              </a:solidFill>
              <a:cs typeface="Tahoma" panose="020B0604030504040204" pitchFamily="34" charset="0"/>
            </a:endParaRPr>
          </a:p>
          <a:p>
            <a:pPr lvl="1">
              <a:buFont typeface="Arial" panose="020B0604020202020204" pitchFamily="34" charset="0"/>
              <a:buNone/>
            </a:pPr>
            <a:r>
              <a:rPr lang="en-US" sz="2000" b="1" dirty="0">
                <a:cs typeface="Tahoma" panose="020B0604030504040204" pitchFamily="34" charset="0"/>
              </a:rPr>
              <a:t> Size</a:t>
            </a:r>
            <a:r>
              <a:rPr lang="en-US" sz="2000" dirty="0">
                <a:cs typeface="Tahoma" panose="020B0604030504040204" pitchFamily="34" charset="0"/>
              </a:rPr>
              <a:t>: 12 to 35</a:t>
            </a:r>
            <a:r>
              <a:rPr lang="en-US" sz="2000" dirty="0">
                <a:cs typeface="Tahoma" panose="020B0604030504040204" pitchFamily="34" charset="0"/>
                <a:sym typeface="Symbol" panose="05050102010706020507" pitchFamily="18" charset="2"/>
              </a:rPr>
              <a:t></a:t>
            </a:r>
            <a:r>
              <a:rPr lang="en-US" sz="2000" dirty="0">
                <a:cs typeface="Tahoma" panose="020B0604030504040204" pitchFamily="34" charset="0"/>
              </a:rPr>
              <a:t>m, usually as long as 3 or 4 red  blood cells (RBC)</a:t>
            </a:r>
          </a:p>
          <a:p>
            <a:pPr lvl="1">
              <a:buFont typeface="Arial" panose="020B0604020202020204" pitchFamily="34" charset="0"/>
              <a:buNone/>
            </a:pPr>
            <a:endParaRPr lang="en-US" sz="2000" dirty="0">
              <a:cs typeface="Tahoma" panose="020B0604030504040204" pitchFamily="34" charset="0"/>
            </a:endParaRPr>
          </a:p>
          <a:p>
            <a:pPr lvl="1">
              <a:buFont typeface="Arial" panose="020B0604020202020204" pitchFamily="34" charset="0"/>
              <a:buNone/>
            </a:pPr>
            <a:r>
              <a:rPr lang="en-US" sz="2000" b="1" dirty="0">
                <a:cs typeface="Tahoma" panose="020B0604030504040204" pitchFamily="34" charset="0"/>
              </a:rPr>
              <a:t>Shape:</a:t>
            </a:r>
            <a:r>
              <a:rPr lang="en-US" sz="2000" dirty="0">
                <a:cs typeface="Tahoma" panose="020B0604030504040204" pitchFamily="34" charset="0"/>
              </a:rPr>
              <a:t> elongated form when actively motile &amp; rounded form when at rest</a:t>
            </a:r>
          </a:p>
          <a:p>
            <a:pPr lvl="1">
              <a:buFont typeface="Arial" panose="020B0604020202020204" pitchFamily="34" charset="0"/>
              <a:buNone/>
            </a:pPr>
            <a:endParaRPr lang="en-US" sz="2000" dirty="0">
              <a:cs typeface="Tahoma" panose="020B0604030504040204" pitchFamily="34" charset="0"/>
            </a:endParaRPr>
          </a:p>
          <a:p>
            <a:pPr>
              <a:buFont typeface="Arial" panose="020B0604020202020204" pitchFamily="34" charset="0"/>
              <a:buNone/>
            </a:pPr>
            <a:r>
              <a:rPr lang="en-US" sz="2000" dirty="0">
                <a:cs typeface="Tahoma" panose="020B0604030504040204" pitchFamily="34" charset="0"/>
              </a:rPr>
              <a:t>    </a:t>
            </a:r>
            <a:r>
              <a:rPr lang="en-US" sz="2000" b="1" dirty="0">
                <a:cs typeface="Tahoma" panose="020B0604030504040204" pitchFamily="34" charset="0"/>
              </a:rPr>
              <a:t>Motility:</a:t>
            </a:r>
            <a:r>
              <a:rPr lang="en-US" sz="2000" dirty="0">
                <a:cs typeface="Tahoma" panose="020B0604030504040204" pitchFamily="34" charset="0"/>
              </a:rPr>
              <a:t> Active, Progressive , uni</a:t>
            </a:r>
            <a:r>
              <a:rPr lang="en-US" sz="2000" dirty="0">
                <a:solidFill>
                  <a:srgbClr val="000099"/>
                </a:solidFill>
                <a:cs typeface="Tahoma" panose="020B0604030504040204" pitchFamily="34" charset="0"/>
              </a:rPr>
              <a:t>directional </a:t>
            </a:r>
            <a:r>
              <a:rPr lang="en-US" sz="2000" dirty="0">
                <a:cs typeface="Tahoma" panose="020B0604030504040204" pitchFamily="34" charset="0"/>
              </a:rPr>
              <a:t>amoeboid  motility in   fresh  warm stool specimen</a:t>
            </a:r>
          </a:p>
          <a:p>
            <a:pPr>
              <a:buFont typeface="Arial" panose="020B0604020202020204" pitchFamily="34" charset="0"/>
              <a:buNone/>
            </a:pPr>
            <a:endParaRPr lang="en-US" sz="2000" dirty="0">
              <a:cs typeface="Tahoma" panose="020B0604030504040204" pitchFamily="34" charset="0"/>
            </a:endParaRPr>
          </a:p>
          <a:p>
            <a:pPr>
              <a:buFont typeface="Arial" panose="020B0604020202020204" pitchFamily="34" charset="0"/>
              <a:buNone/>
            </a:pPr>
            <a:r>
              <a:rPr lang="en-US" sz="2000" b="1" dirty="0">
                <a:cs typeface="Tahoma" panose="020B0604030504040204" pitchFamily="34" charset="0"/>
              </a:rPr>
              <a:t>      Pseudopodia</a:t>
            </a:r>
            <a:r>
              <a:rPr lang="en-US" sz="2000" dirty="0">
                <a:cs typeface="Tahoma" panose="020B0604030504040204" pitchFamily="34" charset="0"/>
              </a:rPr>
              <a:t>: Finger like, broadly rounded end</a:t>
            </a:r>
          </a:p>
          <a:p>
            <a:pPr>
              <a:buFont typeface="Arial" panose="020B0604020202020204" pitchFamily="34" charset="0"/>
              <a:buNone/>
            </a:pPr>
            <a:endParaRPr lang="en-US" sz="2000" dirty="0">
              <a:cs typeface="Tahoma" panose="020B0604030504040204" pitchFamily="34" charset="0"/>
            </a:endParaRPr>
          </a:p>
          <a:p>
            <a:r>
              <a:rPr lang="en-ZW" sz="2000" dirty="0">
                <a:latin typeface="Garamond" pitchFamily="18" charset="0"/>
              </a:rPr>
              <a:t>In the case of dysentery, RBCs may be visible in the cytoplasm, and this feature is diagnostic for </a:t>
            </a:r>
            <a:r>
              <a:rPr lang="en-ZW" sz="2000" i="1" dirty="0" err="1">
                <a:latin typeface="Garamond" pitchFamily="18" charset="0"/>
              </a:rPr>
              <a:t>E.histolytica</a:t>
            </a:r>
            <a:r>
              <a:rPr lang="en-ZW" sz="2000" i="1" dirty="0">
                <a:latin typeface="Garamond" pitchFamily="18" charset="0"/>
              </a:rPr>
              <a:t>.</a:t>
            </a:r>
            <a:r>
              <a:rPr lang="en-US" sz="2000" b="1" dirty="0">
                <a:cs typeface="Tahoma" panose="020B0604030504040204" pitchFamily="34" charset="0"/>
              </a:rPr>
              <a:t> </a:t>
            </a:r>
          </a:p>
          <a:p>
            <a:endParaRPr lang="en-US" sz="2000" b="1" dirty="0">
              <a:cs typeface="Tahoma" panose="020B0604030504040204" pitchFamily="34" charset="0"/>
            </a:endParaRPr>
          </a:p>
          <a:p>
            <a:r>
              <a:rPr lang="en-US" sz="2000" b="1" dirty="0">
                <a:cs typeface="Tahoma" panose="020B0604030504040204" pitchFamily="34" charset="0"/>
              </a:rPr>
              <a:t>Nucleus</a:t>
            </a:r>
            <a:r>
              <a:rPr lang="en-US" sz="2000" dirty="0">
                <a:cs typeface="Tahoma" panose="020B0604030504040204" pitchFamily="34" charset="0"/>
              </a:rPr>
              <a:t>:  Single nucleus, not visible in the motile form but in iodine  stained smear  clearly seen</a:t>
            </a:r>
          </a:p>
          <a:p>
            <a:endParaRPr lang="en-ZW" sz="2400" dirty="0">
              <a:latin typeface="Garamond" pitchFamily="18" charset="0"/>
            </a:endParaRPr>
          </a:p>
          <a:p>
            <a:pPr eaLnBrk="1" hangingPunct="1">
              <a:defRPr/>
            </a:pPr>
            <a:endParaRPr lang="en-US" sz="2400" dirty="0"/>
          </a:p>
          <a:p>
            <a:pPr>
              <a:buFont typeface="Arial" panose="020B0604020202020204" pitchFamily="34" charset="0"/>
              <a:buNone/>
            </a:pPr>
            <a:endParaRPr lang="en-US" sz="2400" dirty="0">
              <a:cs typeface="Tahoma" panose="020B0604030504040204" pitchFamily="34" charset="0"/>
            </a:endParaRPr>
          </a:p>
          <a:p>
            <a:pPr>
              <a:buFont typeface="Arial" panose="020B0604020202020204" pitchFamily="34" charset="0"/>
              <a:buNone/>
            </a:pPr>
            <a:r>
              <a:rPr lang="en-US" sz="2400" dirty="0">
                <a:cs typeface="Tahoma" panose="020B0604030504040204" pitchFamily="34" charset="0"/>
              </a:rPr>
              <a:t>       </a:t>
            </a:r>
          </a:p>
        </p:txBody>
      </p:sp>
      <p:sp>
        <p:nvSpPr>
          <p:cNvPr id="46084"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860DC28C-E514-498E-AF90-B9D2E9539B2A}" type="slidenum">
              <a:rPr lang="en-US" b="0">
                <a:solidFill>
                  <a:srgbClr val="000000"/>
                </a:solidFill>
              </a:rPr>
              <a:pPr algn="l"/>
              <a:t>15</a:t>
            </a:fld>
            <a:endParaRPr lang="en-US" b="0">
              <a:solidFill>
                <a:srgbClr val="000000"/>
              </a:solidFill>
            </a:endParaRPr>
          </a:p>
        </p:txBody>
      </p:sp>
      <p:pic>
        <p:nvPicPr>
          <p:cNvPr id="6" name="Picture 4" descr="E_histol_trophs_F"/>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8950568" y="5433646"/>
            <a:ext cx="3112477" cy="142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0554300" y="6552198"/>
            <a:ext cx="15087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sz="1600" b="1" dirty="0">
                <a:solidFill>
                  <a:srgbClr val="C00000"/>
                </a:solidFill>
                <a:latin typeface="Arial" charset="0"/>
              </a:rPr>
              <a:t>invasive form</a:t>
            </a:r>
          </a:p>
        </p:txBody>
      </p:sp>
    </p:spTree>
    <p:extLst>
      <p:ext uri="{BB962C8B-B14F-4D97-AF65-F5344CB8AC3E}">
        <p14:creationId xmlns:p14="http://schemas.microsoft.com/office/powerpoint/2010/main" val="1728496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2420815" y="0"/>
            <a:ext cx="8331200" cy="1371600"/>
          </a:xfrm>
        </p:spPr>
        <p:txBody>
          <a:bodyPr/>
          <a:lstStyle/>
          <a:p>
            <a:pPr>
              <a:defRPr/>
            </a:pPr>
            <a:r>
              <a:rPr lang="en-US" sz="2400" dirty="0" err="1">
                <a:latin typeface="+mn-lt"/>
              </a:rPr>
              <a:t>Trophozoite</a:t>
            </a:r>
            <a:r>
              <a:rPr lang="en-US" sz="2400" dirty="0">
                <a:latin typeface="+mn-lt"/>
              </a:rPr>
              <a:t> Structure </a:t>
            </a:r>
          </a:p>
        </p:txBody>
      </p:sp>
      <p:sp>
        <p:nvSpPr>
          <p:cNvPr id="48131"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67916E28-7C92-4ED2-8FA2-9C4E81649E38}" type="slidenum">
              <a:rPr lang="en-US" b="0">
                <a:solidFill>
                  <a:srgbClr val="000000"/>
                </a:solidFill>
              </a:rPr>
              <a:pPr algn="l"/>
              <a:t>16</a:t>
            </a:fld>
            <a:endParaRPr lang="en-US" b="0">
              <a:solidFill>
                <a:srgbClr val="000000"/>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4015" y="1371600"/>
            <a:ext cx="9777047" cy="4724400"/>
          </a:xfrm>
          <a:prstGeom prst="rect">
            <a:avLst/>
          </a:prstGeom>
          <a:solidFill>
            <a:srgbClr val="D34817">
              <a:lumMod val="40000"/>
              <a:lumOff val="60000"/>
            </a:srgbClr>
          </a:solidFill>
        </p:spPr>
      </p:pic>
    </p:spTree>
    <p:extLst>
      <p:ext uri="{BB962C8B-B14F-4D97-AF65-F5344CB8AC3E}">
        <p14:creationId xmlns:p14="http://schemas.microsoft.com/office/powerpoint/2010/main" val="388751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0" y="0"/>
            <a:ext cx="12051323" cy="5867400"/>
          </a:xfrm>
        </p:spPr>
        <p:txBody>
          <a:bodyPr/>
          <a:lstStyle/>
          <a:p>
            <a:pPr>
              <a:buFont typeface="Arial" panose="020B0604020202020204" pitchFamily="34" charset="0"/>
              <a:buNone/>
            </a:pPr>
            <a:r>
              <a:rPr lang="en-US" sz="2400" b="1" i="1" dirty="0">
                <a:cs typeface="Tahoma" panose="020B0604030504040204" pitchFamily="34" charset="0"/>
              </a:rPr>
              <a:t> </a:t>
            </a:r>
          </a:p>
          <a:p>
            <a:pPr algn="ctr">
              <a:buFont typeface="Arial" panose="020B0604020202020204" pitchFamily="34" charset="0"/>
              <a:buNone/>
            </a:pPr>
            <a:r>
              <a:rPr lang="en-US" sz="2400" b="1" i="1" dirty="0">
                <a:solidFill>
                  <a:srgbClr val="FF0000"/>
                </a:solidFill>
                <a:cs typeface="Tahoma" panose="020B0604030504040204" pitchFamily="34" charset="0"/>
              </a:rPr>
              <a:t>Cyst</a:t>
            </a:r>
          </a:p>
          <a:p>
            <a:pPr>
              <a:buFont typeface="Arial" panose="020B0604020202020204" pitchFamily="34" charset="0"/>
              <a:buNone/>
            </a:pPr>
            <a:r>
              <a:rPr lang="en-US" sz="2400" dirty="0">
                <a:cs typeface="Tahoma" panose="020B0604030504040204" pitchFamily="34" charset="0"/>
              </a:rPr>
              <a:t>     </a:t>
            </a:r>
            <a:r>
              <a:rPr lang="en-US" sz="2400" b="1" dirty="0">
                <a:cs typeface="Tahoma" panose="020B0604030504040204" pitchFamily="34" charset="0"/>
              </a:rPr>
              <a:t>Size:</a:t>
            </a:r>
            <a:r>
              <a:rPr lang="en-US" sz="2400" dirty="0">
                <a:cs typeface="Tahoma" panose="020B0604030504040204" pitchFamily="34" charset="0"/>
              </a:rPr>
              <a:t> 	12-15</a:t>
            </a:r>
            <a:r>
              <a:rPr lang="en-US" sz="2400" dirty="0">
                <a:cs typeface="Tahoma" panose="020B0604030504040204" pitchFamily="34" charset="0"/>
                <a:sym typeface="Symbol" panose="05050102010706020507" pitchFamily="18" charset="2"/>
              </a:rPr>
              <a:t></a:t>
            </a:r>
            <a:r>
              <a:rPr lang="en-US" sz="2400" dirty="0">
                <a:cs typeface="Tahoma" panose="020B0604030504040204" pitchFamily="34" charset="0"/>
              </a:rPr>
              <a:t>m (1½-2 RBC)</a:t>
            </a:r>
          </a:p>
          <a:p>
            <a:pPr>
              <a:buFont typeface="Arial" panose="020B0604020202020204" pitchFamily="34" charset="0"/>
              <a:buNone/>
            </a:pPr>
            <a:endParaRPr lang="en-US" sz="2400" dirty="0">
              <a:cs typeface="Tahoma" panose="020B0604030504040204" pitchFamily="34" charset="0"/>
            </a:endParaRPr>
          </a:p>
          <a:p>
            <a:pPr>
              <a:buFont typeface="Arial" panose="020B0604020202020204" pitchFamily="34" charset="0"/>
              <a:buNone/>
            </a:pPr>
            <a:r>
              <a:rPr lang="en-US" sz="2400" dirty="0">
                <a:cs typeface="Tahoma" panose="020B0604030504040204" pitchFamily="34" charset="0"/>
              </a:rPr>
              <a:t>     </a:t>
            </a:r>
            <a:r>
              <a:rPr lang="en-US" sz="2400" b="1" dirty="0">
                <a:cs typeface="Tahoma" panose="020B0604030504040204" pitchFamily="34" charset="0"/>
              </a:rPr>
              <a:t>Shape</a:t>
            </a:r>
            <a:r>
              <a:rPr lang="en-US" sz="2400" dirty="0">
                <a:cs typeface="Tahoma" panose="020B0604030504040204" pitchFamily="34" charset="0"/>
              </a:rPr>
              <a:t>:	 Spherical</a:t>
            </a:r>
          </a:p>
          <a:p>
            <a:pPr>
              <a:buFont typeface="Arial" panose="020B0604020202020204" pitchFamily="34" charset="0"/>
              <a:buNone/>
            </a:pPr>
            <a:endParaRPr lang="en-US" sz="2400" dirty="0">
              <a:cs typeface="Tahoma" panose="020B0604030504040204" pitchFamily="34" charset="0"/>
            </a:endParaRPr>
          </a:p>
          <a:p>
            <a:pPr>
              <a:buFont typeface="Arial" panose="020B0604020202020204" pitchFamily="34" charset="0"/>
              <a:buNone/>
            </a:pPr>
            <a:r>
              <a:rPr lang="en-US" sz="2400" b="1" dirty="0">
                <a:cs typeface="Tahoma" panose="020B0604030504040204" pitchFamily="34" charset="0"/>
              </a:rPr>
              <a:t>     Cytoplasm: </a:t>
            </a:r>
            <a:r>
              <a:rPr lang="en-US" sz="2400" dirty="0">
                <a:cs typeface="Tahoma" panose="020B0604030504040204" pitchFamily="34" charset="0"/>
              </a:rPr>
              <a:t>Yellowish-gray and granular in iodine stained </a:t>
            </a:r>
          </a:p>
          <a:p>
            <a:pPr>
              <a:buFont typeface="Arial" panose="020B0604020202020204" pitchFamily="34" charset="0"/>
              <a:buNone/>
            </a:pPr>
            <a:r>
              <a:rPr lang="en-US" sz="2400" dirty="0">
                <a:cs typeface="Tahoma" panose="020B0604030504040204" pitchFamily="34" charset="0"/>
              </a:rPr>
              <a:t>                smear</a:t>
            </a:r>
          </a:p>
          <a:p>
            <a:pPr>
              <a:buFont typeface="Arial" panose="020B0604020202020204" pitchFamily="34" charset="0"/>
              <a:buNone/>
            </a:pPr>
            <a:r>
              <a:rPr lang="en-US" sz="2400" dirty="0">
                <a:cs typeface="Tahoma" panose="020B0604030504040204" pitchFamily="34" charset="0"/>
              </a:rPr>
              <a:t>             </a:t>
            </a:r>
            <a:r>
              <a:rPr lang="en-US" sz="2400" b="1" dirty="0" err="1">
                <a:cs typeface="Tahoma" panose="020B0604030504040204" pitchFamily="34" charset="0"/>
              </a:rPr>
              <a:t>Chromatoid</a:t>
            </a:r>
            <a:r>
              <a:rPr lang="en-US" sz="2400" b="1" dirty="0">
                <a:cs typeface="Tahoma" panose="020B0604030504040204" pitchFamily="34" charset="0"/>
              </a:rPr>
              <a:t> bodies </a:t>
            </a:r>
            <a:r>
              <a:rPr lang="en-US" sz="2400" dirty="0">
                <a:cs typeface="Tahoma" panose="020B0604030504040204" pitchFamily="34" charset="0"/>
              </a:rPr>
              <a:t>: if present </a:t>
            </a:r>
            <a:r>
              <a:rPr lang="en-US" sz="2400" dirty="0" err="1">
                <a:cs typeface="Tahoma" panose="020B0604030504040204" pitchFamily="34" charset="0"/>
              </a:rPr>
              <a:t>ciger</a:t>
            </a:r>
            <a:r>
              <a:rPr lang="en-US" sz="2400" dirty="0">
                <a:cs typeface="Tahoma" panose="020B0604030504040204" pitchFamily="34" charset="0"/>
              </a:rPr>
              <a:t>-shaped ,rounded ends, diagnostic feature</a:t>
            </a:r>
          </a:p>
          <a:p>
            <a:pPr>
              <a:buFont typeface="Arial" panose="020B0604020202020204" pitchFamily="34" charset="0"/>
              <a:buNone/>
            </a:pPr>
            <a:r>
              <a:rPr lang="en-ZW" sz="2400" dirty="0">
                <a:latin typeface="Garamond" pitchFamily="18" charset="0"/>
              </a:rPr>
              <a:t>				</a:t>
            </a:r>
            <a:r>
              <a:rPr lang="en-ZW" sz="2400" dirty="0">
                <a:solidFill>
                  <a:schemeClr val="accent1">
                    <a:lumMod val="75000"/>
                  </a:schemeClr>
                </a:solidFill>
                <a:latin typeface="Garamond" pitchFamily="18" charset="0"/>
              </a:rPr>
              <a:t>the </a:t>
            </a:r>
            <a:r>
              <a:rPr lang="en-ZW" sz="2400" dirty="0" err="1">
                <a:solidFill>
                  <a:schemeClr val="accent1">
                    <a:lumMod val="75000"/>
                  </a:schemeClr>
                </a:solidFill>
                <a:latin typeface="Garamond" pitchFamily="18" charset="0"/>
              </a:rPr>
              <a:t>chromatoidals</a:t>
            </a:r>
            <a:r>
              <a:rPr lang="en-ZW" sz="2400" dirty="0">
                <a:solidFill>
                  <a:schemeClr val="accent1">
                    <a:lumMod val="75000"/>
                  </a:schemeClr>
                </a:solidFill>
                <a:latin typeface="Garamond" pitchFamily="18" charset="0"/>
              </a:rPr>
              <a:t> may also be absent in the mature cyst</a:t>
            </a:r>
            <a:endParaRPr lang="en-US" sz="2400" dirty="0">
              <a:solidFill>
                <a:schemeClr val="accent1">
                  <a:lumMod val="75000"/>
                </a:schemeClr>
              </a:solidFill>
              <a:cs typeface="Tahoma" panose="020B0604030504040204" pitchFamily="34" charset="0"/>
            </a:endParaRPr>
          </a:p>
          <a:p>
            <a:pPr>
              <a:buFont typeface="Arial" panose="020B0604020202020204" pitchFamily="34" charset="0"/>
              <a:buNone/>
            </a:pPr>
            <a:r>
              <a:rPr lang="en-US" sz="2400" b="1" dirty="0">
                <a:cs typeface="Tahoma" panose="020B0604030504040204" pitchFamily="34" charset="0"/>
              </a:rPr>
              <a:t>Nucleus:         Number</a:t>
            </a:r>
            <a:r>
              <a:rPr lang="en-US" sz="2400" dirty="0">
                <a:cs typeface="Tahoma" panose="020B0604030504040204" pitchFamily="34" charset="0"/>
              </a:rPr>
              <a:t>: 1-4 ;the mature cyst has 4 nuclei</a:t>
            </a:r>
          </a:p>
          <a:p>
            <a:pPr>
              <a:buFont typeface="Arial" panose="020B0604020202020204" pitchFamily="34" charset="0"/>
              <a:buNone/>
            </a:pPr>
            <a:endParaRPr lang="en-US" sz="2400" dirty="0">
              <a:cs typeface="Tahoma" panose="020B0604030504040204" pitchFamily="34" charset="0"/>
            </a:endParaRPr>
          </a:p>
          <a:p>
            <a:r>
              <a:rPr lang="en-US" sz="2400" dirty="0">
                <a:cs typeface="Tahoma" panose="020B0604030504040204" pitchFamily="34" charset="0"/>
              </a:rPr>
              <a:t>      </a:t>
            </a:r>
            <a:r>
              <a:rPr lang="en-US" sz="2400" b="1" dirty="0">
                <a:cs typeface="Tahoma" panose="020B0604030504040204" pitchFamily="34" charset="0"/>
              </a:rPr>
              <a:t>Glycogen</a:t>
            </a:r>
            <a:r>
              <a:rPr lang="en-US" sz="2400" dirty="0">
                <a:cs typeface="Tahoma" panose="020B0604030504040204" pitchFamily="34" charset="0"/>
              </a:rPr>
              <a:t> : diffused in vacuoles for young cysts. </a:t>
            </a:r>
            <a:r>
              <a:rPr lang="en-ZW" sz="2400" dirty="0">
                <a:latin typeface="Garamond" pitchFamily="18" charset="0"/>
              </a:rPr>
              <a:t>As the cyst matures, the glycogen completely disappears.</a:t>
            </a:r>
          </a:p>
          <a:p>
            <a:pPr>
              <a:buFont typeface="Arial" panose="020B0604020202020204" pitchFamily="34" charset="0"/>
              <a:buNone/>
            </a:pPr>
            <a:endParaRPr lang="en-US" sz="2400" dirty="0">
              <a:cs typeface="Tahoma" panose="020B0604030504040204" pitchFamily="34" charset="0"/>
            </a:endParaRPr>
          </a:p>
          <a:p>
            <a:pPr>
              <a:buFont typeface="Arial" panose="020B0604020202020204" pitchFamily="34" charset="0"/>
              <a:buNone/>
            </a:pPr>
            <a:endParaRPr lang="en-US" sz="2400" dirty="0">
              <a:cs typeface="Tahoma" panose="020B0604030504040204" pitchFamily="34" charset="0"/>
            </a:endParaRPr>
          </a:p>
          <a:p>
            <a:pPr>
              <a:buFont typeface="Arial" panose="020B0604020202020204" pitchFamily="34" charset="0"/>
              <a:buNone/>
            </a:pPr>
            <a:r>
              <a:rPr lang="en-US" sz="2400" dirty="0">
                <a:cs typeface="Tahoma" panose="020B0604030504040204" pitchFamily="34" charset="0"/>
              </a:rPr>
              <a:t> </a:t>
            </a:r>
            <a:endParaRPr lang="en-US" sz="2400" b="1" dirty="0">
              <a:cs typeface="Tahoma" panose="020B0604030504040204" pitchFamily="34" charset="0"/>
            </a:endParaRPr>
          </a:p>
          <a:p>
            <a:pPr>
              <a:buFont typeface="Arial" panose="020B0604020202020204" pitchFamily="34" charset="0"/>
              <a:buNone/>
            </a:pPr>
            <a:r>
              <a:rPr lang="en-US" sz="2400" dirty="0">
                <a:cs typeface="Tahoma" panose="020B0604030504040204" pitchFamily="34" charset="0"/>
              </a:rPr>
              <a:t>.</a:t>
            </a:r>
          </a:p>
        </p:txBody>
      </p:sp>
      <p:sp>
        <p:nvSpPr>
          <p:cNvPr id="49156"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4061EE48-40F9-4F9B-AB75-CAA027C49609}" type="slidenum">
              <a:rPr lang="en-US" b="0">
                <a:solidFill>
                  <a:srgbClr val="000000"/>
                </a:solidFill>
              </a:rPr>
              <a:pPr algn="l"/>
              <a:t>17</a:t>
            </a:fld>
            <a:endParaRPr lang="en-US" b="0">
              <a:solidFill>
                <a:srgbClr val="000000"/>
              </a:solidFill>
            </a:endParaRPr>
          </a:p>
        </p:txBody>
      </p:sp>
    </p:spTree>
    <p:extLst>
      <p:ext uri="{BB962C8B-B14F-4D97-AF65-F5344CB8AC3E}">
        <p14:creationId xmlns:p14="http://schemas.microsoft.com/office/powerpoint/2010/main" val="77572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5A1420E6-3C06-4399-B42E-32095BF2DD93}" type="slidenum">
              <a:rPr lang="en-US" b="0">
                <a:solidFill>
                  <a:srgbClr val="000000"/>
                </a:solidFill>
              </a:rPr>
              <a:pPr algn="l"/>
              <a:t>18</a:t>
            </a:fld>
            <a:endParaRPr lang="en-US" b="0">
              <a:solidFill>
                <a:srgbClr val="000000"/>
              </a:solidFill>
            </a:endParaRPr>
          </a:p>
        </p:txBody>
      </p:sp>
      <p:pic>
        <p:nvPicPr>
          <p:cNvPr id="51204"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8181" b="37546"/>
          <a:stretch>
            <a:fillRect/>
          </a:stretch>
        </p:blipFill>
        <p:spPr>
          <a:xfrm>
            <a:off x="1905000" y="608501"/>
            <a:ext cx="8686800" cy="6096000"/>
          </a:xfrm>
          <a:noFill/>
        </p:spPr>
      </p:pic>
    </p:spTree>
    <p:extLst>
      <p:ext uri="{BB962C8B-B14F-4D97-AF65-F5344CB8AC3E}">
        <p14:creationId xmlns:p14="http://schemas.microsoft.com/office/powerpoint/2010/main" val="1832758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265890" cy="7281993"/>
          </a:xfrm>
          <a:prstGeom prst="rect">
            <a:avLst/>
          </a:prstGeom>
          <a:solidFill>
            <a:schemeClr val="accent5">
              <a:lumMod val="20000"/>
              <a:lumOff val="80000"/>
            </a:schemeClr>
          </a:solidFill>
        </p:spPr>
        <p:txBody>
          <a:bodyPr wrap="square">
            <a:spAutoFit/>
          </a:bodyPr>
          <a:lstStyle/>
          <a:p>
            <a:pPr algn="ctr"/>
            <a:r>
              <a:rPr lang="en-ZW" sz="2800" b="1" dirty="0">
                <a:solidFill>
                  <a:prstClr val="black"/>
                </a:solidFill>
                <a:latin typeface="Garamond" pitchFamily="18" charset="0"/>
              </a:rPr>
              <a:t>  </a:t>
            </a:r>
            <a:r>
              <a:rPr lang="en-ZW" sz="2800" b="1" dirty="0">
                <a:solidFill>
                  <a:srgbClr val="00B0F0"/>
                </a:solidFill>
              </a:rPr>
              <a:t>Epidemiology</a:t>
            </a:r>
          </a:p>
          <a:p>
            <a:endParaRPr lang="en-ZW" sz="2400" b="1" dirty="0">
              <a:solidFill>
                <a:prstClr val="black"/>
              </a:solidFill>
            </a:endParaRPr>
          </a:p>
          <a:p>
            <a:pPr marL="227013" lvl="0" indent="-227013" eaLnBrk="0" fontAlgn="base" hangingPunct="0">
              <a:lnSpc>
                <a:spcPct val="150000"/>
              </a:lnSpc>
              <a:spcBef>
                <a:spcPct val="0"/>
              </a:spcBef>
              <a:spcAft>
                <a:spcPct val="0"/>
              </a:spcAft>
              <a:buFontTx/>
              <a:buChar char="•"/>
              <a:defRPr/>
            </a:pPr>
            <a:r>
              <a:rPr lang="en-ZW" sz="2400" i="1" dirty="0" err="1">
                <a:solidFill>
                  <a:prstClr val="black"/>
                </a:solidFill>
              </a:rPr>
              <a:t>E.histolytica</a:t>
            </a:r>
            <a:r>
              <a:rPr lang="en-ZW" sz="2400" i="1" dirty="0">
                <a:solidFill>
                  <a:prstClr val="black"/>
                </a:solidFill>
              </a:rPr>
              <a:t> </a:t>
            </a:r>
            <a:r>
              <a:rPr lang="en-ZW" sz="2400" dirty="0">
                <a:solidFill>
                  <a:prstClr val="black"/>
                </a:solidFill>
              </a:rPr>
              <a:t>has a worldwide distribution. </a:t>
            </a:r>
            <a:r>
              <a:rPr lang="en-US" sz="2400" dirty="0">
                <a:solidFill>
                  <a:srgbClr val="FF0000"/>
                </a:solidFill>
                <a:cs typeface="Tahoma" pitchFamily="34" charset="0"/>
              </a:rPr>
              <a:t>Cosmopolitan distribution</a:t>
            </a:r>
          </a:p>
          <a:p>
            <a:pPr marL="457200" indent="-457200">
              <a:buFont typeface="Arial" pitchFamily="34" charset="0"/>
              <a:buChar char="•"/>
            </a:pPr>
            <a:r>
              <a:rPr lang="en-ZW" sz="2400" dirty="0">
                <a:solidFill>
                  <a:prstClr val="black"/>
                </a:solidFill>
              </a:rPr>
              <a:t>Although  also found in cold areas, incidence is highest in tropical and subtropical regions that have </a:t>
            </a:r>
            <a:r>
              <a:rPr lang="en-ZW" sz="2400" dirty="0">
                <a:solidFill>
                  <a:schemeClr val="bg2">
                    <a:lumMod val="60000"/>
                    <a:lumOff val="40000"/>
                  </a:schemeClr>
                </a:solidFill>
              </a:rPr>
              <a:t>poor sanitation and contaminated water</a:t>
            </a:r>
            <a:r>
              <a:rPr lang="en-ZW" sz="2400" dirty="0">
                <a:solidFill>
                  <a:prstClr val="black"/>
                </a:solidFill>
              </a:rPr>
              <a:t>. </a:t>
            </a:r>
          </a:p>
          <a:p>
            <a:pPr>
              <a:lnSpc>
                <a:spcPct val="80000"/>
              </a:lnSpc>
              <a:defRPr/>
            </a:pPr>
            <a:endParaRPr lang="en-ZW" sz="2400" dirty="0">
              <a:solidFill>
                <a:prstClr val="black"/>
              </a:solidFill>
            </a:endParaRPr>
          </a:p>
          <a:p>
            <a:pPr>
              <a:lnSpc>
                <a:spcPct val="80000"/>
              </a:lnSpc>
              <a:defRPr/>
            </a:pPr>
            <a:r>
              <a:rPr lang="en-US" sz="2400" dirty="0">
                <a:solidFill>
                  <a:prstClr val="black"/>
                </a:solidFill>
              </a:rPr>
              <a:t>*Worldwide prevalence is about 10% to 50%</a:t>
            </a:r>
          </a:p>
          <a:p>
            <a:pPr>
              <a:lnSpc>
                <a:spcPct val="80000"/>
              </a:lnSpc>
              <a:defRPr/>
            </a:pPr>
            <a:endParaRPr lang="en-US" sz="2400" dirty="0">
              <a:solidFill>
                <a:prstClr val="black"/>
              </a:solidFill>
            </a:endParaRPr>
          </a:p>
          <a:p>
            <a:pPr>
              <a:lnSpc>
                <a:spcPct val="80000"/>
              </a:lnSpc>
              <a:defRPr/>
            </a:pPr>
            <a:r>
              <a:rPr lang="en-US" sz="2400" dirty="0">
                <a:solidFill>
                  <a:prstClr val="black"/>
                </a:solidFill>
              </a:rPr>
              <a:t>*Cyst passers are important source of infection</a:t>
            </a:r>
          </a:p>
          <a:p>
            <a:pPr>
              <a:lnSpc>
                <a:spcPct val="80000"/>
              </a:lnSpc>
              <a:defRPr/>
            </a:pPr>
            <a:endParaRPr lang="en-US" sz="2400" dirty="0">
              <a:solidFill>
                <a:prstClr val="black"/>
              </a:solidFill>
            </a:endParaRPr>
          </a:p>
          <a:p>
            <a:pPr>
              <a:lnSpc>
                <a:spcPct val="80000"/>
              </a:lnSpc>
              <a:defRPr/>
            </a:pPr>
            <a:endParaRPr lang="en-US" sz="2400" dirty="0">
              <a:solidFill>
                <a:prstClr val="black"/>
              </a:solidFill>
            </a:endParaRPr>
          </a:p>
          <a:p>
            <a:pPr marL="342900" indent="-342900">
              <a:buFont typeface="Arial" pitchFamily="34" charset="0"/>
              <a:buChar char="•"/>
            </a:pPr>
            <a:r>
              <a:rPr lang="en-ZW" sz="2400" dirty="0">
                <a:solidFill>
                  <a:prstClr val="black"/>
                </a:solidFill>
              </a:rPr>
              <a:t>About 90% of infections are asymptomatic, and the remaining produces a spectrum of clinical syndrome. </a:t>
            </a:r>
          </a:p>
          <a:p>
            <a:pPr marL="342900" indent="-342900">
              <a:buFont typeface="Arial" pitchFamily="34" charset="0"/>
              <a:buChar char="•"/>
            </a:pPr>
            <a:endParaRPr lang="en-ZW" sz="2400" dirty="0">
              <a:solidFill>
                <a:prstClr val="black"/>
              </a:solidFill>
            </a:endParaRPr>
          </a:p>
          <a:p>
            <a:pPr marL="342900" indent="-342900">
              <a:buFont typeface="Arial" pitchFamily="34" charset="0"/>
              <a:buChar char="•"/>
            </a:pPr>
            <a:r>
              <a:rPr lang="en-ZW" sz="2400" dirty="0"/>
              <a:t>Symptomatic </a:t>
            </a:r>
            <a:r>
              <a:rPr lang="en-ZW" sz="2400" dirty="0" err="1"/>
              <a:t>amoebiasis</a:t>
            </a:r>
            <a:r>
              <a:rPr lang="en-ZW" sz="2400" dirty="0"/>
              <a:t> is usually sporadic. </a:t>
            </a:r>
          </a:p>
          <a:p>
            <a:endParaRPr lang="en-ZW" sz="2400" dirty="0"/>
          </a:p>
          <a:p>
            <a:pPr marL="342900" indent="-342900">
              <a:buFont typeface="Arial" pitchFamily="34" charset="0"/>
              <a:buChar char="•"/>
            </a:pPr>
            <a:r>
              <a:rPr lang="en-ZW" sz="2400" dirty="0"/>
              <a:t>The epidemic form is a result of direct person-to-person faecal-oral spread under conditions of poor personal hygiene.</a:t>
            </a:r>
          </a:p>
          <a:p>
            <a:endParaRPr lang="en-ZW" sz="2400" dirty="0">
              <a:solidFill>
                <a:prstClr val="black"/>
              </a:solidFill>
            </a:endParaRPr>
          </a:p>
          <a:p>
            <a:endParaRPr lang="en-ZW" sz="2400" dirty="0">
              <a:solidFill>
                <a:prstClr val="black"/>
              </a:solidFill>
            </a:endParaRPr>
          </a:p>
        </p:txBody>
      </p:sp>
    </p:spTree>
    <p:extLst>
      <p:ext uri="{BB962C8B-B14F-4D97-AF65-F5344CB8AC3E}">
        <p14:creationId xmlns:p14="http://schemas.microsoft.com/office/powerpoint/2010/main" val="168685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229600" cy="1143000"/>
          </a:xfrm>
        </p:spPr>
        <p:txBody>
          <a:bodyPr>
            <a:normAutofit/>
          </a:bodyPr>
          <a:lstStyle/>
          <a:p>
            <a:r>
              <a:rPr lang="en-US" sz="2400" dirty="0">
                <a:latin typeface="Arial Black" pitchFamily="34" charset="0"/>
              </a:rPr>
              <a:t>Introduction</a:t>
            </a:r>
          </a:p>
        </p:txBody>
      </p:sp>
      <p:sp>
        <p:nvSpPr>
          <p:cNvPr id="3" name="Content Placeholder 2"/>
          <p:cNvSpPr>
            <a:spLocks noGrp="1"/>
          </p:cNvSpPr>
          <p:nvPr>
            <p:ph idx="1"/>
          </p:nvPr>
        </p:nvSpPr>
        <p:spPr>
          <a:xfrm>
            <a:off x="0" y="1371600"/>
            <a:ext cx="12192000" cy="5257800"/>
          </a:xfrm>
        </p:spPr>
        <p:txBody>
          <a:bodyPr>
            <a:normAutofit fontScale="77500" lnSpcReduction="20000"/>
          </a:bodyPr>
          <a:lstStyle/>
          <a:p>
            <a:r>
              <a:rPr lang="en-US" dirty="0">
                <a:latin typeface="Arial" panose="020B0604020202020204" pitchFamily="34" charset="0"/>
                <a:cs typeface="Arial" panose="020B0604020202020204" pitchFamily="34" charset="0"/>
              </a:rPr>
              <a:t>Amoebas are primitive unicellular microorganisms with a relatively simple life cycle which can be divided into two stages: </a:t>
            </a:r>
            <a:r>
              <a:rPr lang="en-US" dirty="0" err="1">
                <a:latin typeface="Arial" panose="020B0604020202020204" pitchFamily="34" charset="0"/>
                <a:cs typeface="Arial" panose="020B0604020202020204" pitchFamily="34" charset="0"/>
              </a:rPr>
              <a:t>Trophozoite</a:t>
            </a:r>
            <a:r>
              <a:rPr lang="en-US" dirty="0">
                <a:latin typeface="Arial" panose="020B0604020202020204" pitchFamily="34" charset="0"/>
                <a:cs typeface="Arial" panose="020B0604020202020204" pitchFamily="34" charset="0"/>
              </a:rPr>
              <a:t> – actively motile feeding stage,   &amp; Cyst – quiescent, resistant, infective stage.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Their reproduction is through binary fission, e.g. splitting of the </a:t>
            </a:r>
            <a:r>
              <a:rPr lang="en-US" dirty="0" err="1">
                <a:latin typeface="Arial" panose="020B0604020202020204" pitchFamily="34" charset="0"/>
                <a:cs typeface="Arial" panose="020B0604020202020204" pitchFamily="34" charset="0"/>
              </a:rPr>
              <a:t>trophozoite</a:t>
            </a:r>
            <a:r>
              <a:rPr lang="en-US" dirty="0">
                <a:latin typeface="Arial" panose="020B0604020202020204" pitchFamily="34" charset="0"/>
                <a:cs typeface="Arial" panose="020B0604020202020204" pitchFamily="34" charset="0"/>
              </a:rPr>
              <a:t> or through the development of numerous </a:t>
            </a:r>
            <a:r>
              <a:rPr lang="en-US" dirty="0" err="1">
                <a:latin typeface="Arial" panose="020B0604020202020204" pitchFamily="34" charset="0"/>
                <a:cs typeface="Arial" panose="020B0604020202020204" pitchFamily="34" charset="0"/>
              </a:rPr>
              <a:t>trophozoites</a:t>
            </a:r>
            <a:r>
              <a:rPr lang="en-US" dirty="0">
                <a:latin typeface="Arial" panose="020B0604020202020204" pitchFamily="34" charset="0"/>
                <a:cs typeface="Arial" panose="020B0604020202020204" pitchFamily="34" charset="0"/>
              </a:rPr>
              <a:t> within the mature multinucleated cyst. </a:t>
            </a:r>
          </a:p>
          <a:p>
            <a:pPr eaLnBrk="0" fontAlgn="base" hangingPunct="0">
              <a:lnSpc>
                <a:spcPct val="150000"/>
              </a:lnSpc>
              <a:spcBef>
                <a:spcPct val="0"/>
              </a:spcBef>
              <a:spcAft>
                <a:spcPct val="0"/>
              </a:spcAft>
              <a:defRPr/>
            </a:pPr>
            <a:r>
              <a:rPr lang="en-US" dirty="0">
                <a:latin typeface="Arial" panose="020B0604020202020204" pitchFamily="34" charset="0"/>
                <a:cs typeface="Arial" panose="020B0604020202020204" pitchFamily="34" charset="0"/>
              </a:rPr>
              <a:t>Motility is accomplished by extension of pseudopodia (“false foot”) </a:t>
            </a:r>
          </a:p>
          <a:p>
            <a:pPr marL="0" indent="0" eaLnBrk="0" fontAlgn="base" hangingPunct="0">
              <a:lnSpc>
                <a:spcPct val="150000"/>
              </a:lnSpc>
              <a:spcBef>
                <a:spcPct val="0"/>
              </a:spcBef>
              <a:spcAft>
                <a:spcPct val="0"/>
              </a:spcAft>
              <a:buNone/>
              <a:defRPr/>
            </a:pPr>
            <a:endParaRPr lang="en-US" dirty="0">
              <a:latin typeface="Arial" panose="020B0604020202020204" pitchFamily="34" charset="0"/>
              <a:cs typeface="Arial" panose="020B0604020202020204" pitchFamily="34" charset="0"/>
            </a:endParaRPr>
          </a:p>
          <a:p>
            <a:pPr eaLnBrk="0" fontAlgn="base" hangingPunct="0">
              <a:lnSpc>
                <a:spcPct val="150000"/>
              </a:lnSpc>
              <a:spcBef>
                <a:spcPct val="0"/>
              </a:spcBef>
              <a:spcAft>
                <a:spcPct val="0"/>
              </a:spcAft>
              <a:defRPr/>
            </a:pPr>
            <a:r>
              <a:rPr lang="en-US" sz="2800" dirty="0">
                <a:solidFill>
                  <a:srgbClr val="000000"/>
                </a:solidFill>
                <a:latin typeface="Arial" panose="020B0604020202020204" pitchFamily="34" charset="0"/>
                <a:ea typeface="Tahoma" pitchFamily="34" charset="0"/>
                <a:cs typeface="Arial" panose="020B0604020202020204" pitchFamily="34" charset="0"/>
              </a:rPr>
              <a:t>Most Amoeba are </a:t>
            </a:r>
            <a:r>
              <a:rPr lang="en-US" sz="2800" dirty="0">
                <a:solidFill>
                  <a:srgbClr val="0000FF"/>
                </a:solidFill>
                <a:latin typeface="Arial" panose="020B0604020202020204" pitchFamily="34" charset="0"/>
                <a:ea typeface="Tahoma" pitchFamily="34" charset="0"/>
                <a:cs typeface="Arial" panose="020B0604020202020204" pitchFamily="34" charset="0"/>
              </a:rPr>
              <a:t>free-living </a:t>
            </a:r>
            <a:r>
              <a:rPr lang="en-US" sz="2800" dirty="0">
                <a:solidFill>
                  <a:srgbClr val="000000"/>
                </a:solidFill>
                <a:latin typeface="Arial" panose="020B0604020202020204" pitchFamily="34" charset="0"/>
                <a:ea typeface="Tahoma" pitchFamily="34" charset="0"/>
                <a:cs typeface="Arial" panose="020B0604020202020204" pitchFamily="34" charset="0"/>
              </a:rPr>
              <a:t>widely distributed mostly </a:t>
            </a:r>
            <a:r>
              <a:rPr lang="en-US" sz="2800" dirty="0">
                <a:solidFill>
                  <a:srgbClr val="000000"/>
                </a:solidFill>
                <a:effectLst>
                  <a:outerShdw blurRad="38100" dist="38100" dir="2700000" algn="tl">
                    <a:srgbClr val="FFFFFF"/>
                  </a:outerShdw>
                </a:effectLst>
                <a:latin typeface="Arial" panose="020B0604020202020204" pitchFamily="34" charset="0"/>
                <a:ea typeface="Tahoma" pitchFamily="34" charset="0"/>
                <a:cs typeface="Arial" panose="020B0604020202020204" pitchFamily="34" charset="0"/>
              </a:rPr>
              <a:t>in   </a:t>
            </a:r>
            <a:r>
              <a:rPr lang="en-US" sz="2800" dirty="0">
                <a:solidFill>
                  <a:srgbClr val="C00000"/>
                </a:solidFill>
                <a:effectLst>
                  <a:outerShdw blurRad="38100" dist="38100" dir="2700000" algn="tl">
                    <a:srgbClr val="FFFFFF"/>
                  </a:outerShdw>
                </a:effectLst>
                <a:latin typeface="Arial" panose="020B0604020202020204" pitchFamily="34" charset="0"/>
                <a:ea typeface="Tahoma" pitchFamily="34" charset="0"/>
                <a:cs typeface="Arial" panose="020B0604020202020204" pitchFamily="34" charset="0"/>
              </a:rPr>
              <a:t>aquatic environment </a:t>
            </a:r>
          </a:p>
          <a:p>
            <a:pPr marL="457200" lvl="1" indent="0" fontAlgn="base">
              <a:lnSpc>
                <a:spcPct val="150000"/>
              </a:lnSpc>
              <a:spcBef>
                <a:spcPct val="0"/>
              </a:spcBef>
              <a:spcAft>
                <a:spcPct val="0"/>
              </a:spcAft>
              <a:buFont typeface="Wingdings" pitchFamily="2" charset="2"/>
              <a:buChar char="ü"/>
              <a:defRPr/>
            </a:pPr>
            <a:r>
              <a:rPr lang="en-US" sz="2400" dirty="0">
                <a:solidFill>
                  <a:srgbClr val="0000FF"/>
                </a:solidFill>
                <a:latin typeface="Arial" panose="020B0604020202020204" pitchFamily="34" charset="0"/>
                <a:ea typeface="Tahoma" pitchFamily="34" charset="0"/>
                <a:cs typeface="Arial" panose="020B0604020202020204" pitchFamily="34" charset="0"/>
              </a:rPr>
              <a:t> fresh water ,salt water, wet soil, water plants leaves</a:t>
            </a:r>
          </a:p>
          <a:p>
            <a:pPr marL="457200" lvl="1" indent="0" fontAlgn="base">
              <a:lnSpc>
                <a:spcPct val="150000"/>
              </a:lnSpc>
              <a:spcBef>
                <a:spcPct val="0"/>
              </a:spcBef>
              <a:spcAft>
                <a:spcPct val="0"/>
              </a:spcAft>
              <a:buFont typeface="Wingdings" pitchFamily="2" charset="2"/>
              <a:buChar char="ü"/>
              <a:defRPr/>
            </a:pPr>
            <a:endParaRPr lang="en-US" sz="2400" dirty="0">
              <a:solidFill>
                <a:srgbClr val="0000FF"/>
              </a:solidFill>
              <a:latin typeface="Arial" panose="020B0604020202020204" pitchFamily="34" charset="0"/>
              <a:ea typeface="Tahoma" pitchFamily="34" charset="0"/>
              <a:cs typeface="Arial" panose="020B0604020202020204" pitchFamily="34" charset="0"/>
            </a:endParaRPr>
          </a:p>
          <a:p>
            <a:pPr fontAlgn="base">
              <a:lnSpc>
                <a:spcPct val="150000"/>
              </a:lnSpc>
              <a:spcBef>
                <a:spcPct val="0"/>
              </a:spcBef>
              <a:spcAft>
                <a:spcPct val="0"/>
              </a:spcAft>
              <a:defRPr/>
            </a:pPr>
            <a:r>
              <a:rPr lang="en-US" sz="2800" dirty="0">
                <a:solidFill>
                  <a:srgbClr val="000000"/>
                </a:solidFill>
                <a:latin typeface="Arial" panose="020B0604020202020204" pitchFamily="34" charset="0"/>
                <a:cs typeface="Arial" panose="020B0604020202020204" pitchFamily="34" charset="0"/>
              </a:rPr>
              <a:t>Few of the parasitic and free-living </a:t>
            </a:r>
            <a:r>
              <a:rPr lang="en-US" sz="2800" dirty="0" err="1">
                <a:solidFill>
                  <a:srgbClr val="000000"/>
                </a:solidFill>
                <a:latin typeface="Arial" panose="020B0604020202020204" pitchFamily="34" charset="0"/>
                <a:cs typeface="Arial" panose="020B0604020202020204" pitchFamily="34" charset="0"/>
              </a:rPr>
              <a:t>amebas</a:t>
            </a:r>
            <a:r>
              <a:rPr lang="en-US" sz="2800" dirty="0">
                <a:solidFill>
                  <a:srgbClr val="000000"/>
                </a:solidFill>
                <a:latin typeface="Arial" panose="020B0604020202020204" pitchFamily="34" charset="0"/>
                <a:cs typeface="Arial" panose="020B0604020202020204" pitchFamily="34" charset="0"/>
              </a:rPr>
              <a:t> produce human disease</a:t>
            </a:r>
          </a:p>
        </p:txBody>
      </p:sp>
    </p:spTree>
    <p:custDataLst>
      <p:tags r:id="rId1"/>
    </p:custDataLst>
    <p:extLst>
      <p:ext uri="{BB962C8B-B14F-4D97-AF65-F5344CB8AC3E}">
        <p14:creationId xmlns:p14="http://schemas.microsoft.com/office/powerpoint/2010/main" val="5011329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836" y="129309"/>
            <a:ext cx="11859491" cy="6400800"/>
          </a:xfrm>
          <a:prstGeom prst="rect">
            <a:avLst/>
          </a:prstGeom>
        </p:spPr>
      </p:pic>
    </p:spTree>
    <p:extLst>
      <p:ext uri="{BB962C8B-B14F-4D97-AF65-F5344CB8AC3E}">
        <p14:creationId xmlns:p14="http://schemas.microsoft.com/office/powerpoint/2010/main" val="1665624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73382" y="80818"/>
            <a:ext cx="8229600" cy="533400"/>
          </a:xfrm>
        </p:spPr>
        <p:txBody>
          <a:bodyPr/>
          <a:lstStyle/>
          <a:p>
            <a:pPr algn="ctr" eaLnBrk="1" hangingPunct="1">
              <a:defRPr/>
            </a:pPr>
            <a:r>
              <a:rPr lang="en-US" sz="2400" dirty="0">
                <a:solidFill>
                  <a:srgbClr val="0000FF"/>
                </a:solidFill>
                <a:latin typeface="+mn-lt"/>
                <a:cs typeface="Tahoma" pitchFamily="34" charset="0"/>
              </a:rPr>
              <a:t>FREQUENCY</a:t>
            </a:r>
          </a:p>
        </p:txBody>
      </p:sp>
      <p:sp>
        <p:nvSpPr>
          <p:cNvPr id="3" name="Content Placeholder 2"/>
          <p:cNvSpPr>
            <a:spLocks noGrp="1"/>
          </p:cNvSpPr>
          <p:nvPr>
            <p:ph idx="1"/>
          </p:nvPr>
        </p:nvSpPr>
        <p:spPr>
          <a:xfrm>
            <a:off x="101600" y="614218"/>
            <a:ext cx="12090400" cy="6015182"/>
          </a:xfrm>
        </p:spPr>
        <p:txBody>
          <a:bodyPr rtlCol="0">
            <a:normAutofit fontScale="92500" lnSpcReduction="20000"/>
          </a:bodyPr>
          <a:lstStyle/>
          <a:p>
            <a:pPr marL="179388" indent="-238125" eaLnBrk="1" hangingPunct="1">
              <a:buFontTx/>
              <a:buChar char="•"/>
              <a:defRPr/>
            </a:pPr>
            <a:endParaRPr lang="en-US" sz="2400" dirty="0">
              <a:solidFill>
                <a:srgbClr val="000000"/>
              </a:solidFill>
              <a:cs typeface="Tahoma" pitchFamily="34" charset="0"/>
            </a:endParaRPr>
          </a:p>
          <a:p>
            <a:pPr marL="179388" indent="-238125" eaLnBrk="1" hangingPunct="1">
              <a:buFontTx/>
              <a:buChar char="•"/>
              <a:defRPr/>
            </a:pPr>
            <a:r>
              <a:rPr lang="en-US" sz="2200" dirty="0">
                <a:solidFill>
                  <a:srgbClr val="000000"/>
                </a:solidFill>
                <a:cs typeface="Tahoma" pitchFamily="34" charset="0"/>
              </a:rPr>
              <a:t>Estimation of </a:t>
            </a:r>
            <a:r>
              <a:rPr lang="en-US" sz="2200" i="1" dirty="0">
                <a:solidFill>
                  <a:srgbClr val="000000"/>
                </a:solidFill>
                <a:cs typeface="Tahoma" pitchFamily="34" charset="0"/>
              </a:rPr>
              <a:t>E. </a:t>
            </a:r>
            <a:r>
              <a:rPr lang="en-US" sz="2200" i="1" dirty="0" err="1">
                <a:solidFill>
                  <a:srgbClr val="000000"/>
                </a:solidFill>
                <a:cs typeface="Tahoma" pitchFamily="34" charset="0"/>
              </a:rPr>
              <a:t>histolyti</a:t>
            </a:r>
            <a:r>
              <a:rPr lang="en-US" sz="2200" dirty="0" err="1">
                <a:solidFill>
                  <a:srgbClr val="000000"/>
                </a:solidFill>
                <a:cs typeface="Tahoma" pitchFamily="34" charset="0"/>
              </a:rPr>
              <a:t>ca</a:t>
            </a:r>
            <a:r>
              <a:rPr lang="en-US" sz="2200" dirty="0">
                <a:solidFill>
                  <a:srgbClr val="000000"/>
                </a:solidFill>
                <a:cs typeface="Tahoma" pitchFamily="34" charset="0"/>
              </a:rPr>
              <a:t> infection have primarily been based on </a:t>
            </a:r>
            <a:r>
              <a:rPr lang="en-US" sz="2200" dirty="0">
                <a:solidFill>
                  <a:srgbClr val="FF0000"/>
                </a:solidFill>
                <a:cs typeface="Tahoma" pitchFamily="34" charset="0"/>
              </a:rPr>
              <a:t>stool examination </a:t>
            </a:r>
            <a:r>
              <a:rPr lang="en-US" sz="2200" dirty="0">
                <a:solidFill>
                  <a:srgbClr val="000000"/>
                </a:solidFill>
                <a:cs typeface="Tahoma" pitchFamily="34" charset="0"/>
              </a:rPr>
              <a:t>which is </a:t>
            </a:r>
          </a:p>
          <a:p>
            <a:pPr marL="979488" lvl="2" indent="-238125" eaLnBrk="1" hangingPunct="1">
              <a:buFontTx/>
              <a:buChar char="•"/>
              <a:defRPr/>
            </a:pPr>
            <a:r>
              <a:rPr lang="en-US" sz="2200" dirty="0">
                <a:solidFill>
                  <a:srgbClr val="000000"/>
                </a:solidFill>
                <a:cs typeface="Tahoma" pitchFamily="34" charset="0"/>
              </a:rPr>
              <a:t>Insensitive &amp; can't differentiate from morphologically identical species  </a:t>
            </a:r>
            <a:r>
              <a:rPr lang="en-US" sz="2200" i="1" dirty="0">
                <a:solidFill>
                  <a:srgbClr val="000000"/>
                </a:solidFill>
                <a:cs typeface="Tahoma" pitchFamily="34" charset="0"/>
              </a:rPr>
              <a:t>E. </a:t>
            </a:r>
            <a:r>
              <a:rPr lang="en-US" sz="2200" i="1" dirty="0" err="1">
                <a:solidFill>
                  <a:srgbClr val="000000"/>
                </a:solidFill>
                <a:cs typeface="Tahoma" pitchFamily="34" charset="0"/>
              </a:rPr>
              <a:t>dispar</a:t>
            </a:r>
            <a:r>
              <a:rPr lang="en-US" sz="2200" i="1" dirty="0">
                <a:solidFill>
                  <a:srgbClr val="000000"/>
                </a:solidFill>
                <a:cs typeface="Tahoma" pitchFamily="34" charset="0"/>
              </a:rPr>
              <a:t> </a:t>
            </a:r>
            <a:r>
              <a:rPr lang="en-US" sz="2200" dirty="0">
                <a:solidFill>
                  <a:srgbClr val="000000"/>
                </a:solidFill>
                <a:cs typeface="Tahoma" pitchFamily="34" charset="0"/>
              </a:rPr>
              <a:t>( non pathogenic)</a:t>
            </a:r>
          </a:p>
          <a:p>
            <a:pPr marL="979488" lvl="2" indent="-238125" eaLnBrk="1" hangingPunct="1">
              <a:buNone/>
              <a:defRPr/>
            </a:pPr>
            <a:endParaRPr lang="en-US" sz="2200" dirty="0">
              <a:solidFill>
                <a:srgbClr val="000000"/>
              </a:solidFill>
              <a:cs typeface="Tahoma" pitchFamily="34" charset="0"/>
            </a:endParaRPr>
          </a:p>
          <a:p>
            <a:pPr marL="227013" indent="-227013" eaLnBrk="1" fontAlgn="auto" hangingPunct="1">
              <a:spcAft>
                <a:spcPts val="0"/>
              </a:spcAft>
              <a:buFontTx/>
              <a:buChar char="•"/>
              <a:defRPr/>
            </a:pPr>
            <a:r>
              <a:rPr lang="en-US" sz="2200" dirty="0">
                <a:ea typeface="Tahoma" pitchFamily="34" charset="0"/>
                <a:cs typeface="Tahoma" pitchFamily="34" charset="0"/>
              </a:rPr>
              <a:t>~ 10% of world’s population may be  infected with</a:t>
            </a:r>
            <a:r>
              <a:rPr lang="en-US" sz="2200" i="1" dirty="0">
                <a:ea typeface="Tahoma" pitchFamily="34" charset="0"/>
                <a:cs typeface="Tahoma" pitchFamily="34" charset="0"/>
              </a:rPr>
              <a:t> E. </a:t>
            </a:r>
            <a:r>
              <a:rPr lang="en-US" sz="2200" i="1" dirty="0" err="1">
                <a:ea typeface="Tahoma" pitchFamily="34" charset="0"/>
                <a:cs typeface="Tahoma" pitchFamily="34" charset="0"/>
              </a:rPr>
              <a:t>histolytica</a:t>
            </a:r>
            <a:r>
              <a:rPr lang="en-US" sz="2200" dirty="0">
                <a:ea typeface="Tahoma" pitchFamily="34" charset="0"/>
                <a:cs typeface="Tahoma" pitchFamily="34" charset="0"/>
              </a:rPr>
              <a:t> / </a:t>
            </a:r>
            <a:r>
              <a:rPr lang="en-US" sz="2200" i="1" dirty="0">
                <a:ea typeface="Tahoma" pitchFamily="34" charset="0"/>
                <a:cs typeface="Tahoma" pitchFamily="34" charset="0"/>
              </a:rPr>
              <a:t>E. </a:t>
            </a:r>
            <a:r>
              <a:rPr lang="en-US" sz="2200" i="1" dirty="0" err="1">
                <a:ea typeface="Tahoma" pitchFamily="34" charset="0"/>
                <a:cs typeface="Tahoma" pitchFamily="34" charset="0"/>
              </a:rPr>
              <a:t>dispar</a:t>
            </a:r>
            <a:endParaRPr lang="en-US" sz="2200" i="1" dirty="0">
              <a:ea typeface="Tahoma" pitchFamily="34" charset="0"/>
              <a:cs typeface="Tahoma" pitchFamily="34" charset="0"/>
            </a:endParaRPr>
          </a:p>
          <a:p>
            <a:pPr marL="227013" indent="-227013" eaLnBrk="1" fontAlgn="auto" hangingPunct="1">
              <a:spcAft>
                <a:spcPts val="0"/>
              </a:spcAft>
              <a:buFontTx/>
              <a:buChar char="•"/>
              <a:defRPr/>
            </a:pPr>
            <a:endParaRPr lang="en-US" sz="2200" i="1" dirty="0">
              <a:ea typeface="Tahoma" pitchFamily="34" charset="0"/>
              <a:cs typeface="Tahoma" pitchFamily="34" charset="0"/>
            </a:endParaRPr>
          </a:p>
          <a:p>
            <a:pPr marL="179388" indent="-238125" eaLnBrk="1" hangingPunct="1">
              <a:buFontTx/>
              <a:buChar char="•"/>
              <a:defRPr/>
            </a:pPr>
            <a:r>
              <a:rPr lang="en-US" sz="2200" dirty="0">
                <a:solidFill>
                  <a:srgbClr val="000000"/>
                </a:solidFill>
                <a:cs typeface="Tahoma" pitchFamily="34" charset="0"/>
              </a:rPr>
              <a:t>the current epidemiology of </a:t>
            </a:r>
            <a:r>
              <a:rPr lang="en-US" sz="2200" dirty="0" err="1">
                <a:solidFill>
                  <a:srgbClr val="000000"/>
                </a:solidFill>
                <a:cs typeface="Tahoma" pitchFamily="34" charset="0"/>
              </a:rPr>
              <a:t>amoebiasis</a:t>
            </a:r>
            <a:r>
              <a:rPr lang="en-US" sz="2200" dirty="0">
                <a:solidFill>
                  <a:srgbClr val="000000"/>
                </a:solidFill>
                <a:cs typeface="Tahoma" pitchFamily="34" charset="0"/>
              </a:rPr>
              <a:t> doesn’t show the true prevalence of </a:t>
            </a:r>
            <a:r>
              <a:rPr lang="en-US" sz="2200" i="1" dirty="0">
                <a:solidFill>
                  <a:srgbClr val="000000"/>
                </a:solidFill>
                <a:cs typeface="Tahoma" pitchFamily="34" charset="0"/>
              </a:rPr>
              <a:t>E. </a:t>
            </a:r>
            <a:r>
              <a:rPr lang="en-US" sz="2200" i="1" dirty="0" err="1">
                <a:solidFill>
                  <a:srgbClr val="000000"/>
                </a:solidFill>
                <a:cs typeface="Tahoma" pitchFamily="34" charset="0"/>
              </a:rPr>
              <a:t>histolytica</a:t>
            </a:r>
            <a:endParaRPr lang="en-US" sz="2200" i="1" dirty="0">
              <a:solidFill>
                <a:srgbClr val="000000"/>
              </a:solidFill>
              <a:cs typeface="Tahoma" pitchFamily="34" charset="0"/>
            </a:endParaRPr>
          </a:p>
          <a:p>
            <a:pPr marL="579438" lvl="1" indent="-238125" eaLnBrk="1" hangingPunct="1">
              <a:buFont typeface="Wingdings" panose="05000000000000000000" pitchFamily="2" charset="2"/>
              <a:buChar char="ü"/>
              <a:defRPr/>
            </a:pPr>
            <a:r>
              <a:rPr lang="en-US" sz="2200" dirty="0">
                <a:ea typeface="Tahoma" pitchFamily="34" charset="0"/>
                <a:cs typeface="Tahoma" pitchFamily="34" charset="0"/>
              </a:rPr>
              <a:t>true prevalence is </a:t>
            </a:r>
            <a:r>
              <a:rPr lang="en-US" sz="2200" i="1" dirty="0">
                <a:ea typeface="Tahoma" pitchFamily="34" charset="0"/>
                <a:cs typeface="Tahoma" pitchFamily="34" charset="0"/>
              </a:rPr>
              <a:t> </a:t>
            </a:r>
            <a:r>
              <a:rPr lang="en-US" sz="2200" dirty="0">
                <a:ea typeface="Tahoma" pitchFamily="34" charset="0"/>
                <a:cs typeface="Tahoma" pitchFamily="34" charset="0"/>
              </a:rPr>
              <a:t>close to </a:t>
            </a:r>
            <a:r>
              <a:rPr lang="en-US" sz="2200" dirty="0">
                <a:solidFill>
                  <a:srgbClr val="FF0000"/>
                </a:solidFill>
                <a:ea typeface="Tahoma" pitchFamily="34" charset="0"/>
                <a:cs typeface="Tahoma" pitchFamily="34" charset="0"/>
              </a:rPr>
              <a:t>1% worldwide </a:t>
            </a:r>
            <a:endParaRPr lang="en-US" sz="2200" dirty="0">
              <a:solidFill>
                <a:srgbClr val="FF0000"/>
              </a:solidFill>
            </a:endParaRPr>
          </a:p>
          <a:p>
            <a:pPr marL="227013" indent="-227013" eaLnBrk="1" fontAlgn="auto" hangingPunct="1">
              <a:spcAft>
                <a:spcPts val="0"/>
              </a:spcAft>
              <a:buFontTx/>
              <a:buChar char="•"/>
              <a:defRPr/>
            </a:pPr>
            <a:endParaRPr lang="en-US" sz="2200" dirty="0">
              <a:solidFill>
                <a:srgbClr val="000000"/>
              </a:solidFill>
              <a:ea typeface="Tahoma" pitchFamily="34" charset="0"/>
              <a:cs typeface="Tahoma" pitchFamily="34" charset="0"/>
            </a:endParaRPr>
          </a:p>
          <a:p>
            <a:pPr marL="227013" indent="-227013" eaLnBrk="1" fontAlgn="auto" hangingPunct="1">
              <a:spcAft>
                <a:spcPts val="0"/>
              </a:spcAft>
              <a:buFontTx/>
              <a:buChar char="•"/>
              <a:defRPr/>
            </a:pPr>
            <a:r>
              <a:rPr lang="en-US" sz="2200" dirty="0">
                <a:solidFill>
                  <a:srgbClr val="000000"/>
                </a:solidFill>
                <a:ea typeface="Tahoma" pitchFamily="34" charset="0"/>
                <a:cs typeface="Tahoma" pitchFamily="34" charset="0"/>
              </a:rPr>
              <a:t>worldwide incidence </a:t>
            </a:r>
            <a:r>
              <a:rPr lang="en-US" sz="2200" dirty="0">
                <a:ea typeface="Tahoma" pitchFamily="34" charset="0"/>
                <a:cs typeface="Tahoma" pitchFamily="34" charset="0"/>
              </a:rPr>
              <a:t>= </a:t>
            </a:r>
            <a:r>
              <a:rPr lang="en-US" sz="2200" dirty="0">
                <a:solidFill>
                  <a:srgbClr val="FF0000"/>
                </a:solidFill>
                <a:ea typeface="Tahoma" pitchFamily="34" charset="0"/>
                <a:cs typeface="Tahoma" pitchFamily="34" charset="0"/>
              </a:rPr>
              <a:t>0.2-50%(tropics)</a:t>
            </a:r>
            <a:endParaRPr lang="en-US" sz="2200" dirty="0">
              <a:ea typeface="Tahoma" pitchFamily="34" charset="0"/>
              <a:cs typeface="Tahoma" pitchFamily="34" charset="0"/>
            </a:endParaRPr>
          </a:p>
          <a:p>
            <a:pPr marL="579438" lvl="1" indent="-238125" eaLnBrk="1" fontAlgn="auto" hangingPunct="1">
              <a:spcAft>
                <a:spcPts val="0"/>
              </a:spcAft>
              <a:buFontTx/>
              <a:buChar char="•"/>
              <a:defRPr/>
            </a:pPr>
            <a:r>
              <a:rPr lang="en-US" sz="2200" dirty="0">
                <a:ea typeface="Tahoma" pitchFamily="34" charset="0"/>
                <a:cs typeface="Tahoma" pitchFamily="34" charset="0"/>
              </a:rPr>
              <a:t> </a:t>
            </a:r>
            <a:r>
              <a:rPr lang="en-US" sz="2200" dirty="0">
                <a:solidFill>
                  <a:srgbClr val="0000FF"/>
                </a:solidFill>
                <a:ea typeface="Tahoma" pitchFamily="34" charset="0"/>
                <a:cs typeface="Tahoma" pitchFamily="34" charset="0"/>
              </a:rPr>
              <a:t>500 million</a:t>
            </a:r>
            <a:r>
              <a:rPr lang="en-US" sz="2200" dirty="0">
                <a:ea typeface="Tahoma" pitchFamily="34" charset="0"/>
                <a:cs typeface="Tahoma" pitchFamily="34" charset="0"/>
              </a:rPr>
              <a:t> </a:t>
            </a:r>
            <a:r>
              <a:rPr lang="en-US" sz="2200" dirty="0">
                <a:solidFill>
                  <a:srgbClr val="FF0000"/>
                </a:solidFill>
                <a:ea typeface="Tahoma" pitchFamily="34" charset="0"/>
                <a:cs typeface="Tahoma" pitchFamily="34" charset="0"/>
              </a:rPr>
              <a:t>people worldwide infected</a:t>
            </a:r>
          </a:p>
          <a:p>
            <a:pPr marL="579438" lvl="1" indent="-238125" eaLnBrk="1" fontAlgn="auto" hangingPunct="1">
              <a:spcAft>
                <a:spcPts val="0"/>
              </a:spcAft>
              <a:buFontTx/>
              <a:buChar char="•"/>
              <a:defRPr/>
            </a:pPr>
            <a:r>
              <a:rPr lang="en-US" sz="2200" dirty="0">
                <a:solidFill>
                  <a:srgbClr val="FF0000"/>
                </a:solidFill>
                <a:ea typeface="Tahoma" pitchFamily="34" charset="0"/>
                <a:cs typeface="Tahoma" pitchFamily="34" charset="0"/>
              </a:rPr>
              <a:t> </a:t>
            </a:r>
            <a:r>
              <a:rPr lang="en-US" sz="2200" dirty="0">
                <a:solidFill>
                  <a:srgbClr val="0000FF"/>
                </a:solidFill>
                <a:ea typeface="Tahoma" pitchFamily="34" charset="0"/>
                <a:cs typeface="Tahoma" pitchFamily="34" charset="0"/>
              </a:rPr>
              <a:t>100 million</a:t>
            </a:r>
            <a:r>
              <a:rPr lang="en-US" sz="2200" dirty="0">
                <a:solidFill>
                  <a:srgbClr val="FF0000"/>
                </a:solidFill>
                <a:ea typeface="Tahoma" pitchFamily="34" charset="0"/>
                <a:cs typeface="Tahoma" pitchFamily="34" charset="0"/>
              </a:rPr>
              <a:t> people suffer acute symptoms</a:t>
            </a:r>
          </a:p>
          <a:p>
            <a:pPr marL="579438" lvl="1" indent="-238125" eaLnBrk="1" fontAlgn="auto" hangingPunct="1">
              <a:spcAft>
                <a:spcPts val="0"/>
              </a:spcAft>
              <a:buFontTx/>
              <a:buChar char="•"/>
              <a:defRPr/>
            </a:pPr>
            <a:r>
              <a:rPr lang="en-US" sz="2200" dirty="0">
                <a:ea typeface="Tahoma" pitchFamily="34" charset="0"/>
                <a:cs typeface="Tahoma" pitchFamily="34" charset="0"/>
              </a:rPr>
              <a:t> </a:t>
            </a:r>
            <a:r>
              <a:rPr lang="en-US" sz="2200" dirty="0">
                <a:solidFill>
                  <a:srgbClr val="0000FF"/>
                </a:solidFill>
                <a:ea typeface="Tahoma" pitchFamily="34" charset="0"/>
                <a:cs typeface="Tahoma" pitchFamily="34" charset="0"/>
              </a:rPr>
              <a:t>100,000 </a:t>
            </a:r>
            <a:r>
              <a:rPr lang="en-US" sz="2200" dirty="0">
                <a:solidFill>
                  <a:srgbClr val="FF0000"/>
                </a:solidFill>
                <a:ea typeface="Tahoma" pitchFamily="34" charset="0"/>
                <a:cs typeface="Tahoma" pitchFamily="34" charset="0"/>
              </a:rPr>
              <a:t>people die every year</a:t>
            </a:r>
          </a:p>
          <a:p>
            <a:pPr marL="579438" lvl="1" indent="-238125" eaLnBrk="1" fontAlgn="auto" hangingPunct="1">
              <a:spcAft>
                <a:spcPts val="0"/>
              </a:spcAft>
              <a:buFontTx/>
              <a:buChar char="•"/>
              <a:defRPr/>
            </a:pPr>
            <a:endParaRPr lang="en-US" sz="2200" dirty="0">
              <a:solidFill>
                <a:srgbClr val="FF0000"/>
              </a:solidFill>
              <a:ea typeface="Tahoma" pitchFamily="34" charset="0"/>
              <a:cs typeface="Tahoma" pitchFamily="34" charset="0"/>
            </a:endParaRPr>
          </a:p>
          <a:p>
            <a:pPr marL="228600" indent="-228600">
              <a:lnSpc>
                <a:spcPct val="150000"/>
              </a:lnSpc>
              <a:spcBef>
                <a:spcPct val="0"/>
              </a:spcBef>
              <a:defRPr/>
            </a:pPr>
            <a:r>
              <a:rPr lang="en-US" sz="2400" b="1" dirty="0">
                <a:solidFill>
                  <a:srgbClr val="0000FF"/>
                </a:solidFill>
                <a:cs typeface="Tahoma" pitchFamily="34" charset="0"/>
              </a:rPr>
              <a:t>Molecular Epidemiology: </a:t>
            </a:r>
            <a:r>
              <a:rPr lang="en-US" sz="2400" dirty="0">
                <a:solidFill>
                  <a:srgbClr val="000000"/>
                </a:solidFill>
                <a:cs typeface="Tahoma" pitchFamily="34" charset="0"/>
              </a:rPr>
              <a:t>Molecular probes used to survey for </a:t>
            </a:r>
            <a:r>
              <a:rPr lang="en-US" sz="2400" i="1" dirty="0">
                <a:solidFill>
                  <a:srgbClr val="000000"/>
                </a:solidFill>
                <a:cs typeface="Tahoma" pitchFamily="34" charset="0"/>
              </a:rPr>
              <a:t>E. </a:t>
            </a:r>
            <a:r>
              <a:rPr lang="en-US" sz="2400" i="1" dirty="0" err="1">
                <a:solidFill>
                  <a:srgbClr val="000000"/>
                </a:solidFill>
                <a:cs typeface="Tahoma" pitchFamily="34" charset="0"/>
              </a:rPr>
              <a:t>Dispar</a:t>
            </a:r>
            <a:r>
              <a:rPr lang="en-US" sz="2400" i="1" dirty="0">
                <a:solidFill>
                  <a:srgbClr val="000000"/>
                </a:solidFill>
                <a:cs typeface="Tahoma" pitchFamily="34" charset="0"/>
              </a:rPr>
              <a:t>  </a:t>
            </a:r>
            <a:r>
              <a:rPr lang="en-US" sz="2400" dirty="0">
                <a:solidFill>
                  <a:srgbClr val="000000"/>
                </a:solidFill>
                <a:cs typeface="Tahoma" pitchFamily="34" charset="0"/>
              </a:rPr>
              <a:t>and </a:t>
            </a:r>
            <a:r>
              <a:rPr lang="en-US" sz="2400" i="1" dirty="0">
                <a:solidFill>
                  <a:srgbClr val="000000"/>
                </a:solidFill>
                <a:cs typeface="Tahoma" pitchFamily="34" charset="0"/>
              </a:rPr>
              <a:t>E. </a:t>
            </a:r>
            <a:r>
              <a:rPr lang="en-US" sz="2400" i="1" dirty="0" err="1">
                <a:solidFill>
                  <a:srgbClr val="000000"/>
                </a:solidFill>
                <a:cs typeface="Tahoma" pitchFamily="34" charset="0"/>
              </a:rPr>
              <a:t>histolytica</a:t>
            </a:r>
            <a:r>
              <a:rPr lang="en-US" sz="2400" i="1" dirty="0">
                <a:solidFill>
                  <a:srgbClr val="000000"/>
                </a:solidFill>
                <a:cs typeface="Tahoma" pitchFamily="34" charset="0"/>
              </a:rPr>
              <a:t> show that  </a:t>
            </a:r>
            <a:r>
              <a:rPr lang="en-US" i="1" dirty="0">
                <a:solidFill>
                  <a:srgbClr val="000000"/>
                </a:solidFill>
                <a:cs typeface="Tahoma" pitchFamily="34" charset="0"/>
              </a:rPr>
              <a:t>E. </a:t>
            </a:r>
            <a:r>
              <a:rPr lang="en-US" i="1" dirty="0" err="1">
                <a:solidFill>
                  <a:srgbClr val="000000"/>
                </a:solidFill>
                <a:cs typeface="Tahoma" pitchFamily="34" charset="0"/>
              </a:rPr>
              <a:t>Dispar</a:t>
            </a:r>
            <a:r>
              <a:rPr lang="en-US" i="1" dirty="0">
                <a:solidFill>
                  <a:srgbClr val="000000"/>
                </a:solidFill>
                <a:cs typeface="Tahoma" pitchFamily="34" charset="0"/>
              </a:rPr>
              <a:t> </a:t>
            </a:r>
            <a:r>
              <a:rPr lang="en-US" dirty="0">
                <a:solidFill>
                  <a:srgbClr val="000000"/>
                </a:solidFill>
                <a:cs typeface="Tahoma" pitchFamily="34" charset="0"/>
              </a:rPr>
              <a:t>~10-fold &gt; </a:t>
            </a:r>
            <a:r>
              <a:rPr lang="en-US" i="1" dirty="0">
                <a:solidFill>
                  <a:srgbClr val="000000"/>
                </a:solidFill>
                <a:cs typeface="Tahoma" pitchFamily="34" charset="0"/>
              </a:rPr>
              <a:t>E. </a:t>
            </a:r>
            <a:r>
              <a:rPr lang="en-US" i="1" dirty="0" err="1">
                <a:solidFill>
                  <a:srgbClr val="000000"/>
                </a:solidFill>
                <a:cs typeface="Tahoma" pitchFamily="34" charset="0"/>
              </a:rPr>
              <a:t>histolyt</a:t>
            </a:r>
            <a:r>
              <a:rPr lang="en-US" dirty="0" err="1">
                <a:solidFill>
                  <a:srgbClr val="000000"/>
                </a:solidFill>
                <a:cs typeface="Tahoma" pitchFamily="34" charset="0"/>
              </a:rPr>
              <a:t>ica</a:t>
            </a:r>
            <a:endParaRPr lang="en-US" dirty="0">
              <a:solidFill>
                <a:srgbClr val="000000"/>
              </a:solidFill>
              <a:cs typeface="Tahoma" pitchFamily="34" charset="0"/>
            </a:endParaRPr>
          </a:p>
          <a:p>
            <a:pPr marL="685800" lvl="1" indent="-228600">
              <a:lnSpc>
                <a:spcPct val="150000"/>
              </a:lnSpc>
              <a:spcBef>
                <a:spcPct val="0"/>
              </a:spcBef>
              <a:buFontTx/>
              <a:buChar char="•"/>
              <a:defRPr/>
            </a:pPr>
            <a:r>
              <a:rPr lang="en-US" dirty="0">
                <a:solidFill>
                  <a:srgbClr val="000000"/>
                </a:solidFill>
                <a:cs typeface="Tahoma" pitchFamily="34" charset="0"/>
              </a:rPr>
              <a:t>Discrete endemic pockets of </a:t>
            </a:r>
            <a:r>
              <a:rPr lang="en-US" i="1" dirty="0">
                <a:solidFill>
                  <a:srgbClr val="000000"/>
                </a:solidFill>
                <a:cs typeface="Tahoma" pitchFamily="34" charset="0"/>
              </a:rPr>
              <a:t>E. </a:t>
            </a:r>
            <a:r>
              <a:rPr lang="en-US" i="1" dirty="0" err="1">
                <a:solidFill>
                  <a:srgbClr val="000000"/>
                </a:solidFill>
                <a:cs typeface="Tahoma" pitchFamily="34" charset="0"/>
              </a:rPr>
              <a:t>histolytica</a:t>
            </a:r>
            <a:r>
              <a:rPr lang="en-US" i="1" dirty="0">
                <a:solidFill>
                  <a:srgbClr val="000000"/>
                </a:solidFill>
                <a:cs typeface="Tahoma" pitchFamily="34" charset="0"/>
              </a:rPr>
              <a:t>, </a:t>
            </a:r>
            <a:r>
              <a:rPr lang="en-US" sz="2400" dirty="0">
                <a:solidFill>
                  <a:schemeClr val="accent5">
                    <a:lumMod val="50000"/>
                  </a:schemeClr>
                </a:solidFill>
                <a:cs typeface="Tahoma" pitchFamily="34" charset="0"/>
              </a:rPr>
              <a:t>Many asymptomatic </a:t>
            </a:r>
            <a:r>
              <a:rPr lang="en-US" sz="2400" i="1" dirty="0">
                <a:solidFill>
                  <a:schemeClr val="accent5">
                    <a:lumMod val="50000"/>
                  </a:schemeClr>
                </a:solidFill>
                <a:cs typeface="Tahoma" pitchFamily="34" charset="0"/>
              </a:rPr>
              <a:t>E. </a:t>
            </a:r>
            <a:r>
              <a:rPr lang="en-US" sz="2400" i="1" dirty="0" err="1">
                <a:solidFill>
                  <a:schemeClr val="accent5">
                    <a:lumMod val="50000"/>
                  </a:schemeClr>
                </a:solidFill>
                <a:cs typeface="Tahoma" pitchFamily="34" charset="0"/>
              </a:rPr>
              <a:t>histolytica</a:t>
            </a:r>
            <a:r>
              <a:rPr lang="en-US" sz="2400" i="1" dirty="0">
                <a:solidFill>
                  <a:schemeClr val="accent5">
                    <a:lumMod val="50000"/>
                  </a:schemeClr>
                </a:solidFill>
                <a:cs typeface="Tahoma" pitchFamily="34" charset="0"/>
              </a:rPr>
              <a:t> </a:t>
            </a:r>
            <a:r>
              <a:rPr lang="en-US" sz="2400" dirty="0">
                <a:solidFill>
                  <a:schemeClr val="accent5">
                    <a:lumMod val="50000"/>
                  </a:schemeClr>
                </a:solidFill>
                <a:cs typeface="Tahoma" pitchFamily="34" charset="0"/>
              </a:rPr>
              <a:t> Infections</a:t>
            </a:r>
          </a:p>
          <a:p>
            <a:pPr marL="579438" lvl="1" indent="-238125" eaLnBrk="1" fontAlgn="auto" hangingPunct="1">
              <a:spcAft>
                <a:spcPts val="0"/>
              </a:spcAft>
              <a:buFontTx/>
              <a:buChar char="•"/>
              <a:defRPr/>
            </a:pPr>
            <a:endParaRPr lang="en-US" sz="2200" dirty="0">
              <a:solidFill>
                <a:srgbClr val="FF0000"/>
              </a:solidFill>
              <a:ea typeface="Tahoma" pitchFamily="34" charset="0"/>
              <a:cs typeface="Tahoma" pitchFamily="34" charset="0"/>
            </a:endParaRPr>
          </a:p>
          <a:p>
            <a:pPr marL="579438" lvl="1" indent="-238125" eaLnBrk="1" fontAlgn="auto" hangingPunct="1">
              <a:spcAft>
                <a:spcPts val="0"/>
              </a:spcAft>
              <a:buNone/>
              <a:defRPr/>
            </a:pPr>
            <a:endParaRPr lang="en-US" sz="2200" dirty="0">
              <a:solidFill>
                <a:srgbClr val="FF0000"/>
              </a:solidFill>
              <a:ea typeface="Tahoma" pitchFamily="34" charset="0"/>
              <a:cs typeface="Tahoma" pitchFamily="34" charset="0"/>
            </a:endParaRPr>
          </a:p>
          <a:p>
            <a:pPr marL="227013" indent="-227013" eaLnBrk="1" fontAlgn="auto" hangingPunct="1">
              <a:spcAft>
                <a:spcPts val="0"/>
              </a:spcAft>
              <a:buFontTx/>
              <a:buChar char="•"/>
              <a:defRPr/>
            </a:pPr>
            <a:endParaRPr lang="en-US" sz="2400" dirty="0">
              <a:ea typeface="Tahoma" pitchFamily="34" charset="0"/>
              <a:cs typeface="Tahoma" pitchFamily="34" charset="0"/>
            </a:endParaRPr>
          </a:p>
          <a:p>
            <a:pPr marL="179388" indent="-238125" eaLnBrk="1" hangingPunct="1">
              <a:buNone/>
              <a:defRPr/>
            </a:pPr>
            <a:endParaRPr lang="en-US" sz="2400" dirty="0">
              <a:solidFill>
                <a:srgbClr val="000000"/>
              </a:solidFill>
              <a:cs typeface="Tahoma" pitchFamily="34" charset="0"/>
            </a:endParaRPr>
          </a:p>
          <a:p>
            <a:pPr marL="227013" indent="-227013" eaLnBrk="1" fontAlgn="auto" hangingPunct="1">
              <a:spcAft>
                <a:spcPts val="0"/>
              </a:spcAft>
              <a:buFontTx/>
              <a:buChar char="•"/>
              <a:defRPr/>
            </a:pPr>
            <a:endParaRPr lang="en-US" sz="2400" dirty="0">
              <a:solidFill>
                <a:srgbClr val="000000"/>
              </a:solidFill>
              <a:ea typeface="Tahoma" pitchFamily="34" charset="0"/>
              <a:cs typeface="Tahoma" pitchFamily="34" charset="0"/>
            </a:endParaRPr>
          </a:p>
          <a:p>
            <a:pPr marL="579438" lvl="1" indent="-238125" eaLnBrk="1" fontAlgn="auto" hangingPunct="1">
              <a:spcAft>
                <a:spcPts val="0"/>
              </a:spcAft>
              <a:buFontTx/>
              <a:buChar char="•"/>
              <a:defRPr/>
            </a:pPr>
            <a:endParaRPr lang="en-US" dirty="0">
              <a:solidFill>
                <a:srgbClr val="000000"/>
              </a:solidFill>
              <a:ea typeface="Tahoma" pitchFamily="34" charset="0"/>
              <a:cs typeface="Tahoma" pitchFamily="34" charset="0"/>
            </a:endParaRPr>
          </a:p>
          <a:p>
            <a:pPr eaLnBrk="1" fontAlgn="auto" hangingPunct="1">
              <a:spcAft>
                <a:spcPts val="0"/>
              </a:spcAft>
              <a:defRPr/>
            </a:pPr>
            <a:endParaRPr lang="en-US" sz="2400" dirty="0"/>
          </a:p>
        </p:txBody>
      </p:sp>
      <p:sp>
        <p:nvSpPr>
          <p:cNvPr id="39940"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15A8CCE2-EA63-44F9-9E3B-E477F8D339EC}" type="slidenum">
              <a:rPr lang="en-US" b="0">
                <a:solidFill>
                  <a:srgbClr val="000000"/>
                </a:solidFill>
              </a:rPr>
              <a:pPr algn="l"/>
              <a:t>21</a:t>
            </a:fld>
            <a:endParaRPr lang="en-US" b="0">
              <a:solidFill>
                <a:srgbClr val="000000"/>
              </a:solidFill>
            </a:endParaRPr>
          </a:p>
        </p:txBody>
      </p:sp>
    </p:spTree>
    <p:extLst>
      <p:ext uri="{BB962C8B-B14F-4D97-AF65-F5344CB8AC3E}">
        <p14:creationId xmlns:p14="http://schemas.microsoft.com/office/powerpoint/2010/main" val="754746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0" y="533400"/>
            <a:ext cx="12192000" cy="6324600"/>
          </a:xfrm>
        </p:spPr>
        <p:txBody>
          <a:bodyPr/>
          <a:lstStyle/>
          <a:p>
            <a:pPr algn="ctr" eaLnBrk="1" hangingPunct="1">
              <a:buFont typeface="Wingdings" panose="05000000000000000000" pitchFamily="2" charset="2"/>
              <a:buNone/>
            </a:pPr>
            <a:r>
              <a:rPr lang="en-US" sz="3200" b="1" dirty="0"/>
              <a:t>TRANSMISSION</a:t>
            </a:r>
            <a:br>
              <a:rPr lang="en-US" sz="3200" b="1" dirty="0"/>
            </a:br>
            <a:endParaRPr lang="en-US" sz="2000" b="1" dirty="0">
              <a:latin typeface="Arial" panose="020B0604020202020204" pitchFamily="34" charset="0"/>
              <a:cs typeface="Arial" panose="020B0604020202020204" pitchFamily="34" charset="0"/>
            </a:endParaRPr>
          </a:p>
          <a:p>
            <a:pPr marL="228600" lvl="0" indent="-228600" eaLnBrk="1" fontAlgn="auto" hangingPunct="1">
              <a:lnSpc>
                <a:spcPct val="90000"/>
              </a:lnSpc>
              <a:spcBef>
                <a:spcPts val="1000"/>
              </a:spcBef>
              <a:spcAft>
                <a:spcPts val="0"/>
              </a:spcAft>
              <a:buClrTx/>
              <a:buSzTx/>
              <a:buFont typeface="Arial" panose="020B0604020202020204" pitchFamily="34" charset="0"/>
              <a:buChar char="•"/>
              <a:defRPr/>
            </a:pPr>
            <a:r>
              <a:rPr lang="en-US" sz="2000" kern="1200" dirty="0">
                <a:solidFill>
                  <a:prstClr val="black"/>
                </a:solidFill>
                <a:latin typeface="Arial" panose="020B0604020202020204" pitchFamily="34" charset="0"/>
                <a:cs typeface="Arial" panose="020B0604020202020204" pitchFamily="34" charset="0"/>
              </a:rPr>
              <a:t>1-direct contact of person to person( fecal-oral)</a:t>
            </a:r>
          </a:p>
          <a:p>
            <a:pPr marL="228600" lvl="0" indent="-228600" eaLnBrk="1" fontAlgn="auto" hangingPunct="1">
              <a:lnSpc>
                <a:spcPct val="90000"/>
              </a:lnSpc>
              <a:spcBef>
                <a:spcPts val="1000"/>
              </a:spcBef>
              <a:spcAft>
                <a:spcPts val="0"/>
              </a:spcAft>
              <a:buClrTx/>
              <a:buSzTx/>
              <a:buFont typeface="Arial" panose="020B0604020202020204" pitchFamily="34" charset="0"/>
              <a:buChar char="•"/>
              <a:defRPr/>
            </a:pPr>
            <a:r>
              <a:rPr lang="en-US" sz="2000" kern="1200" dirty="0">
                <a:solidFill>
                  <a:prstClr val="black"/>
                </a:solidFill>
                <a:latin typeface="Arial" panose="020B0604020202020204" pitchFamily="34" charset="0"/>
                <a:cs typeface="Arial" panose="020B0604020202020204" pitchFamily="34" charset="0"/>
              </a:rPr>
              <a:t>2- </a:t>
            </a:r>
            <a:r>
              <a:rPr lang="en-US" sz="2000" kern="1200" dirty="0" err="1">
                <a:solidFill>
                  <a:prstClr val="black"/>
                </a:solidFill>
                <a:latin typeface="Arial" panose="020B0604020202020204" pitchFamily="34" charset="0"/>
                <a:cs typeface="Arial" panose="020B0604020202020204" pitchFamily="34" charset="0"/>
              </a:rPr>
              <a:t>Veneral</a:t>
            </a:r>
            <a:r>
              <a:rPr lang="en-US" sz="2000" kern="1200" dirty="0">
                <a:solidFill>
                  <a:prstClr val="black"/>
                </a:solidFill>
                <a:latin typeface="Arial" panose="020B0604020202020204" pitchFamily="34" charset="0"/>
                <a:cs typeface="Arial" panose="020B0604020202020204" pitchFamily="34" charset="0"/>
              </a:rPr>
              <a:t> transmission among homosexual males( oral-anal)</a:t>
            </a:r>
          </a:p>
          <a:p>
            <a:pPr marL="228600" lvl="0" indent="-228600" eaLnBrk="1" fontAlgn="auto" hangingPunct="1">
              <a:lnSpc>
                <a:spcPct val="90000"/>
              </a:lnSpc>
              <a:spcBef>
                <a:spcPts val="1000"/>
              </a:spcBef>
              <a:spcAft>
                <a:spcPts val="0"/>
              </a:spcAft>
              <a:buClrTx/>
              <a:buSzTx/>
              <a:buFont typeface="Arial" panose="020B0604020202020204" pitchFamily="34" charset="0"/>
              <a:buChar char="•"/>
              <a:defRPr/>
            </a:pPr>
            <a:r>
              <a:rPr lang="en-US" sz="2000" kern="1200" dirty="0">
                <a:solidFill>
                  <a:prstClr val="black"/>
                </a:solidFill>
                <a:latin typeface="Arial" panose="020B0604020202020204" pitchFamily="34" charset="0"/>
                <a:cs typeface="Arial" panose="020B0604020202020204" pitchFamily="34" charset="0"/>
              </a:rPr>
              <a:t>3- Food or drink contaminated with feces containing the </a:t>
            </a:r>
            <a:r>
              <a:rPr lang="en-US" sz="2000" i="1" kern="1200" dirty="0">
                <a:solidFill>
                  <a:prstClr val="black"/>
                </a:solidFill>
                <a:latin typeface="Arial" panose="020B0604020202020204" pitchFamily="34" charset="0"/>
                <a:cs typeface="Arial" panose="020B0604020202020204" pitchFamily="34" charset="0"/>
              </a:rPr>
              <a:t>E. </a:t>
            </a:r>
            <a:r>
              <a:rPr lang="en-US" sz="2000" i="1" kern="1200" dirty="0" err="1">
                <a:solidFill>
                  <a:prstClr val="black"/>
                </a:solidFill>
                <a:latin typeface="Arial" panose="020B0604020202020204" pitchFamily="34" charset="0"/>
                <a:cs typeface="Arial" panose="020B0604020202020204" pitchFamily="34" charset="0"/>
              </a:rPr>
              <a:t>histolytica</a:t>
            </a:r>
            <a:r>
              <a:rPr lang="en-US" sz="2000" i="1" kern="1200" dirty="0">
                <a:solidFill>
                  <a:prstClr val="black"/>
                </a:solidFill>
                <a:latin typeface="Arial" panose="020B0604020202020204" pitchFamily="34" charset="0"/>
                <a:cs typeface="Arial" panose="020B0604020202020204" pitchFamily="34" charset="0"/>
              </a:rPr>
              <a:t> </a:t>
            </a:r>
            <a:r>
              <a:rPr lang="en-US" sz="2000" kern="1200" dirty="0">
                <a:solidFill>
                  <a:prstClr val="black"/>
                </a:solidFill>
                <a:latin typeface="Arial" panose="020B0604020202020204" pitchFamily="34" charset="0"/>
                <a:cs typeface="Arial" panose="020B0604020202020204" pitchFamily="34" charset="0"/>
              </a:rPr>
              <a:t>cyst</a:t>
            </a:r>
          </a:p>
          <a:p>
            <a:pPr marL="228600" lvl="0" indent="-228600" eaLnBrk="1" fontAlgn="auto" hangingPunct="1">
              <a:lnSpc>
                <a:spcPct val="90000"/>
              </a:lnSpc>
              <a:spcBef>
                <a:spcPts val="1000"/>
              </a:spcBef>
              <a:spcAft>
                <a:spcPts val="0"/>
              </a:spcAft>
              <a:buClrTx/>
              <a:buSzTx/>
              <a:buFont typeface="Arial" panose="020B0604020202020204" pitchFamily="34" charset="0"/>
              <a:buChar char="•"/>
              <a:defRPr/>
            </a:pPr>
            <a:r>
              <a:rPr lang="en-US" sz="2000" kern="1200" dirty="0">
                <a:solidFill>
                  <a:prstClr val="black"/>
                </a:solidFill>
                <a:latin typeface="Arial" panose="020B0604020202020204" pitchFamily="34" charset="0"/>
                <a:cs typeface="Arial" panose="020B0604020202020204" pitchFamily="34" charset="0"/>
              </a:rPr>
              <a:t>4- Use of human feces for soil fertilizer</a:t>
            </a:r>
          </a:p>
          <a:p>
            <a:pPr marL="228600" lvl="0" indent="-228600" eaLnBrk="1" fontAlgn="auto" hangingPunct="1">
              <a:lnSpc>
                <a:spcPct val="90000"/>
              </a:lnSpc>
              <a:spcBef>
                <a:spcPts val="1000"/>
              </a:spcBef>
              <a:spcAft>
                <a:spcPts val="0"/>
              </a:spcAft>
              <a:buClrTx/>
              <a:buSzTx/>
              <a:buFont typeface="Arial" panose="020B0604020202020204" pitchFamily="34" charset="0"/>
              <a:buChar char="•"/>
              <a:defRPr/>
            </a:pPr>
            <a:r>
              <a:rPr lang="en-US" sz="2000" kern="1200" dirty="0">
                <a:solidFill>
                  <a:prstClr val="black"/>
                </a:solidFill>
                <a:latin typeface="Arial" panose="020B0604020202020204" pitchFamily="34" charset="0"/>
                <a:cs typeface="Arial" panose="020B0604020202020204" pitchFamily="34" charset="0"/>
              </a:rPr>
              <a:t>5- contamination of foodstuffs by flies, and possibly cockroaches</a:t>
            </a:r>
          </a:p>
          <a:p>
            <a:pPr algn="ctr" eaLnBrk="1" hangingPunct="1">
              <a:buFont typeface="Arial" panose="020B0604020202020204" pitchFamily="34" charset="0"/>
              <a:buNone/>
            </a:pPr>
            <a:endParaRPr lang="en-US" sz="2000" b="1" dirty="0">
              <a:solidFill>
                <a:srgbClr val="00B050"/>
              </a:solidFill>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n-US" sz="2000" b="1" dirty="0">
              <a:solidFill>
                <a:srgbClr val="00B050"/>
              </a:solidFill>
              <a:latin typeface="Arial" panose="020B0604020202020204" pitchFamily="34" charset="0"/>
              <a:cs typeface="Arial" panose="020B0604020202020204" pitchFamily="34" charset="0"/>
            </a:endParaRPr>
          </a:p>
          <a:p>
            <a:pPr algn="ctr" eaLnBrk="1" hangingPunct="1"/>
            <a:r>
              <a:rPr lang="en-US" sz="2000" dirty="0">
                <a:latin typeface="Arial" panose="020B0604020202020204" pitchFamily="34" charset="0"/>
                <a:cs typeface="Arial" panose="020B0604020202020204" pitchFamily="34" charset="0"/>
              </a:rPr>
              <a:t>Ingestion of mature cyst (</a:t>
            </a:r>
            <a:r>
              <a:rPr lang="en-US" sz="2000" dirty="0" err="1">
                <a:latin typeface="Arial" panose="020B0604020202020204" pitchFamily="34" charset="0"/>
                <a:cs typeface="Arial" panose="020B0604020202020204" pitchFamily="34" charset="0"/>
              </a:rPr>
              <a:t>tetranucleated</a:t>
            </a:r>
            <a:r>
              <a:rPr lang="en-US" sz="2000" dirty="0">
                <a:latin typeface="Arial" panose="020B0604020202020204" pitchFamily="34" charset="0"/>
                <a:cs typeface="Arial" panose="020B0604020202020204" pitchFamily="34" charset="0"/>
              </a:rPr>
              <a:t> cyst) from contaminated hands ,food or water: </a:t>
            </a:r>
          </a:p>
          <a:p>
            <a:pPr lvl="2" eaLnBrk="1" hangingPunct="1">
              <a:buFont typeface="Wingdings" panose="05000000000000000000" pitchFamily="2" charset="2"/>
              <a:buChar char="ü"/>
            </a:pPr>
            <a:r>
              <a:rPr lang="en-US" dirty="0">
                <a:latin typeface="Arial" panose="020B0604020202020204" pitchFamily="34" charset="0"/>
                <a:cs typeface="Arial" panose="020B0604020202020204" pitchFamily="34" charset="0"/>
              </a:rPr>
              <a:t>average infective dose </a:t>
            </a:r>
            <a:r>
              <a:rPr lang="en-US" dirty="0">
                <a:solidFill>
                  <a:srgbClr val="FF0000"/>
                </a:solidFill>
                <a:latin typeface="Arial" panose="020B0604020202020204" pitchFamily="34" charset="0"/>
                <a:cs typeface="Arial" panose="020B0604020202020204" pitchFamily="34" charset="0"/>
              </a:rPr>
              <a:t>exceeds 1000 cyst</a:t>
            </a:r>
            <a:r>
              <a:rPr lang="en-US" dirty="0">
                <a:latin typeface="Arial" panose="020B0604020202020204" pitchFamily="34" charset="0"/>
                <a:cs typeface="Arial" panose="020B0604020202020204" pitchFamily="34" charset="0"/>
              </a:rPr>
              <a:t>,  but Ingestion of a </a:t>
            </a:r>
            <a:r>
              <a:rPr lang="en-US" dirty="0">
                <a:solidFill>
                  <a:srgbClr val="FF0000"/>
                </a:solidFill>
                <a:latin typeface="Arial" panose="020B0604020202020204" pitchFamily="34" charset="0"/>
                <a:cs typeface="Arial" panose="020B0604020202020204" pitchFamily="34" charset="0"/>
              </a:rPr>
              <a:t>single cyst </a:t>
            </a:r>
            <a:r>
              <a:rPr lang="en-US" dirty="0">
                <a:latin typeface="Arial" panose="020B0604020202020204" pitchFamily="34" charset="0"/>
                <a:cs typeface="Arial" panose="020B0604020202020204" pitchFamily="34" charset="0"/>
              </a:rPr>
              <a:t>has been known to produce infection.</a:t>
            </a:r>
          </a:p>
          <a:p>
            <a:pPr lvl="2" eaLnBrk="1" hangingPunct="1">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28600" lvl="0" indent="-228600" eaLnBrk="1" fontAlgn="auto" hangingPunct="1">
              <a:lnSpc>
                <a:spcPct val="90000"/>
              </a:lnSpc>
              <a:spcBef>
                <a:spcPts val="1000"/>
              </a:spcBef>
              <a:spcAft>
                <a:spcPts val="0"/>
              </a:spcAft>
              <a:buClrTx/>
              <a:buSzTx/>
              <a:buFont typeface="Arial" panose="020B0604020202020204" pitchFamily="34" charset="0"/>
              <a:buChar char="•"/>
              <a:defRPr/>
            </a:pPr>
            <a:r>
              <a:rPr lang="en-US" sz="2000" b="1" dirty="0">
                <a:solidFill>
                  <a:schemeClr val="bg2">
                    <a:lumMod val="60000"/>
                    <a:lumOff val="40000"/>
                  </a:schemeClr>
                </a:solidFill>
                <a:latin typeface="Arial" panose="020B0604020202020204" pitchFamily="34" charset="0"/>
                <a:cs typeface="Arial" panose="020B0604020202020204" pitchFamily="34" charset="0"/>
              </a:rPr>
              <a:t>Humans are the only reservoir excreting  up to 45 million cysts daily</a:t>
            </a:r>
          </a:p>
          <a:p>
            <a:pPr marL="228600" lvl="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000" b="1" kern="1200" dirty="0">
              <a:solidFill>
                <a:srgbClr val="00B0F0"/>
              </a:solidFill>
              <a:latin typeface="Arial" panose="020B0604020202020204" pitchFamily="34" charset="0"/>
              <a:cs typeface="Arial" panose="020B0604020202020204" pitchFamily="34" charset="0"/>
            </a:endParaRPr>
          </a:p>
          <a:p>
            <a:pPr lvl="2" eaLnBrk="1" hangingPunct="1">
              <a:buFont typeface="Wingdings" panose="05000000000000000000" pitchFamily="2" charset="2"/>
              <a:buChar char="ü"/>
            </a:pPr>
            <a:endParaRPr lang="en-US" sz="2400" b="1" dirty="0">
              <a:solidFill>
                <a:srgbClr val="00B0F0"/>
              </a:solidFill>
              <a:cs typeface="Tahoma" panose="020B0604030504040204" pitchFamily="34" charset="0"/>
            </a:endParaRPr>
          </a:p>
          <a:p>
            <a:pPr lvl="2" eaLnBrk="1" hangingPunct="1">
              <a:buFont typeface="Arial" panose="020B0604020202020204" pitchFamily="34" charset="0"/>
              <a:buNone/>
            </a:pPr>
            <a:endParaRPr lang="en-US" sz="2400" dirty="0">
              <a:cs typeface="Tahoma" panose="020B0604030504040204" pitchFamily="34" charset="0"/>
            </a:endParaRPr>
          </a:p>
          <a:p>
            <a:pPr lvl="2" eaLnBrk="1" hangingPunct="1">
              <a:buFont typeface="Wingdings" panose="05000000000000000000" pitchFamily="2" charset="2"/>
              <a:buChar char="ü"/>
            </a:pPr>
            <a:endParaRPr lang="en-US" sz="2400" dirty="0">
              <a:cs typeface="Tahoma" panose="020B0604030504040204" pitchFamily="34" charset="0"/>
            </a:endParaRPr>
          </a:p>
          <a:p>
            <a:endParaRPr lang="en-US" sz="2400" dirty="0"/>
          </a:p>
        </p:txBody>
      </p:sp>
      <p:sp>
        <p:nvSpPr>
          <p:cNvPr id="52227"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10AAE25B-DD35-49E8-B5C6-D0546A8CF682}" type="slidenum">
              <a:rPr lang="en-US" b="0"/>
              <a:pPr algn="l"/>
              <a:t>22</a:t>
            </a:fld>
            <a:endParaRPr lang="en-US" b="0"/>
          </a:p>
        </p:txBody>
      </p:sp>
    </p:spTree>
    <p:extLst>
      <p:ext uri="{BB962C8B-B14F-4D97-AF65-F5344CB8AC3E}">
        <p14:creationId xmlns:p14="http://schemas.microsoft.com/office/powerpoint/2010/main" val="66973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24001" y="609600"/>
            <a:ext cx="8513763" cy="4876800"/>
          </a:xfrm>
        </p:spPr>
      </p:pic>
      <p:sp>
        <p:nvSpPr>
          <p:cNvPr id="53251" name="Rectangle 4"/>
          <p:cNvSpPr>
            <a:spLocks noChangeArrowheads="1"/>
          </p:cNvSpPr>
          <p:nvPr/>
        </p:nvSpPr>
        <p:spPr bwMode="auto">
          <a:xfrm>
            <a:off x="106364" y="5287962"/>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r>
              <a:rPr lang="en-US" sz="2400" dirty="0">
                <a:solidFill>
                  <a:srgbClr val="000000"/>
                </a:solidFill>
                <a:latin typeface="Tahoma" panose="020B0604030504040204" pitchFamily="34" charset="0"/>
                <a:cs typeface="Tahoma" panose="020B0604030504040204" pitchFamily="34" charset="0"/>
              </a:rPr>
              <a:t>Mature cysts can survive in environment </a:t>
            </a:r>
          </a:p>
          <a:p>
            <a:pPr lvl="1" algn="just">
              <a:buFont typeface="Arial" panose="020B0604020202020204" pitchFamily="34" charset="0"/>
              <a:buChar char="•"/>
            </a:pPr>
            <a:r>
              <a:rPr lang="en-US" sz="2400" dirty="0">
                <a:solidFill>
                  <a:srgbClr val="000000"/>
                </a:solidFill>
                <a:latin typeface="Tahoma" panose="020B0604030504040204" pitchFamily="34" charset="0"/>
                <a:cs typeface="Tahoma" panose="020B0604030504040204" pitchFamily="34" charset="0"/>
              </a:rPr>
              <a:t>temp up to 55°C,</a:t>
            </a:r>
          </a:p>
          <a:p>
            <a:pPr lvl="1">
              <a:buFont typeface="Arial" panose="020B0604020202020204" pitchFamily="34" charset="0"/>
              <a:buChar char="•"/>
            </a:pPr>
            <a:r>
              <a:rPr lang="en-US" sz="2400" dirty="0">
                <a:solidFill>
                  <a:srgbClr val="000000"/>
                </a:solidFill>
                <a:latin typeface="Tahoma" panose="020B0604030504040204" pitchFamily="34" charset="0"/>
                <a:cs typeface="Tahoma" panose="020B0604030504040204" pitchFamily="34" charset="0"/>
              </a:rPr>
              <a:t>Norm Chlorine concentration  </a:t>
            </a:r>
          </a:p>
          <a:p>
            <a:pPr lvl="1">
              <a:buFont typeface="Arial" panose="020B0604020202020204" pitchFamily="34" charset="0"/>
              <a:buChar char="•"/>
            </a:pPr>
            <a:r>
              <a:rPr lang="en-US" sz="2400" dirty="0">
                <a:solidFill>
                  <a:srgbClr val="000000"/>
                </a:solidFill>
                <a:latin typeface="Tahoma" panose="020B0604030504040204" pitchFamily="34" charset="0"/>
                <a:cs typeface="Tahoma" panose="020B0604030504040204" pitchFamily="34" charset="0"/>
              </a:rPr>
              <a:t>gastric acid </a:t>
            </a:r>
            <a:endParaRPr lang="en-US" sz="2400" dirty="0">
              <a:latin typeface="Tahoma" panose="020B0604030504040204" pitchFamily="34" charset="0"/>
              <a:cs typeface="Tahoma" panose="020B0604030504040204" pitchFamily="34" charset="0"/>
            </a:endParaRPr>
          </a:p>
        </p:txBody>
      </p:sp>
      <p:sp>
        <p:nvSpPr>
          <p:cNvPr id="53252" name="Rectangle 4"/>
          <p:cNvSpPr>
            <a:spLocks noChangeArrowheads="1"/>
          </p:cNvSpPr>
          <p:nvPr/>
        </p:nvSpPr>
        <p:spPr bwMode="auto">
          <a:xfrm>
            <a:off x="1905000" y="1143001"/>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sz="2400">
              <a:solidFill>
                <a:srgbClr val="00B0F0"/>
              </a:solidFill>
              <a:latin typeface="Tahoma" panose="020B0604030504040204" pitchFamily="34" charset="0"/>
              <a:cs typeface="Tahoma" panose="020B0604030504040204" pitchFamily="34" charset="0"/>
            </a:endParaRPr>
          </a:p>
        </p:txBody>
      </p:sp>
      <p:sp>
        <p:nvSpPr>
          <p:cNvPr id="53253" name="Rectangle 5"/>
          <p:cNvSpPr>
            <a:spLocks noChangeArrowheads="1"/>
          </p:cNvSpPr>
          <p:nvPr/>
        </p:nvSpPr>
        <p:spPr bwMode="auto">
          <a:xfrm>
            <a:off x="1905000" y="304801"/>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sz="2800">
              <a:solidFill>
                <a:srgbClr val="0000FF"/>
              </a:solidFill>
              <a:latin typeface="Tahoma" panose="020B0604030504040204" pitchFamily="34" charset="0"/>
              <a:cs typeface="Tahoma" panose="020B0604030504040204" pitchFamily="34" charset="0"/>
            </a:endParaRPr>
          </a:p>
        </p:txBody>
      </p:sp>
      <p:sp>
        <p:nvSpPr>
          <p:cNvPr id="532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D8545E9-08B5-4F2C-B025-4F0544AB4C65}" type="slidenum">
              <a:rPr lang="en-US" b="0">
                <a:latin typeface="Arial Black" panose="020B0A04020102020204" pitchFamily="34" charset="0"/>
              </a:rPr>
              <a:pPr/>
              <a:t>23</a:t>
            </a:fld>
            <a:endParaRPr lang="en-US" b="0">
              <a:latin typeface="Arial Black" panose="020B0A04020102020204" pitchFamily="34" charset="0"/>
            </a:endParaRPr>
          </a:p>
        </p:txBody>
      </p:sp>
    </p:spTree>
    <p:extLst>
      <p:ext uri="{BB962C8B-B14F-4D97-AF65-F5344CB8AC3E}">
        <p14:creationId xmlns:p14="http://schemas.microsoft.com/office/powerpoint/2010/main" val="2871362928"/>
      </p:ext>
    </p:extLst>
  </p:cSld>
  <p:clrMapOvr>
    <a:masterClrMapping/>
  </p:clrMapOvr>
  <p:transition>
    <p:cut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943600" cy="6555641"/>
          </a:xfrm>
          <a:prstGeom prst="rect">
            <a:avLst/>
          </a:prstGeom>
          <a:blipFill>
            <a:blip r:embed="rId2"/>
            <a:tile tx="0" ty="0" sx="100000" sy="100000" flip="none" algn="tl"/>
          </a:blipFill>
        </p:spPr>
        <p:txBody>
          <a:bodyPr wrap="square">
            <a:spAutoFit/>
          </a:bodyPr>
          <a:lstStyle/>
          <a:p>
            <a:r>
              <a:rPr lang="en-ZW" sz="2000" b="1" dirty="0">
                <a:solidFill>
                  <a:prstClr val="black"/>
                </a:solidFill>
                <a:latin typeface="Arial" panose="020B0604020202020204" pitchFamily="34" charset="0"/>
                <a:cs typeface="Arial" panose="020B0604020202020204" pitchFamily="34" charset="0"/>
              </a:rPr>
              <a:t>   </a:t>
            </a:r>
            <a:r>
              <a:rPr lang="en-ZW" sz="2000" b="1" dirty="0">
                <a:solidFill>
                  <a:srgbClr val="7030A0"/>
                </a:solidFill>
                <a:latin typeface="Arial" panose="020B0604020202020204" pitchFamily="34" charset="0"/>
                <a:cs typeface="Arial" panose="020B0604020202020204" pitchFamily="34" charset="0"/>
              </a:rPr>
              <a:t>LIFE CYCLE</a:t>
            </a:r>
          </a:p>
          <a:p>
            <a:endParaRPr lang="en-ZW" sz="2000" b="1" dirty="0">
              <a:solidFill>
                <a:srgbClr val="7030A0"/>
              </a:solidFill>
              <a:latin typeface="Arial" panose="020B0604020202020204" pitchFamily="34" charset="0"/>
              <a:cs typeface="Arial" panose="020B0604020202020204" pitchFamily="34" charset="0"/>
            </a:endParaRPr>
          </a:p>
          <a:p>
            <a:pPr marL="342900" indent="-342900">
              <a:buFont typeface="Arial" pitchFamily="34" charset="0"/>
              <a:buChar char="•"/>
            </a:pPr>
            <a:r>
              <a:rPr lang="en-ZW" sz="2000" dirty="0">
                <a:solidFill>
                  <a:prstClr val="black"/>
                </a:solidFill>
                <a:latin typeface="Arial" panose="020B0604020202020204" pitchFamily="34" charset="0"/>
                <a:cs typeface="Arial" panose="020B0604020202020204" pitchFamily="34" charset="0"/>
              </a:rPr>
              <a:t>Intestinal infections occur through the ingestion of a </a:t>
            </a:r>
            <a:r>
              <a:rPr lang="en-ZW" sz="2000" dirty="0">
                <a:solidFill>
                  <a:srgbClr val="FF0000"/>
                </a:solidFill>
                <a:latin typeface="Arial" panose="020B0604020202020204" pitchFamily="34" charset="0"/>
                <a:cs typeface="Arial" panose="020B0604020202020204" pitchFamily="34" charset="0"/>
              </a:rPr>
              <a:t>mature </a:t>
            </a:r>
            <a:r>
              <a:rPr lang="en-ZW" sz="2000" dirty="0" err="1">
                <a:solidFill>
                  <a:srgbClr val="FF0000"/>
                </a:solidFill>
                <a:latin typeface="Arial" panose="020B0604020202020204" pitchFamily="34" charset="0"/>
                <a:cs typeface="Arial" panose="020B0604020202020204" pitchFamily="34" charset="0"/>
              </a:rPr>
              <a:t>quadrinucleate</a:t>
            </a:r>
            <a:r>
              <a:rPr lang="en-ZW" sz="2000" dirty="0">
                <a:solidFill>
                  <a:srgbClr val="FF0000"/>
                </a:solidFill>
                <a:latin typeface="Arial" panose="020B0604020202020204" pitchFamily="34" charset="0"/>
                <a:cs typeface="Arial" panose="020B0604020202020204" pitchFamily="34" charset="0"/>
              </a:rPr>
              <a:t> </a:t>
            </a:r>
            <a:r>
              <a:rPr lang="en-ZW" sz="2000" dirty="0">
                <a:solidFill>
                  <a:prstClr val="black"/>
                </a:solidFill>
                <a:latin typeface="Arial" panose="020B0604020202020204" pitchFamily="34" charset="0"/>
                <a:cs typeface="Arial" panose="020B0604020202020204" pitchFamily="34" charset="0"/>
              </a:rPr>
              <a:t>infective cyst in contaminated food or drink and also by hand to mouth contact or via oral anal sex</a:t>
            </a:r>
          </a:p>
          <a:p>
            <a:endParaRPr lang="en-ZW" sz="2000" dirty="0">
              <a:solidFill>
                <a:prstClr val="black"/>
              </a:solidFill>
              <a:latin typeface="Arial" panose="020B0604020202020204" pitchFamily="34" charset="0"/>
              <a:cs typeface="Arial" panose="020B0604020202020204" pitchFamily="34" charset="0"/>
            </a:endParaRPr>
          </a:p>
          <a:p>
            <a:pPr marL="342900" indent="-342900">
              <a:buFont typeface="Arial" pitchFamily="34" charset="0"/>
              <a:buChar char="•"/>
            </a:pPr>
            <a:r>
              <a:rPr lang="en-ZW" sz="2000" dirty="0">
                <a:solidFill>
                  <a:prstClr val="black"/>
                </a:solidFill>
                <a:latin typeface="Arial" panose="020B0604020202020204" pitchFamily="34" charset="0"/>
                <a:cs typeface="Arial" panose="020B0604020202020204" pitchFamily="34" charset="0"/>
              </a:rPr>
              <a:t>It is then passed unaltered through the stomach, as the cyst wall is resistant to gastric juice.</a:t>
            </a:r>
          </a:p>
          <a:p>
            <a:endParaRPr lang="en-ZW" sz="2000" dirty="0">
              <a:solidFill>
                <a:prstClr val="black"/>
              </a:solidFill>
              <a:latin typeface="Arial" panose="020B0604020202020204" pitchFamily="34" charset="0"/>
              <a:cs typeface="Arial" panose="020B0604020202020204" pitchFamily="34" charset="0"/>
            </a:endParaRPr>
          </a:p>
          <a:p>
            <a:pPr marL="342900" indent="-342900">
              <a:buFont typeface="Arial" pitchFamily="34" charset="0"/>
              <a:buChar char="•"/>
            </a:pPr>
            <a:r>
              <a:rPr lang="en-ZW" sz="2000" dirty="0">
                <a:solidFill>
                  <a:prstClr val="black"/>
                </a:solidFill>
                <a:latin typeface="Arial" panose="020B0604020202020204" pitchFamily="34" charset="0"/>
                <a:cs typeface="Arial" panose="020B0604020202020204" pitchFamily="34" charset="0"/>
              </a:rPr>
              <a:t>In terminal ileum (with alkaline pH), </a:t>
            </a:r>
            <a:r>
              <a:rPr lang="en-ZW" sz="2000" dirty="0" err="1">
                <a:solidFill>
                  <a:prstClr val="black"/>
                </a:solidFill>
                <a:latin typeface="Arial" panose="020B0604020202020204" pitchFamily="34" charset="0"/>
                <a:cs typeface="Arial" panose="020B0604020202020204" pitchFamily="34" charset="0"/>
              </a:rPr>
              <a:t>excystation</a:t>
            </a:r>
            <a:r>
              <a:rPr lang="en-ZW" sz="2000" dirty="0">
                <a:solidFill>
                  <a:prstClr val="black"/>
                </a:solidFill>
                <a:latin typeface="Arial" panose="020B0604020202020204" pitchFamily="34" charset="0"/>
                <a:cs typeface="Arial" panose="020B0604020202020204" pitchFamily="34" charset="0"/>
              </a:rPr>
              <a:t> takes place.</a:t>
            </a:r>
          </a:p>
          <a:p>
            <a:endParaRPr lang="en-ZW" sz="2000" dirty="0">
              <a:solidFill>
                <a:prstClr val="black"/>
              </a:solidFill>
              <a:latin typeface="Arial" panose="020B0604020202020204" pitchFamily="34" charset="0"/>
              <a:cs typeface="Arial" panose="020B0604020202020204" pitchFamily="34" charset="0"/>
            </a:endParaRPr>
          </a:p>
          <a:p>
            <a:pPr marL="342900" indent="-342900">
              <a:buFont typeface="Arial" pitchFamily="34" charset="0"/>
              <a:buChar char="•"/>
            </a:pPr>
            <a:r>
              <a:rPr lang="en-ZW" sz="2000" dirty="0" err="1">
                <a:solidFill>
                  <a:prstClr val="black"/>
                </a:solidFill>
                <a:latin typeface="Arial" panose="020B0604020202020204" pitchFamily="34" charset="0"/>
                <a:cs typeface="Arial" panose="020B0604020202020204" pitchFamily="34" charset="0"/>
              </a:rPr>
              <a:t>Trophozoites</a:t>
            </a:r>
            <a:r>
              <a:rPr lang="en-ZW" sz="2000" dirty="0">
                <a:solidFill>
                  <a:prstClr val="black"/>
                </a:solidFill>
                <a:latin typeface="Arial" panose="020B0604020202020204" pitchFamily="34" charset="0"/>
                <a:cs typeface="Arial" panose="020B0604020202020204" pitchFamily="34" charset="0"/>
              </a:rPr>
              <a:t> invade the tissues and ultimately lodge in the	</a:t>
            </a:r>
            <a:r>
              <a:rPr lang="en-ZW" sz="2000" dirty="0" err="1">
                <a:solidFill>
                  <a:prstClr val="black"/>
                </a:solidFill>
                <a:latin typeface="Arial" panose="020B0604020202020204" pitchFamily="34" charset="0"/>
                <a:cs typeface="Arial" panose="020B0604020202020204" pitchFamily="34" charset="0"/>
              </a:rPr>
              <a:t>submucous</a:t>
            </a:r>
            <a:r>
              <a:rPr lang="en-ZW" sz="2000" dirty="0">
                <a:solidFill>
                  <a:prstClr val="black"/>
                </a:solidFill>
                <a:latin typeface="Arial" panose="020B0604020202020204" pitchFamily="34" charset="0"/>
                <a:cs typeface="Arial" panose="020B0604020202020204" pitchFamily="34" charset="0"/>
              </a:rPr>
              <a:t> layer of the large bowel where they grow and multiply by 	binary fission.</a:t>
            </a:r>
          </a:p>
          <a:p>
            <a:endParaRPr lang="en-ZW" sz="2000" dirty="0">
              <a:solidFill>
                <a:prstClr val="black"/>
              </a:solidFill>
              <a:latin typeface="Arial" panose="020B0604020202020204" pitchFamily="34" charset="0"/>
              <a:cs typeface="Arial" panose="020B0604020202020204" pitchFamily="34" charset="0"/>
            </a:endParaRPr>
          </a:p>
          <a:p>
            <a:pPr marL="342900" indent="-342900">
              <a:buFont typeface="Arial" pitchFamily="34" charset="0"/>
              <a:buChar char="•"/>
            </a:pPr>
            <a:r>
              <a:rPr lang="en-ZW" sz="2000" dirty="0" err="1">
                <a:solidFill>
                  <a:srgbClr val="FF0000"/>
                </a:solidFill>
                <a:latin typeface="Arial" panose="020B0604020202020204" pitchFamily="34" charset="0"/>
                <a:cs typeface="Arial" panose="020B0604020202020204" pitchFamily="34" charset="0"/>
              </a:rPr>
              <a:t>Trophozoites</a:t>
            </a:r>
            <a:r>
              <a:rPr lang="en-ZW" sz="2000" dirty="0">
                <a:solidFill>
                  <a:prstClr val="black"/>
                </a:solidFill>
                <a:latin typeface="Arial" panose="020B0604020202020204" pitchFamily="34" charset="0"/>
                <a:cs typeface="Arial" panose="020B0604020202020204" pitchFamily="34" charset="0"/>
              </a:rPr>
              <a:t> are responsible for producing lesions in </a:t>
            </a:r>
            <a:r>
              <a:rPr lang="en-ZW" sz="2000" dirty="0" err="1">
                <a:solidFill>
                  <a:prstClr val="black"/>
                </a:solidFill>
                <a:latin typeface="Arial" panose="020B0604020202020204" pitchFamily="34" charset="0"/>
                <a:cs typeface="Arial" panose="020B0604020202020204" pitchFamily="34" charset="0"/>
              </a:rPr>
              <a:t>amoebiasis</a:t>
            </a:r>
            <a:r>
              <a:rPr lang="en-ZW" sz="2000" dirty="0">
                <a:solidFill>
                  <a:prstClr val="black"/>
                </a:solidFill>
                <a:latin typeface="Arial" panose="020B0604020202020204" pitchFamily="34" charset="0"/>
                <a:cs typeface="Arial" panose="020B0604020202020204" pitchFamily="34" charset="0"/>
              </a:rPr>
              <a:t>.</a:t>
            </a:r>
          </a:p>
        </p:txBody>
      </p:sp>
      <p:pic>
        <p:nvPicPr>
          <p:cNvPr id="4" name="Picture 4" descr="Amebiasis_Life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692" y="17930"/>
            <a:ext cx="6125308" cy="668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779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55" y="158262"/>
            <a:ext cx="6125307" cy="6863417"/>
          </a:xfrm>
          <a:prstGeom prst="rect">
            <a:avLst/>
          </a:prstGeom>
          <a:blipFill>
            <a:blip r:embed="rId2"/>
            <a:tile tx="0" ty="0" sx="100000" sy="100000" flip="none" algn="tl"/>
          </a:blipFill>
        </p:spPr>
        <p:txBody>
          <a:bodyPr wrap="square">
            <a:spAutoFit/>
          </a:bodyPr>
          <a:lstStyle/>
          <a:p>
            <a:pPr marL="342900" indent="-342900">
              <a:buFont typeface="Arial" pitchFamily="34" charset="0"/>
              <a:buChar char="•"/>
            </a:pPr>
            <a:r>
              <a:rPr lang="en-ZW" sz="2000" dirty="0">
                <a:solidFill>
                  <a:prstClr val="black"/>
                </a:solidFill>
                <a:latin typeface="Arial" panose="020B0604020202020204" pitchFamily="34" charset="0"/>
                <a:cs typeface="Arial" panose="020B0604020202020204" pitchFamily="34" charset="0"/>
              </a:rPr>
              <a:t>Gradually the effect of the parasite on the host is toned down together with concomitant increase in host tolerance, making it difficult for the parasite to continue its life cycle in the </a:t>
            </a:r>
            <a:r>
              <a:rPr lang="en-ZW" sz="2000" dirty="0" err="1">
                <a:solidFill>
                  <a:prstClr val="black"/>
                </a:solidFill>
                <a:latin typeface="Arial" panose="020B0604020202020204" pitchFamily="34" charset="0"/>
                <a:cs typeface="Arial" panose="020B0604020202020204" pitchFamily="34" charset="0"/>
              </a:rPr>
              <a:t>trophozoite</a:t>
            </a:r>
            <a:r>
              <a:rPr lang="en-ZW" sz="2000" dirty="0">
                <a:solidFill>
                  <a:prstClr val="black"/>
                </a:solidFill>
                <a:latin typeface="Arial" panose="020B0604020202020204" pitchFamily="34" charset="0"/>
                <a:cs typeface="Arial" panose="020B0604020202020204" pitchFamily="34" charset="0"/>
              </a:rPr>
              <a:t> phase. </a:t>
            </a:r>
          </a:p>
          <a:p>
            <a:endParaRPr lang="en-ZW" sz="2000" dirty="0">
              <a:solidFill>
                <a:prstClr val="black"/>
              </a:solidFill>
              <a:latin typeface="Arial" panose="020B0604020202020204" pitchFamily="34" charset="0"/>
              <a:cs typeface="Arial" panose="020B0604020202020204" pitchFamily="34" charset="0"/>
            </a:endParaRPr>
          </a:p>
          <a:p>
            <a:pPr marL="342900" indent="-342900">
              <a:buFont typeface="Arial" pitchFamily="34" charset="0"/>
              <a:buChar char="•"/>
            </a:pPr>
            <a:r>
              <a:rPr lang="en-ZW" sz="2000" dirty="0">
                <a:solidFill>
                  <a:prstClr val="black"/>
                </a:solidFill>
                <a:latin typeface="Arial" panose="020B0604020202020204" pitchFamily="34" charset="0"/>
                <a:cs typeface="Arial" panose="020B0604020202020204" pitchFamily="34" charset="0"/>
              </a:rPr>
              <a:t>Some </a:t>
            </a:r>
            <a:r>
              <a:rPr lang="en-ZW" sz="2000" dirty="0" err="1">
                <a:solidFill>
                  <a:prstClr val="black"/>
                </a:solidFill>
                <a:latin typeface="Arial" panose="020B0604020202020204" pitchFamily="34" charset="0"/>
                <a:cs typeface="Arial" panose="020B0604020202020204" pitchFamily="34" charset="0"/>
              </a:rPr>
              <a:t>trophozoites</a:t>
            </a:r>
            <a:r>
              <a:rPr lang="en-ZW" sz="2000" dirty="0">
                <a:solidFill>
                  <a:prstClr val="black"/>
                </a:solidFill>
                <a:latin typeface="Arial" panose="020B0604020202020204" pitchFamily="34" charset="0"/>
                <a:cs typeface="Arial" panose="020B0604020202020204" pitchFamily="34" charset="0"/>
              </a:rPr>
              <a:t> come from tissues into lumen of bowel and are first transformed into pre-cyst forms.</a:t>
            </a:r>
          </a:p>
          <a:p>
            <a:pPr marL="342900" indent="-342900">
              <a:buFont typeface="Arial" pitchFamily="34" charset="0"/>
              <a:buChar char="•"/>
            </a:pPr>
            <a:r>
              <a:rPr lang="en-ZW" sz="2000" dirty="0">
                <a:solidFill>
                  <a:prstClr val="black"/>
                </a:solidFill>
                <a:latin typeface="Arial" panose="020B0604020202020204" pitchFamily="34" charset="0"/>
                <a:cs typeface="Arial" panose="020B0604020202020204" pitchFamily="34" charset="0"/>
              </a:rPr>
              <a:t>Pre-cysts secret a cyst wall and become a </a:t>
            </a:r>
            <a:r>
              <a:rPr lang="en-ZW" sz="2000" dirty="0" err="1">
                <a:solidFill>
                  <a:prstClr val="black"/>
                </a:solidFill>
                <a:latin typeface="Arial" panose="020B0604020202020204" pitchFamily="34" charset="0"/>
                <a:cs typeface="Arial" panose="020B0604020202020204" pitchFamily="34" charset="0"/>
              </a:rPr>
              <a:t>uninucleate</a:t>
            </a:r>
            <a:r>
              <a:rPr lang="en-ZW" sz="2000" dirty="0">
                <a:solidFill>
                  <a:prstClr val="black"/>
                </a:solidFill>
                <a:latin typeface="Arial" panose="020B0604020202020204" pitchFamily="34" charset="0"/>
                <a:cs typeface="Arial" panose="020B0604020202020204" pitchFamily="34" charset="0"/>
              </a:rPr>
              <a:t> cyst. </a:t>
            </a:r>
          </a:p>
          <a:p>
            <a:pPr marL="342900" indent="-342900">
              <a:buFont typeface="Arial" pitchFamily="34" charset="0"/>
              <a:buChar char="•"/>
            </a:pPr>
            <a:endParaRPr lang="en-ZW" sz="2000" dirty="0">
              <a:solidFill>
                <a:prstClr val="black"/>
              </a:solidFill>
              <a:latin typeface="Arial" panose="020B0604020202020204" pitchFamily="34" charset="0"/>
              <a:cs typeface="Arial" panose="020B0604020202020204" pitchFamily="34" charset="0"/>
            </a:endParaRPr>
          </a:p>
          <a:p>
            <a:pPr marL="342900" indent="-342900">
              <a:buFont typeface="Arial" pitchFamily="34" charset="0"/>
              <a:buChar char="•"/>
            </a:pPr>
            <a:r>
              <a:rPr lang="en-ZW" sz="2000" dirty="0">
                <a:solidFill>
                  <a:prstClr val="black"/>
                </a:solidFill>
                <a:latin typeface="Arial" panose="020B0604020202020204" pitchFamily="34" charset="0"/>
                <a:cs typeface="Arial" panose="020B0604020202020204" pitchFamily="34" charset="0"/>
              </a:rPr>
              <a:t>Eventually, mature </a:t>
            </a:r>
            <a:r>
              <a:rPr lang="en-ZW" sz="2000" dirty="0" err="1">
                <a:solidFill>
                  <a:prstClr val="black"/>
                </a:solidFill>
                <a:latin typeface="Arial" panose="020B0604020202020204" pitchFamily="34" charset="0"/>
                <a:cs typeface="Arial" panose="020B0604020202020204" pitchFamily="34" charset="0"/>
              </a:rPr>
              <a:t>quadrinucleate</a:t>
            </a:r>
            <a:r>
              <a:rPr lang="en-ZW" sz="2000" dirty="0">
                <a:solidFill>
                  <a:prstClr val="black"/>
                </a:solidFill>
                <a:latin typeface="Arial" panose="020B0604020202020204" pitchFamily="34" charset="0"/>
                <a:cs typeface="Arial" panose="020B0604020202020204" pitchFamily="34" charset="0"/>
              </a:rPr>
              <a:t> cysts form (infective forms).</a:t>
            </a:r>
          </a:p>
          <a:p>
            <a:endParaRPr lang="en-ZW" sz="2000" dirty="0">
              <a:solidFill>
                <a:prstClr val="black"/>
              </a:solidFill>
              <a:latin typeface="Arial" panose="020B0604020202020204" pitchFamily="34" charset="0"/>
              <a:cs typeface="Arial" panose="020B0604020202020204" pitchFamily="34" charset="0"/>
            </a:endParaRPr>
          </a:p>
          <a:p>
            <a:pPr marL="342900" indent="-342900">
              <a:buFont typeface="Arial" pitchFamily="34" charset="0"/>
              <a:buChar char="•"/>
            </a:pPr>
            <a:r>
              <a:rPr lang="en-ZW" sz="2000" dirty="0">
                <a:solidFill>
                  <a:prstClr val="black"/>
                </a:solidFill>
                <a:latin typeface="Arial" panose="020B0604020202020204" pitchFamily="34" charset="0"/>
                <a:cs typeface="Arial" panose="020B0604020202020204" pitchFamily="34" charset="0"/>
              </a:rPr>
              <a:t>Both mature and immature cysts may be passed in faeces. Immature cysts can mature in external environments and become infective.</a:t>
            </a:r>
          </a:p>
          <a:p>
            <a:pPr marL="342900" indent="-342900">
              <a:buFont typeface="Arial" pitchFamily="34" charset="0"/>
              <a:buChar char="•"/>
            </a:pPr>
            <a:endParaRPr lang="en-ZW" sz="2000" dirty="0">
              <a:solidFill>
                <a:prstClr val="black"/>
              </a:solidFill>
              <a:latin typeface="Arial" panose="020B0604020202020204" pitchFamily="34" charset="0"/>
              <a:cs typeface="Arial" panose="020B0604020202020204" pitchFamily="34" charset="0"/>
            </a:endParaRPr>
          </a:p>
          <a:p>
            <a:pPr marL="342900" indent="-342900">
              <a:buFont typeface="Arial" pitchFamily="34" charset="0"/>
              <a:buChar char="•"/>
            </a:pPr>
            <a:r>
              <a:rPr lang="en-ZW" sz="2000" dirty="0">
                <a:latin typeface="Arial" panose="020B0604020202020204" pitchFamily="34" charset="0"/>
                <a:cs typeface="Arial" panose="020B0604020202020204" pitchFamily="34" charset="0"/>
              </a:rPr>
              <a:t>Patients infected with </a:t>
            </a:r>
            <a:r>
              <a:rPr lang="en-ZW" sz="2000" i="1" dirty="0">
                <a:latin typeface="Arial" panose="020B0604020202020204" pitchFamily="34" charset="0"/>
                <a:cs typeface="Arial" panose="020B0604020202020204" pitchFamily="34" charset="0"/>
              </a:rPr>
              <a:t>E. </a:t>
            </a:r>
            <a:r>
              <a:rPr lang="en-ZW" sz="2000" i="1" dirty="0" err="1">
                <a:latin typeface="Arial" panose="020B0604020202020204" pitchFamily="34" charset="0"/>
                <a:cs typeface="Arial" panose="020B0604020202020204" pitchFamily="34" charset="0"/>
              </a:rPr>
              <a:t>hisolytica</a:t>
            </a:r>
            <a:r>
              <a:rPr lang="en-ZW" sz="2000" i="1" dirty="0">
                <a:latin typeface="Arial" panose="020B0604020202020204" pitchFamily="34" charset="0"/>
                <a:cs typeface="Arial" panose="020B0604020202020204" pitchFamily="34" charset="0"/>
              </a:rPr>
              <a:t> </a:t>
            </a:r>
            <a:r>
              <a:rPr lang="en-ZW" sz="2000" dirty="0">
                <a:latin typeface="Arial" panose="020B0604020202020204" pitchFamily="34" charset="0"/>
                <a:cs typeface="Arial" panose="020B0604020202020204" pitchFamily="34" charset="0"/>
              </a:rPr>
              <a:t>pass non infectious </a:t>
            </a:r>
            <a:r>
              <a:rPr lang="en-ZW" sz="2000" dirty="0" err="1">
                <a:latin typeface="Arial" panose="020B0604020202020204" pitchFamily="34" charset="0"/>
                <a:cs typeface="Arial" panose="020B0604020202020204" pitchFamily="34" charset="0"/>
              </a:rPr>
              <a:t>trophozoites</a:t>
            </a:r>
            <a:r>
              <a:rPr lang="en-ZW" sz="2000" dirty="0">
                <a:latin typeface="Arial" panose="020B0604020202020204" pitchFamily="34" charset="0"/>
                <a:cs typeface="Arial" panose="020B0604020202020204" pitchFamily="34" charset="0"/>
              </a:rPr>
              <a:t> and infectious cysts in their stools. </a:t>
            </a:r>
          </a:p>
          <a:p>
            <a:pPr marL="342900" indent="-342900">
              <a:buFont typeface="Arial" pitchFamily="34" charset="0"/>
              <a:buChar char="•"/>
            </a:pPr>
            <a:endParaRPr lang="en-ZW" sz="2000" dirty="0">
              <a:solidFill>
                <a:prstClr val="black"/>
              </a:solidFill>
              <a:latin typeface="Arial" panose="020B0604020202020204" pitchFamily="34" charset="0"/>
              <a:cs typeface="Arial" panose="020B0604020202020204" pitchFamily="34"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462" y="158262"/>
            <a:ext cx="5715000" cy="669973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068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262" y="1431131"/>
            <a:ext cx="11728938" cy="5426869"/>
          </a:xfrm>
        </p:spPr>
        <p:txBody>
          <a:bodyPr>
            <a:normAutofit fontScale="92500" lnSpcReduction="20000"/>
          </a:bodyPr>
          <a:lstStyle/>
          <a:p>
            <a:pPr eaLnBrk="1" hangingPunct="1">
              <a:defRPr/>
            </a:pPr>
            <a:r>
              <a:rPr lang="en-US" sz="2400" b="1" dirty="0">
                <a:solidFill>
                  <a:schemeClr val="tx1">
                    <a:lumMod val="95000"/>
                    <a:lumOff val="5000"/>
                  </a:schemeClr>
                </a:solidFill>
                <a:cs typeface="Tahoma" pitchFamily="34" charset="0"/>
              </a:rPr>
              <a:t>NON-INVASIVE</a:t>
            </a:r>
          </a:p>
          <a:p>
            <a:pPr marL="857250" lvl="1" indent="-457200">
              <a:buFont typeface="Wingdings" panose="05000000000000000000" pitchFamily="2" charset="2"/>
              <a:buChar char="ü"/>
              <a:defRPr/>
            </a:pPr>
            <a:r>
              <a:rPr lang="en-US" dirty="0">
                <a:solidFill>
                  <a:schemeClr val="tx1">
                    <a:lumMod val="95000"/>
                    <a:lumOff val="5000"/>
                  </a:schemeClr>
                </a:solidFill>
                <a:cs typeface="Tahoma" pitchFamily="34" charset="0"/>
              </a:rPr>
              <a:t>Trophozoites  colonize , adhere to the mucus layer and ingest </a:t>
            </a:r>
            <a:r>
              <a:rPr lang="en-US" dirty="0">
                <a:solidFill>
                  <a:srgbClr val="FF0000"/>
                </a:solidFill>
                <a:cs typeface="Tahoma" pitchFamily="34" charset="0"/>
              </a:rPr>
              <a:t>bacteria and cellular debris </a:t>
            </a:r>
            <a:r>
              <a:rPr lang="en-US" dirty="0">
                <a:solidFill>
                  <a:schemeClr val="tx1">
                    <a:lumMod val="95000"/>
                    <a:lumOff val="5000"/>
                  </a:schemeClr>
                </a:solidFill>
                <a:cs typeface="Tahoma" pitchFamily="34" charset="0"/>
              </a:rPr>
              <a:t>from the lumen</a:t>
            </a:r>
          </a:p>
          <a:p>
            <a:pPr marL="857250" lvl="1" indent="-457200">
              <a:buNone/>
              <a:defRPr/>
            </a:pPr>
            <a:endParaRPr lang="en-US" dirty="0">
              <a:solidFill>
                <a:schemeClr val="tx1">
                  <a:lumMod val="95000"/>
                  <a:lumOff val="5000"/>
                </a:schemeClr>
              </a:solidFill>
              <a:cs typeface="Tahoma" pitchFamily="34" charset="0"/>
            </a:endParaRPr>
          </a:p>
          <a:p>
            <a:pPr marL="857250" lvl="1" indent="-457200">
              <a:buFont typeface="Wingdings" panose="05000000000000000000" pitchFamily="2" charset="2"/>
              <a:buChar char="ü"/>
              <a:defRPr/>
            </a:pPr>
            <a:r>
              <a:rPr lang="en-US" dirty="0">
                <a:solidFill>
                  <a:schemeClr val="tx1">
                    <a:lumMod val="95000"/>
                    <a:lumOff val="5000"/>
                  </a:schemeClr>
                </a:solidFill>
                <a:cs typeface="Tahoma" pitchFamily="34" charset="0"/>
              </a:rPr>
              <a:t>Usually result  in asymptomatic </a:t>
            </a:r>
            <a:r>
              <a:rPr lang="en-US" dirty="0" err="1">
                <a:solidFill>
                  <a:schemeClr val="tx1">
                    <a:lumMod val="95000"/>
                    <a:lumOff val="5000"/>
                  </a:schemeClr>
                </a:solidFill>
                <a:cs typeface="Tahoma" pitchFamily="34" charset="0"/>
              </a:rPr>
              <a:t>diasease</a:t>
            </a:r>
            <a:r>
              <a:rPr lang="en-US" dirty="0">
                <a:solidFill>
                  <a:schemeClr val="tx1">
                    <a:lumMod val="95000"/>
                    <a:lumOff val="5000"/>
                  </a:schemeClr>
                </a:solidFill>
                <a:cs typeface="Tahoma" pitchFamily="34" charset="0"/>
              </a:rPr>
              <a:t>  (cyst passer), or </a:t>
            </a:r>
          </a:p>
          <a:p>
            <a:pPr marL="857250" lvl="1" indent="-457200">
              <a:buNone/>
              <a:defRPr/>
            </a:pPr>
            <a:endParaRPr lang="en-US" dirty="0">
              <a:solidFill>
                <a:schemeClr val="tx1">
                  <a:lumMod val="95000"/>
                  <a:lumOff val="5000"/>
                </a:schemeClr>
              </a:solidFill>
              <a:cs typeface="Tahoma" pitchFamily="34" charset="0"/>
            </a:endParaRPr>
          </a:p>
          <a:p>
            <a:pPr marL="857250" lvl="1" indent="-457200">
              <a:buFont typeface="Wingdings" panose="05000000000000000000" pitchFamily="2" charset="2"/>
              <a:buChar char="ü"/>
              <a:defRPr/>
            </a:pPr>
            <a:r>
              <a:rPr lang="en-US" dirty="0">
                <a:solidFill>
                  <a:schemeClr val="tx1">
                    <a:lumMod val="95000"/>
                    <a:lumOff val="5000"/>
                  </a:schemeClr>
                </a:solidFill>
                <a:cs typeface="Tahoma" pitchFamily="34" charset="0"/>
              </a:rPr>
              <a:t>Exhibits symptoms ranging from mild abdominal discomfort to </a:t>
            </a:r>
            <a:r>
              <a:rPr lang="en-US" dirty="0">
                <a:solidFill>
                  <a:srgbClr val="FF0000"/>
                </a:solidFill>
                <a:cs typeface="Tahoma" pitchFamily="34" charset="0"/>
              </a:rPr>
              <a:t>non-dysenteric diarrhea </a:t>
            </a:r>
            <a:r>
              <a:rPr lang="en-US" dirty="0">
                <a:solidFill>
                  <a:schemeClr val="tx1">
                    <a:lumMod val="95000"/>
                    <a:lumOff val="5000"/>
                  </a:schemeClr>
                </a:solidFill>
                <a:cs typeface="Tahoma" pitchFamily="34" charset="0"/>
              </a:rPr>
              <a:t>and </a:t>
            </a:r>
            <a:r>
              <a:rPr lang="en-US" dirty="0">
                <a:solidFill>
                  <a:srgbClr val="FF0000"/>
                </a:solidFill>
                <a:cs typeface="Tahoma" pitchFamily="34" charset="0"/>
              </a:rPr>
              <a:t>cramps</a:t>
            </a:r>
          </a:p>
          <a:p>
            <a:pPr marL="857250" lvl="1" indent="-457200">
              <a:buFont typeface="Wingdings" panose="05000000000000000000" pitchFamily="2" charset="2"/>
              <a:buChar char="ü"/>
              <a:defRPr/>
            </a:pPr>
            <a:endParaRPr lang="en-US" b="1" dirty="0">
              <a:solidFill>
                <a:srgbClr val="FF0000"/>
              </a:solidFill>
              <a:cs typeface="Tahoma" pitchFamily="34" charset="0"/>
            </a:endParaRPr>
          </a:p>
          <a:p>
            <a:pPr marL="342900" lvl="0" indent="-342900" eaLnBrk="0" fontAlgn="base" hangingPunct="0">
              <a:spcBef>
                <a:spcPct val="20000"/>
              </a:spcBef>
              <a:spcAft>
                <a:spcPct val="0"/>
              </a:spcAft>
              <a:buClr>
                <a:srgbClr val="00007D"/>
              </a:buClr>
              <a:buSzPct val="75000"/>
              <a:buFont typeface="Wingdings" panose="05000000000000000000" pitchFamily="2" charset="2"/>
              <a:buChar char="n"/>
              <a:defRPr/>
            </a:pPr>
            <a:r>
              <a:rPr lang="en-US" sz="2400" b="1" kern="0" dirty="0">
                <a:solidFill>
                  <a:srgbClr val="000000">
                    <a:lumMod val="95000"/>
                    <a:lumOff val="5000"/>
                  </a:srgbClr>
                </a:solidFill>
                <a:latin typeface="Arial"/>
                <a:cs typeface="Tahoma" pitchFamily="34" charset="0"/>
              </a:rPr>
              <a:t>INVASIVE</a:t>
            </a:r>
          </a:p>
          <a:p>
            <a:pPr marL="571500" lvl="1" indent="-171450" eaLnBrk="0" fontAlgn="base" hangingPunct="0">
              <a:spcBef>
                <a:spcPct val="20000"/>
              </a:spcBef>
              <a:spcAft>
                <a:spcPct val="0"/>
              </a:spcAft>
              <a:buClr>
                <a:srgbClr val="9999CC"/>
              </a:buClr>
              <a:buSzPct val="80000"/>
              <a:buFont typeface="Wingdings" panose="05000000000000000000" pitchFamily="2" charset="2"/>
              <a:buChar char="ü"/>
              <a:defRPr/>
            </a:pPr>
            <a:r>
              <a:rPr lang="en-US" kern="0" dirty="0">
                <a:solidFill>
                  <a:srgbClr val="000000"/>
                </a:solidFill>
                <a:latin typeface="Arial"/>
                <a:cs typeface="Tahoma" pitchFamily="34" charset="0"/>
              </a:rPr>
              <a:t>The non-invasive infection can persist or progress to an invasive by</a:t>
            </a:r>
          </a:p>
          <a:p>
            <a:pPr marL="1028700" lvl="2" indent="-171450" eaLnBrk="0" fontAlgn="base" hangingPunct="0">
              <a:spcBef>
                <a:spcPct val="20000"/>
              </a:spcBef>
              <a:spcAft>
                <a:spcPct val="0"/>
              </a:spcAft>
              <a:buClr>
                <a:srgbClr val="00007D"/>
              </a:buClr>
              <a:buSzPct val="65000"/>
              <a:buFontTx/>
              <a:buChar char="•"/>
              <a:defRPr/>
            </a:pPr>
            <a:r>
              <a:rPr lang="en-US" sz="2400" kern="0" dirty="0">
                <a:solidFill>
                  <a:srgbClr val="000000"/>
                </a:solidFill>
                <a:latin typeface="Arial"/>
                <a:cs typeface="Tahoma" pitchFamily="34" charset="0"/>
              </a:rPr>
              <a:t>Penetration of mucus layer</a:t>
            </a:r>
          </a:p>
          <a:p>
            <a:pPr marL="1028700" lvl="2" indent="-171450" eaLnBrk="0" fontAlgn="base" hangingPunct="0">
              <a:spcBef>
                <a:spcPct val="20000"/>
              </a:spcBef>
              <a:spcAft>
                <a:spcPct val="0"/>
              </a:spcAft>
              <a:buClr>
                <a:srgbClr val="00007D"/>
              </a:buClr>
              <a:buSzPct val="65000"/>
              <a:buFontTx/>
              <a:buChar char="•"/>
              <a:defRPr/>
            </a:pPr>
            <a:r>
              <a:rPr lang="en-US" sz="2400" kern="0" dirty="0">
                <a:solidFill>
                  <a:srgbClr val="000000"/>
                </a:solidFill>
                <a:latin typeface="Arial"/>
                <a:cs typeface="Tahoma" pitchFamily="34" charset="0"/>
              </a:rPr>
              <a:t>Contact-dependent killing of epithelial cells</a:t>
            </a:r>
          </a:p>
          <a:p>
            <a:pPr marL="1028700" lvl="2" indent="-171450" eaLnBrk="0" fontAlgn="base" hangingPunct="0">
              <a:spcBef>
                <a:spcPct val="20000"/>
              </a:spcBef>
              <a:spcAft>
                <a:spcPct val="0"/>
              </a:spcAft>
              <a:buClr>
                <a:srgbClr val="00007D"/>
              </a:buClr>
              <a:buSzPct val="65000"/>
              <a:buFontTx/>
              <a:buChar char="•"/>
              <a:defRPr/>
            </a:pPr>
            <a:r>
              <a:rPr lang="en-US" sz="2400" kern="0" dirty="0">
                <a:solidFill>
                  <a:srgbClr val="000000"/>
                </a:solidFill>
                <a:latin typeface="Arial"/>
                <a:cs typeface="Tahoma" pitchFamily="34" charset="0"/>
              </a:rPr>
              <a:t>Breakdown of tissues (extracellular matrix)</a:t>
            </a:r>
          </a:p>
          <a:p>
            <a:pPr marL="1028700" lvl="2" indent="-171450" eaLnBrk="0" fontAlgn="base" hangingPunct="0">
              <a:spcBef>
                <a:spcPct val="20000"/>
              </a:spcBef>
              <a:spcAft>
                <a:spcPct val="0"/>
              </a:spcAft>
              <a:buClr>
                <a:srgbClr val="00007D"/>
              </a:buClr>
              <a:buSzPct val="65000"/>
              <a:buFontTx/>
              <a:buChar char="•"/>
              <a:defRPr/>
            </a:pPr>
            <a:r>
              <a:rPr lang="en-US" sz="2400" kern="0" dirty="0">
                <a:solidFill>
                  <a:srgbClr val="000000"/>
                </a:solidFill>
                <a:latin typeface="Arial"/>
                <a:cs typeface="Tahoma" pitchFamily="34" charset="0"/>
              </a:rPr>
              <a:t>Contact-dependent killing of neutrophils, leukocytes, etc.</a:t>
            </a:r>
          </a:p>
          <a:p>
            <a:pPr marL="1028700" lvl="2" indent="-171450" eaLnBrk="0" fontAlgn="base" hangingPunct="0">
              <a:spcBef>
                <a:spcPct val="20000"/>
              </a:spcBef>
              <a:spcAft>
                <a:spcPct val="0"/>
              </a:spcAft>
              <a:buClr>
                <a:srgbClr val="00007D"/>
              </a:buClr>
              <a:buSzPct val="65000"/>
              <a:buNone/>
              <a:defRPr/>
            </a:pPr>
            <a:endParaRPr lang="en-US" sz="2400" kern="0" dirty="0">
              <a:solidFill>
                <a:srgbClr val="000000"/>
              </a:solidFill>
              <a:latin typeface="Arial"/>
              <a:cs typeface="Tahoma" pitchFamily="34" charset="0"/>
            </a:endParaRPr>
          </a:p>
          <a:p>
            <a:pPr marL="628650" lvl="2" indent="-171450" eaLnBrk="0" fontAlgn="base" hangingPunct="0">
              <a:spcBef>
                <a:spcPct val="20000"/>
              </a:spcBef>
              <a:spcAft>
                <a:spcPct val="0"/>
              </a:spcAft>
              <a:buClr>
                <a:srgbClr val="00007D"/>
              </a:buClr>
              <a:buSzPct val="65000"/>
              <a:buFont typeface="Wingdings" panose="05000000000000000000" pitchFamily="2" charset="2"/>
              <a:buChar char="ü"/>
              <a:defRPr/>
            </a:pPr>
            <a:r>
              <a:rPr lang="en-US" sz="2400" kern="0" dirty="0">
                <a:solidFill>
                  <a:srgbClr val="FF0000"/>
                </a:solidFill>
                <a:latin typeface="Arial"/>
                <a:cs typeface="Tahoma" pitchFamily="34" charset="0"/>
              </a:rPr>
              <a:t>necrosis of mucosa </a:t>
            </a:r>
            <a:r>
              <a:rPr lang="en-US" sz="2400" kern="0" dirty="0">
                <a:solidFill>
                  <a:srgbClr val="FF0000"/>
                </a:solidFill>
                <a:latin typeface="Arial"/>
                <a:cs typeface="Tahoma" pitchFamily="34" charset="0"/>
                <a:sym typeface="Symbol" pitchFamily="18" charset="2"/>
              </a:rPr>
              <a:t></a:t>
            </a:r>
            <a:r>
              <a:rPr lang="en-US" sz="2400" kern="0" dirty="0">
                <a:solidFill>
                  <a:srgbClr val="000000"/>
                </a:solidFill>
                <a:latin typeface="Arial"/>
                <a:cs typeface="Tahoma" pitchFamily="34" charset="0"/>
                <a:sym typeface="Symbol" pitchFamily="18" charset="2"/>
              </a:rPr>
              <a:t> ulcers, dysentery</a:t>
            </a:r>
          </a:p>
          <a:p>
            <a:pPr marL="228600" lvl="0" indent="-171450" eaLnBrk="0" fontAlgn="base" hangingPunct="0">
              <a:spcBef>
                <a:spcPct val="20000"/>
              </a:spcBef>
              <a:spcAft>
                <a:spcPct val="0"/>
              </a:spcAft>
              <a:buClr>
                <a:srgbClr val="00007D"/>
              </a:buClr>
              <a:buSzPct val="75000"/>
              <a:buFontTx/>
              <a:buChar char="•"/>
              <a:defRPr/>
            </a:pPr>
            <a:endParaRPr lang="en-US" sz="2400" kern="0" dirty="0">
              <a:solidFill>
                <a:srgbClr val="000000"/>
              </a:solidFill>
              <a:latin typeface="Arial"/>
              <a:cs typeface="Tahoma" pitchFamily="34" charset="0"/>
            </a:endParaRPr>
          </a:p>
          <a:p>
            <a:pPr>
              <a:defRPr/>
            </a:pPr>
            <a:endParaRPr lang="en-US" sz="2400" dirty="0"/>
          </a:p>
        </p:txBody>
      </p:sp>
      <p:sp>
        <p:nvSpPr>
          <p:cNvPr id="58372"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A30A2D05-CE76-4D70-A681-3F4477C362BE}" type="slidenum">
              <a:rPr lang="en-US" b="0"/>
              <a:pPr algn="l"/>
              <a:t>26</a:t>
            </a:fld>
            <a:endParaRPr lang="en-US" b="0"/>
          </a:p>
        </p:txBody>
      </p:sp>
      <p:sp>
        <p:nvSpPr>
          <p:cNvPr id="2" name="Title 1"/>
          <p:cNvSpPr>
            <a:spLocks noGrp="1"/>
          </p:cNvSpPr>
          <p:nvPr>
            <p:ph type="title"/>
          </p:nvPr>
        </p:nvSpPr>
        <p:spPr>
          <a:xfrm>
            <a:off x="1131277" y="0"/>
            <a:ext cx="10363200" cy="1143000"/>
          </a:xfrm>
        </p:spPr>
        <p:txBody>
          <a:bodyPr/>
          <a:lstStyle/>
          <a:p>
            <a:r>
              <a:rPr lang="en-ZW" dirty="0"/>
              <a:t>Pathogenesis of </a:t>
            </a:r>
            <a:r>
              <a:rPr lang="en-ZW" dirty="0" err="1"/>
              <a:t>Amebiasis</a:t>
            </a:r>
            <a:endParaRPr lang="en-ZW"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9" y="3270739"/>
            <a:ext cx="3047999" cy="358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413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5" y="0"/>
            <a:ext cx="7244861"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Slide Number Placeholder 2"/>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D5066626-B888-486C-87C8-5AC90417825F}" type="slidenum">
              <a:rPr lang="en-US" b="0"/>
              <a:pPr algn="l"/>
              <a:t>27</a:t>
            </a:fld>
            <a:endParaRPr lang="en-US" b="0"/>
          </a:p>
        </p:txBody>
      </p:sp>
      <p:sp>
        <p:nvSpPr>
          <p:cNvPr id="4" name="Rectangle 3"/>
          <p:cNvSpPr/>
          <p:nvPr/>
        </p:nvSpPr>
        <p:spPr>
          <a:xfrm>
            <a:off x="7702062" y="0"/>
            <a:ext cx="4489938" cy="6555641"/>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2700000" scaled="1"/>
            <a:tileRect/>
          </a:gradFill>
        </p:spPr>
        <p:txBody>
          <a:bodyPr wrap="square">
            <a:spAutoFit/>
          </a:bodyPr>
          <a:lstStyle/>
          <a:p>
            <a:r>
              <a:rPr lang="en-ZW" sz="2000" b="1" dirty="0">
                <a:solidFill>
                  <a:srgbClr val="002060"/>
                </a:solidFill>
                <a:latin typeface="Arial" panose="020B0604020202020204" pitchFamily="34" charset="0"/>
                <a:cs typeface="Arial" panose="020B0604020202020204" pitchFamily="34" charset="0"/>
              </a:rPr>
              <a:t>Pathogenesis</a:t>
            </a:r>
          </a:p>
          <a:p>
            <a:pPr marL="457200" indent="-457200">
              <a:buFont typeface="Arial" pitchFamily="34" charset="0"/>
              <a:buChar char="•"/>
            </a:pPr>
            <a:r>
              <a:rPr lang="en-ZW" sz="2000" dirty="0" err="1">
                <a:latin typeface="Arial" panose="020B0604020202020204" pitchFamily="34" charset="0"/>
                <a:cs typeface="Arial" panose="020B0604020202020204" pitchFamily="34" charset="0"/>
              </a:rPr>
              <a:t>Trophozoites</a:t>
            </a:r>
            <a:r>
              <a:rPr lang="en-ZW" sz="2000" dirty="0">
                <a:latin typeface="Arial" panose="020B0604020202020204" pitchFamily="34" charset="0"/>
                <a:cs typeface="Arial" panose="020B0604020202020204" pitchFamily="34" charset="0"/>
              </a:rPr>
              <a:t> divide and produce extensive local necrosis in the large intestine (</a:t>
            </a:r>
            <a:r>
              <a:rPr lang="en-US" sz="2000" dirty="0">
                <a:solidFill>
                  <a:srgbClr val="C00000"/>
                </a:solidFill>
                <a:latin typeface="Arial" panose="020B0604020202020204" pitchFamily="34" charset="0"/>
                <a:cs typeface="Arial" panose="020B0604020202020204" pitchFamily="34" charset="0"/>
              </a:rPr>
              <a:t>secrete </a:t>
            </a:r>
            <a:r>
              <a:rPr lang="en-US" sz="2000" dirty="0" err="1">
                <a:solidFill>
                  <a:srgbClr val="C00000"/>
                </a:solidFill>
                <a:latin typeface="Arial" panose="020B0604020202020204" pitchFamily="34" charset="0"/>
                <a:cs typeface="Arial" panose="020B0604020202020204" pitchFamily="34" charset="0"/>
              </a:rPr>
              <a:t>proteolytic</a:t>
            </a:r>
            <a:r>
              <a:rPr lang="en-US" sz="2000" dirty="0">
                <a:solidFill>
                  <a:srgbClr val="C00000"/>
                </a:solidFill>
                <a:latin typeface="Arial" panose="020B0604020202020204" pitchFamily="34" charset="0"/>
                <a:cs typeface="Arial" panose="020B0604020202020204" pitchFamily="34" charset="0"/>
              </a:rPr>
              <a:t> enzymes( </a:t>
            </a:r>
            <a:r>
              <a:rPr lang="en-US" sz="2000" dirty="0" err="1">
                <a:solidFill>
                  <a:srgbClr val="C00000"/>
                </a:solidFill>
                <a:latin typeface="Arial" panose="020B0604020202020204" pitchFamily="34" charset="0"/>
                <a:cs typeface="Arial" panose="020B0604020202020204" pitchFamily="34" charset="0"/>
              </a:rPr>
              <a:t>histolysine</a:t>
            </a:r>
            <a:r>
              <a:rPr lang="en-US" sz="2000" dirty="0">
                <a:solidFill>
                  <a:srgbClr val="C00000"/>
                </a:solidFill>
                <a:latin typeface="Arial" panose="020B0604020202020204" pitchFamily="34" charset="0"/>
                <a:cs typeface="Arial" panose="020B0604020202020204" pitchFamily="34" charset="0"/>
              </a:rPr>
              <a:t>) and cytotoxic substances (</a:t>
            </a:r>
            <a:r>
              <a:rPr lang="en-US" sz="2000" dirty="0" err="1">
                <a:solidFill>
                  <a:srgbClr val="C00000"/>
                </a:solidFill>
                <a:latin typeface="Arial" panose="020B0604020202020204" pitchFamily="34" charset="0"/>
                <a:cs typeface="Arial" panose="020B0604020202020204" pitchFamily="34" charset="0"/>
              </a:rPr>
              <a:t>cytotoxin</a:t>
            </a:r>
            <a:r>
              <a:rPr lang="en-US" sz="2000" dirty="0">
                <a:solidFill>
                  <a:srgbClr val="C00000"/>
                </a:solidFill>
                <a:latin typeface="Arial" panose="020B0604020202020204" pitchFamily="34" charset="0"/>
                <a:cs typeface="Arial" panose="020B0604020202020204" pitchFamily="34" charset="0"/>
              </a:rPr>
              <a:t>) for cytolysis and tissue destruction leading to tissue  necrosis)</a:t>
            </a:r>
            <a:endParaRPr lang="en-ZW" sz="2000" dirty="0">
              <a:latin typeface="Arial" panose="020B0604020202020204" pitchFamily="34" charset="0"/>
              <a:cs typeface="Arial" panose="020B0604020202020204" pitchFamily="34" charset="0"/>
            </a:endParaRPr>
          </a:p>
          <a:p>
            <a:pPr marL="457200" indent="-457200">
              <a:buFont typeface="Arial" pitchFamily="34" charset="0"/>
              <a:buChar char="•"/>
            </a:pPr>
            <a:endParaRPr lang="en-ZW" sz="2000" dirty="0">
              <a:latin typeface="Arial" panose="020B0604020202020204" pitchFamily="34" charset="0"/>
              <a:cs typeface="Arial" panose="020B0604020202020204" pitchFamily="34" charset="0"/>
            </a:endParaRPr>
          </a:p>
          <a:p>
            <a:pPr marL="457200" indent="-457200">
              <a:buFont typeface="Arial" pitchFamily="34" charset="0"/>
              <a:buChar char="•"/>
            </a:pPr>
            <a:r>
              <a:rPr lang="en-ZW" sz="2000" dirty="0" err="1">
                <a:latin typeface="Arial" panose="020B0604020202020204" pitchFamily="34" charset="0"/>
                <a:cs typeface="Arial" panose="020B0604020202020204" pitchFamily="34" charset="0"/>
              </a:rPr>
              <a:t>Trophozoite</a:t>
            </a:r>
            <a:r>
              <a:rPr lang="en-ZW" sz="2000" dirty="0">
                <a:latin typeface="Arial" panose="020B0604020202020204" pitchFamily="34" charset="0"/>
                <a:cs typeface="Arial" panose="020B0604020202020204" pitchFamily="34" charset="0"/>
              </a:rPr>
              <a:t> invasion into the deeper mucosa with extension into the peritoneal cavity  leading to secondary involvement of other organs, such as the liver, lungs, brain, and heart. </a:t>
            </a:r>
          </a:p>
          <a:p>
            <a:pPr marL="457200" indent="-457200">
              <a:buFont typeface="Arial" pitchFamily="34" charset="0"/>
              <a:buChar char="•"/>
            </a:pPr>
            <a:endParaRPr lang="en-ZW" sz="2000" dirty="0">
              <a:latin typeface="Arial" panose="020B0604020202020204" pitchFamily="34" charset="0"/>
              <a:cs typeface="Arial" panose="020B0604020202020204" pitchFamily="34" charset="0"/>
            </a:endParaRPr>
          </a:p>
          <a:p>
            <a:pPr marL="457200" indent="-457200">
              <a:buFont typeface="Arial" pitchFamily="34" charset="0"/>
              <a:buChar char="•"/>
            </a:pPr>
            <a:r>
              <a:rPr lang="en-ZW" sz="2000" dirty="0">
                <a:latin typeface="Arial" panose="020B0604020202020204" pitchFamily="34" charset="0"/>
                <a:cs typeface="Arial" panose="020B0604020202020204" pitchFamily="34" charset="0"/>
              </a:rPr>
              <a:t>Amoebas multiply rapidly in an anaerobic environment, but the </a:t>
            </a:r>
            <a:r>
              <a:rPr lang="en-ZW" sz="2000" dirty="0" err="1">
                <a:latin typeface="Arial" panose="020B0604020202020204" pitchFamily="34" charset="0"/>
                <a:cs typeface="Arial" panose="020B0604020202020204" pitchFamily="34" charset="0"/>
              </a:rPr>
              <a:t>trophozites</a:t>
            </a:r>
            <a:r>
              <a:rPr lang="en-ZW" sz="2000" dirty="0">
                <a:latin typeface="Arial" panose="020B0604020202020204" pitchFamily="34" charset="0"/>
                <a:cs typeface="Arial" panose="020B0604020202020204" pitchFamily="34" charset="0"/>
              </a:rPr>
              <a:t> are killed by ambient oxygen concentration.</a:t>
            </a:r>
          </a:p>
        </p:txBody>
      </p:sp>
    </p:spTree>
    <p:extLst>
      <p:ext uri="{BB962C8B-B14F-4D97-AF65-F5344CB8AC3E}">
        <p14:creationId xmlns:p14="http://schemas.microsoft.com/office/powerpoint/2010/main" val="3262718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12010292" cy="1143000"/>
          </a:xfrm>
        </p:spPr>
        <p:txBody>
          <a:bodyPr/>
          <a:lstStyle/>
          <a:p>
            <a:pPr algn="ctr" eaLnBrk="1" hangingPunct="1"/>
            <a:r>
              <a:rPr lang="en-US" b="1" dirty="0">
                <a:cs typeface="Tunga" pitchFamily="34" charset="0"/>
              </a:rPr>
              <a:t>Clinical outcome </a:t>
            </a:r>
          </a:p>
        </p:txBody>
      </p:sp>
      <p:pic>
        <p:nvPicPr>
          <p:cNvPr id="37891" name="Picture 3"/>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49470" y="1143000"/>
            <a:ext cx="6963507" cy="5440362"/>
          </a:xfrm>
        </p:spPr>
      </p:pic>
      <p:sp>
        <p:nvSpPr>
          <p:cNvPr id="5" name="Text Placeholder 2"/>
          <p:cNvSpPr txBox="1">
            <a:spLocks/>
          </p:cNvSpPr>
          <p:nvPr/>
        </p:nvSpPr>
        <p:spPr>
          <a:xfrm>
            <a:off x="7139354" y="1143000"/>
            <a:ext cx="2039815" cy="762000"/>
          </a:xfrm>
          <a:prstGeom prst="rect">
            <a:avLst/>
          </a:prstGeom>
          <a:solidFill>
            <a:srgbClr val="00B0F0"/>
          </a:solidFill>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Intestinal</a:t>
            </a:r>
            <a:endParaRPr lang="en-US" dirty="0"/>
          </a:p>
        </p:txBody>
      </p:sp>
      <p:sp>
        <p:nvSpPr>
          <p:cNvPr id="6" name="Text Placeholder 3"/>
          <p:cNvSpPr txBox="1">
            <a:spLocks/>
          </p:cNvSpPr>
          <p:nvPr/>
        </p:nvSpPr>
        <p:spPr>
          <a:xfrm>
            <a:off x="9179169" y="1143000"/>
            <a:ext cx="2819400" cy="762000"/>
          </a:xfrm>
          <a:prstGeom prst="rect">
            <a:avLst/>
          </a:prstGeom>
          <a:solidFill>
            <a:srgbClr val="00B0F0"/>
          </a:solidFill>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Extra-Intestinal</a:t>
            </a:r>
          </a:p>
        </p:txBody>
      </p:sp>
      <p:sp>
        <p:nvSpPr>
          <p:cNvPr id="7" name="Content Placeholder 4"/>
          <p:cNvSpPr>
            <a:spLocks noGrp="1"/>
          </p:cNvSpPr>
          <p:nvPr>
            <p:ph sz="half" idx="4294967295"/>
          </p:nvPr>
        </p:nvSpPr>
        <p:spPr>
          <a:xfrm>
            <a:off x="7139354" y="1904999"/>
            <a:ext cx="2233245" cy="4678363"/>
          </a:xfrm>
          <a:prstGeom prst="rect">
            <a:avLst/>
          </a:prstGeom>
          <a:solidFill>
            <a:schemeClr val="tx2">
              <a:lumMod val="20000"/>
              <a:lumOff val="80000"/>
            </a:schemeClr>
          </a:solidFill>
        </p:spPr>
        <p:txBody>
          <a:bodyPr/>
          <a:lstStyle/>
          <a:p>
            <a:r>
              <a:rPr lang="en-US" sz="2400" dirty="0">
                <a:solidFill>
                  <a:srgbClr val="C00000"/>
                </a:solidFill>
              </a:rPr>
              <a:t>Asymptomatic carriers</a:t>
            </a:r>
          </a:p>
          <a:p>
            <a:r>
              <a:rPr lang="en-US" sz="2400" dirty="0">
                <a:solidFill>
                  <a:srgbClr val="C00000"/>
                </a:solidFill>
              </a:rPr>
              <a:t>Symptomatic </a:t>
            </a:r>
            <a:r>
              <a:rPr lang="en-US" sz="2400" dirty="0" err="1">
                <a:solidFill>
                  <a:srgbClr val="C00000"/>
                </a:solidFill>
              </a:rPr>
              <a:t>nondysentric</a:t>
            </a:r>
            <a:r>
              <a:rPr lang="en-US" sz="2400" dirty="0">
                <a:solidFill>
                  <a:srgbClr val="C00000"/>
                </a:solidFill>
              </a:rPr>
              <a:t> </a:t>
            </a:r>
            <a:r>
              <a:rPr lang="en-US" sz="2400" dirty="0" err="1">
                <a:solidFill>
                  <a:srgbClr val="C00000"/>
                </a:solidFill>
              </a:rPr>
              <a:t>inefction</a:t>
            </a:r>
            <a:endParaRPr lang="en-US" sz="2400" dirty="0">
              <a:solidFill>
                <a:srgbClr val="C00000"/>
              </a:solidFill>
            </a:endParaRPr>
          </a:p>
          <a:p>
            <a:r>
              <a:rPr lang="en-US" sz="2400" dirty="0"/>
              <a:t>Amoebic colitis</a:t>
            </a:r>
          </a:p>
          <a:p>
            <a:r>
              <a:rPr lang="en-US" sz="2400" dirty="0"/>
              <a:t>Fulminant colitis</a:t>
            </a:r>
          </a:p>
          <a:p>
            <a:r>
              <a:rPr lang="en-US" sz="2400" dirty="0" err="1"/>
              <a:t>Amoeboma</a:t>
            </a:r>
            <a:endParaRPr lang="en-US" sz="2400" dirty="0"/>
          </a:p>
          <a:p>
            <a:r>
              <a:rPr lang="en-US" sz="2400" dirty="0"/>
              <a:t>Perianal ulceration</a:t>
            </a:r>
          </a:p>
        </p:txBody>
      </p:sp>
      <p:sp>
        <p:nvSpPr>
          <p:cNvPr id="8" name="Content Placeholder 5"/>
          <p:cNvSpPr>
            <a:spLocks noGrp="1"/>
          </p:cNvSpPr>
          <p:nvPr>
            <p:ph sz="half" idx="4294967295"/>
          </p:nvPr>
        </p:nvSpPr>
        <p:spPr>
          <a:xfrm>
            <a:off x="9425354" y="1920080"/>
            <a:ext cx="2573215" cy="4663281"/>
          </a:xfrm>
          <a:prstGeom prst="rect">
            <a:avLst/>
          </a:prstGeom>
          <a:solidFill>
            <a:schemeClr val="accent1">
              <a:lumMod val="20000"/>
              <a:lumOff val="80000"/>
            </a:schemeClr>
          </a:solidFill>
        </p:spPr>
        <p:txBody>
          <a:bodyPr/>
          <a:lstStyle/>
          <a:p>
            <a:r>
              <a:rPr lang="en-US" dirty="0"/>
              <a:t>Liver </a:t>
            </a:r>
          </a:p>
          <a:p>
            <a:r>
              <a:rPr lang="en-US" dirty="0"/>
              <a:t>Lung</a:t>
            </a:r>
          </a:p>
          <a:p>
            <a:r>
              <a:rPr lang="en-US" dirty="0"/>
              <a:t>Brain</a:t>
            </a:r>
          </a:p>
          <a:p>
            <a:r>
              <a:rPr lang="en-US" dirty="0"/>
              <a:t>Cutaneous  and genital diseases</a:t>
            </a:r>
          </a:p>
        </p:txBody>
      </p:sp>
    </p:spTree>
    <p:extLst>
      <p:ext uri="{BB962C8B-B14F-4D97-AF65-F5344CB8AC3E}">
        <p14:creationId xmlns:p14="http://schemas.microsoft.com/office/powerpoint/2010/main" val="737091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34108" y="0"/>
            <a:ext cx="9305289" cy="877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3200" b="1" dirty="0">
                <a:solidFill>
                  <a:srgbClr val="002060"/>
                </a:solidFill>
              </a:rPr>
              <a:t>Asymptomatic carriers (non invasive form)</a:t>
            </a:r>
          </a:p>
          <a:p>
            <a:pPr>
              <a:defRPr/>
            </a:pPr>
            <a:r>
              <a:rPr lang="en-US" sz="3200" dirty="0"/>
              <a:t>	</a:t>
            </a:r>
            <a:r>
              <a:rPr lang="en-US" sz="2800" dirty="0"/>
              <a:t>- 90% without symptoms</a:t>
            </a:r>
          </a:p>
          <a:p>
            <a:pPr>
              <a:defRPr/>
            </a:pPr>
            <a:r>
              <a:rPr lang="en-US" sz="2800" dirty="0"/>
              <a:t>	- does not damage lumen</a:t>
            </a:r>
          </a:p>
          <a:p>
            <a:pPr>
              <a:defRPr/>
            </a:pPr>
            <a:r>
              <a:rPr lang="en-US" sz="2800" b="1" dirty="0"/>
              <a:t>Symptomatic  non-dysenteric </a:t>
            </a:r>
          </a:p>
          <a:p>
            <a:pPr>
              <a:defRPr/>
            </a:pPr>
            <a:r>
              <a:rPr lang="en-US" sz="2800" dirty="0"/>
              <a:t>-Diarrhea, cramps, flatulence, nausea</a:t>
            </a:r>
          </a:p>
          <a:p>
            <a:pPr>
              <a:defRPr/>
            </a:pPr>
            <a:endParaRPr lang="en-US" sz="2800" b="1" dirty="0">
              <a:solidFill>
                <a:srgbClr val="002060"/>
              </a:solidFill>
            </a:endParaRPr>
          </a:p>
          <a:p>
            <a:pPr>
              <a:defRPr/>
            </a:pPr>
            <a:r>
              <a:rPr lang="en-US" sz="2800" b="1" dirty="0">
                <a:solidFill>
                  <a:srgbClr val="002060"/>
                </a:solidFill>
              </a:rPr>
              <a:t>Invasive forms:</a:t>
            </a:r>
          </a:p>
          <a:p>
            <a:pPr>
              <a:defRPr/>
            </a:pPr>
            <a:r>
              <a:rPr lang="en-US" sz="3200" b="1" dirty="0">
                <a:solidFill>
                  <a:srgbClr val="00B0F0"/>
                </a:solidFill>
              </a:rPr>
              <a:t>Amoebic colitis</a:t>
            </a:r>
          </a:p>
          <a:p>
            <a:pPr>
              <a:defRPr/>
            </a:pPr>
            <a:r>
              <a:rPr lang="en-US" sz="3200" dirty="0"/>
              <a:t>	</a:t>
            </a:r>
            <a:r>
              <a:rPr lang="en-US" sz="2800" dirty="0"/>
              <a:t>-</a:t>
            </a:r>
            <a:r>
              <a:rPr lang="en-US" sz="3200" dirty="0"/>
              <a:t> </a:t>
            </a:r>
            <a:r>
              <a:rPr lang="en-US" sz="2800" dirty="0"/>
              <a:t>flask shaped ulcers superficial or deep</a:t>
            </a:r>
          </a:p>
          <a:p>
            <a:pPr>
              <a:defRPr/>
            </a:pPr>
            <a:r>
              <a:rPr lang="en-US" sz="2800" dirty="0"/>
              <a:t>	- </a:t>
            </a:r>
            <a:r>
              <a:rPr lang="en-US" sz="2800" dirty="0" err="1"/>
              <a:t>abd</a:t>
            </a:r>
            <a:r>
              <a:rPr lang="en-US" sz="2800" dirty="0"/>
              <a:t> pain, </a:t>
            </a:r>
            <a:r>
              <a:rPr lang="en-US" sz="2800" dirty="0" err="1"/>
              <a:t>diarrhoea</a:t>
            </a:r>
            <a:r>
              <a:rPr lang="en-US" sz="2800" dirty="0"/>
              <a:t>, blood in stool, fever</a:t>
            </a:r>
          </a:p>
          <a:p>
            <a:pPr>
              <a:defRPr/>
            </a:pPr>
            <a:r>
              <a:rPr lang="en-US" sz="2800" dirty="0"/>
              <a:t>	- </a:t>
            </a:r>
            <a:r>
              <a:rPr lang="en-US" sz="2800" dirty="0" err="1"/>
              <a:t>tenesmus</a:t>
            </a:r>
            <a:r>
              <a:rPr lang="en-US" sz="2800" dirty="0"/>
              <a:t>, </a:t>
            </a:r>
            <a:r>
              <a:rPr lang="en-US" sz="2800" dirty="0" err="1"/>
              <a:t>peri</a:t>
            </a:r>
            <a:r>
              <a:rPr lang="en-US" sz="2800" dirty="0"/>
              <a:t>-anal ulcers, cramping , </a:t>
            </a:r>
          </a:p>
          <a:p>
            <a:pPr>
              <a:defRPr/>
            </a:pPr>
            <a:r>
              <a:rPr lang="en-US" sz="2800" dirty="0"/>
              <a:t>             -anorexia, weight loss, chronic fatigue</a:t>
            </a:r>
          </a:p>
          <a:p>
            <a:pPr>
              <a:defRPr/>
            </a:pPr>
            <a:r>
              <a:rPr lang="en-US" sz="3200" dirty="0">
                <a:solidFill>
                  <a:srgbClr val="CC3300"/>
                </a:solidFill>
                <a:cs typeface="Tahoma" pitchFamily="34" charset="0"/>
              </a:rPr>
              <a:t>Ulcer Enlargement can lead to secondary infection and </a:t>
            </a:r>
            <a:r>
              <a:rPr lang="en-US" sz="3200" dirty="0" err="1">
                <a:solidFill>
                  <a:srgbClr val="CC3300"/>
                </a:solidFill>
                <a:cs typeface="Tahoma" pitchFamily="34" charset="0"/>
              </a:rPr>
              <a:t>extraintestinal</a:t>
            </a:r>
            <a:r>
              <a:rPr lang="en-US" sz="3200" dirty="0">
                <a:solidFill>
                  <a:srgbClr val="CC3300"/>
                </a:solidFill>
                <a:cs typeface="Tahoma" pitchFamily="34" charset="0"/>
              </a:rPr>
              <a:t> </a:t>
            </a:r>
            <a:r>
              <a:rPr lang="en-US" sz="2400" dirty="0">
                <a:solidFill>
                  <a:srgbClr val="CC3300"/>
                </a:solidFill>
                <a:latin typeface="Arial" panose="020B0604020202020204" pitchFamily="34" charset="0"/>
                <a:cs typeface="Arial" panose="020B0604020202020204" pitchFamily="34" charset="0"/>
              </a:rPr>
              <a:t>lesions</a:t>
            </a:r>
          </a:p>
          <a:p>
            <a:pPr lvl="0">
              <a:defRPr/>
            </a:pPr>
            <a:endParaRPr lang="en-US" sz="3200" dirty="0">
              <a:solidFill>
                <a:prstClr val="black"/>
              </a:solidFill>
            </a:endParaRPr>
          </a:p>
          <a:p>
            <a:pPr marL="342900" indent="-342900">
              <a:defRPr/>
            </a:pPr>
            <a:endParaRPr lang="en-US" sz="3200" dirty="0">
              <a:solidFill>
                <a:prstClr val="black"/>
              </a:solidFill>
            </a:endParaRPr>
          </a:p>
          <a:p>
            <a:pPr>
              <a:defRPr/>
            </a:pPr>
            <a:endParaRPr lang="en-US" sz="2800" dirty="0"/>
          </a:p>
          <a:p>
            <a:pPr>
              <a:defRPr/>
            </a:pPr>
            <a:endParaRPr lang="en-US" sz="2800" dirty="0"/>
          </a:p>
          <a:p>
            <a:pPr>
              <a:defRPr/>
            </a:pPr>
            <a:r>
              <a:rPr lang="en-US" sz="2800" dirty="0"/>
              <a:t>	</a:t>
            </a:r>
          </a:p>
        </p:txBody>
      </p:sp>
      <p:pic>
        <p:nvPicPr>
          <p:cNvPr id="5123" name="Picture 3" descr="996090-996092-11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2063" y="609601"/>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337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 y="1435100"/>
            <a:ext cx="12161521"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
            <a:ext cx="35052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2209801" y="381000"/>
            <a:ext cx="4360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sz="3200">
                <a:solidFill>
                  <a:srgbClr val="FF0000"/>
                </a:solidFill>
                <a:latin typeface="Tahoma" panose="020B0604030504040204" pitchFamily="34" charset="0"/>
                <a:cs typeface="Tahoma" panose="020B0604030504040204" pitchFamily="34" charset="0"/>
              </a:rPr>
              <a:t>Basic properties</a:t>
            </a:r>
            <a:endParaRPr lang="en-US" sz="3200">
              <a:solidFill>
                <a:srgbClr val="000000"/>
              </a:solidFill>
            </a:endParaRPr>
          </a:p>
        </p:txBody>
      </p:sp>
      <p:sp>
        <p:nvSpPr>
          <p:cNvPr id="26629" name="Slide Number Placeholder 5"/>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CD9B19CD-136F-4BEF-AD8C-481E328E92A1}" type="slidenum">
              <a:rPr lang="en-US" b="0">
                <a:solidFill>
                  <a:srgbClr val="000000"/>
                </a:solidFill>
              </a:rPr>
              <a:pPr algn="l"/>
              <a:t>3</a:t>
            </a:fld>
            <a:endParaRPr lang="en-US" b="0">
              <a:solidFill>
                <a:srgbClr val="000000"/>
              </a:solidFill>
            </a:endParaRPr>
          </a:p>
        </p:txBody>
      </p:sp>
    </p:spTree>
    <p:custDataLst>
      <p:tags r:id="rId1"/>
    </p:custDataLst>
    <p:extLst>
      <p:ext uri="{BB962C8B-B14F-4D97-AF65-F5344CB8AC3E}">
        <p14:creationId xmlns:p14="http://schemas.microsoft.com/office/powerpoint/2010/main" val="3186306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16877"/>
            <a:ext cx="8686800" cy="5139869"/>
          </a:xfrm>
          <a:prstGeom prst="rect">
            <a:avLst/>
          </a:prstGeom>
          <a:solidFill>
            <a:schemeClr val="accent3">
              <a:lumMod val="20000"/>
              <a:lumOff val="80000"/>
            </a:schemeClr>
          </a:solidFill>
          <a:ln>
            <a:noFill/>
          </a:ln>
          <a:effectLst/>
        </p:spPr>
        <p:txBody>
          <a:bodyPr>
            <a:spAutoFit/>
          </a:bodyPr>
          <a:lstStyle/>
          <a:p>
            <a:pPr lvl="0">
              <a:defRPr/>
            </a:pPr>
            <a:r>
              <a:rPr lang="en-US" sz="3200" b="1" dirty="0">
                <a:solidFill>
                  <a:srgbClr val="00B0F0"/>
                </a:solidFill>
              </a:rPr>
              <a:t>Fulminant colitis - </a:t>
            </a:r>
            <a:r>
              <a:rPr lang="en-US" sz="2800" dirty="0">
                <a:solidFill>
                  <a:prstClr val="black"/>
                </a:solidFill>
              </a:rPr>
              <a:t>&lt;0.5%</a:t>
            </a:r>
          </a:p>
          <a:p>
            <a:pPr lvl="0">
              <a:defRPr/>
            </a:pPr>
            <a:r>
              <a:rPr lang="en-US" sz="3200" dirty="0">
                <a:solidFill>
                  <a:prstClr val="black"/>
                </a:solidFill>
              </a:rPr>
              <a:t>	</a:t>
            </a:r>
            <a:r>
              <a:rPr lang="en-US" sz="2800" dirty="0">
                <a:solidFill>
                  <a:prstClr val="black"/>
                </a:solidFill>
              </a:rPr>
              <a:t>- severely ill with high fever</a:t>
            </a:r>
          </a:p>
          <a:p>
            <a:pPr lvl="0">
              <a:defRPr/>
            </a:pPr>
            <a:r>
              <a:rPr lang="en-US" sz="2800" dirty="0">
                <a:solidFill>
                  <a:prstClr val="black"/>
                </a:solidFill>
              </a:rPr>
              <a:t>	- intestinal bleeding</a:t>
            </a:r>
          </a:p>
          <a:p>
            <a:pPr lvl="0">
              <a:defRPr/>
            </a:pPr>
            <a:r>
              <a:rPr lang="en-US" sz="2800" dirty="0">
                <a:solidFill>
                  <a:prstClr val="black"/>
                </a:solidFill>
              </a:rPr>
              <a:t>	- perforation</a:t>
            </a:r>
          </a:p>
          <a:p>
            <a:pPr lvl="0">
              <a:defRPr/>
            </a:pPr>
            <a:r>
              <a:rPr lang="en-US" sz="2800" dirty="0">
                <a:solidFill>
                  <a:prstClr val="black"/>
                </a:solidFill>
              </a:rPr>
              <a:t>	- paralytic ileus </a:t>
            </a:r>
          </a:p>
          <a:p>
            <a:pPr lvl="0">
              <a:defRPr/>
            </a:pPr>
            <a:endParaRPr lang="en-US" sz="2800" dirty="0">
              <a:solidFill>
                <a:prstClr val="black"/>
              </a:solidFill>
            </a:endParaRPr>
          </a:p>
          <a:p>
            <a:pPr lvl="0">
              <a:defRPr/>
            </a:pPr>
            <a:r>
              <a:rPr lang="en-US" sz="3200" b="1" dirty="0" err="1">
                <a:solidFill>
                  <a:srgbClr val="00B0F0"/>
                </a:solidFill>
              </a:rPr>
              <a:t>Amoeboma</a:t>
            </a:r>
            <a:endParaRPr lang="en-US" sz="3200" b="1" dirty="0">
              <a:solidFill>
                <a:srgbClr val="00B0F0"/>
              </a:solidFill>
            </a:endParaRPr>
          </a:p>
          <a:p>
            <a:pPr marL="342900" indent="-342900">
              <a:defRPr/>
            </a:pPr>
            <a:r>
              <a:rPr lang="en-US" sz="3200" dirty="0"/>
              <a:t>		-</a:t>
            </a:r>
            <a:r>
              <a:rPr lang="en-US" sz="2800" dirty="0"/>
              <a:t> 1% of cases</a:t>
            </a:r>
          </a:p>
          <a:p>
            <a:pPr marL="342900" indent="-342900">
              <a:defRPr/>
            </a:pPr>
            <a:r>
              <a:rPr lang="en-US" sz="2800" dirty="0"/>
              <a:t>		- inflammatory thickening of intestinal wall 		leading to obstruction</a:t>
            </a:r>
          </a:p>
          <a:p>
            <a:pPr marL="342900" indent="-342900">
              <a:defRPr/>
            </a:pPr>
            <a:r>
              <a:rPr lang="en-US" sz="2800" dirty="0"/>
              <a:t>		- palpable mass with </a:t>
            </a:r>
            <a:r>
              <a:rPr lang="en-US" sz="2800" dirty="0" err="1"/>
              <a:t>trophozoites</a:t>
            </a:r>
            <a:r>
              <a:rPr lang="en-US" sz="2800" dirty="0"/>
              <a:t> </a:t>
            </a:r>
            <a:r>
              <a:rPr lang="en-US" sz="3200" dirty="0"/>
              <a:t>			</a:t>
            </a:r>
          </a:p>
        </p:txBody>
      </p:sp>
      <p:pic>
        <p:nvPicPr>
          <p:cNvPr id="3" name="Picture 2" descr="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6846" y="3433142"/>
            <a:ext cx="482966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58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437" y="28576"/>
            <a:ext cx="7680325" cy="1066800"/>
          </a:xfrm>
        </p:spPr>
        <p:txBody>
          <a:bodyPr/>
          <a:lstStyle/>
          <a:p>
            <a:pPr eaLnBrk="1" hangingPunct="1"/>
            <a:r>
              <a:rPr lang="en-US" dirty="0">
                <a:solidFill>
                  <a:srgbClr val="00B0F0"/>
                </a:solidFill>
                <a:latin typeface="Arial" panose="020B0604020202020204" pitchFamily="34" charset="0"/>
                <a:cs typeface="Arial" panose="020B0604020202020204" pitchFamily="34" charset="0"/>
              </a:rPr>
              <a:t>Clinical manifestations</a:t>
            </a:r>
          </a:p>
        </p:txBody>
      </p:sp>
      <p:sp>
        <p:nvSpPr>
          <p:cNvPr id="3" name="Content Placeholder 2"/>
          <p:cNvSpPr>
            <a:spLocks noGrp="1"/>
          </p:cNvSpPr>
          <p:nvPr>
            <p:ph idx="4294967295"/>
          </p:nvPr>
        </p:nvSpPr>
        <p:spPr>
          <a:xfrm>
            <a:off x="5562600" y="895927"/>
            <a:ext cx="6629400" cy="5962073"/>
          </a:xfrm>
          <a:solidFill>
            <a:schemeClr val="accent5">
              <a:lumMod val="20000"/>
              <a:lumOff val="80000"/>
            </a:schemeClr>
          </a:solidFill>
        </p:spPr>
        <p:txBody>
          <a:bodyPr anchor="ctr">
            <a:noAutofit/>
          </a:bodyPr>
          <a:lstStyle/>
          <a:p>
            <a:pPr marL="0" indent="0">
              <a:buBlip>
                <a:blip r:embed="rId2"/>
              </a:buBlip>
              <a:defRPr/>
            </a:pPr>
            <a:r>
              <a:rPr lang="en-US" sz="2400" dirty="0"/>
              <a:t>A. </a:t>
            </a:r>
            <a:r>
              <a:rPr lang="en-US" sz="2400" b="1" dirty="0">
                <a:latin typeface="Arial" panose="020B0604020202020204" pitchFamily="34" charset="0"/>
                <a:cs typeface="Arial" panose="020B0604020202020204" pitchFamily="34" charset="0"/>
              </a:rPr>
              <a:t>Acute amoebic dysentery</a:t>
            </a:r>
          </a:p>
          <a:p>
            <a:pPr marL="0" indent="0">
              <a:buFont typeface="Wingdings" pitchFamily="2" charset="2"/>
              <a:buChar char="ü"/>
              <a:defRPr/>
            </a:pPr>
            <a:r>
              <a:rPr lang="en-US" sz="2400" dirty="0">
                <a:latin typeface="Arial" panose="020B0604020202020204" pitchFamily="34" charset="0"/>
                <a:cs typeface="Arial" panose="020B0604020202020204" pitchFamily="34" charset="0"/>
              </a:rPr>
              <a:t>Slight attack of diarrhea, altered with periods of constipation and often accompanied by </a:t>
            </a:r>
            <a:r>
              <a:rPr lang="en-US" sz="2400" dirty="0" err="1">
                <a:latin typeface="Arial" panose="020B0604020202020204" pitchFamily="34" charset="0"/>
                <a:cs typeface="Arial" panose="020B0604020202020204" pitchFamily="34" charset="0"/>
              </a:rPr>
              <a:t>tenesmus</a:t>
            </a:r>
            <a:r>
              <a:rPr lang="en-US" sz="2400" dirty="0">
                <a:latin typeface="Arial" panose="020B0604020202020204" pitchFamily="34" charset="0"/>
                <a:cs typeface="Arial" panose="020B0604020202020204" pitchFamily="34" charset="0"/>
              </a:rPr>
              <a:t>.</a:t>
            </a:r>
          </a:p>
          <a:p>
            <a:pPr marL="0" indent="0">
              <a:buNone/>
              <a:defRPr/>
            </a:pPr>
            <a:endParaRPr lang="en-US" sz="2400" dirty="0">
              <a:latin typeface="Arial" panose="020B0604020202020204" pitchFamily="34" charset="0"/>
              <a:cs typeface="Arial" panose="020B0604020202020204" pitchFamily="34" charset="0"/>
            </a:endParaRPr>
          </a:p>
          <a:p>
            <a:pPr marL="0" indent="0">
              <a:buFont typeface="Wingdings" pitchFamily="2" charset="2"/>
              <a:buChar char="ü"/>
              <a:defRPr/>
            </a:pPr>
            <a:r>
              <a:rPr lang="en-US" sz="2400" dirty="0">
                <a:latin typeface="Arial" panose="020B0604020202020204" pitchFamily="34" charset="0"/>
                <a:cs typeface="Arial" panose="020B0604020202020204" pitchFamily="34" charset="0"/>
              </a:rPr>
              <a:t>Diarrhea, watery and foul-smelling stools often containing blood-streaked mucus.</a:t>
            </a:r>
          </a:p>
          <a:p>
            <a:pPr marL="0" indent="0">
              <a:buFont typeface="Wingdings" pitchFamily="2" charset="2"/>
              <a:buChar char="ü"/>
              <a:defRPr/>
            </a:pPr>
            <a:endParaRPr lang="en-US" sz="2400" dirty="0">
              <a:latin typeface="Arial" panose="020B0604020202020204" pitchFamily="34" charset="0"/>
              <a:cs typeface="Arial" panose="020B0604020202020204" pitchFamily="34" charset="0"/>
            </a:endParaRPr>
          </a:p>
          <a:p>
            <a:pPr marL="0" indent="0">
              <a:buFont typeface="Wingdings" pitchFamily="2" charset="2"/>
              <a:buChar char="ü"/>
              <a:defRPr/>
            </a:pPr>
            <a:r>
              <a:rPr lang="en-US" sz="2400" dirty="0">
                <a:latin typeface="Arial" panose="020B0604020202020204" pitchFamily="34" charset="0"/>
                <a:cs typeface="Arial" panose="020B0604020202020204" pitchFamily="34" charset="0"/>
              </a:rPr>
              <a:t>Nausea, flatulence and abdominal distension, and tenderness in the right iliac region over the colon</a:t>
            </a:r>
            <a:r>
              <a:rPr lang="en-US" sz="2400" dirty="0"/>
              <a:t>.</a:t>
            </a:r>
          </a:p>
        </p:txBody>
      </p:sp>
      <p:pic>
        <p:nvPicPr>
          <p:cNvPr id="5" name="Picture 4" descr="diarhea.jpg"/>
          <p:cNvPicPr>
            <a:picLocks noChangeAspect="1"/>
          </p:cNvPicPr>
          <p:nvPr/>
        </p:nvPicPr>
        <p:blipFill>
          <a:blip r:embed="rId3" cstate="print">
            <a:extLst>
              <a:ext uri="{28A0092B-C50C-407E-A947-70E740481C1C}">
                <a14:useLocalDpi xmlns:a14="http://schemas.microsoft.com/office/drawing/2010/main" val="0"/>
              </a:ext>
            </a:extLst>
          </a:blip>
          <a:srcRect l="30302" t="7143" r="21211"/>
          <a:stretch>
            <a:fillRect/>
          </a:stretch>
        </p:blipFill>
        <p:spPr bwMode="auto">
          <a:xfrm>
            <a:off x="1828800" y="1219200"/>
            <a:ext cx="1371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ausea.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133601"/>
            <a:ext cx="19431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bdo distention.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4191000"/>
            <a:ext cx="350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165888"/>
      </p:ext>
    </p:extLst>
  </p:cSld>
  <p:clrMapOvr>
    <a:masterClrMapping/>
  </p:clrMapOvr>
  <p:transition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par>
                                <p:cTn id="8" presetID="17" presetClass="entr" presetSubtype="10" fill="hold" grpId="0" nodeType="withEffect">
                                  <p:stCondLst>
                                    <p:cond delay="2000"/>
                                  </p:stCondLst>
                                  <p:childTnLst>
                                    <p:set>
                                      <p:cBhvr>
                                        <p:cTn id="9" dur="1" fill="hold">
                                          <p:stCondLst>
                                            <p:cond delay="0"/>
                                          </p:stCondLst>
                                        </p:cTn>
                                        <p:tgtEl>
                                          <p:spTgt spid="3">
                                            <p:bg/>
                                          </p:spTgt>
                                        </p:tgtEl>
                                        <p:attrNameLst>
                                          <p:attrName>style.visibility</p:attrName>
                                        </p:attrNameLst>
                                      </p:cBhvr>
                                      <p:to>
                                        <p:strVal val="visible"/>
                                      </p:to>
                                    </p:set>
                                    <p:anim calcmode="lin" valueType="num">
                                      <p:cBhvr>
                                        <p:cTn id="10" dur="1000" fill="hold"/>
                                        <p:tgtEl>
                                          <p:spTgt spid="3">
                                            <p:bg/>
                                          </p:spTgt>
                                        </p:tgtEl>
                                        <p:attrNameLst>
                                          <p:attrName>ppt_w</p:attrName>
                                        </p:attrNameLst>
                                      </p:cBhvr>
                                      <p:tavLst>
                                        <p:tav tm="0">
                                          <p:val>
                                            <p:fltVal val="0"/>
                                          </p:val>
                                        </p:tav>
                                        <p:tav tm="100000">
                                          <p:val>
                                            <p:strVal val="#ppt_w"/>
                                          </p:val>
                                        </p:tav>
                                      </p:tavLst>
                                    </p:anim>
                                    <p:anim calcmode="lin" valueType="num">
                                      <p:cBhvr>
                                        <p:cTn id="11" dur="1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200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400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600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800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childTnLst>
                                </p:cTn>
                              </p:par>
                              <p:par>
                                <p:cTn id="30" presetID="52" presetClass="entr" presetSubtype="0" fill="hold" nodeType="withEffect">
                                  <p:stCondLst>
                                    <p:cond delay="4000"/>
                                  </p:stCondLst>
                                  <p:childTnLst>
                                    <p:set>
                                      <p:cBhvr>
                                        <p:cTn id="31" dur="1" fill="hold">
                                          <p:stCondLst>
                                            <p:cond delay="0"/>
                                          </p:stCondLst>
                                        </p:cTn>
                                        <p:tgtEl>
                                          <p:spTgt spid="5"/>
                                        </p:tgtEl>
                                        <p:attrNameLst>
                                          <p:attrName>style.visibility</p:attrName>
                                        </p:attrNameLst>
                                      </p:cBhvr>
                                      <p:to>
                                        <p:strVal val="visible"/>
                                      </p:to>
                                    </p:set>
                                    <p:animScale>
                                      <p:cBhvr>
                                        <p:cTn id="3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5"/>
                                        </p:tgtEl>
                                        <p:attrNameLst>
                                          <p:attrName>ppt_x</p:attrName>
                                          <p:attrName>ppt_y</p:attrName>
                                        </p:attrNameLst>
                                      </p:cBhvr>
                                    </p:animMotion>
                                    <p:animEffect transition="in" filter="fade">
                                      <p:cBhvr>
                                        <p:cTn id="34" dur="1000"/>
                                        <p:tgtEl>
                                          <p:spTgt spid="5"/>
                                        </p:tgtEl>
                                      </p:cBhvr>
                                    </p:animEffect>
                                  </p:childTnLst>
                                </p:cTn>
                              </p:par>
                              <p:par>
                                <p:cTn id="35" presetID="52" presetClass="entr" presetSubtype="0" fill="hold" nodeType="withEffect">
                                  <p:stCondLst>
                                    <p:cond delay="6000"/>
                                  </p:stCondLst>
                                  <p:childTnLst>
                                    <p:set>
                                      <p:cBhvr>
                                        <p:cTn id="36" dur="1" fill="hold">
                                          <p:stCondLst>
                                            <p:cond delay="0"/>
                                          </p:stCondLst>
                                        </p:cTn>
                                        <p:tgtEl>
                                          <p:spTgt spid="6"/>
                                        </p:tgtEl>
                                        <p:attrNameLst>
                                          <p:attrName>style.visibility</p:attrName>
                                        </p:attrNameLst>
                                      </p:cBhvr>
                                      <p:to>
                                        <p:strVal val="visible"/>
                                      </p:to>
                                    </p:set>
                                    <p:animScale>
                                      <p:cBhvr>
                                        <p:cTn id="3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6"/>
                                        </p:tgtEl>
                                        <p:attrNameLst>
                                          <p:attrName>ppt_x</p:attrName>
                                          <p:attrName>ppt_y</p:attrName>
                                        </p:attrNameLst>
                                      </p:cBhvr>
                                    </p:animMotion>
                                    <p:animEffect transition="in" filter="fade">
                                      <p:cBhvr>
                                        <p:cTn id="39" dur="1000"/>
                                        <p:tgtEl>
                                          <p:spTgt spid="6"/>
                                        </p:tgtEl>
                                      </p:cBhvr>
                                    </p:animEffect>
                                  </p:childTnLst>
                                </p:cTn>
                              </p:par>
                              <p:par>
                                <p:cTn id="40" presetID="52" presetClass="entr" presetSubtype="0" fill="hold" nodeType="withEffect">
                                  <p:stCondLst>
                                    <p:cond delay="8000"/>
                                  </p:stCondLst>
                                  <p:childTnLst>
                                    <p:set>
                                      <p:cBhvr>
                                        <p:cTn id="41" dur="1" fill="hold">
                                          <p:stCondLst>
                                            <p:cond delay="0"/>
                                          </p:stCondLst>
                                        </p:cTn>
                                        <p:tgtEl>
                                          <p:spTgt spid="7"/>
                                        </p:tgtEl>
                                        <p:attrNameLst>
                                          <p:attrName>style.visibility</p:attrName>
                                        </p:attrNameLst>
                                      </p:cBhvr>
                                      <p:to>
                                        <p:strVal val="visible"/>
                                      </p:to>
                                    </p:set>
                                    <p:animScale>
                                      <p:cBhvr>
                                        <p:cTn id="4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
                                        </p:tgtEl>
                                        <p:attrNameLst>
                                          <p:attrName>ppt_x</p:attrName>
                                          <p:attrName>ppt_y</p:attrName>
                                        </p:attrNameLst>
                                      </p:cBhvr>
                                    </p:animMotion>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81599" y="0"/>
            <a:ext cx="7075055"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nchor="ctr"/>
          <a:lstStyle/>
          <a:p>
            <a:pPr marL="0" indent="0">
              <a:buBlip>
                <a:blip r:embed="rId2"/>
              </a:buBlip>
              <a:defRPr/>
            </a:pPr>
            <a:r>
              <a:rPr lang="en-US" sz="2000" dirty="0"/>
              <a:t>B. </a:t>
            </a:r>
            <a:r>
              <a:rPr lang="en-US" sz="2000" b="1" dirty="0"/>
              <a:t>Chronic amoebic dysentery</a:t>
            </a:r>
          </a:p>
          <a:p>
            <a:pPr marL="0" indent="0">
              <a:buFont typeface="Wingdings" pitchFamily="2" charset="2"/>
              <a:buChar char="ü"/>
              <a:defRPr/>
            </a:pPr>
            <a:r>
              <a:rPr lang="en-US" sz="2000" dirty="0"/>
              <a:t>Attack of dysentery lasting for several days, usually succeeded by constipation.</a:t>
            </a:r>
          </a:p>
          <a:p>
            <a:pPr marL="0" indent="0">
              <a:buFont typeface="Wingdings" pitchFamily="2" charset="2"/>
              <a:buChar char="ü"/>
              <a:defRPr/>
            </a:pPr>
            <a:r>
              <a:rPr lang="en-US" sz="2000" dirty="0" err="1"/>
              <a:t>Tenesmus</a:t>
            </a:r>
            <a:r>
              <a:rPr lang="en-US" sz="2000" dirty="0"/>
              <a:t>.</a:t>
            </a:r>
          </a:p>
          <a:p>
            <a:pPr marL="0" indent="0">
              <a:buFont typeface="Wingdings" pitchFamily="2" charset="2"/>
              <a:buChar char="ü"/>
              <a:defRPr/>
            </a:pPr>
            <a:r>
              <a:rPr lang="en-US" sz="2000" dirty="0"/>
              <a:t>Anorexia, weight loss and weakness.</a:t>
            </a:r>
          </a:p>
          <a:p>
            <a:pPr marL="0" indent="0">
              <a:buFont typeface="Wingdings" pitchFamily="2" charset="2"/>
              <a:buChar char="ü"/>
              <a:defRPr/>
            </a:pPr>
            <a:r>
              <a:rPr lang="en-US" sz="2000" dirty="0"/>
              <a:t>Liver maybe enlarged.</a:t>
            </a:r>
          </a:p>
          <a:p>
            <a:pPr marL="0" indent="0">
              <a:buFont typeface="Wingdings" pitchFamily="2" charset="2"/>
              <a:buChar char="ü"/>
              <a:defRPr/>
            </a:pPr>
            <a:r>
              <a:rPr lang="en-US" sz="2000" dirty="0"/>
              <a:t>The stools at first are semi-fluid but soon become watery, blood, and </a:t>
            </a:r>
            <a:r>
              <a:rPr lang="en-US" sz="2000" dirty="0" err="1"/>
              <a:t>mucoid</a:t>
            </a:r>
            <a:r>
              <a:rPr lang="en-US" sz="2000" dirty="0"/>
              <a:t>.</a:t>
            </a:r>
          </a:p>
          <a:p>
            <a:pPr marL="0" indent="0">
              <a:buFont typeface="Wingdings" pitchFamily="2" charset="2"/>
              <a:buChar char="ü"/>
              <a:defRPr/>
            </a:pPr>
            <a:r>
              <a:rPr lang="en-US" sz="2000" dirty="0"/>
              <a:t>Vague abdominal distress, flatulence, constipation or irregularity of the bowel.</a:t>
            </a:r>
          </a:p>
          <a:p>
            <a:pPr marL="0" indent="0">
              <a:buFont typeface="Wingdings" pitchFamily="2" charset="2"/>
              <a:buChar char="ü"/>
              <a:defRPr/>
            </a:pPr>
            <a:r>
              <a:rPr lang="en-US" sz="2000" dirty="0"/>
              <a:t>Mild anorexia, constant fatigue and lassitude</a:t>
            </a:r>
          </a:p>
          <a:p>
            <a:pPr marL="0" indent="0">
              <a:buFont typeface="Wingdings" pitchFamily="2" charset="2"/>
              <a:buChar char="ü"/>
              <a:defRPr/>
            </a:pPr>
            <a:r>
              <a:rPr lang="en-US" sz="2000" dirty="0"/>
              <a:t>Abdomen lost its elasticity when picked---up between fingers.</a:t>
            </a:r>
          </a:p>
          <a:p>
            <a:pPr marL="0" indent="0">
              <a:buFont typeface="Wingdings" pitchFamily="2" charset="2"/>
              <a:buChar char="ü"/>
              <a:defRPr/>
            </a:pPr>
            <a:r>
              <a:rPr lang="en-US" sz="2000" dirty="0"/>
              <a:t>On </a:t>
            </a:r>
            <a:r>
              <a:rPr lang="en-US" sz="2000" dirty="0" err="1"/>
              <a:t>sigmoidoscopy</a:t>
            </a:r>
            <a:r>
              <a:rPr lang="en-US" sz="2000" dirty="0"/>
              <a:t>, scattered ulceration with yellowish and </a:t>
            </a:r>
            <a:r>
              <a:rPr lang="en-US" sz="2000" dirty="0" err="1"/>
              <a:t>erythematous</a:t>
            </a:r>
            <a:r>
              <a:rPr lang="en-US" sz="2000" dirty="0"/>
              <a:t> border.</a:t>
            </a:r>
          </a:p>
          <a:p>
            <a:pPr marL="0" indent="0">
              <a:buFont typeface="Wingdings" pitchFamily="2" charset="2"/>
              <a:buChar char="ü"/>
              <a:defRPr/>
            </a:pPr>
            <a:r>
              <a:rPr lang="en-US" sz="2000" dirty="0"/>
              <a:t>Gangrenous type of stool</a:t>
            </a:r>
          </a:p>
        </p:txBody>
      </p:sp>
      <p:pic>
        <p:nvPicPr>
          <p:cNvPr id="5" name="Picture 4" descr="AnorexiaNoES_468x24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5257801"/>
            <a:ext cx="33528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5.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28600"/>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onstipation.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4746" y="2443019"/>
            <a:ext cx="1714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032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200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400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60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800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1000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120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strVal val="#ppt_h"/>
                                          </p:val>
                                        </p:tav>
                                        <p:tav tm="100000">
                                          <p:val>
                                            <p:strVal val="#ppt_h"/>
                                          </p:val>
                                        </p:tav>
                                      </p:tavLst>
                                    </p:anim>
                                  </p:childTnLst>
                                </p:cTn>
                              </p:par>
                              <p:par>
                                <p:cTn id="39" presetID="17" presetClass="entr" presetSubtype="10" fill="hold" grpId="0" nodeType="withEffect">
                                  <p:stCondLst>
                                    <p:cond delay="1400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7" end="7"/>
                                            </p:txEl>
                                          </p:spTgt>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1600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p:cTn id="4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8" end="8"/>
                                            </p:txEl>
                                          </p:spTgt>
                                        </p:tgtEl>
                                        <p:attrNameLst>
                                          <p:attrName>ppt_h</p:attrName>
                                        </p:attrNameLst>
                                      </p:cBhvr>
                                      <p:tavLst>
                                        <p:tav tm="0">
                                          <p:val>
                                            <p:strVal val="#ppt_h"/>
                                          </p:val>
                                        </p:tav>
                                        <p:tav tm="100000">
                                          <p:val>
                                            <p:strVal val="#ppt_h"/>
                                          </p:val>
                                        </p:tav>
                                      </p:tavLst>
                                    </p:anim>
                                  </p:childTnLst>
                                </p:cTn>
                              </p:par>
                              <p:par>
                                <p:cTn id="47" presetID="17" presetClass="entr" presetSubtype="10" fill="hold" grpId="0" nodeType="withEffect">
                                  <p:stCondLst>
                                    <p:cond delay="1800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9" end="9"/>
                                            </p:txEl>
                                          </p:spTgt>
                                        </p:tgtEl>
                                        <p:attrNameLst>
                                          <p:attrName>ppt_h</p:attrName>
                                        </p:attrNameLst>
                                      </p:cBhvr>
                                      <p:tavLst>
                                        <p:tav tm="0">
                                          <p:val>
                                            <p:strVal val="#ppt_h"/>
                                          </p:val>
                                        </p:tav>
                                        <p:tav tm="100000">
                                          <p:val>
                                            <p:strVal val="#ppt_h"/>
                                          </p:val>
                                        </p:tav>
                                      </p:tavLst>
                                    </p:anim>
                                  </p:childTnLst>
                                </p:cTn>
                              </p:par>
                              <p:par>
                                <p:cTn id="51" presetID="17" presetClass="entr" presetSubtype="10" fill="hold" grpId="0" nodeType="withEffect">
                                  <p:stCondLst>
                                    <p:cond delay="2000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p:cTn id="5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10" end="10"/>
                                            </p:txEl>
                                          </p:spTgt>
                                        </p:tgtEl>
                                        <p:attrNameLst>
                                          <p:attrName>ppt_h</p:attrName>
                                        </p:attrNameLst>
                                      </p:cBhvr>
                                      <p:tavLst>
                                        <p:tav tm="0">
                                          <p:val>
                                            <p:strVal val="#ppt_h"/>
                                          </p:val>
                                        </p:tav>
                                        <p:tav tm="100000">
                                          <p:val>
                                            <p:strVal val="#ppt_h"/>
                                          </p:val>
                                        </p:tav>
                                      </p:tavLst>
                                    </p:anim>
                                  </p:childTnLst>
                                </p:cTn>
                              </p:par>
                              <p:par>
                                <p:cTn id="55" presetID="48" presetClass="entr" presetSubtype="0" accel="50000" fill="hold" nodeType="withEffect">
                                  <p:stCondLst>
                                    <p:cond delay="600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59" dur="1000" fill="hold"/>
                                        <p:tgtEl>
                                          <p:spTgt spid="5"/>
                                        </p:tgtEl>
                                        <p:attrNameLst>
                                          <p:attrName>ppt_y</p:attrName>
                                        </p:attrNameLst>
                                      </p:cBhvr>
                                      <p:tavLst>
                                        <p:tav tm="0">
                                          <p:val>
                                            <p:strVal val="#ppt_y"/>
                                          </p:val>
                                        </p:tav>
                                        <p:tav tm="100000">
                                          <p:val>
                                            <p:strVal val="#ppt_y"/>
                                          </p:val>
                                        </p:tav>
                                      </p:tavLst>
                                    </p:anim>
                                    <p:animEffect transition="in" filter="fade">
                                      <p:cBhvr>
                                        <p:cTn id="60" dur="1000"/>
                                        <p:tgtEl>
                                          <p:spTgt spid="5"/>
                                        </p:tgtEl>
                                      </p:cBhvr>
                                    </p:animEffect>
                                  </p:childTnLst>
                                </p:cTn>
                              </p:par>
                              <p:par>
                                <p:cTn id="61" presetID="48" presetClass="entr" presetSubtype="0" accel="50000" fill="hold" nodeType="withEffect">
                                  <p:stCondLst>
                                    <p:cond delay="1200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65" dur="1000" fill="hold"/>
                                        <p:tgtEl>
                                          <p:spTgt spid="7"/>
                                        </p:tgtEl>
                                        <p:attrNameLst>
                                          <p:attrName>ppt_y</p:attrName>
                                        </p:attrNameLst>
                                      </p:cBhvr>
                                      <p:tavLst>
                                        <p:tav tm="0">
                                          <p:val>
                                            <p:strVal val="#ppt_y"/>
                                          </p:val>
                                        </p:tav>
                                        <p:tav tm="100000">
                                          <p:val>
                                            <p:strVal val="#ppt_y"/>
                                          </p:val>
                                        </p:tav>
                                      </p:tavLst>
                                    </p:anim>
                                    <p:animEffect transition="in" filter="fade">
                                      <p:cBhvr>
                                        <p:cTn id="66" dur="1000"/>
                                        <p:tgtEl>
                                          <p:spTgt spid="7"/>
                                        </p:tgtEl>
                                      </p:cBhvr>
                                    </p:animEffect>
                                  </p:childTnLst>
                                </p:cTn>
                              </p:par>
                              <p:par>
                                <p:cTn id="67" presetID="48" presetClass="entr" presetSubtype="0" accel="50000" fill="hold" nodeType="withEffect">
                                  <p:stCondLst>
                                    <p:cond delay="6000"/>
                                  </p:stCondLst>
                                  <p:childTnLst>
                                    <p:set>
                                      <p:cBhvr>
                                        <p:cTn id="68" dur="1" fill="hold">
                                          <p:stCondLst>
                                            <p:cond delay="0"/>
                                          </p:stCondLst>
                                        </p:cTn>
                                        <p:tgtEl>
                                          <p:spTgt spid="6"/>
                                        </p:tgtEl>
                                        <p:attrNameLst>
                                          <p:attrName>style.visibility</p:attrName>
                                        </p:attrNameLst>
                                      </p:cBhvr>
                                      <p:to>
                                        <p:strVal val="visible"/>
                                      </p:to>
                                    </p:set>
                                    <p:anim calcmode="lin" valueType="num">
                                      <p:cBhvr>
                                        <p:cTn id="69"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0"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71" dur="1000" fill="hold"/>
                                        <p:tgtEl>
                                          <p:spTgt spid="6"/>
                                        </p:tgtEl>
                                        <p:attrNameLst>
                                          <p:attrName>ppt_y</p:attrName>
                                        </p:attrNameLst>
                                      </p:cBhvr>
                                      <p:tavLst>
                                        <p:tav tm="0">
                                          <p:val>
                                            <p:strVal val="#ppt_y"/>
                                          </p:val>
                                        </p:tav>
                                        <p:tav tm="100000">
                                          <p:val>
                                            <p:strVal val="#ppt_y"/>
                                          </p:val>
                                        </p:tav>
                                      </p:tavLst>
                                    </p:anim>
                                    <p:animEffect transition="in" filter="fade">
                                      <p:cBhvr>
                                        <p:cTn id="7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89" name="Group 153"/>
          <p:cNvGraphicFramePr>
            <a:graphicFrameLocks noGrp="1"/>
          </p:cNvGraphicFramePr>
          <p:nvPr>
            <p:extLst>
              <p:ext uri="{D42A27DB-BD31-4B8C-83A1-F6EECF244321}">
                <p14:modId xmlns:p14="http://schemas.microsoft.com/office/powerpoint/2010/main" val="2418989264"/>
              </p:ext>
            </p:extLst>
          </p:nvPr>
        </p:nvGraphicFramePr>
        <p:xfrm>
          <a:off x="0" y="381000"/>
          <a:ext cx="11764108" cy="6103940"/>
        </p:xfrm>
        <a:graphic>
          <a:graphicData uri="http://schemas.openxmlformats.org/drawingml/2006/table">
            <a:tbl>
              <a:tblPr/>
              <a:tblGrid>
                <a:gridCol w="2832101">
                  <a:extLst>
                    <a:ext uri="{9D8B030D-6E8A-4147-A177-3AD203B41FA5}">
                      <a16:colId xmlns:a16="http://schemas.microsoft.com/office/drawing/2014/main" val="20000"/>
                    </a:ext>
                  </a:extLst>
                </a:gridCol>
                <a:gridCol w="4284459">
                  <a:extLst>
                    <a:ext uri="{9D8B030D-6E8A-4147-A177-3AD203B41FA5}">
                      <a16:colId xmlns:a16="http://schemas.microsoft.com/office/drawing/2014/main" val="20001"/>
                    </a:ext>
                  </a:extLst>
                </a:gridCol>
                <a:gridCol w="4647548">
                  <a:extLst>
                    <a:ext uri="{9D8B030D-6E8A-4147-A177-3AD203B41FA5}">
                      <a16:colId xmlns:a16="http://schemas.microsoft.com/office/drawing/2014/main" val="20002"/>
                    </a:ext>
                  </a:extLst>
                </a:gridCol>
              </a:tblGrid>
              <a:tr h="742989">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rgbClr val="00B0F0"/>
                          </a:solidFill>
                          <a:effectLst>
                            <a:outerShdw blurRad="38100" dist="38100" dir="2700000" algn="tl">
                              <a:srgbClr val="000000"/>
                            </a:outerShdw>
                          </a:effectLst>
                          <a:latin typeface="Garamond" pitchFamily="18" charset="0"/>
                        </a:rPr>
                        <a:t>Symptom</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rgbClr val="00B0F0"/>
                          </a:solidFill>
                          <a:effectLst/>
                          <a:latin typeface="Garamond" pitchFamily="18" charset="0"/>
                          <a:ea typeface="Times New Roman" pitchFamily="18" charset="0"/>
                          <a:cs typeface="Arial" charset="0"/>
                        </a:rPr>
                        <a:t>Bacillary dysentery</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rgbClr val="00B0F0"/>
                          </a:solidFill>
                          <a:effectLst/>
                          <a:latin typeface="Garamond" pitchFamily="18" charset="0"/>
                          <a:ea typeface="Times New Roman" pitchFamily="18" charset="0"/>
                          <a:cs typeface="Arial" charset="0"/>
                        </a:rPr>
                        <a:t>Amoebic dysentery</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2989">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1" u="none" strike="noStrike" cap="none" normalizeH="0" baseline="0">
                          <a:ln>
                            <a:noFill/>
                          </a:ln>
                          <a:solidFill>
                            <a:schemeClr val="tx1"/>
                          </a:solidFill>
                          <a:effectLst/>
                          <a:latin typeface="Garamond" pitchFamily="18" charset="0"/>
                        </a:rPr>
                        <a:t>Onset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a:ln>
                            <a:noFill/>
                          </a:ln>
                          <a:solidFill>
                            <a:schemeClr val="tx1"/>
                          </a:solidFill>
                          <a:effectLst/>
                          <a:latin typeface="Garamond" pitchFamily="18" charset="0"/>
                          <a:ea typeface="Times New Roman" pitchFamily="18" charset="0"/>
                          <a:cs typeface="Arial" charset="0"/>
                        </a:rPr>
                        <a:t>Acute</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a:ln>
                            <a:noFill/>
                          </a:ln>
                          <a:solidFill>
                            <a:schemeClr val="tx1"/>
                          </a:solidFill>
                          <a:effectLst/>
                          <a:latin typeface="Garamond" pitchFamily="18" charset="0"/>
                          <a:ea typeface="Times New Roman" pitchFamily="18" charset="0"/>
                          <a:cs typeface="Arial" charset="0"/>
                        </a:rPr>
                        <a:t>Gradual</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3003">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1" u="none" strike="noStrike" cap="none" normalizeH="0" baseline="0">
                          <a:ln>
                            <a:noFill/>
                          </a:ln>
                          <a:solidFill>
                            <a:schemeClr val="tx1"/>
                          </a:solidFill>
                          <a:effectLst/>
                          <a:latin typeface="Garamond" pitchFamily="18" charset="0"/>
                        </a:rPr>
                        <a:t>General Condition</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a:ln>
                            <a:noFill/>
                          </a:ln>
                          <a:solidFill>
                            <a:schemeClr val="tx1"/>
                          </a:solidFill>
                          <a:effectLst/>
                          <a:latin typeface="Garamond" pitchFamily="18" charset="0"/>
                          <a:ea typeface="Times New Roman" pitchFamily="18" charset="0"/>
                          <a:cs typeface="Arial" charset="0"/>
                        </a:rPr>
                        <a:t>Poor</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a:ln>
                            <a:noFill/>
                          </a:ln>
                          <a:solidFill>
                            <a:schemeClr val="tx1"/>
                          </a:solidFill>
                          <a:effectLst/>
                          <a:latin typeface="Garamond" pitchFamily="18" charset="0"/>
                          <a:ea typeface="Times New Roman" pitchFamily="18" charset="0"/>
                          <a:cs typeface="Arial" charset="0"/>
                        </a:rPr>
                        <a:t>Normal</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2989">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1" u="none" strike="noStrike" cap="none" normalizeH="0" baseline="0">
                          <a:ln>
                            <a:noFill/>
                          </a:ln>
                          <a:solidFill>
                            <a:schemeClr val="tx1"/>
                          </a:solidFill>
                          <a:effectLst/>
                          <a:latin typeface="Garamond" pitchFamily="18" charset="0"/>
                        </a:rPr>
                        <a:t>Fever</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latin typeface="Garamond" pitchFamily="18" charset="0"/>
                          <a:ea typeface="Times New Roman" pitchFamily="18" charset="0"/>
                          <a:cs typeface="Arial" charset="0"/>
                        </a:rPr>
                        <a:t>High grade</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a:ln>
                            <a:noFill/>
                          </a:ln>
                          <a:solidFill>
                            <a:schemeClr val="tx1"/>
                          </a:solidFill>
                          <a:effectLst/>
                          <a:latin typeface="Garamond" pitchFamily="18" charset="0"/>
                          <a:ea typeface="Times New Roman" pitchFamily="18" charset="0"/>
                          <a:cs typeface="Arial" charset="0"/>
                        </a:rPr>
                        <a:t>Little fever (adult)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2989">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1" u="none" strike="noStrike" cap="none" normalizeH="0" baseline="0">
                          <a:ln>
                            <a:noFill/>
                          </a:ln>
                          <a:solidFill>
                            <a:schemeClr val="tx1"/>
                          </a:solidFill>
                          <a:effectLst/>
                          <a:latin typeface="Garamond" pitchFamily="18" charset="0"/>
                        </a:rPr>
                        <a:t>Tenesmus</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a:ln>
                            <a:noFill/>
                          </a:ln>
                          <a:solidFill>
                            <a:schemeClr val="tx1"/>
                          </a:solidFill>
                          <a:effectLst/>
                          <a:latin typeface="Garamond" pitchFamily="18" charset="0"/>
                          <a:ea typeface="Times New Roman" pitchFamily="18" charset="0"/>
                          <a:cs typeface="Arial" charset="0"/>
                        </a:rPr>
                        <a:t>Severe </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a:ln>
                            <a:noFill/>
                          </a:ln>
                          <a:solidFill>
                            <a:schemeClr val="tx1"/>
                          </a:solidFill>
                          <a:effectLst/>
                          <a:latin typeface="Garamond" pitchFamily="18" charset="0"/>
                          <a:ea typeface="Times New Roman" pitchFamily="18" charset="0"/>
                          <a:cs typeface="Arial" charset="0"/>
                        </a:rPr>
                        <a:t>Moderate</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3003">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fr-BE" sz="2400" b="1" i="1" u="none" strike="noStrike" cap="none" normalizeH="0" baseline="0">
                          <a:ln>
                            <a:noFill/>
                          </a:ln>
                          <a:solidFill>
                            <a:schemeClr val="tx1"/>
                          </a:solidFill>
                          <a:effectLst/>
                          <a:latin typeface="Garamond" pitchFamily="18" charset="0"/>
                        </a:rPr>
                        <a:t>Dehydration</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fr-BE" sz="2400" b="1" i="0" u="none" strike="noStrike" cap="none" normalizeH="0" baseline="0">
                          <a:ln>
                            <a:noFill/>
                          </a:ln>
                          <a:solidFill>
                            <a:schemeClr val="tx1"/>
                          </a:solidFill>
                          <a:effectLst/>
                          <a:latin typeface="Garamond" pitchFamily="18" charset="0"/>
                          <a:ea typeface="Times New Roman" pitchFamily="18" charset="0"/>
                          <a:cs typeface="Arial" charset="0"/>
                        </a:rPr>
                        <a:t>Frequent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fr-BE" sz="2400" b="1" i="0" u="none" strike="noStrike" cap="none" normalizeH="0" baseline="0">
                          <a:ln>
                            <a:noFill/>
                          </a:ln>
                          <a:solidFill>
                            <a:schemeClr val="tx1"/>
                          </a:solidFill>
                          <a:effectLst/>
                          <a:latin typeface="Garamond" pitchFamily="18" charset="0"/>
                          <a:ea typeface="Times New Roman" pitchFamily="18" charset="0"/>
                          <a:cs typeface="Arial" charset="0"/>
                        </a:rPr>
                        <a:t>Little dehydration (adult)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42989">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fr-BE" sz="2400" b="1" i="1" u="none" strike="noStrike" cap="none" normalizeH="0" baseline="0">
                          <a:ln>
                            <a:noFill/>
                          </a:ln>
                          <a:solidFill>
                            <a:schemeClr val="tx1"/>
                          </a:solidFill>
                          <a:effectLst/>
                          <a:latin typeface="Garamond" pitchFamily="18" charset="0"/>
                        </a:rPr>
                        <a:t>Faeces</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fr-BE" sz="2400" b="1" i="0" u="none" strike="noStrike" cap="none" normalizeH="0" baseline="0">
                          <a:ln>
                            <a:noFill/>
                          </a:ln>
                          <a:solidFill>
                            <a:schemeClr val="tx1"/>
                          </a:solidFill>
                          <a:effectLst/>
                          <a:latin typeface="Garamond" pitchFamily="18" charset="0"/>
                          <a:ea typeface="Times New Roman" pitchFamily="18" charset="0"/>
                          <a:cs typeface="Arial" charset="0"/>
                        </a:rPr>
                        <a:t>No trophozoites</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fr-BE" sz="2400" b="1" i="0" u="none" strike="noStrike" cap="none" normalizeH="0" baseline="0">
                          <a:ln>
                            <a:noFill/>
                          </a:ln>
                          <a:solidFill>
                            <a:schemeClr val="tx1"/>
                          </a:solidFill>
                          <a:effectLst/>
                          <a:latin typeface="Garamond" pitchFamily="18" charset="0"/>
                          <a:ea typeface="Times New Roman" pitchFamily="18" charset="0"/>
                          <a:cs typeface="Arial" charset="0"/>
                        </a:rPr>
                        <a:t>Trophozoites present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42989">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fr-BE" sz="2400" b="1" i="1" u="none" strike="noStrike" cap="none" normalizeH="0" baseline="0">
                          <a:ln>
                            <a:noFill/>
                          </a:ln>
                          <a:solidFill>
                            <a:schemeClr val="tx1"/>
                          </a:solidFill>
                          <a:effectLst/>
                          <a:latin typeface="Garamond" pitchFamily="18" charset="0"/>
                        </a:rPr>
                        <a:t>Culture</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fr-BE" sz="2400" b="1" i="0" u="none" strike="noStrike" cap="none" normalizeH="0" baseline="0">
                          <a:ln>
                            <a:noFill/>
                          </a:ln>
                          <a:solidFill>
                            <a:schemeClr val="tx1"/>
                          </a:solidFill>
                          <a:effectLst/>
                          <a:latin typeface="Garamond" pitchFamily="18" charset="0"/>
                          <a:ea typeface="Times New Roman" pitchFamily="18" charset="0"/>
                          <a:cs typeface="Arial" charset="0"/>
                        </a:rPr>
                        <a:t>Positive</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latin typeface="Garamond" pitchFamily="18" charset="0"/>
                          <a:ea typeface="Times New Roman" pitchFamily="18" charset="0"/>
                          <a:cs typeface="Arial" charset="0"/>
                        </a:rPr>
                        <a:t>Negative</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04961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93" y="896815"/>
            <a:ext cx="6336322" cy="61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Slide Number Placeholder 2"/>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37F9C066-7425-4B17-BDD5-C6539586FD74}" type="slidenum">
              <a:rPr lang="en-US" b="0"/>
              <a:pPr algn="l"/>
              <a:t>34</a:t>
            </a:fld>
            <a:endParaRPr lang="en-US" b="0"/>
          </a:p>
        </p:txBody>
      </p:sp>
      <p:sp>
        <p:nvSpPr>
          <p:cNvPr id="4" name="Text Box 2"/>
          <p:cNvSpPr txBox="1">
            <a:spLocks noChangeArrowheads="1"/>
          </p:cNvSpPr>
          <p:nvPr/>
        </p:nvSpPr>
        <p:spPr bwMode="auto">
          <a:xfrm>
            <a:off x="7596554" y="631909"/>
            <a:ext cx="4314091"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b="1">
                <a:solidFill>
                  <a:schemeClr val="tx1"/>
                </a:solidFill>
                <a:latin typeface="Arial" panose="020B0604020202020204" pitchFamily="34" charset="0"/>
                <a:cs typeface="Arial" panose="020B0604020202020204" pitchFamily="34" charset="0"/>
              </a:defRPr>
            </a:lvl1pPr>
            <a:lvl2pPr marL="579438" indent="-236538">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lvl="0" indent="0">
              <a:defRPr/>
            </a:pPr>
            <a:endParaRPr lang="en-US" sz="2400" b="0" dirty="0">
              <a:solidFill>
                <a:prstClr val="black"/>
              </a:solidFill>
              <a:latin typeface="Perpetua"/>
            </a:endParaRPr>
          </a:p>
          <a:p>
            <a:pPr marL="0" lvl="0" indent="0">
              <a:buFont typeface="Wingdings" pitchFamily="2" charset="2"/>
              <a:buChar char="Ø"/>
              <a:defRPr/>
            </a:pPr>
            <a:r>
              <a:rPr lang="en-US" sz="2400" dirty="0">
                <a:solidFill>
                  <a:srgbClr val="00B0F0"/>
                </a:solidFill>
                <a:latin typeface="Perpetua"/>
              </a:rPr>
              <a:t>Amoebic liver abscess</a:t>
            </a:r>
          </a:p>
          <a:p>
            <a:pPr marL="914400" lvl="2" indent="0">
              <a:buFontTx/>
              <a:buChar char="-"/>
              <a:defRPr/>
            </a:pPr>
            <a:r>
              <a:rPr lang="en-US" sz="2400" b="0" dirty="0">
                <a:solidFill>
                  <a:prstClr val="black"/>
                </a:solidFill>
                <a:latin typeface="Perpetua"/>
              </a:rPr>
              <a:t> via portal system</a:t>
            </a:r>
          </a:p>
          <a:p>
            <a:pPr marL="914400" lvl="2" indent="0">
              <a:buFontTx/>
              <a:buChar char="-"/>
              <a:defRPr/>
            </a:pPr>
            <a:r>
              <a:rPr lang="en-US" sz="2400" b="0" dirty="0">
                <a:solidFill>
                  <a:prstClr val="black"/>
                </a:solidFill>
                <a:latin typeface="Perpetua"/>
              </a:rPr>
              <a:t> 5% of invasive disease </a:t>
            </a:r>
          </a:p>
          <a:p>
            <a:pPr marL="914400" lvl="2" indent="0">
              <a:buFontTx/>
              <a:buChar char="-"/>
              <a:defRPr/>
            </a:pPr>
            <a:r>
              <a:rPr lang="en-US" sz="2400" b="0" dirty="0">
                <a:solidFill>
                  <a:prstClr val="black"/>
                </a:solidFill>
                <a:latin typeface="Perpetua"/>
              </a:rPr>
              <a:t> 10 times more common in men</a:t>
            </a:r>
          </a:p>
          <a:p>
            <a:pPr marL="914400" lvl="2" indent="0">
              <a:defRPr/>
            </a:pPr>
            <a:endParaRPr lang="en-US" sz="2400" b="0" dirty="0">
              <a:solidFill>
                <a:prstClr val="black"/>
              </a:solidFill>
              <a:latin typeface="Perpetua"/>
            </a:endParaRPr>
          </a:p>
          <a:p>
            <a:pPr marL="0" lvl="0" indent="0">
              <a:buFont typeface="Wingdings" pitchFamily="2" charset="2"/>
              <a:buChar char="Ø"/>
              <a:defRPr/>
            </a:pPr>
            <a:r>
              <a:rPr lang="en-US" sz="2400" dirty="0" err="1">
                <a:solidFill>
                  <a:srgbClr val="00B0F0"/>
                </a:solidFill>
                <a:latin typeface="Perpetua"/>
              </a:rPr>
              <a:t>Pleuropulmonary</a:t>
            </a:r>
            <a:endParaRPr lang="en-US" sz="2400" dirty="0">
              <a:solidFill>
                <a:srgbClr val="00B0F0"/>
              </a:solidFill>
              <a:latin typeface="Perpetua"/>
            </a:endParaRPr>
          </a:p>
          <a:p>
            <a:pPr marL="457200" lvl="1" indent="0">
              <a:defRPr/>
            </a:pPr>
            <a:r>
              <a:rPr lang="en-US" sz="2400" b="0" dirty="0">
                <a:solidFill>
                  <a:prstClr val="black"/>
                </a:solidFill>
                <a:latin typeface="Perpetua"/>
              </a:rPr>
              <a:t>	- direct spread from liver abscess (10%)</a:t>
            </a:r>
          </a:p>
          <a:p>
            <a:pPr marL="457200" lvl="1" indent="0">
              <a:defRPr/>
            </a:pPr>
            <a:r>
              <a:rPr lang="en-US" sz="2400" b="0" dirty="0">
                <a:solidFill>
                  <a:prstClr val="black"/>
                </a:solidFill>
                <a:latin typeface="Perpetua"/>
              </a:rPr>
              <a:t>	- </a:t>
            </a:r>
            <a:r>
              <a:rPr lang="en-US" sz="2400" b="0" dirty="0" err="1">
                <a:solidFill>
                  <a:prstClr val="black"/>
                </a:solidFill>
                <a:latin typeface="Perpetua"/>
              </a:rPr>
              <a:t>haematogenous</a:t>
            </a:r>
            <a:r>
              <a:rPr lang="en-US" sz="2400" b="0" dirty="0">
                <a:solidFill>
                  <a:prstClr val="black"/>
                </a:solidFill>
                <a:latin typeface="Perpetua"/>
              </a:rPr>
              <a:t> spread</a:t>
            </a:r>
          </a:p>
          <a:p>
            <a:pPr marL="457200" lvl="1" indent="0">
              <a:defRPr/>
            </a:pPr>
            <a:endParaRPr lang="en-US" sz="2400" b="0" dirty="0">
              <a:solidFill>
                <a:prstClr val="black"/>
              </a:solidFill>
              <a:latin typeface="Perpetua"/>
            </a:endParaRPr>
          </a:p>
          <a:p>
            <a:pPr marL="0" lvl="0" indent="0">
              <a:buFont typeface="Wingdings" pitchFamily="2" charset="2"/>
              <a:buChar char="Ø"/>
              <a:defRPr/>
            </a:pPr>
            <a:r>
              <a:rPr lang="en-US" sz="2400" dirty="0">
                <a:solidFill>
                  <a:srgbClr val="00B0F0"/>
                </a:solidFill>
                <a:latin typeface="Perpetua"/>
              </a:rPr>
              <a:t>Brain</a:t>
            </a:r>
          </a:p>
          <a:p>
            <a:pPr marL="457200" lvl="1" indent="0">
              <a:defRPr/>
            </a:pPr>
            <a:r>
              <a:rPr lang="en-US" sz="2400" b="0" dirty="0">
                <a:solidFill>
                  <a:prstClr val="black"/>
                </a:solidFill>
                <a:latin typeface="Perpetua"/>
              </a:rPr>
              <a:t>	- abrupt onset &amp; rapid progression</a:t>
            </a:r>
          </a:p>
          <a:p>
            <a:pPr marL="457200" lvl="1" indent="0">
              <a:defRPr/>
            </a:pPr>
            <a:r>
              <a:rPr lang="en-US" sz="2400" b="0" dirty="0">
                <a:solidFill>
                  <a:prstClr val="black"/>
                </a:solidFill>
                <a:latin typeface="Perpetua"/>
              </a:rPr>
              <a:t>	- death in 12-72 </a:t>
            </a:r>
            <a:r>
              <a:rPr lang="en-US" sz="2400" b="0" dirty="0" err="1">
                <a:solidFill>
                  <a:prstClr val="black"/>
                </a:solidFill>
                <a:latin typeface="Perpetua"/>
              </a:rPr>
              <a:t>hrs</a:t>
            </a:r>
            <a:endParaRPr lang="en-US" sz="2400" b="0" dirty="0">
              <a:solidFill>
                <a:prstClr val="black"/>
              </a:solidFill>
              <a:latin typeface="Perpetua"/>
            </a:endParaRPr>
          </a:p>
        </p:txBody>
      </p:sp>
      <p:sp>
        <p:nvSpPr>
          <p:cNvPr id="2" name="Rectangle 1"/>
          <p:cNvSpPr/>
          <p:nvPr/>
        </p:nvSpPr>
        <p:spPr>
          <a:xfrm>
            <a:off x="1468580" y="110836"/>
            <a:ext cx="8285019" cy="7859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ZW" sz="2800" b="1" dirty="0" err="1">
                <a:latin typeface="Arial" panose="020B0604020202020204" pitchFamily="34" charset="0"/>
                <a:cs typeface="Arial" panose="020B0604020202020204" pitchFamily="34" charset="0"/>
              </a:rPr>
              <a:t>Extraintestinal</a:t>
            </a:r>
            <a:r>
              <a:rPr lang="en-ZW" sz="2800" b="1" dirty="0">
                <a:latin typeface="Arial" panose="020B0604020202020204" pitchFamily="34" charset="0"/>
                <a:cs typeface="Arial" panose="020B0604020202020204" pitchFamily="34" charset="0"/>
              </a:rPr>
              <a:t> </a:t>
            </a:r>
            <a:r>
              <a:rPr lang="en-ZW" sz="2800" b="1" dirty="0" err="1">
                <a:latin typeface="Arial" panose="020B0604020202020204" pitchFamily="34" charset="0"/>
                <a:cs typeface="Arial" panose="020B0604020202020204" pitchFamily="34" charset="0"/>
              </a:rPr>
              <a:t>Amoebiasis</a:t>
            </a:r>
            <a:endParaRPr lang="en-ZW"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820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81200" y="457200"/>
            <a:ext cx="8229600" cy="960438"/>
          </a:xfrm>
        </p:spPr>
        <p:txBody>
          <a:bodyPr/>
          <a:lstStyle/>
          <a:p>
            <a:pPr eaLnBrk="1" hangingPunct="1">
              <a:defRPr/>
            </a:pPr>
            <a:r>
              <a:rPr lang="en-US" dirty="0">
                <a:solidFill>
                  <a:srgbClr val="FF3300"/>
                </a:solidFill>
                <a:latin typeface="+mn-lt"/>
              </a:rPr>
              <a:t>Amoebic liver abscess</a:t>
            </a:r>
          </a:p>
        </p:txBody>
      </p:sp>
      <p:pic>
        <p:nvPicPr>
          <p:cNvPr id="71683" name="Picture 6" descr="017"/>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003675" y="1532731"/>
            <a:ext cx="3514725" cy="4894263"/>
          </a:xfrm>
          <a:noFill/>
          <a:ln w="12700">
            <a:solidFill>
              <a:srgbClr val="000000"/>
            </a:solidFill>
            <a:miter lim="800000"/>
            <a:headEnd/>
            <a:tailEnd/>
          </a:ln>
        </p:spPr>
      </p:pic>
      <p:sp>
        <p:nvSpPr>
          <p:cNvPr id="60420" name="Rectangle 3"/>
          <p:cNvSpPr>
            <a:spLocks noGrp="1" noChangeArrowheads="1"/>
          </p:cNvSpPr>
          <p:nvPr>
            <p:ph type="body" sz="half" idx="2"/>
          </p:nvPr>
        </p:nvSpPr>
        <p:spPr>
          <a:xfrm>
            <a:off x="7518400" y="1169194"/>
            <a:ext cx="4572000" cy="5257800"/>
          </a:xfrm>
        </p:spPr>
        <p:txBody>
          <a:bodyPr/>
          <a:lstStyle/>
          <a:p>
            <a:pPr eaLnBrk="1" hangingPunct="1">
              <a:lnSpc>
                <a:spcPct val="90000"/>
              </a:lnSpc>
              <a:defRPr/>
            </a:pPr>
            <a:r>
              <a:rPr lang="en-US" sz="2400" dirty="0">
                <a:solidFill>
                  <a:srgbClr val="009999"/>
                </a:solidFill>
                <a:cs typeface="Tahoma" pitchFamily="34" charset="0"/>
              </a:rPr>
              <a:t>Most common form of </a:t>
            </a:r>
            <a:r>
              <a:rPr lang="en-US" sz="2400" dirty="0" err="1">
                <a:solidFill>
                  <a:srgbClr val="009999"/>
                </a:solidFill>
                <a:cs typeface="Tahoma" pitchFamily="34" charset="0"/>
              </a:rPr>
              <a:t>extraintestinal</a:t>
            </a:r>
            <a:r>
              <a:rPr lang="en-US" sz="2400" dirty="0">
                <a:solidFill>
                  <a:srgbClr val="009999"/>
                </a:solidFill>
                <a:cs typeface="Tahoma" pitchFamily="34" charset="0"/>
              </a:rPr>
              <a:t> </a:t>
            </a:r>
            <a:r>
              <a:rPr lang="en-US" sz="2400" dirty="0" err="1">
                <a:solidFill>
                  <a:srgbClr val="009999"/>
                </a:solidFill>
                <a:cs typeface="Tahoma" pitchFamily="34" charset="0"/>
              </a:rPr>
              <a:t>amebiasis</a:t>
            </a:r>
            <a:endParaRPr lang="en-US" sz="2400" dirty="0">
              <a:solidFill>
                <a:srgbClr val="009999"/>
              </a:solidFill>
              <a:cs typeface="Tahoma" pitchFamily="34" charset="0"/>
            </a:endParaRPr>
          </a:p>
          <a:p>
            <a:pPr eaLnBrk="1" hangingPunct="1">
              <a:lnSpc>
                <a:spcPct val="90000"/>
              </a:lnSpc>
              <a:defRPr/>
            </a:pPr>
            <a:endParaRPr lang="en-US" sz="2400" dirty="0">
              <a:solidFill>
                <a:srgbClr val="009999"/>
              </a:solidFill>
              <a:cs typeface="Tahoma" pitchFamily="34" charset="0"/>
            </a:endParaRPr>
          </a:p>
          <a:p>
            <a:pPr eaLnBrk="1" hangingPunct="1">
              <a:lnSpc>
                <a:spcPct val="90000"/>
              </a:lnSpc>
              <a:defRPr/>
            </a:pPr>
            <a:r>
              <a:rPr lang="en-US" sz="2400" dirty="0">
                <a:solidFill>
                  <a:srgbClr val="009999"/>
                </a:solidFill>
                <a:cs typeface="Tahoma" pitchFamily="34" charset="0"/>
              </a:rPr>
              <a:t>symptoms are right upper quadrant pain and fever</a:t>
            </a:r>
          </a:p>
          <a:p>
            <a:pPr eaLnBrk="1" hangingPunct="1">
              <a:lnSpc>
                <a:spcPct val="90000"/>
              </a:lnSpc>
              <a:defRPr/>
            </a:pPr>
            <a:endParaRPr lang="en-US" sz="2400" dirty="0">
              <a:solidFill>
                <a:srgbClr val="009999"/>
              </a:solidFill>
              <a:cs typeface="Tahoma" pitchFamily="34" charset="0"/>
            </a:endParaRPr>
          </a:p>
          <a:p>
            <a:pPr marL="171450" indent="-171450">
              <a:buFontTx/>
              <a:buChar char="•"/>
              <a:defRPr/>
            </a:pPr>
            <a:r>
              <a:rPr lang="en-US" sz="2400" dirty="0">
                <a:solidFill>
                  <a:srgbClr val="000000"/>
                </a:solidFill>
                <a:cs typeface="Tahoma" pitchFamily="34" charset="0"/>
              </a:rPr>
              <a:t>Fast growing abscess filled with:</a:t>
            </a:r>
          </a:p>
          <a:p>
            <a:pPr marL="571500" lvl="1" indent="-171450">
              <a:buFontTx/>
              <a:buChar char="•"/>
              <a:defRPr/>
            </a:pPr>
            <a:r>
              <a:rPr lang="en-US" dirty="0">
                <a:solidFill>
                  <a:srgbClr val="000000"/>
                </a:solidFill>
                <a:cs typeface="Tahoma" pitchFamily="34" charset="0"/>
              </a:rPr>
              <a:t>chocolate-colored ‘pus’</a:t>
            </a:r>
          </a:p>
          <a:p>
            <a:pPr lvl="2" indent="-171450">
              <a:buFontTx/>
              <a:buChar char="•"/>
              <a:defRPr/>
            </a:pPr>
            <a:r>
              <a:rPr lang="en-US" sz="2400" dirty="0">
                <a:solidFill>
                  <a:srgbClr val="000000"/>
                </a:solidFill>
                <a:cs typeface="Tahoma" pitchFamily="34" charset="0"/>
              </a:rPr>
              <a:t>necrotic material</a:t>
            </a:r>
          </a:p>
          <a:p>
            <a:pPr lvl="2" indent="-171450">
              <a:buFontTx/>
              <a:buChar char="•"/>
              <a:defRPr/>
            </a:pPr>
            <a:r>
              <a:rPr lang="en-US" sz="2400" dirty="0">
                <a:solidFill>
                  <a:srgbClr val="000000"/>
                </a:solidFill>
                <a:cs typeface="Tahoma" pitchFamily="34" charset="0"/>
              </a:rPr>
              <a:t>usually bacteria free</a:t>
            </a:r>
          </a:p>
          <a:p>
            <a:pPr lvl="2" indent="-171450">
              <a:buFontTx/>
              <a:buChar char="•"/>
              <a:defRPr/>
            </a:pPr>
            <a:r>
              <a:rPr lang="en-US" sz="2400" dirty="0">
                <a:solidFill>
                  <a:srgbClr val="000000"/>
                </a:solidFill>
                <a:cs typeface="Tahoma" pitchFamily="34" charset="0"/>
              </a:rPr>
              <a:t>amoebae are found only at borders</a:t>
            </a:r>
          </a:p>
          <a:p>
            <a:pPr eaLnBrk="1" hangingPunct="1">
              <a:lnSpc>
                <a:spcPct val="90000"/>
              </a:lnSpc>
              <a:defRPr/>
            </a:pPr>
            <a:endParaRPr lang="en-US" sz="2400" dirty="0">
              <a:solidFill>
                <a:srgbClr val="009999"/>
              </a:solidFill>
            </a:endParaRPr>
          </a:p>
        </p:txBody>
      </p:sp>
      <p:sp>
        <p:nvSpPr>
          <p:cNvPr id="71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FE44097A-CE26-4C97-968A-FC7F65F5687A}" type="slidenum">
              <a:rPr lang="en-US" b="0">
                <a:latin typeface="Arial Black" panose="020B0A04020102020204" pitchFamily="34" charset="0"/>
              </a:rPr>
              <a:pPr/>
              <a:t>35</a:t>
            </a:fld>
            <a:endParaRPr lang="en-US" b="0">
              <a:latin typeface="Arial Black" panose="020B0A04020102020204" pitchFamily="34" charset="0"/>
            </a:endParaRPr>
          </a:p>
        </p:txBody>
      </p:sp>
      <p:pic>
        <p:nvPicPr>
          <p:cNvPr id="7" name="Picture 4" descr="pyogenic-liver-absc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219200"/>
            <a:ext cx="4276969"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837694"/>
      </p:ext>
    </p:extLst>
  </p:cSld>
  <p:clrMapOvr>
    <a:masterClrMapping/>
  </p:clrMapOvr>
  <p:transition>
    <p:cut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dirty="0">
                <a:solidFill>
                  <a:srgbClr val="FF3300"/>
                </a:solidFill>
                <a:latin typeface="+mn-lt"/>
              </a:rPr>
              <a:t>Amoebic liver abscess</a:t>
            </a:r>
          </a:p>
        </p:txBody>
      </p:sp>
      <p:pic>
        <p:nvPicPr>
          <p:cNvPr id="72707" name="Picture 4"/>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676400" y="1676401"/>
            <a:ext cx="3881438" cy="2690813"/>
          </a:xfrm>
        </p:spPr>
      </p:pic>
      <p:sp>
        <p:nvSpPr>
          <p:cNvPr id="294915" name="Rectangle 3"/>
          <p:cNvSpPr>
            <a:spLocks noGrp="1" noChangeArrowheads="1"/>
          </p:cNvSpPr>
          <p:nvPr>
            <p:ph type="body" sz="half" idx="2"/>
          </p:nvPr>
        </p:nvSpPr>
        <p:spPr>
          <a:xfrm>
            <a:off x="5562600" y="1524000"/>
            <a:ext cx="5105400" cy="4724400"/>
          </a:xfrm>
        </p:spPr>
        <p:txBody>
          <a:bodyPr rtlCol="0">
            <a:normAutofit/>
          </a:bodyPr>
          <a:lstStyle/>
          <a:p>
            <a:pPr>
              <a:defRPr/>
            </a:pPr>
            <a:r>
              <a:rPr lang="en-US" sz="2400" dirty="0">
                <a:solidFill>
                  <a:srgbClr val="FF0000"/>
                </a:solidFill>
                <a:effectLst>
                  <a:outerShdw blurRad="38100" dist="38100" dir="2700000" algn="tl">
                    <a:srgbClr val="FFFFFF"/>
                  </a:outerShdw>
                </a:effectLst>
                <a:cs typeface="Tahoma" pitchFamily="34" charset="0"/>
              </a:rPr>
              <a:t>30-50% </a:t>
            </a:r>
            <a:r>
              <a:rPr lang="en-US" sz="2400" dirty="0">
                <a:solidFill>
                  <a:srgbClr val="000000"/>
                </a:solidFill>
                <a:effectLst>
                  <a:outerShdw blurRad="38100" dist="38100" dir="2700000" algn="tl">
                    <a:srgbClr val="FFFFFF"/>
                  </a:outerShdw>
                </a:effectLst>
                <a:cs typeface="Tahoma" pitchFamily="34" charset="0"/>
              </a:rPr>
              <a:t>of patients with liver abscess show also </a:t>
            </a:r>
            <a:r>
              <a:rPr lang="en-US" sz="2400" dirty="0">
                <a:solidFill>
                  <a:srgbClr val="FF0000"/>
                </a:solidFill>
                <a:effectLst>
                  <a:outerShdw blurRad="38100" dist="38100" dir="2700000" algn="tl">
                    <a:srgbClr val="FFFFFF"/>
                  </a:outerShdw>
                </a:effectLst>
                <a:cs typeface="Tahoma" pitchFamily="34" charset="0"/>
              </a:rPr>
              <a:t>pneumonic involvement</a:t>
            </a:r>
          </a:p>
          <a:p>
            <a:pPr>
              <a:defRPr/>
            </a:pPr>
            <a:endParaRPr lang="en-US" sz="2400" dirty="0">
              <a:solidFill>
                <a:srgbClr val="000000"/>
              </a:solidFill>
              <a:effectLst>
                <a:outerShdw blurRad="38100" dist="38100" dir="2700000" algn="tl">
                  <a:srgbClr val="FFFFFF"/>
                </a:outerShdw>
              </a:effectLst>
              <a:cs typeface="Tahoma" pitchFamily="34" charset="0"/>
            </a:endParaRPr>
          </a:p>
          <a:p>
            <a:pPr>
              <a:defRPr/>
            </a:pPr>
            <a:r>
              <a:rPr lang="en-US" sz="2400" dirty="0">
                <a:solidFill>
                  <a:srgbClr val="000000"/>
                </a:solidFill>
                <a:effectLst>
                  <a:outerShdw blurRad="38100" dist="38100" dir="2700000" algn="tl">
                    <a:srgbClr val="FFFFFF"/>
                  </a:outerShdw>
                </a:effectLst>
                <a:cs typeface="Tahoma" pitchFamily="34" charset="0"/>
              </a:rPr>
              <a:t>Rupture is again a major threat, especially rupture into </a:t>
            </a:r>
            <a:r>
              <a:rPr lang="en-US" sz="2400" dirty="0">
                <a:solidFill>
                  <a:srgbClr val="FF0000"/>
                </a:solidFill>
                <a:effectLst>
                  <a:outerShdw blurRad="38100" dist="38100" dir="2700000" algn="tl">
                    <a:srgbClr val="FFFFFF"/>
                  </a:outerShdw>
                </a:effectLst>
                <a:cs typeface="Tahoma" pitchFamily="34" charset="0"/>
              </a:rPr>
              <a:t>the pericardium</a:t>
            </a:r>
          </a:p>
          <a:p>
            <a:pPr>
              <a:defRPr/>
            </a:pPr>
            <a:endParaRPr lang="en-US" sz="2400" dirty="0">
              <a:solidFill>
                <a:srgbClr val="000000"/>
              </a:solidFill>
              <a:effectLst>
                <a:outerShdw blurRad="38100" dist="38100" dir="2700000" algn="tl">
                  <a:srgbClr val="FFFFFF"/>
                </a:outerShdw>
              </a:effectLst>
              <a:cs typeface="Tahoma" pitchFamily="34" charset="0"/>
            </a:endParaRPr>
          </a:p>
          <a:p>
            <a:pPr>
              <a:defRPr/>
            </a:pPr>
            <a:r>
              <a:rPr lang="en-US" sz="2400" dirty="0">
                <a:solidFill>
                  <a:srgbClr val="FF0000"/>
                </a:solidFill>
                <a:effectLst>
                  <a:outerShdw blurRad="38100" dist="38100" dir="2700000" algn="tl">
                    <a:srgbClr val="FFFFFF"/>
                  </a:outerShdw>
                </a:effectLst>
                <a:cs typeface="Tahoma" pitchFamily="34" charset="0"/>
              </a:rPr>
              <a:t>Draining abscesses </a:t>
            </a:r>
            <a:r>
              <a:rPr lang="en-US" sz="2400" dirty="0">
                <a:solidFill>
                  <a:srgbClr val="000000"/>
                </a:solidFill>
                <a:effectLst>
                  <a:outerShdw blurRad="38100" dist="38100" dir="2700000" algn="tl">
                    <a:srgbClr val="FFFFFF"/>
                  </a:outerShdw>
                </a:effectLst>
                <a:cs typeface="Tahoma" pitchFamily="34" charset="0"/>
              </a:rPr>
              <a:t>is today only performed in extreme cases when rupture is feare</a:t>
            </a:r>
            <a:r>
              <a:rPr lang="en-US" sz="2400" dirty="0">
                <a:solidFill>
                  <a:srgbClr val="000000"/>
                </a:solidFill>
                <a:effectLst>
                  <a:outerShdw blurRad="38100" dist="38100" dir="2700000" algn="tl">
                    <a:srgbClr val="FFFFFF"/>
                  </a:outerShdw>
                </a:effectLst>
              </a:rPr>
              <a:t>d</a:t>
            </a:r>
          </a:p>
        </p:txBody>
      </p:sp>
      <p:sp>
        <p:nvSpPr>
          <p:cNvPr id="72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097328E-76D6-490B-8E86-95CF85B266B0}" type="slidenum">
              <a:rPr lang="en-US" b="0">
                <a:latin typeface="Arial Black" panose="020B0A04020102020204" pitchFamily="34" charset="0"/>
              </a:rPr>
              <a:pPr/>
              <a:t>36</a:t>
            </a:fld>
            <a:endParaRPr lang="en-US" b="0">
              <a:latin typeface="Arial Black" panose="020B0A04020102020204" pitchFamily="34" charset="0"/>
            </a:endParaRPr>
          </a:p>
        </p:txBody>
      </p:sp>
    </p:spTree>
    <p:extLst>
      <p:ext uri="{BB962C8B-B14F-4D97-AF65-F5344CB8AC3E}">
        <p14:creationId xmlns:p14="http://schemas.microsoft.com/office/powerpoint/2010/main" val="1983725195"/>
      </p:ext>
    </p:extLst>
  </p:cSld>
  <p:clrMapOvr>
    <a:masterClrMapping/>
  </p:clrMapOvr>
  <p:transition>
    <p:cut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018"/>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524001" y="0"/>
            <a:ext cx="5510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descr="eh_sy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0414" y="0"/>
            <a:ext cx="35575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4"/>
          <p:cNvSpPr txBox="1">
            <a:spLocks noChangeArrowheads="1"/>
          </p:cNvSpPr>
          <p:nvPr/>
        </p:nvSpPr>
        <p:spPr bwMode="auto">
          <a:xfrm>
            <a:off x="1676401" y="152400"/>
            <a:ext cx="4130675" cy="3416300"/>
          </a:xfrm>
          <a:prstGeom prst="rect">
            <a:avLst/>
          </a:prstGeom>
          <a:solidFill>
            <a:schemeClr val="bg1">
              <a:alpha val="74117"/>
            </a:schemeClr>
          </a:solidFill>
          <a:ln w="28575">
            <a:solidFill>
              <a:schemeClr val="tx1"/>
            </a:solidFill>
            <a:miter lim="800000"/>
            <a:headEnd/>
            <a:tailEnd/>
          </a:ln>
        </p:spPr>
        <p:txBody>
          <a:bodyPr>
            <a:spAutoFit/>
          </a:bodyPr>
          <a:lstStyle>
            <a:lvl1pPr marL="228600" indent="-228600">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sz="2400" u="sng"/>
              <a:t>Pulmonary Amoebiasis</a:t>
            </a:r>
            <a:endParaRPr lang="en-US" sz="2400"/>
          </a:p>
          <a:p>
            <a:endParaRPr lang="en-US" sz="2400" b="0"/>
          </a:p>
          <a:p>
            <a:pPr>
              <a:buFontTx/>
              <a:buChar char="•"/>
            </a:pPr>
            <a:r>
              <a:rPr lang="en-US" sz="2400" b="0"/>
              <a:t>rarely primary</a:t>
            </a:r>
          </a:p>
          <a:p>
            <a:pPr>
              <a:buFontTx/>
              <a:buChar char="•"/>
            </a:pPr>
            <a:r>
              <a:rPr lang="en-US" sz="2400" b="0"/>
              <a:t>rupture of liver abscess through diaphragm</a:t>
            </a:r>
          </a:p>
          <a:p>
            <a:pPr>
              <a:buFontTx/>
              <a:buChar char="•"/>
            </a:pPr>
            <a:r>
              <a:rPr lang="en-US" sz="2400" b="0"/>
              <a:t>2</a:t>
            </a:r>
            <a:r>
              <a:rPr lang="en-US" sz="2400" b="0" baseline="30000"/>
              <a:t>o</a:t>
            </a:r>
            <a:r>
              <a:rPr lang="en-US" sz="2400" b="0"/>
              <a:t> bacterial infections common</a:t>
            </a:r>
          </a:p>
          <a:p>
            <a:pPr>
              <a:buFontTx/>
              <a:buChar char="•"/>
            </a:pPr>
            <a:r>
              <a:rPr lang="en-US" sz="2400" b="0"/>
              <a:t>fever, cough, dyspnea, pain</a:t>
            </a:r>
          </a:p>
        </p:txBody>
      </p:sp>
      <p:sp>
        <p:nvSpPr>
          <p:cNvPr id="73733" name="Slide Number Placeholder 4"/>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2665D46E-4BB7-4138-9C3F-83F8A9791F48}" type="slidenum">
              <a:rPr lang="en-US" b="0"/>
              <a:pPr algn="l"/>
              <a:t>37</a:t>
            </a:fld>
            <a:endParaRPr lang="en-US" b="0"/>
          </a:p>
        </p:txBody>
      </p:sp>
    </p:spTree>
    <p:extLst>
      <p:ext uri="{BB962C8B-B14F-4D97-AF65-F5344CB8AC3E}">
        <p14:creationId xmlns:p14="http://schemas.microsoft.com/office/powerpoint/2010/main" val="3691916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019"/>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519238" y="3221038"/>
            <a:ext cx="5110163"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4755" name="Picture 3" descr="eh_sy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0"/>
            <a:ext cx="3557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 Box 4"/>
          <p:cNvSpPr txBox="1">
            <a:spLocks noChangeArrowheads="1"/>
          </p:cNvSpPr>
          <p:nvPr/>
        </p:nvSpPr>
        <p:spPr bwMode="auto">
          <a:xfrm>
            <a:off x="1524000" y="381001"/>
            <a:ext cx="5334000" cy="3108325"/>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b="1">
                <a:solidFill>
                  <a:schemeClr val="tx1"/>
                </a:solidFill>
                <a:latin typeface="Arial" panose="020B0604020202020204" pitchFamily="34" charset="0"/>
                <a:cs typeface="Arial" panose="020B0604020202020204" pitchFamily="34" charset="0"/>
              </a:defRPr>
            </a:lvl1pPr>
            <a:lvl2pPr indent="-1714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sz="2800" u="sng">
                <a:solidFill>
                  <a:srgbClr val="FF3300"/>
                </a:solidFill>
              </a:rPr>
              <a:t>Cutaneous Amoebiasis</a:t>
            </a:r>
            <a:endParaRPr lang="en-US" sz="2800">
              <a:solidFill>
                <a:srgbClr val="FF3300"/>
              </a:solidFill>
            </a:endParaRPr>
          </a:p>
          <a:p>
            <a:endParaRPr lang="en-US" sz="2400"/>
          </a:p>
          <a:p>
            <a:pPr>
              <a:buFontTx/>
              <a:buChar char="•"/>
            </a:pPr>
            <a:r>
              <a:rPr lang="en-US" sz="2400">
                <a:solidFill>
                  <a:srgbClr val="009900"/>
                </a:solidFill>
              </a:rPr>
              <a:t>intestinal or hepatic fistula</a:t>
            </a:r>
          </a:p>
          <a:p>
            <a:pPr>
              <a:buFontTx/>
              <a:buChar char="•"/>
            </a:pPr>
            <a:r>
              <a:rPr lang="en-US" sz="2400">
                <a:solidFill>
                  <a:srgbClr val="009900"/>
                </a:solidFill>
              </a:rPr>
              <a:t>mucosa bathed in fluids containing trophozoites</a:t>
            </a:r>
          </a:p>
          <a:p>
            <a:pPr lvl="1">
              <a:buFontTx/>
              <a:buChar char="•"/>
            </a:pPr>
            <a:r>
              <a:rPr lang="en-US" sz="2400">
                <a:solidFill>
                  <a:srgbClr val="009900"/>
                </a:solidFill>
              </a:rPr>
              <a:t>perianal ulcers</a:t>
            </a:r>
          </a:p>
          <a:p>
            <a:pPr lvl="1">
              <a:buFontTx/>
              <a:buChar char="•"/>
            </a:pPr>
            <a:r>
              <a:rPr lang="en-US" sz="2400">
                <a:solidFill>
                  <a:srgbClr val="009900"/>
                </a:solidFill>
              </a:rPr>
              <a:t>urogenital (eg, labia, vagina, penis)</a:t>
            </a:r>
          </a:p>
        </p:txBody>
      </p:sp>
      <p:sp>
        <p:nvSpPr>
          <p:cNvPr id="74757" name="Slide Number Placeholder 4"/>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47E28C92-A215-4B11-BC58-1E8D244582CA}" type="slidenum">
              <a:rPr lang="en-US" b="0"/>
              <a:pPr algn="l"/>
              <a:t>38</a:t>
            </a:fld>
            <a:endParaRPr lang="en-US" b="0"/>
          </a:p>
        </p:txBody>
      </p:sp>
    </p:spTree>
    <p:extLst>
      <p:ext uri="{BB962C8B-B14F-4D97-AF65-F5344CB8AC3E}">
        <p14:creationId xmlns:p14="http://schemas.microsoft.com/office/powerpoint/2010/main" val="2391802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805354" y="112838"/>
            <a:ext cx="7772400" cy="889485"/>
          </a:xfrm>
          <a:solidFill>
            <a:schemeClr val="accent5">
              <a:lumMod val="20000"/>
              <a:lumOff val="80000"/>
            </a:schemeClr>
          </a:solidFill>
        </p:spPr>
        <p:txBody>
          <a:bodyPr>
            <a:normAutofit fontScale="90000"/>
          </a:bodyPr>
          <a:lstStyle/>
          <a:p>
            <a:pPr algn="ctr">
              <a:defRPr/>
            </a:pPr>
            <a:br>
              <a:rPr lang="en-US" dirty="0"/>
            </a:br>
            <a:r>
              <a:rPr lang="en-US" sz="3600" dirty="0">
                <a:latin typeface="Arial" panose="020B0604020202020204" pitchFamily="34" charset="0"/>
                <a:cs typeface="Arial" panose="020B0604020202020204" pitchFamily="34" charset="0"/>
              </a:rPr>
              <a:t>Laboratory diagnosis </a:t>
            </a:r>
            <a:br>
              <a:rPr lang="en-US" sz="3600" dirty="0">
                <a:latin typeface="Arial" panose="020B0604020202020204" pitchFamily="34" charset="0"/>
                <a:cs typeface="Arial" panose="020B0604020202020204" pitchFamily="34" charset="0"/>
              </a:rPr>
            </a:br>
            <a:endParaRPr lang="en-US" sz="3600" dirty="0">
              <a:solidFill>
                <a:srgbClr val="FF0000"/>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a:xfrm>
            <a:off x="134815" y="1099127"/>
            <a:ext cx="11611708" cy="5261986"/>
          </a:xfrm>
        </p:spPr>
        <p:txBody>
          <a:bodyPr>
            <a:normAutofit fontScale="92500" lnSpcReduction="20000"/>
          </a:bodyPr>
          <a:lstStyle/>
          <a:p>
            <a:pPr>
              <a:buFont typeface="Arial" pitchFamily="34" charset="0"/>
              <a:buNone/>
              <a:defRPr/>
            </a:pPr>
            <a:endParaRPr lang="en-US" sz="2400" dirty="0">
              <a:solidFill>
                <a:srgbClr val="006600"/>
              </a:solidFill>
              <a:cs typeface="Tahoma" pitchFamily="34" charset="0"/>
            </a:endParaRPr>
          </a:p>
          <a:p>
            <a:pPr>
              <a:buFont typeface="Arial" pitchFamily="34" charset="0"/>
              <a:buNone/>
              <a:defRPr/>
            </a:pPr>
            <a:r>
              <a:rPr lang="en-US" sz="2400" dirty="0">
                <a:solidFill>
                  <a:srgbClr val="006600"/>
                </a:solidFill>
                <a:cs typeface="Tahoma" pitchFamily="34" charset="0"/>
              </a:rPr>
              <a:t>1. </a:t>
            </a:r>
            <a:r>
              <a:rPr lang="en-US" sz="2400" dirty="0">
                <a:solidFill>
                  <a:schemeClr val="accent1">
                    <a:lumMod val="10000"/>
                  </a:schemeClr>
                </a:solidFill>
                <a:cs typeface="Tahoma" pitchFamily="34" charset="0"/>
              </a:rPr>
              <a:t>Microscopic examination of  </a:t>
            </a:r>
            <a:r>
              <a:rPr lang="en-US" sz="2400" dirty="0" err="1">
                <a:solidFill>
                  <a:schemeClr val="accent1">
                    <a:lumMod val="10000"/>
                  </a:schemeClr>
                </a:solidFill>
                <a:cs typeface="Tahoma" pitchFamily="34" charset="0"/>
              </a:rPr>
              <a:t>faecal</a:t>
            </a:r>
            <a:r>
              <a:rPr lang="en-US" sz="2400" dirty="0">
                <a:solidFill>
                  <a:schemeClr val="accent1">
                    <a:lumMod val="10000"/>
                  </a:schemeClr>
                </a:solidFill>
                <a:cs typeface="Tahoma" pitchFamily="34" charset="0"/>
              </a:rPr>
              <a:t> specimens</a:t>
            </a:r>
          </a:p>
          <a:p>
            <a:pPr>
              <a:buFont typeface="Arial" pitchFamily="34" charset="0"/>
              <a:buNone/>
              <a:defRPr/>
            </a:pPr>
            <a:endParaRPr lang="en-US" sz="2400" dirty="0">
              <a:solidFill>
                <a:schemeClr val="accent1">
                  <a:lumMod val="10000"/>
                </a:schemeClr>
              </a:solidFill>
              <a:cs typeface="Tahoma" pitchFamily="34" charset="0"/>
            </a:endParaRPr>
          </a:p>
          <a:p>
            <a:pPr>
              <a:buFont typeface="Arial" pitchFamily="34" charset="0"/>
              <a:buNone/>
              <a:defRPr/>
            </a:pPr>
            <a:r>
              <a:rPr lang="en-US" sz="2400" dirty="0">
                <a:solidFill>
                  <a:schemeClr val="accent1">
                    <a:lumMod val="10000"/>
                  </a:schemeClr>
                </a:solidFill>
                <a:cs typeface="Tahoma" pitchFamily="34" charset="0"/>
              </a:rPr>
              <a:t>2. </a:t>
            </a:r>
            <a:r>
              <a:rPr lang="en-US" sz="2400" dirty="0" err="1">
                <a:solidFill>
                  <a:schemeClr val="accent1">
                    <a:lumMod val="10000"/>
                  </a:schemeClr>
                </a:solidFill>
                <a:cs typeface="Tahoma" pitchFamily="34" charset="0"/>
              </a:rPr>
              <a:t>Immunodiagnosis</a:t>
            </a:r>
            <a:endParaRPr lang="en-US" sz="2400" dirty="0">
              <a:solidFill>
                <a:schemeClr val="accent1">
                  <a:lumMod val="10000"/>
                </a:schemeClr>
              </a:solidFill>
              <a:cs typeface="Tahoma" pitchFamily="34" charset="0"/>
            </a:endParaRPr>
          </a:p>
          <a:p>
            <a:pPr lvl="1">
              <a:defRPr/>
            </a:pPr>
            <a:r>
              <a:rPr lang="en-US" dirty="0">
                <a:solidFill>
                  <a:schemeClr val="accent1">
                    <a:lumMod val="10000"/>
                  </a:schemeClr>
                </a:solidFill>
                <a:cs typeface="Tahoma" pitchFamily="34" charset="0"/>
              </a:rPr>
              <a:t>Antigen detection</a:t>
            </a:r>
          </a:p>
          <a:p>
            <a:pPr lvl="1">
              <a:defRPr/>
            </a:pPr>
            <a:r>
              <a:rPr lang="en-US" dirty="0">
                <a:solidFill>
                  <a:schemeClr val="accent1">
                    <a:lumMod val="10000"/>
                  </a:schemeClr>
                </a:solidFill>
                <a:cs typeface="Tahoma" pitchFamily="34" charset="0"/>
              </a:rPr>
              <a:t>Antibody detection</a:t>
            </a:r>
          </a:p>
          <a:p>
            <a:pPr lvl="1">
              <a:buFont typeface="Arial" pitchFamily="34" charset="0"/>
              <a:buNone/>
              <a:defRPr/>
            </a:pPr>
            <a:endParaRPr lang="en-US" dirty="0">
              <a:solidFill>
                <a:schemeClr val="accent1">
                  <a:lumMod val="10000"/>
                </a:schemeClr>
              </a:solidFill>
              <a:cs typeface="Tahoma" pitchFamily="34" charset="0"/>
            </a:endParaRPr>
          </a:p>
          <a:p>
            <a:pPr>
              <a:buFont typeface="Arial" pitchFamily="34" charset="0"/>
              <a:buNone/>
              <a:defRPr/>
            </a:pPr>
            <a:r>
              <a:rPr lang="en-US" sz="2400" dirty="0">
                <a:solidFill>
                  <a:schemeClr val="accent1">
                    <a:lumMod val="10000"/>
                  </a:schemeClr>
                </a:solidFill>
                <a:cs typeface="Tahoma" pitchFamily="34" charset="0"/>
              </a:rPr>
              <a:t>3. Molecular techniques  </a:t>
            </a:r>
          </a:p>
          <a:p>
            <a:pPr>
              <a:buFont typeface="Arial" pitchFamily="34" charset="0"/>
              <a:buNone/>
              <a:defRPr/>
            </a:pPr>
            <a:endParaRPr lang="en-US" sz="2400" dirty="0">
              <a:solidFill>
                <a:schemeClr val="accent1">
                  <a:lumMod val="10000"/>
                </a:schemeClr>
              </a:solidFill>
              <a:cs typeface="Tahoma" pitchFamily="34" charset="0"/>
            </a:endParaRPr>
          </a:p>
          <a:p>
            <a:pPr>
              <a:buFont typeface="Arial" pitchFamily="34" charset="0"/>
              <a:buNone/>
              <a:defRPr/>
            </a:pPr>
            <a:r>
              <a:rPr lang="en-US" sz="2400" dirty="0">
                <a:solidFill>
                  <a:schemeClr val="accent1">
                    <a:lumMod val="10000"/>
                  </a:schemeClr>
                </a:solidFill>
                <a:cs typeface="Tahoma" pitchFamily="34" charset="0"/>
              </a:rPr>
              <a:t>4. Culture method</a:t>
            </a:r>
          </a:p>
          <a:p>
            <a:pPr marL="457200" indent="-457200">
              <a:buFont typeface="Wingdings" panose="05000000000000000000" pitchFamily="2" charset="2"/>
              <a:buChar char="Ø"/>
            </a:pPr>
            <a:r>
              <a:rPr lang="en-US" sz="2400" dirty="0">
                <a:cs typeface="Tahoma" panose="020B0604030504040204" pitchFamily="34" charset="0"/>
              </a:rPr>
              <a:t>Choice of diagnostic techniques depends on </a:t>
            </a:r>
          </a:p>
          <a:p>
            <a:pPr marL="1257300" lvl="2" indent="-457200">
              <a:buFont typeface="Wingdings" panose="05000000000000000000" pitchFamily="2" charset="2"/>
              <a:buChar char="ü"/>
            </a:pPr>
            <a:r>
              <a:rPr lang="en-US" sz="2400" dirty="0">
                <a:cs typeface="Tahoma" panose="020B0604030504040204" pitchFamily="34" charset="0"/>
              </a:rPr>
              <a:t>Available equipment and reagents</a:t>
            </a:r>
          </a:p>
          <a:p>
            <a:pPr marL="1257300" lvl="2" indent="-457200">
              <a:buFont typeface="Wingdings" panose="05000000000000000000" pitchFamily="2" charset="2"/>
              <a:buChar char="ü"/>
            </a:pPr>
            <a:endParaRPr lang="en-US" sz="2400" dirty="0">
              <a:cs typeface="Tahoma" panose="020B0604030504040204" pitchFamily="34" charset="0"/>
            </a:endParaRPr>
          </a:p>
          <a:p>
            <a:pPr marL="1257300" lvl="2" indent="-457200">
              <a:buFont typeface="Wingdings" panose="05000000000000000000" pitchFamily="2" charset="2"/>
              <a:buChar char="ü"/>
            </a:pPr>
            <a:r>
              <a:rPr lang="en-US" sz="2400" dirty="0">
                <a:cs typeface="Tahoma" panose="020B0604030504040204" pitchFamily="34" charset="0"/>
              </a:rPr>
              <a:t>Experience</a:t>
            </a:r>
          </a:p>
          <a:p>
            <a:pPr marL="1257300" lvl="2" indent="-457200">
              <a:buFont typeface="Wingdings" panose="05000000000000000000" pitchFamily="2" charset="2"/>
              <a:buChar char="ü"/>
            </a:pPr>
            <a:endParaRPr lang="en-US" sz="2400" dirty="0">
              <a:cs typeface="Tahoma" panose="020B0604030504040204" pitchFamily="34" charset="0"/>
            </a:endParaRPr>
          </a:p>
          <a:p>
            <a:pPr marL="1257300" lvl="2" indent="-457200">
              <a:buFont typeface="Wingdings" panose="05000000000000000000" pitchFamily="2" charset="2"/>
              <a:buChar char="ü"/>
            </a:pPr>
            <a:r>
              <a:rPr lang="en-US" sz="2400" dirty="0">
                <a:cs typeface="Tahoma" panose="020B0604030504040204" pitchFamily="34" charset="0"/>
              </a:rPr>
              <a:t>Time and cost</a:t>
            </a:r>
          </a:p>
          <a:p>
            <a:pPr>
              <a:buFont typeface="Arial" pitchFamily="34" charset="0"/>
              <a:buNone/>
              <a:defRPr/>
            </a:pPr>
            <a:endParaRPr lang="en-US" sz="2400" dirty="0">
              <a:solidFill>
                <a:schemeClr val="accent1">
                  <a:lumMod val="10000"/>
                </a:schemeClr>
              </a:solidFill>
              <a:cs typeface="Tahoma" pitchFamily="34" charset="0"/>
            </a:endParaRPr>
          </a:p>
          <a:p>
            <a:pPr>
              <a:defRPr/>
            </a:pPr>
            <a:endParaRPr lang="en-US" sz="2400" dirty="0">
              <a:solidFill>
                <a:schemeClr val="accent1">
                  <a:lumMod val="10000"/>
                </a:schemeClr>
              </a:solidFill>
            </a:endParaRPr>
          </a:p>
        </p:txBody>
      </p:sp>
      <p:sp>
        <p:nvSpPr>
          <p:cNvPr id="78852"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BF567A99-590D-4CEA-9914-FC5F4E2885EA}" type="slidenum">
              <a:rPr lang="en-US" b="0"/>
              <a:pPr algn="l"/>
              <a:t>39</a:t>
            </a:fld>
            <a:endParaRPr lang="en-US" b="0"/>
          </a:p>
        </p:txBody>
      </p:sp>
    </p:spTree>
    <p:extLst>
      <p:ext uri="{BB962C8B-B14F-4D97-AF65-F5344CB8AC3E}">
        <p14:creationId xmlns:p14="http://schemas.microsoft.com/office/powerpoint/2010/main" val="52765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1524000" y="762000"/>
            <a:ext cx="9144000" cy="5715000"/>
          </a:xfrm>
        </p:spPr>
        <p:txBody>
          <a:bodyPr/>
          <a:lstStyle/>
          <a:p>
            <a:pPr lvl="1" eaLnBrk="1" hangingPunct="1">
              <a:lnSpc>
                <a:spcPct val="150000"/>
              </a:lnSpc>
            </a:pPr>
            <a:r>
              <a:rPr lang="en-US" b="1">
                <a:cs typeface="Tahoma" panose="020B0604030504040204" pitchFamily="34" charset="0"/>
              </a:rPr>
              <a:t>Respiration </a:t>
            </a:r>
            <a:r>
              <a:rPr lang="en-US">
                <a:cs typeface="Tahoma" panose="020B0604030504040204" pitchFamily="34" charset="0"/>
              </a:rPr>
              <a:t>is performed by simple absorption of dissolved oxygen from the liquid environment</a:t>
            </a:r>
          </a:p>
          <a:p>
            <a:pPr lvl="1" eaLnBrk="1" hangingPunct="1">
              <a:lnSpc>
                <a:spcPct val="150000"/>
              </a:lnSpc>
              <a:buFont typeface="Arial" panose="020B0604020202020204" pitchFamily="34" charset="0"/>
              <a:buNone/>
            </a:pPr>
            <a:r>
              <a:rPr lang="en-US">
                <a:cs typeface="Tahoma" panose="020B0604030504040204" pitchFamily="34" charset="0"/>
              </a:rPr>
              <a:t> </a:t>
            </a:r>
          </a:p>
          <a:p>
            <a:pPr lvl="1" eaLnBrk="1" hangingPunct="1">
              <a:lnSpc>
                <a:spcPct val="150000"/>
              </a:lnSpc>
            </a:pPr>
            <a:r>
              <a:rPr lang="en-US" b="1">
                <a:cs typeface="Tahoma" panose="020B0604030504040204" pitchFamily="34" charset="0"/>
              </a:rPr>
              <a:t>Excretion </a:t>
            </a:r>
            <a:r>
              <a:rPr lang="en-US">
                <a:cs typeface="Tahoma" panose="020B0604030504040204" pitchFamily="34" charset="0"/>
              </a:rPr>
              <a:t>of gases and waste is performed by </a:t>
            </a:r>
            <a:r>
              <a:rPr lang="en-US">
                <a:solidFill>
                  <a:srgbClr val="FF0000"/>
                </a:solidFill>
                <a:cs typeface="Tahoma" panose="020B0604030504040204" pitchFamily="34" charset="0"/>
              </a:rPr>
              <a:t>diffusion out </a:t>
            </a:r>
            <a:r>
              <a:rPr lang="en-US">
                <a:cs typeface="Tahoma" panose="020B0604030504040204" pitchFamily="34" charset="0"/>
              </a:rPr>
              <a:t>of the organism through the cell membrane </a:t>
            </a:r>
          </a:p>
          <a:p>
            <a:pPr lvl="1" eaLnBrk="1" hangingPunct="1">
              <a:lnSpc>
                <a:spcPct val="150000"/>
              </a:lnSpc>
            </a:pPr>
            <a:endParaRPr lang="en-US">
              <a:cs typeface="Tahoma" panose="020B0604030504040204" pitchFamily="34" charset="0"/>
            </a:endParaRPr>
          </a:p>
          <a:p>
            <a:pPr lvl="1" eaLnBrk="1" hangingPunct="1">
              <a:lnSpc>
                <a:spcPct val="150000"/>
              </a:lnSpc>
            </a:pPr>
            <a:r>
              <a:rPr lang="en-US" b="1">
                <a:cs typeface="Tahoma" panose="020B0604030504040204" pitchFamily="34" charset="0"/>
              </a:rPr>
              <a:t>Egestion </a:t>
            </a:r>
            <a:r>
              <a:rPr lang="en-US">
                <a:cs typeface="Tahoma" panose="020B0604030504040204" pitchFamily="34" charset="0"/>
              </a:rPr>
              <a:t>of unused residue is performed by the expulsion of the vacuole out of the cell</a:t>
            </a:r>
          </a:p>
          <a:p>
            <a:pPr lvl="1" eaLnBrk="1" hangingPunct="1">
              <a:lnSpc>
                <a:spcPct val="150000"/>
              </a:lnSpc>
            </a:pPr>
            <a:endParaRPr lang="en-US">
              <a:cs typeface="Tahoma" panose="020B0604030504040204" pitchFamily="34" charset="0"/>
            </a:endParaRPr>
          </a:p>
          <a:p>
            <a:pPr lvl="1" eaLnBrk="1" hangingPunct="1">
              <a:lnSpc>
                <a:spcPct val="150000"/>
              </a:lnSpc>
            </a:pPr>
            <a:r>
              <a:rPr lang="en-US" b="1">
                <a:cs typeface="Tahoma" panose="020B0604030504040204" pitchFamily="34" charset="0"/>
              </a:rPr>
              <a:t> Reproduction </a:t>
            </a:r>
            <a:r>
              <a:rPr lang="en-US">
                <a:cs typeface="Tahoma" panose="020B0604030504040204" pitchFamily="34" charset="0"/>
              </a:rPr>
              <a:t>:  asexual reproduction ; by binary fission </a:t>
            </a:r>
          </a:p>
          <a:p>
            <a:pPr eaLnBrk="1" hangingPunct="1">
              <a:lnSpc>
                <a:spcPct val="150000"/>
              </a:lnSpc>
              <a:spcBef>
                <a:spcPct val="0"/>
              </a:spcBef>
              <a:buFont typeface="Arial" panose="020B0604020202020204" pitchFamily="34" charset="0"/>
              <a:buNone/>
            </a:pPr>
            <a:endParaRPr lang="en-US" sz="2400">
              <a:cs typeface="Tahoma" panose="020B0604030504040204" pitchFamily="34" charset="0"/>
            </a:endParaRPr>
          </a:p>
          <a:p>
            <a:pPr lvl="1" eaLnBrk="1" hangingPunct="1">
              <a:lnSpc>
                <a:spcPct val="150000"/>
              </a:lnSpc>
            </a:pPr>
            <a:endParaRPr lang="en-US">
              <a:cs typeface="Tahoma" panose="020B0604030504040204" pitchFamily="34" charset="0"/>
            </a:endParaRPr>
          </a:p>
        </p:txBody>
      </p:sp>
      <p:sp>
        <p:nvSpPr>
          <p:cNvPr id="27652"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0A1006CE-5B05-450D-BFFF-26B8C1340394}" type="slidenum">
              <a:rPr lang="en-US" b="0">
                <a:solidFill>
                  <a:srgbClr val="000000"/>
                </a:solidFill>
              </a:rPr>
              <a:pPr algn="l"/>
              <a:t>4</a:t>
            </a:fld>
            <a:endParaRPr lang="en-US" b="0">
              <a:solidFill>
                <a:srgbClr val="000000"/>
              </a:solidFill>
            </a:endParaRPr>
          </a:p>
        </p:txBody>
      </p:sp>
    </p:spTree>
    <p:custDataLst>
      <p:tags r:id="rId1"/>
    </p:custDataLst>
    <p:extLst>
      <p:ext uri="{BB962C8B-B14F-4D97-AF65-F5344CB8AC3E}">
        <p14:creationId xmlns:p14="http://schemas.microsoft.com/office/powerpoint/2010/main" val="430112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1752600" y="609600"/>
            <a:ext cx="8610600" cy="762000"/>
          </a:xfrm>
        </p:spPr>
        <p:txBody>
          <a:bodyPr>
            <a:normAutofit fontScale="90000"/>
          </a:bodyPr>
          <a:lstStyle/>
          <a:p>
            <a:pPr>
              <a:defRPr/>
            </a:pPr>
            <a:br>
              <a:rPr lang="en-US" sz="2400" dirty="0">
                <a:solidFill>
                  <a:srgbClr val="0000FF"/>
                </a:solidFill>
                <a:latin typeface="+mn-lt"/>
                <a:cs typeface="Tahoma" pitchFamily="34" charset="0"/>
              </a:rPr>
            </a:br>
            <a:br>
              <a:rPr lang="en-US" sz="2400" dirty="0">
                <a:solidFill>
                  <a:srgbClr val="0000FF"/>
                </a:solidFill>
                <a:latin typeface="+mn-lt"/>
                <a:cs typeface="Tahoma" pitchFamily="34" charset="0"/>
              </a:rPr>
            </a:br>
            <a:br>
              <a:rPr lang="en-US" sz="2400" dirty="0">
                <a:solidFill>
                  <a:srgbClr val="0000FF"/>
                </a:solidFill>
                <a:latin typeface="+mn-lt"/>
                <a:cs typeface="Tahoma" pitchFamily="34" charset="0"/>
              </a:rPr>
            </a:br>
            <a:r>
              <a:rPr lang="en-US" sz="2400" dirty="0">
                <a:solidFill>
                  <a:srgbClr val="0000FF"/>
                </a:solidFill>
                <a:latin typeface="+mn-lt"/>
                <a:cs typeface="Tahoma" pitchFamily="34" charset="0"/>
              </a:rPr>
              <a:t>1. Microscopic examination of </a:t>
            </a:r>
            <a:r>
              <a:rPr lang="en-US" sz="2400" dirty="0" err="1">
                <a:solidFill>
                  <a:srgbClr val="0000FF"/>
                </a:solidFill>
                <a:latin typeface="+mn-lt"/>
                <a:cs typeface="Tahoma" pitchFamily="34" charset="0"/>
              </a:rPr>
              <a:t>faecal</a:t>
            </a:r>
            <a:r>
              <a:rPr lang="en-US" sz="2400" dirty="0">
                <a:solidFill>
                  <a:srgbClr val="0000FF"/>
                </a:solidFill>
                <a:latin typeface="+mn-lt"/>
                <a:cs typeface="Tahoma" pitchFamily="34" charset="0"/>
              </a:rPr>
              <a:t>  specimen</a:t>
            </a:r>
            <a:br>
              <a:rPr lang="en-US" sz="2400" dirty="0">
                <a:solidFill>
                  <a:srgbClr val="0000FF"/>
                </a:solidFill>
                <a:latin typeface="+mn-lt"/>
                <a:cs typeface="Tahoma" pitchFamily="34" charset="0"/>
              </a:rPr>
            </a:br>
            <a:br>
              <a:rPr lang="en-US" sz="2400" dirty="0">
                <a:solidFill>
                  <a:srgbClr val="0000FF"/>
                </a:solidFill>
                <a:latin typeface="+mn-lt"/>
                <a:cs typeface="Tahoma" pitchFamily="34" charset="0"/>
              </a:rPr>
            </a:br>
            <a:endParaRPr lang="en-US" sz="2400" dirty="0">
              <a:latin typeface="+mn-lt"/>
            </a:endParaRPr>
          </a:p>
        </p:txBody>
      </p:sp>
      <p:sp>
        <p:nvSpPr>
          <p:cNvPr id="123907" name="Content Placeholder 2"/>
          <p:cNvSpPr>
            <a:spLocks noGrp="1"/>
          </p:cNvSpPr>
          <p:nvPr>
            <p:ph idx="1"/>
          </p:nvPr>
        </p:nvSpPr>
        <p:spPr>
          <a:xfrm>
            <a:off x="1524000" y="1905000"/>
            <a:ext cx="9144000" cy="4953000"/>
          </a:xfrm>
        </p:spPr>
        <p:txBody>
          <a:bodyPr/>
          <a:lstStyle/>
          <a:p>
            <a:pPr marL="590550" indent="-533400">
              <a:buFont typeface="Wingdings" panose="05000000000000000000" pitchFamily="2" charset="2"/>
              <a:buChar char="ü"/>
            </a:pPr>
            <a:r>
              <a:rPr lang="en-US" sz="2400">
                <a:cs typeface="Tahoma" panose="020B0604030504040204" pitchFamily="34" charset="0"/>
              </a:rPr>
              <a:t>Examination of </a:t>
            </a:r>
            <a:r>
              <a:rPr lang="en-US" sz="2400" b="1">
                <a:solidFill>
                  <a:srgbClr val="00B050"/>
                </a:solidFill>
                <a:cs typeface="Tahoma" panose="020B0604030504040204" pitchFamily="34" charset="0"/>
              </a:rPr>
              <a:t>fresh diarrheic or dysenteric </a:t>
            </a:r>
            <a:r>
              <a:rPr lang="en-US" sz="2400">
                <a:cs typeface="Tahoma" panose="020B0604030504040204" pitchFamily="34" charset="0"/>
              </a:rPr>
              <a:t>faecal specimen or rectal scraping for  </a:t>
            </a:r>
            <a:r>
              <a:rPr lang="en-US" sz="2400" b="1">
                <a:solidFill>
                  <a:srgbClr val="00B050"/>
                </a:solidFill>
                <a:cs typeface="Tahoma" panose="020B0604030504040204" pitchFamily="34" charset="0"/>
              </a:rPr>
              <a:t>motile trophozoites </a:t>
            </a:r>
          </a:p>
          <a:p>
            <a:pPr marL="1828800" lvl="3" indent="-457200"/>
            <a:r>
              <a:rPr lang="en-US" sz="2400">
                <a:solidFill>
                  <a:srgbClr val="FF0000"/>
                </a:solidFill>
                <a:cs typeface="Tahoma" panose="020B0604030504040204" pitchFamily="34" charset="0"/>
              </a:rPr>
              <a:t>Direct  saline wet mount</a:t>
            </a:r>
          </a:p>
          <a:p>
            <a:pPr marL="1828800" lvl="3" indent="-457200"/>
            <a:r>
              <a:rPr lang="en-US" sz="2400">
                <a:solidFill>
                  <a:srgbClr val="FF0000"/>
                </a:solidFill>
                <a:cs typeface="Tahoma" panose="020B0604030504040204" pitchFamily="34" charset="0"/>
              </a:rPr>
              <a:t>Permanently stained preparations (e.g. trichrome)</a:t>
            </a:r>
          </a:p>
          <a:p>
            <a:pPr marL="1828800" lvl="3" indent="-457200">
              <a:buNone/>
            </a:pPr>
            <a:endParaRPr lang="en-US" sz="2400">
              <a:solidFill>
                <a:srgbClr val="FF0000"/>
              </a:solidFill>
              <a:cs typeface="Tahoma" panose="020B0604030504040204" pitchFamily="34" charset="0"/>
            </a:endParaRPr>
          </a:p>
          <a:p>
            <a:pPr marL="971550" lvl="1" indent="-457200">
              <a:buFont typeface="Wingdings" panose="05000000000000000000" pitchFamily="2" charset="2"/>
              <a:buChar char="Ø"/>
            </a:pPr>
            <a:r>
              <a:rPr lang="en-US">
                <a:cs typeface="Tahoma" panose="020B0604030504040204" pitchFamily="34" charset="0"/>
              </a:rPr>
              <a:t>Specimen for the  identification of  trophozoites must be examined without delay</a:t>
            </a:r>
          </a:p>
          <a:p>
            <a:pPr marL="1828800" lvl="3" indent="-457200">
              <a:buFont typeface="Wingdings" panose="05000000000000000000" pitchFamily="2" charset="2"/>
              <a:buChar char="ü"/>
            </a:pPr>
            <a:r>
              <a:rPr lang="en-US" sz="2400">
                <a:cs typeface="Tahoma" panose="020B0604030504040204" pitchFamily="34" charset="0"/>
              </a:rPr>
              <a:t> </a:t>
            </a:r>
            <a:r>
              <a:rPr lang="en-US" sz="2400">
                <a:solidFill>
                  <a:srgbClr val="FF0000"/>
                </a:solidFill>
                <a:cs typeface="Tahoma" panose="020B0604030504040204" pitchFamily="34" charset="0"/>
              </a:rPr>
              <a:t>lose  their motility</a:t>
            </a:r>
            <a:r>
              <a:rPr lang="en-US" sz="2400">
                <a:cs typeface="Tahoma" panose="020B0604030504040204" pitchFamily="34" charset="0"/>
              </a:rPr>
              <a:t>, </a:t>
            </a:r>
            <a:r>
              <a:rPr lang="en-US" sz="2400">
                <a:solidFill>
                  <a:srgbClr val="FF0000"/>
                </a:solidFill>
                <a:cs typeface="Tahoma" panose="020B0604030504040204" pitchFamily="34" charset="0"/>
              </a:rPr>
              <a:t>extrude vacoules </a:t>
            </a:r>
            <a:r>
              <a:rPr lang="en-US" sz="2400">
                <a:cs typeface="Tahoma" panose="020B0604030504040204" pitchFamily="34" charset="0"/>
              </a:rPr>
              <a:t>containing red cells, and finally round up</a:t>
            </a:r>
          </a:p>
          <a:p>
            <a:pPr marL="1828800" lvl="3" indent="-457200"/>
            <a:endParaRPr lang="en-US" sz="2400">
              <a:solidFill>
                <a:srgbClr val="FF0000"/>
              </a:solidFill>
              <a:cs typeface="Tahoma" panose="020B0604030504040204" pitchFamily="34" charset="0"/>
            </a:endParaRPr>
          </a:p>
          <a:p>
            <a:pPr marL="1828800" lvl="3" indent="-457200">
              <a:buNone/>
            </a:pPr>
            <a:endParaRPr lang="en-US" sz="2400">
              <a:solidFill>
                <a:srgbClr val="FF0000"/>
              </a:solidFill>
              <a:cs typeface="Tahoma" panose="020B0604030504040204" pitchFamily="34" charset="0"/>
            </a:endParaRPr>
          </a:p>
        </p:txBody>
      </p:sp>
      <p:sp>
        <p:nvSpPr>
          <p:cNvPr id="123908"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CA7A6447-9D5C-4733-B311-E26120F4D3DC}" type="slidenum">
              <a:rPr lang="en-US" b="0"/>
              <a:pPr algn="l"/>
              <a:t>40</a:t>
            </a:fld>
            <a:endParaRPr lang="en-US" b="0"/>
          </a:p>
        </p:txBody>
      </p:sp>
    </p:spTree>
    <p:extLst>
      <p:ext uri="{BB962C8B-B14F-4D97-AF65-F5344CB8AC3E}">
        <p14:creationId xmlns:p14="http://schemas.microsoft.com/office/powerpoint/2010/main" val="3947147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1524000" y="914400"/>
            <a:ext cx="9144000" cy="5562600"/>
          </a:xfrm>
        </p:spPr>
        <p:txBody>
          <a:bodyPr/>
          <a:lstStyle/>
          <a:p>
            <a:pPr marL="590550" indent="-533400">
              <a:buFont typeface="Wingdings" panose="05000000000000000000" pitchFamily="2" charset="2"/>
              <a:buChar char="ü"/>
              <a:defRPr/>
            </a:pPr>
            <a:endParaRPr lang="en-US" sz="2400" dirty="0">
              <a:cs typeface="Tahoma" pitchFamily="34" charset="0"/>
            </a:endParaRPr>
          </a:p>
          <a:p>
            <a:pPr marL="590550" indent="-533400">
              <a:buFont typeface="Wingdings" panose="05000000000000000000" pitchFamily="2" charset="2"/>
              <a:buChar char="ü"/>
              <a:defRPr/>
            </a:pPr>
            <a:r>
              <a:rPr lang="en-US" sz="2400" dirty="0">
                <a:cs typeface="Tahoma" pitchFamily="34" charset="0"/>
              </a:rPr>
              <a:t>Examination of </a:t>
            </a:r>
            <a:r>
              <a:rPr lang="en-US" sz="2400" b="1" dirty="0">
                <a:solidFill>
                  <a:srgbClr val="00B050"/>
                </a:solidFill>
                <a:cs typeface="Tahoma" pitchFamily="34" charset="0"/>
              </a:rPr>
              <a:t>formed or semi-formed </a:t>
            </a:r>
            <a:r>
              <a:rPr lang="en-US" sz="2400" b="1" dirty="0" err="1">
                <a:solidFill>
                  <a:srgbClr val="00B050"/>
                </a:solidFill>
                <a:cs typeface="Tahoma" pitchFamily="34" charset="0"/>
              </a:rPr>
              <a:t>faecal</a:t>
            </a:r>
            <a:r>
              <a:rPr lang="en-US" sz="2400" b="1" dirty="0">
                <a:solidFill>
                  <a:srgbClr val="00B050"/>
                </a:solidFill>
                <a:cs typeface="Tahoma" pitchFamily="34" charset="0"/>
              </a:rPr>
              <a:t> </a:t>
            </a:r>
            <a:r>
              <a:rPr lang="en-US" sz="2400" dirty="0">
                <a:cs typeface="Tahoma" pitchFamily="34" charset="0"/>
              </a:rPr>
              <a:t>specimen </a:t>
            </a:r>
            <a:r>
              <a:rPr lang="en-US" sz="2400" dirty="0">
                <a:solidFill>
                  <a:srgbClr val="FF0000"/>
                </a:solidFill>
                <a:cs typeface="Tahoma" pitchFamily="34" charset="0"/>
              </a:rPr>
              <a:t>for cysts </a:t>
            </a:r>
          </a:p>
          <a:p>
            <a:pPr marL="1295400" lvl="2" indent="-381000">
              <a:defRPr/>
            </a:pPr>
            <a:r>
              <a:rPr lang="en-US" sz="2400" dirty="0">
                <a:solidFill>
                  <a:srgbClr val="006600"/>
                </a:solidFill>
                <a:cs typeface="Tahoma" pitchFamily="34" charset="0"/>
              </a:rPr>
              <a:t>Wet mount with or without iodine stain</a:t>
            </a:r>
          </a:p>
          <a:p>
            <a:pPr marL="1295400" lvl="2" indent="-381000">
              <a:defRPr/>
            </a:pPr>
            <a:r>
              <a:rPr lang="en-US" sz="2400" dirty="0">
                <a:solidFill>
                  <a:srgbClr val="006600"/>
                </a:solidFill>
                <a:cs typeface="Tahoma" pitchFamily="34" charset="0"/>
              </a:rPr>
              <a:t>Smear after concentration</a:t>
            </a:r>
          </a:p>
          <a:p>
            <a:pPr marL="1295400" lvl="2" indent="-381000">
              <a:defRPr/>
            </a:pPr>
            <a:r>
              <a:rPr lang="en-US" sz="2400" dirty="0">
                <a:solidFill>
                  <a:srgbClr val="006600"/>
                </a:solidFill>
                <a:cs typeface="Tahoma" pitchFamily="34" charset="0"/>
              </a:rPr>
              <a:t>Preserved stool (10% formalin, PVA ,etc…)</a:t>
            </a:r>
          </a:p>
          <a:p>
            <a:pPr marL="1295400" lvl="2" indent="-381000">
              <a:buNone/>
              <a:defRPr/>
            </a:pPr>
            <a:endParaRPr lang="en-US" sz="2400" dirty="0">
              <a:solidFill>
                <a:srgbClr val="006600"/>
              </a:solidFill>
              <a:cs typeface="Tahoma" pitchFamily="34" charset="0"/>
            </a:endParaRPr>
          </a:p>
          <a:p>
            <a:pPr marL="895350" lvl="1" indent="-381000">
              <a:defRPr/>
            </a:pPr>
            <a:r>
              <a:rPr lang="en-US" dirty="0">
                <a:cs typeface="Tahoma" pitchFamily="34" charset="0"/>
              </a:rPr>
              <a:t>To maximize recovery of cysts, stool samples should be concentrated prior to microscopic  exam</a:t>
            </a:r>
          </a:p>
          <a:p>
            <a:pPr marL="1752600" lvl="3" indent="-381000">
              <a:defRPr/>
            </a:pPr>
            <a:endParaRPr lang="en-US" sz="2400" dirty="0">
              <a:solidFill>
                <a:srgbClr val="006600"/>
              </a:solidFill>
              <a:cs typeface="Tahoma" pitchFamily="34" charset="0"/>
            </a:endParaRPr>
          </a:p>
          <a:p>
            <a:pPr marL="495300" indent="-381000">
              <a:buFont typeface="Wingdings" panose="05000000000000000000" pitchFamily="2" charset="2"/>
              <a:buChar char="ü"/>
              <a:defRPr/>
            </a:pPr>
            <a:r>
              <a:rPr lang="en-US" sz="2400" dirty="0">
                <a:solidFill>
                  <a:srgbClr val="FF0000"/>
                </a:solidFill>
                <a:cs typeface="Tahoma" pitchFamily="34" charset="0"/>
              </a:rPr>
              <a:t>Charcot-Leyden crystals </a:t>
            </a:r>
            <a:r>
              <a:rPr lang="en-US" sz="2400" dirty="0">
                <a:cs typeface="Tahoma" pitchFamily="34" charset="0"/>
              </a:rPr>
              <a:t>may also be found in a fecal smear having </a:t>
            </a:r>
            <a:r>
              <a:rPr lang="en-US" sz="2400" i="1" dirty="0">
                <a:cs typeface="Tahoma" pitchFamily="34" charset="0"/>
              </a:rPr>
              <a:t>E. </a:t>
            </a:r>
            <a:r>
              <a:rPr lang="en-US" sz="2400" i="1" dirty="0" err="1">
                <a:cs typeface="Tahoma" pitchFamily="34" charset="0"/>
              </a:rPr>
              <a:t>histolytica</a:t>
            </a:r>
            <a:endParaRPr lang="en-US" sz="2400" dirty="0">
              <a:solidFill>
                <a:srgbClr val="006600"/>
              </a:solidFill>
              <a:cs typeface="Tahoma" pitchFamily="34" charset="0"/>
            </a:endParaRPr>
          </a:p>
        </p:txBody>
      </p:sp>
      <p:sp>
        <p:nvSpPr>
          <p:cNvPr id="124932"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A1744C8D-4ECE-41B8-822D-87177BAF4195}" type="slidenum">
              <a:rPr lang="en-US" b="0"/>
              <a:pPr algn="l"/>
              <a:t>41</a:t>
            </a:fld>
            <a:endParaRPr lang="en-US" b="0"/>
          </a:p>
        </p:txBody>
      </p:sp>
    </p:spTree>
    <p:extLst>
      <p:ext uri="{BB962C8B-B14F-4D97-AF65-F5344CB8AC3E}">
        <p14:creationId xmlns:p14="http://schemas.microsoft.com/office/powerpoint/2010/main" val="3814375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81200" y="990600"/>
            <a:ext cx="7772400" cy="533400"/>
          </a:xfrm>
        </p:spPr>
        <p:txBody>
          <a:bodyPr>
            <a:normAutofit fontScale="90000"/>
          </a:bodyPr>
          <a:lstStyle/>
          <a:p>
            <a:pPr>
              <a:defRPr/>
            </a:pPr>
            <a:r>
              <a:rPr lang="en-US" dirty="0">
                <a:solidFill>
                  <a:schemeClr val="tx1">
                    <a:lumMod val="95000"/>
                    <a:lumOff val="5000"/>
                  </a:schemeClr>
                </a:solidFill>
                <a:latin typeface="+mn-lt"/>
                <a:cs typeface="Tahoma" pitchFamily="34" charset="0"/>
              </a:rPr>
              <a:t>Specimen Collection and processing</a:t>
            </a:r>
          </a:p>
        </p:txBody>
      </p:sp>
      <p:sp>
        <p:nvSpPr>
          <p:cNvPr id="125955" name="Rectangle 3"/>
          <p:cNvSpPr>
            <a:spLocks noGrp="1" noChangeArrowheads="1"/>
          </p:cNvSpPr>
          <p:nvPr>
            <p:ph type="body" idx="1"/>
          </p:nvPr>
        </p:nvSpPr>
        <p:spPr>
          <a:xfrm>
            <a:off x="1524000" y="1600200"/>
            <a:ext cx="9144000" cy="4800600"/>
          </a:xfrm>
        </p:spPr>
        <p:txBody>
          <a:bodyPr/>
          <a:lstStyle/>
          <a:p>
            <a:pPr>
              <a:lnSpc>
                <a:spcPct val="80000"/>
              </a:lnSpc>
            </a:pPr>
            <a:endParaRPr lang="en-US" sz="2400"/>
          </a:p>
          <a:p>
            <a:pPr>
              <a:lnSpc>
                <a:spcPct val="80000"/>
              </a:lnSpc>
            </a:pPr>
            <a:endParaRPr lang="en-US" sz="2400">
              <a:cs typeface="Tahoma" panose="020B0604030504040204" pitchFamily="34" charset="0"/>
            </a:endParaRPr>
          </a:p>
          <a:p>
            <a:pPr>
              <a:lnSpc>
                <a:spcPct val="80000"/>
              </a:lnSpc>
            </a:pPr>
            <a:r>
              <a:rPr lang="en-US" sz="2400">
                <a:cs typeface="Tahoma" panose="020B0604030504040204" pitchFamily="34" charset="0"/>
              </a:rPr>
              <a:t>Collect the stool in a dry, clean, leak proof container</a:t>
            </a:r>
          </a:p>
          <a:p>
            <a:pPr>
              <a:lnSpc>
                <a:spcPct val="80000"/>
              </a:lnSpc>
            </a:pPr>
            <a:endParaRPr lang="en-US" sz="2400">
              <a:cs typeface="Tahoma" panose="020B0604030504040204" pitchFamily="34" charset="0"/>
            </a:endParaRPr>
          </a:p>
          <a:p>
            <a:pPr>
              <a:lnSpc>
                <a:spcPct val="80000"/>
              </a:lnSpc>
            </a:pPr>
            <a:r>
              <a:rPr lang="en-US" sz="2400">
                <a:cs typeface="Tahoma" panose="020B0604030504040204" pitchFamily="34" charset="0"/>
              </a:rPr>
              <a:t>Make sure no urine, water, soil with stool</a:t>
            </a:r>
          </a:p>
          <a:p>
            <a:pPr>
              <a:lnSpc>
                <a:spcPct val="80000"/>
              </a:lnSpc>
            </a:pPr>
            <a:endParaRPr lang="en-US" sz="2400">
              <a:cs typeface="Tahoma" panose="020B0604030504040204" pitchFamily="34" charset="0"/>
            </a:endParaRPr>
          </a:p>
          <a:p>
            <a:pPr>
              <a:lnSpc>
                <a:spcPct val="80000"/>
              </a:lnSpc>
            </a:pPr>
            <a:r>
              <a:rPr lang="en-US" sz="2400">
                <a:cs typeface="Tahoma" panose="020B0604030504040204" pitchFamily="34" charset="0"/>
              </a:rPr>
              <a:t>Fresh stool should be examined, processed, or preserved immediately</a:t>
            </a:r>
          </a:p>
          <a:p>
            <a:pPr>
              <a:lnSpc>
                <a:spcPct val="80000"/>
              </a:lnSpc>
            </a:pPr>
            <a:endParaRPr lang="en-US" sz="2400">
              <a:cs typeface="Tahoma" panose="020B0604030504040204" pitchFamily="34" charset="0"/>
            </a:endParaRPr>
          </a:p>
          <a:p>
            <a:pPr>
              <a:lnSpc>
                <a:spcPct val="80000"/>
              </a:lnSpc>
            </a:pPr>
            <a:r>
              <a:rPr lang="en-US" sz="2400">
                <a:cs typeface="Tahoma" panose="020B0604030504040204" pitchFamily="34" charset="0"/>
              </a:rPr>
              <a:t>Specimen collection may need to be repeated if the first examination is negative  </a:t>
            </a:r>
          </a:p>
          <a:p>
            <a:pPr lvl="1">
              <a:lnSpc>
                <a:spcPct val="80000"/>
              </a:lnSpc>
            </a:pPr>
            <a:r>
              <a:rPr lang="en-US">
                <a:cs typeface="Tahoma" panose="020B0604030504040204" pitchFamily="34" charset="0"/>
              </a:rPr>
              <a:t>If possible, </a:t>
            </a:r>
            <a:r>
              <a:rPr lang="en-US" b="1">
                <a:solidFill>
                  <a:srgbClr val="00B050"/>
                </a:solidFill>
                <a:cs typeface="Tahoma" panose="020B0604030504040204" pitchFamily="34" charset="0"/>
              </a:rPr>
              <a:t>three specimens </a:t>
            </a:r>
            <a:r>
              <a:rPr lang="en-US">
                <a:cs typeface="Tahoma" panose="020B0604030504040204" pitchFamily="34" charset="0"/>
              </a:rPr>
              <a:t>passed at intervals of </a:t>
            </a:r>
            <a:r>
              <a:rPr lang="en-US">
                <a:solidFill>
                  <a:srgbClr val="FF0000"/>
                </a:solidFill>
                <a:cs typeface="Tahoma" panose="020B0604030504040204" pitchFamily="34" charset="0"/>
              </a:rPr>
              <a:t>2-3 days should be </a:t>
            </a:r>
            <a:r>
              <a:rPr lang="en-US">
                <a:cs typeface="Tahoma" panose="020B0604030504040204" pitchFamily="34" charset="0"/>
              </a:rPr>
              <a:t>examined</a:t>
            </a:r>
          </a:p>
        </p:txBody>
      </p:sp>
      <p:sp>
        <p:nvSpPr>
          <p:cNvPr id="125956"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310ABA40-23B0-4F37-B61B-3B7AF9A12CAC}" type="slidenum">
              <a:rPr lang="en-US" b="0"/>
              <a:pPr algn="l"/>
              <a:t>42</a:t>
            </a:fld>
            <a:endParaRPr lang="en-US" b="0"/>
          </a:p>
        </p:txBody>
      </p:sp>
    </p:spTree>
    <p:extLst>
      <p:ext uri="{BB962C8B-B14F-4D97-AF65-F5344CB8AC3E}">
        <p14:creationId xmlns:p14="http://schemas.microsoft.com/office/powerpoint/2010/main" val="4175613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1524001" y="4281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p>
        </p:txBody>
      </p:sp>
      <p:pic>
        <p:nvPicPr>
          <p:cNvPr id="128003" name="Picture 3" descr="Distribution of cysts and trophozo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8534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Rectangle 4"/>
          <p:cNvSpPr>
            <a:spLocks noChangeArrowheads="1"/>
          </p:cNvSpPr>
          <p:nvPr/>
        </p:nvSpPr>
        <p:spPr bwMode="auto">
          <a:xfrm>
            <a:off x="1524000" y="1084770"/>
            <a:ext cx="9753600" cy="584775"/>
          </a:xfrm>
          <a:prstGeom prst="rect">
            <a:avLst/>
          </a:prstGeom>
          <a:noFill/>
          <a:ln w="9525">
            <a:noFill/>
            <a:miter lim="800000"/>
            <a:headEnd/>
            <a:tailEnd/>
          </a:ln>
        </p:spPr>
        <p:txBody>
          <a:bodyPr anchor="ctr">
            <a:spAutoFit/>
          </a:bodyPr>
          <a:lstStyle/>
          <a:p>
            <a:pPr algn="ctr">
              <a:defRPr/>
            </a:pPr>
            <a:r>
              <a:rPr lang="en-US" sz="3200" dirty="0">
                <a:solidFill>
                  <a:srgbClr val="CC0000"/>
                </a:solidFill>
                <a:cs typeface="Tahoma" pitchFamily="34" charset="0"/>
              </a:rPr>
              <a:t>Distribution of protozoa in relation to stool consistency</a:t>
            </a:r>
            <a:r>
              <a:rPr lang="en-US" sz="3200" dirty="0">
                <a:cs typeface="Tahoma" pitchFamily="34" charset="0"/>
              </a:rPr>
              <a:t> </a:t>
            </a:r>
          </a:p>
        </p:txBody>
      </p:sp>
      <p:sp>
        <p:nvSpPr>
          <p:cNvPr id="128005" name="Slide Number Placeholder 4"/>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016807CE-FED3-4FAA-9224-224E7B51F040}" type="slidenum">
              <a:rPr lang="en-US" b="0"/>
              <a:pPr algn="l"/>
              <a:t>43</a:t>
            </a:fld>
            <a:endParaRPr lang="en-US" b="0"/>
          </a:p>
        </p:txBody>
      </p:sp>
    </p:spTree>
    <p:extLst>
      <p:ext uri="{BB962C8B-B14F-4D97-AF65-F5344CB8AC3E}">
        <p14:creationId xmlns:p14="http://schemas.microsoft.com/office/powerpoint/2010/main" val="2345788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524000" y="838200"/>
            <a:ext cx="9144000" cy="914400"/>
          </a:xfrm>
        </p:spPr>
        <p:txBody>
          <a:bodyPr>
            <a:normAutofit fontScale="90000"/>
          </a:bodyPr>
          <a:lstStyle/>
          <a:p>
            <a:pPr algn="ctr">
              <a:defRPr/>
            </a:pPr>
            <a:br>
              <a:rPr lang="en-US" sz="2400" dirty="0">
                <a:latin typeface="+mn-lt"/>
                <a:cs typeface="Tahoma" pitchFamily="34" charset="0"/>
              </a:rPr>
            </a:br>
            <a:r>
              <a:rPr lang="en-US" sz="2400" dirty="0">
                <a:latin typeface="+mn-lt"/>
                <a:cs typeface="Tahoma" pitchFamily="34" charset="0"/>
              </a:rPr>
              <a:t>PREPARATION OF SLIDES FOR MICROSCOPIC EXAMINATION </a:t>
            </a:r>
            <a:br>
              <a:rPr lang="en-US" sz="2400" dirty="0">
                <a:latin typeface="+mn-lt"/>
                <a:cs typeface="Tahoma" pitchFamily="34" charset="0"/>
              </a:rPr>
            </a:br>
            <a:endParaRPr lang="en-US" sz="2400" dirty="0">
              <a:latin typeface="+mn-lt"/>
              <a:cs typeface="Tahoma" pitchFamily="34" charset="0"/>
            </a:endParaRPr>
          </a:p>
        </p:txBody>
      </p:sp>
      <p:sp>
        <p:nvSpPr>
          <p:cNvPr id="119811" name="Rectangle 3"/>
          <p:cNvSpPr>
            <a:spLocks noGrp="1" noChangeArrowheads="1"/>
          </p:cNvSpPr>
          <p:nvPr>
            <p:ph type="body" idx="1"/>
          </p:nvPr>
        </p:nvSpPr>
        <p:spPr>
          <a:xfrm>
            <a:off x="1752600" y="1676400"/>
            <a:ext cx="8686800" cy="4876800"/>
          </a:xfrm>
        </p:spPr>
        <p:txBody>
          <a:bodyPr/>
          <a:lstStyle/>
          <a:p>
            <a:pPr>
              <a:defRPr/>
            </a:pPr>
            <a:endParaRPr lang="en-US" sz="2400" dirty="0">
              <a:cs typeface="Tahoma" pitchFamily="34" charset="0"/>
            </a:endParaRPr>
          </a:p>
          <a:p>
            <a:pPr>
              <a:defRPr/>
            </a:pPr>
            <a:r>
              <a:rPr lang="en-US" sz="2400" dirty="0">
                <a:cs typeface="Tahoma" pitchFamily="34" charset="0"/>
              </a:rPr>
              <a:t>In many instances amoebae can be identified by examining the </a:t>
            </a:r>
            <a:r>
              <a:rPr lang="en-US" sz="2400" dirty="0">
                <a:solidFill>
                  <a:srgbClr val="FF0000"/>
                </a:solidFill>
                <a:cs typeface="Tahoma" pitchFamily="34" charset="0"/>
              </a:rPr>
              <a:t>1</a:t>
            </a:r>
            <a:r>
              <a:rPr lang="en-US" sz="2400" baseline="30000" dirty="0">
                <a:solidFill>
                  <a:srgbClr val="FF0000"/>
                </a:solidFill>
                <a:cs typeface="Tahoma" pitchFamily="34" charset="0"/>
              </a:rPr>
              <a:t>st</a:t>
            </a:r>
            <a:r>
              <a:rPr lang="en-US" sz="2400" dirty="0">
                <a:solidFill>
                  <a:srgbClr val="FF0000"/>
                </a:solidFill>
                <a:cs typeface="Tahoma" pitchFamily="34" charset="0"/>
              </a:rPr>
              <a:t>  two types of preparations;</a:t>
            </a:r>
          </a:p>
          <a:p>
            <a:pPr>
              <a:buFontTx/>
              <a:buNone/>
              <a:defRPr/>
            </a:pPr>
            <a:r>
              <a:rPr lang="en-US" sz="2400" dirty="0">
                <a:solidFill>
                  <a:srgbClr val="FF0000"/>
                </a:solidFill>
                <a:cs typeface="Tahoma" pitchFamily="34" charset="0"/>
              </a:rPr>
              <a:t> </a:t>
            </a:r>
          </a:p>
          <a:p>
            <a:pPr marL="971550" lvl="1" indent="-514350">
              <a:buFont typeface="Arial" pitchFamily="34" charset="0"/>
              <a:buAutoNum type="arabicPeriod"/>
              <a:defRPr/>
            </a:pPr>
            <a:r>
              <a:rPr lang="en-US" dirty="0">
                <a:cs typeface="Tahoma" pitchFamily="34" charset="0"/>
              </a:rPr>
              <a:t>Initial Wet Mount Slide </a:t>
            </a:r>
          </a:p>
          <a:p>
            <a:pPr marL="971550" lvl="1" indent="-514350">
              <a:buFont typeface="Arial" pitchFamily="34" charset="0"/>
              <a:buAutoNum type="arabicPeriod"/>
              <a:defRPr/>
            </a:pPr>
            <a:endParaRPr lang="en-US" dirty="0">
              <a:cs typeface="Tahoma" pitchFamily="34" charset="0"/>
            </a:endParaRPr>
          </a:p>
          <a:p>
            <a:pPr lvl="1">
              <a:buFont typeface="Arial" pitchFamily="34" charset="0"/>
              <a:buNone/>
              <a:defRPr/>
            </a:pPr>
            <a:r>
              <a:rPr lang="en-US" dirty="0">
                <a:cs typeface="Tahoma" pitchFamily="34" charset="0"/>
              </a:rPr>
              <a:t>2. Concentrate Wet Mount Slide </a:t>
            </a:r>
          </a:p>
          <a:p>
            <a:pPr lvl="1">
              <a:buFont typeface="Arial" pitchFamily="34" charset="0"/>
              <a:buNone/>
              <a:defRPr/>
            </a:pPr>
            <a:endParaRPr lang="en-US" dirty="0">
              <a:cs typeface="Tahoma" pitchFamily="34" charset="0"/>
            </a:endParaRPr>
          </a:p>
          <a:p>
            <a:pPr lvl="1">
              <a:buFont typeface="Arial" pitchFamily="34" charset="0"/>
              <a:buNone/>
              <a:defRPr/>
            </a:pPr>
            <a:r>
              <a:rPr lang="en-US" dirty="0">
                <a:cs typeface="Tahoma" pitchFamily="34" charset="0"/>
              </a:rPr>
              <a:t>3. Permanent stained slide </a:t>
            </a:r>
          </a:p>
          <a:p>
            <a:pPr lvl="1">
              <a:buFont typeface="Arial" pitchFamily="34" charset="0"/>
              <a:buNone/>
              <a:defRPr/>
            </a:pPr>
            <a:endParaRPr lang="en-US" dirty="0">
              <a:cs typeface="Tahoma" pitchFamily="34" charset="0"/>
            </a:endParaRPr>
          </a:p>
          <a:p>
            <a:pPr lvl="1">
              <a:buFont typeface="Arial" pitchFamily="34" charset="0"/>
              <a:buNone/>
              <a:defRPr/>
            </a:pPr>
            <a:r>
              <a:rPr lang="en-US" dirty="0">
                <a:cs typeface="Tahoma" pitchFamily="34" charset="0"/>
              </a:rPr>
              <a:t>4. Culture slide </a:t>
            </a:r>
          </a:p>
          <a:p>
            <a:pPr>
              <a:defRPr/>
            </a:pPr>
            <a:endParaRPr lang="en-US" sz="2400" dirty="0">
              <a:cs typeface="Tahoma" pitchFamily="34" charset="0"/>
            </a:endParaRPr>
          </a:p>
          <a:p>
            <a:pPr>
              <a:defRPr/>
            </a:pPr>
            <a:endParaRPr lang="en-US" sz="2400" dirty="0"/>
          </a:p>
        </p:txBody>
      </p:sp>
      <p:sp>
        <p:nvSpPr>
          <p:cNvPr id="129028"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41AFDEED-125E-4D0B-A2B8-E2D83B9B955F}" type="slidenum">
              <a:rPr lang="en-US" b="0"/>
              <a:pPr algn="l"/>
              <a:t>44</a:t>
            </a:fld>
            <a:endParaRPr lang="en-US" b="0"/>
          </a:p>
        </p:txBody>
      </p:sp>
    </p:spTree>
    <p:extLst>
      <p:ext uri="{BB962C8B-B14F-4D97-AF65-F5344CB8AC3E}">
        <p14:creationId xmlns:p14="http://schemas.microsoft.com/office/powerpoint/2010/main" val="2887812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 y="304801"/>
            <a:ext cx="12275126" cy="667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solidFill>
                  <a:srgbClr val="00B0F0"/>
                </a:solidFill>
                <a:latin typeface="Arial" charset="0"/>
              </a:rPr>
              <a:t>Primary prevention</a:t>
            </a:r>
          </a:p>
          <a:p>
            <a:endParaRPr lang="en-US" sz="3200" dirty="0">
              <a:latin typeface="Arial" charset="0"/>
            </a:endParaRPr>
          </a:p>
          <a:p>
            <a:r>
              <a:rPr lang="en-US" sz="2800" b="1" i="1" u="sng" dirty="0">
                <a:solidFill>
                  <a:srgbClr val="FF0000"/>
                </a:solidFill>
                <a:latin typeface="Arial" charset="0"/>
              </a:rPr>
              <a:t>Sanitation</a:t>
            </a:r>
            <a:r>
              <a:rPr lang="en-US" sz="2800" b="1" i="1" dirty="0">
                <a:solidFill>
                  <a:srgbClr val="FF0000"/>
                </a:solidFill>
                <a:latin typeface="Arial" charset="0"/>
              </a:rPr>
              <a:t>	      </a:t>
            </a:r>
            <a:r>
              <a:rPr lang="en-US" sz="2800" b="1" i="1" u="sng" dirty="0">
                <a:solidFill>
                  <a:srgbClr val="FF0000"/>
                </a:solidFill>
                <a:latin typeface="Arial" charset="0"/>
              </a:rPr>
              <a:t>Water</a:t>
            </a:r>
            <a:r>
              <a:rPr lang="en-US" sz="2800" b="1" i="1" dirty="0">
                <a:solidFill>
                  <a:srgbClr val="FF0000"/>
                </a:solidFill>
                <a:latin typeface="Arial" charset="0"/>
              </a:rPr>
              <a:t>       </a:t>
            </a:r>
            <a:r>
              <a:rPr lang="en-US" sz="2800" b="1" i="1" u="sng" dirty="0">
                <a:solidFill>
                  <a:srgbClr val="FF0000"/>
                </a:solidFill>
                <a:latin typeface="Arial" charset="0"/>
              </a:rPr>
              <a:t>Food hygiene</a:t>
            </a:r>
            <a:r>
              <a:rPr lang="en-US" sz="2800" b="1" i="1" dirty="0">
                <a:solidFill>
                  <a:srgbClr val="FF0000"/>
                </a:solidFill>
                <a:latin typeface="Arial" charset="0"/>
              </a:rPr>
              <a:t>	 </a:t>
            </a:r>
            <a:r>
              <a:rPr lang="en-US" sz="2800" b="1" i="1" u="sng" dirty="0">
                <a:solidFill>
                  <a:srgbClr val="FF0000"/>
                </a:solidFill>
                <a:latin typeface="Arial" charset="0"/>
              </a:rPr>
              <a:t>Health education</a:t>
            </a:r>
            <a:endParaRPr lang="en-US" sz="2800" b="1" i="1" dirty="0">
              <a:solidFill>
                <a:srgbClr val="FF0000"/>
              </a:solidFill>
              <a:latin typeface="Arial" charset="0"/>
            </a:endParaRPr>
          </a:p>
          <a:p>
            <a:endParaRPr lang="en-US" sz="2800" b="1" i="1" dirty="0">
              <a:latin typeface="Arial" charset="0"/>
            </a:endParaRPr>
          </a:p>
          <a:p>
            <a:r>
              <a:rPr lang="en-US" sz="2800" dirty="0">
                <a:latin typeface="Arial" charset="0"/>
              </a:rPr>
              <a:t>-excreta	    -protect	     -protect food		-long</a:t>
            </a:r>
          </a:p>
          <a:p>
            <a:r>
              <a:rPr lang="en-US" sz="2800" dirty="0">
                <a:latin typeface="Arial" charset="0"/>
              </a:rPr>
              <a:t>-wash hands  -sand filter   -acetic acid		 term</a:t>
            </a:r>
          </a:p>
          <a:p>
            <a:r>
              <a:rPr lang="en-US" sz="2800" dirty="0">
                <a:latin typeface="Arial" charset="0"/>
              </a:rPr>
              <a:t>-latrines	    -boiling	     -detergent</a:t>
            </a:r>
          </a:p>
          <a:p>
            <a:r>
              <a:rPr lang="en-US" sz="2800" dirty="0">
                <a:latin typeface="Arial" charset="0"/>
              </a:rPr>
              <a:t>				     -food handlers</a:t>
            </a:r>
          </a:p>
          <a:p>
            <a:r>
              <a:rPr lang="en-US" sz="2800" dirty="0">
                <a:latin typeface="Arial" charset="0"/>
              </a:rPr>
              <a:t>					</a:t>
            </a:r>
            <a:r>
              <a:rPr lang="en-US" sz="2400" dirty="0">
                <a:latin typeface="Arial" charset="0"/>
              </a:rPr>
              <a:t>examine</a:t>
            </a:r>
          </a:p>
          <a:p>
            <a:r>
              <a:rPr lang="en-US" sz="2400" dirty="0">
                <a:latin typeface="Arial" charset="0"/>
              </a:rPr>
              <a:t>					treat </a:t>
            </a:r>
          </a:p>
          <a:p>
            <a:r>
              <a:rPr lang="en-US" sz="2400" dirty="0">
                <a:latin typeface="Arial" charset="0"/>
              </a:rPr>
              <a:t>					educate </a:t>
            </a:r>
          </a:p>
          <a:p>
            <a:r>
              <a:rPr lang="en-US" sz="2800" b="1" dirty="0">
                <a:solidFill>
                  <a:srgbClr val="00B0F0"/>
                </a:solidFill>
                <a:latin typeface="Arial" charset="0"/>
              </a:rPr>
              <a:t>Secondary Prevention</a:t>
            </a:r>
          </a:p>
          <a:p>
            <a:r>
              <a:rPr lang="en-US" sz="2800" dirty="0">
                <a:latin typeface="Arial" charset="0"/>
              </a:rPr>
              <a:t>	- Early diagnosis</a:t>
            </a:r>
          </a:p>
          <a:p>
            <a:r>
              <a:rPr lang="en-US" sz="2800" dirty="0">
                <a:latin typeface="Arial" charset="0"/>
              </a:rPr>
              <a:t>	- Treatment </a:t>
            </a:r>
          </a:p>
          <a:p>
            <a:r>
              <a:rPr lang="en-US" sz="2800" dirty="0">
                <a:latin typeface="Arial" charset="0"/>
              </a:rPr>
              <a:t>	</a:t>
            </a:r>
          </a:p>
        </p:txBody>
      </p:sp>
    </p:spTree>
    <p:extLst>
      <p:ext uri="{BB962C8B-B14F-4D97-AF65-F5344CB8AC3E}">
        <p14:creationId xmlns:p14="http://schemas.microsoft.com/office/powerpoint/2010/main" val="3484798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92" name="Group 84"/>
          <p:cNvGraphicFramePr>
            <a:graphicFrameLocks noGrp="1"/>
          </p:cNvGraphicFramePr>
          <p:nvPr/>
        </p:nvGraphicFramePr>
        <p:xfrm>
          <a:off x="1752600" y="2209800"/>
          <a:ext cx="8686800" cy="1369272"/>
        </p:xfrm>
        <a:graphic>
          <a:graphicData uri="http://schemas.openxmlformats.org/drawingml/2006/table">
            <a:tbl>
              <a:tblPr/>
              <a:tblGrid>
                <a:gridCol w="1066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66888">
                  <a:extLst>
                    <a:ext uri="{9D8B030D-6E8A-4147-A177-3AD203B41FA5}">
                      <a16:colId xmlns:a16="http://schemas.microsoft.com/office/drawing/2014/main" val="20003"/>
                    </a:ext>
                  </a:extLst>
                </a:gridCol>
                <a:gridCol w="1738312">
                  <a:extLst>
                    <a:ext uri="{9D8B030D-6E8A-4147-A177-3AD203B41FA5}">
                      <a16:colId xmlns:a16="http://schemas.microsoft.com/office/drawing/2014/main" val="20004"/>
                    </a:ext>
                  </a:extLst>
                </a:gridCol>
              </a:tblGrid>
              <a:tr h="51824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rgbClr val="7030A0"/>
                          </a:solidFill>
                          <a:effectLst>
                            <a:outerShdw blurRad="38100" dist="38100" dir="2700000" algn="tl">
                              <a:srgbClr val="000000"/>
                            </a:outerShdw>
                          </a:effectLst>
                          <a:latin typeface="Garamond" pitchFamily="18" charset="0"/>
                        </a:rPr>
                        <a:t>Drug</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1032">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rgbClr val="7030A0"/>
                          </a:solidFill>
                          <a:effectLst>
                            <a:outerShdw blurRad="38100" dist="38100" dir="2700000" algn="tl">
                              <a:srgbClr val="000000"/>
                            </a:outerShdw>
                          </a:effectLst>
                          <a:latin typeface="Garamond" pitchFamily="18" charset="0"/>
                        </a:rPr>
                        <a:t>Metronidazole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a:ln>
                            <a:noFill/>
                          </a:ln>
                          <a:solidFill>
                            <a:srgbClr val="7030A0"/>
                          </a:solidFill>
                          <a:effectLst>
                            <a:outerShdw blurRad="38100" dist="38100" dir="2700000" algn="tl">
                              <a:srgbClr val="000000"/>
                            </a:outerShdw>
                          </a:effectLst>
                          <a:latin typeface="Garamond" pitchFamily="18" charset="0"/>
                        </a:rPr>
                        <a:t>Tinidazole</a:t>
                      </a:r>
                      <a:endParaRPr kumimoji="0" lang="en-US" sz="2400" b="1" i="0" u="none" strike="noStrike" cap="none" normalizeH="0" baseline="0" dirty="0">
                        <a:ln>
                          <a:noFill/>
                        </a:ln>
                        <a:solidFill>
                          <a:srgbClr val="7030A0"/>
                        </a:solidFill>
                        <a:effectLst>
                          <a:outerShdw blurRad="38100" dist="38100" dir="2700000" algn="tl">
                            <a:srgbClr val="000000"/>
                          </a:outerShdw>
                        </a:effectLst>
                        <a:latin typeface="Garamond"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a:ln>
                            <a:noFill/>
                          </a:ln>
                          <a:solidFill>
                            <a:srgbClr val="7030A0"/>
                          </a:solidFill>
                          <a:effectLst>
                            <a:outerShdw blurRad="38100" dist="38100" dir="2700000" algn="tl">
                              <a:srgbClr val="000000"/>
                            </a:outerShdw>
                          </a:effectLst>
                          <a:latin typeface="Garamond" pitchFamily="18" charset="0"/>
                        </a:rPr>
                        <a:t>Iodoquinol</a:t>
                      </a:r>
                      <a:endParaRPr kumimoji="0" lang="en-US" sz="2400" b="1" i="0" u="none" strike="noStrike" cap="none" normalizeH="0" baseline="0" dirty="0">
                        <a:ln>
                          <a:noFill/>
                        </a:ln>
                        <a:solidFill>
                          <a:srgbClr val="7030A0"/>
                        </a:solidFill>
                        <a:effectLst>
                          <a:outerShdw blurRad="38100" dist="38100" dir="2700000" algn="tl">
                            <a:srgbClr val="000000"/>
                          </a:outerShdw>
                        </a:effectLst>
                        <a:latin typeface="Garamond"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a:ln>
                            <a:noFill/>
                          </a:ln>
                          <a:solidFill>
                            <a:srgbClr val="7030A0"/>
                          </a:solidFill>
                          <a:effectLst>
                            <a:outerShdw blurRad="38100" dist="38100" dir="2700000" algn="tl">
                              <a:srgbClr val="000000"/>
                            </a:outerShdw>
                          </a:effectLst>
                          <a:latin typeface="Garamond" pitchFamily="18" charset="0"/>
                        </a:rPr>
                        <a:t>Diloxanide</a:t>
                      </a:r>
                      <a:r>
                        <a:rPr kumimoji="0" lang="en-US" sz="2400" b="1" i="0" u="none" strike="noStrike" cap="none" normalizeH="0" baseline="0" dirty="0">
                          <a:ln>
                            <a:noFill/>
                          </a:ln>
                          <a:solidFill>
                            <a:srgbClr val="7030A0"/>
                          </a:solidFill>
                          <a:effectLst>
                            <a:outerShdw blurRad="38100" dist="38100" dir="2700000" algn="tl">
                              <a:srgbClr val="000000"/>
                            </a:outerShdw>
                          </a:effectLst>
                          <a:latin typeface="Garamond" pitchFamily="18" charset="0"/>
                        </a:rPr>
                        <a:t> </a:t>
                      </a:r>
                      <a:r>
                        <a:rPr kumimoji="0" lang="en-US" sz="2400" b="1" i="0" u="none" strike="noStrike" cap="none" normalizeH="0" baseline="0" dirty="0" err="1">
                          <a:ln>
                            <a:noFill/>
                          </a:ln>
                          <a:solidFill>
                            <a:srgbClr val="7030A0"/>
                          </a:solidFill>
                          <a:effectLst>
                            <a:outerShdw blurRad="38100" dist="38100" dir="2700000" algn="tl">
                              <a:srgbClr val="000000"/>
                            </a:outerShdw>
                          </a:effectLst>
                          <a:latin typeface="Garamond" pitchFamily="18" charset="0"/>
                        </a:rPr>
                        <a:t>furoate</a:t>
                      </a:r>
                      <a:endParaRPr kumimoji="0" lang="en-US" sz="2400" b="1" i="0" u="none" strike="noStrike" cap="none" normalizeH="0" baseline="0" dirty="0">
                        <a:ln>
                          <a:noFill/>
                        </a:ln>
                        <a:solidFill>
                          <a:srgbClr val="7030A0"/>
                        </a:solidFill>
                        <a:effectLst>
                          <a:outerShdw blurRad="38100" dist="38100" dir="2700000" algn="tl">
                            <a:srgbClr val="000000"/>
                          </a:outerShdw>
                        </a:effectLst>
                        <a:latin typeface="Garamond"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7480" name="Rectangle 72"/>
          <p:cNvSpPr>
            <a:spLocks noChangeArrowheads="1"/>
          </p:cNvSpPr>
          <p:nvPr/>
        </p:nvSpPr>
        <p:spPr bwMode="auto">
          <a:xfrm>
            <a:off x="1752600" y="49213"/>
            <a:ext cx="891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dirty="0">
                <a:solidFill>
                  <a:srgbClr val="00B0F0"/>
                </a:solidFill>
              </a:rPr>
              <a:t>TREATMENT</a:t>
            </a:r>
          </a:p>
          <a:p>
            <a:pPr algn="ctr"/>
            <a:r>
              <a:rPr lang="en-US" sz="3200" dirty="0">
                <a:latin typeface="Arial" charset="0"/>
              </a:rPr>
              <a:t>	</a:t>
            </a:r>
            <a:endParaRPr lang="en-US" sz="2400" dirty="0"/>
          </a:p>
        </p:txBody>
      </p:sp>
    </p:spTree>
    <p:extLst>
      <p:ext uri="{BB962C8B-B14F-4D97-AF65-F5344CB8AC3E}">
        <p14:creationId xmlns:p14="http://schemas.microsoft.com/office/powerpoint/2010/main" val="3764657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80"/>
                                        </p:tgtEl>
                                        <p:attrNameLst>
                                          <p:attrName>style.visibility</p:attrName>
                                        </p:attrNameLst>
                                      </p:cBhvr>
                                      <p:to>
                                        <p:strVal val="visible"/>
                                      </p:to>
                                    </p:set>
                                    <p:animEffect transition="in" filter="blinds(horizontal)">
                                      <p:cBhvr>
                                        <p:cTn id="7" dur="500"/>
                                        <p:tgtEl>
                                          <p:spTgt spid="174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92"/>
                                        </p:tgtEl>
                                        <p:attrNameLst>
                                          <p:attrName>style.visibility</p:attrName>
                                        </p:attrNameLst>
                                      </p:cBhvr>
                                      <p:to>
                                        <p:strVal val="visible"/>
                                      </p:to>
                                    </p:set>
                                    <p:animEffect transition="in" filter="blinds(horizontal)">
                                      <p:cBhvr>
                                        <p:cTn id="12" dur="500"/>
                                        <p:tgtEl>
                                          <p:spTgt spid="17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80"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p:cNvSpPr>
            <a:spLocks noGrp="1"/>
          </p:cNvSpPr>
          <p:nvPr>
            <p:ph type="ctrTitle"/>
          </p:nvPr>
        </p:nvSpPr>
        <p:spPr>
          <a:xfrm>
            <a:off x="3276600" y="2133600"/>
            <a:ext cx="7391400" cy="2209800"/>
          </a:xfrm>
        </p:spPr>
        <p:txBody>
          <a:bodyPr/>
          <a:lstStyle/>
          <a:p>
            <a:pPr>
              <a:defRPr/>
            </a:pPr>
            <a:r>
              <a:rPr lang="en-US" sz="3200" dirty="0">
                <a:solidFill>
                  <a:schemeClr val="accent1">
                    <a:lumMod val="25000"/>
                  </a:schemeClr>
                </a:solidFill>
                <a:latin typeface="+mn-lt"/>
              </a:rPr>
              <a:t>NON PATHOGENIC AMOEBAE</a:t>
            </a:r>
          </a:p>
        </p:txBody>
      </p:sp>
      <p:sp>
        <p:nvSpPr>
          <p:cNvPr id="81923" name="Slide Number Placeholder 3"/>
          <p:cNvSpPr>
            <a:spLocks noGrp="1"/>
          </p:cNvSpPr>
          <p:nvPr>
            <p:ph type="sldNum" sz="quarter" idx="4294967295"/>
          </p:nvPr>
        </p:nvSpPr>
        <p:spPr>
          <a:xfrm>
            <a:off x="8077200" y="6356351"/>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38AEABD-2950-436D-BBA7-7BACA32DD9D5}" type="slidenum">
              <a:rPr lang="en-US" b="0">
                <a:solidFill>
                  <a:srgbClr val="000000"/>
                </a:solidFill>
                <a:latin typeface="Arial Black" panose="020B0A04020102020204" pitchFamily="34" charset="0"/>
              </a:rPr>
              <a:pPr/>
              <a:t>47</a:t>
            </a:fld>
            <a:endParaRPr lang="en-US" b="0">
              <a:solidFill>
                <a:srgbClr val="000000"/>
              </a:solidFill>
              <a:latin typeface="Arial Black" panose="020B0A04020102020204" pitchFamily="34" charset="0"/>
            </a:endParaRPr>
          </a:p>
        </p:txBody>
      </p:sp>
    </p:spTree>
    <p:extLst>
      <p:ext uri="{BB962C8B-B14F-4D97-AF65-F5344CB8AC3E}">
        <p14:creationId xmlns:p14="http://schemas.microsoft.com/office/powerpoint/2010/main" val="4169731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312984" y="146538"/>
            <a:ext cx="8915400" cy="58420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3200" b="1" dirty="0">
                <a:solidFill>
                  <a:srgbClr val="006600"/>
                </a:solidFill>
                <a:cs typeface="Tahoma" pitchFamily="34" charset="0"/>
              </a:rPr>
              <a:t>Non pathogenic amoebae in Human Intestine</a:t>
            </a:r>
          </a:p>
        </p:txBody>
      </p:sp>
      <p:sp>
        <p:nvSpPr>
          <p:cNvPr id="73731" name="Text Box 3"/>
          <p:cNvSpPr txBox="1">
            <a:spLocks noChangeArrowheads="1"/>
          </p:cNvSpPr>
          <p:nvPr/>
        </p:nvSpPr>
        <p:spPr bwMode="auto">
          <a:xfrm>
            <a:off x="0" y="920750"/>
            <a:ext cx="12192000" cy="5139869"/>
          </a:xfrm>
          <a:prstGeom prst="rect">
            <a:avLst/>
          </a:prstGeom>
          <a:noFill/>
          <a:ln w="9525">
            <a:noFill/>
            <a:miter lim="800000"/>
            <a:headEnd/>
            <a:tailEnd/>
          </a:ln>
        </p:spPr>
        <p:txBody>
          <a:bodyPr wrap="square">
            <a:spAutoFit/>
          </a:bodyPr>
          <a:lstStyle/>
          <a:p>
            <a:pPr lvl="2" eaLnBrk="0" fontAlgn="base" hangingPunct="0">
              <a:spcBef>
                <a:spcPct val="0"/>
              </a:spcBef>
              <a:spcAft>
                <a:spcPct val="0"/>
              </a:spcAft>
              <a:defRPr/>
            </a:pPr>
            <a:r>
              <a:rPr lang="en-US" sz="2400" dirty="0">
                <a:solidFill>
                  <a:srgbClr val="000000"/>
                </a:solidFill>
                <a:latin typeface="Open Sans"/>
              </a:rPr>
              <a:t>Several species of amebae are capable of colonizing the human gastrointestinal tract but, in contrast to </a:t>
            </a:r>
            <a:r>
              <a:rPr lang="en-US" sz="2400" i="1" dirty="0" err="1">
                <a:solidFill>
                  <a:srgbClr val="000000"/>
                </a:solidFill>
                <a:latin typeface="Open Sans"/>
              </a:rPr>
              <a:t>Entamoeba</a:t>
            </a:r>
            <a:r>
              <a:rPr lang="en-US" sz="2400" i="1" dirty="0">
                <a:solidFill>
                  <a:srgbClr val="000000"/>
                </a:solidFill>
                <a:latin typeface="Open Sans"/>
              </a:rPr>
              <a:t> </a:t>
            </a:r>
            <a:r>
              <a:rPr lang="en-US" sz="2400" i="1" dirty="0" err="1">
                <a:solidFill>
                  <a:srgbClr val="000000"/>
                </a:solidFill>
                <a:latin typeface="Open Sans"/>
              </a:rPr>
              <a:t>histolytica</a:t>
            </a:r>
            <a:r>
              <a:rPr lang="en-US" sz="2400" dirty="0">
                <a:solidFill>
                  <a:srgbClr val="000000"/>
                </a:solidFill>
                <a:latin typeface="Open Sans"/>
              </a:rPr>
              <a:t>, are not considered pathogenic. These include:  </a:t>
            </a:r>
            <a:endParaRPr lang="en-US" sz="2400" b="1" i="1" dirty="0">
              <a:solidFill>
                <a:srgbClr val="009900"/>
              </a:solidFill>
              <a:cs typeface="Tahoma" pitchFamily="34" charset="0"/>
            </a:endParaRPr>
          </a:p>
          <a:p>
            <a:pPr lvl="2" eaLnBrk="0" fontAlgn="base" hangingPunct="0">
              <a:spcBef>
                <a:spcPct val="0"/>
              </a:spcBef>
              <a:spcAft>
                <a:spcPct val="0"/>
              </a:spcAft>
              <a:buFont typeface="Wingdings" pitchFamily="2" charset="2"/>
              <a:buChar char="ü"/>
              <a:defRPr/>
            </a:pPr>
            <a:endParaRPr lang="en-US" sz="2400" b="1" i="1" dirty="0">
              <a:solidFill>
                <a:srgbClr val="009900"/>
              </a:solidFill>
              <a:cs typeface="Tahoma" pitchFamily="34" charset="0"/>
            </a:endParaRPr>
          </a:p>
          <a:p>
            <a:pPr lvl="2" eaLnBrk="0" fontAlgn="base" hangingPunct="0">
              <a:spcBef>
                <a:spcPct val="0"/>
              </a:spcBef>
              <a:spcAft>
                <a:spcPct val="0"/>
              </a:spcAft>
              <a:buFont typeface="Wingdings" pitchFamily="2" charset="2"/>
              <a:buChar char="ü"/>
              <a:defRPr/>
            </a:pPr>
            <a:r>
              <a:rPr lang="en-US" sz="2400" b="1" i="1" dirty="0" err="1">
                <a:solidFill>
                  <a:srgbClr val="009900"/>
                </a:solidFill>
                <a:cs typeface="Tahoma" pitchFamily="34" charset="0"/>
              </a:rPr>
              <a:t>Entamoeba</a:t>
            </a:r>
            <a:r>
              <a:rPr lang="en-US" sz="2400" b="1" i="1" dirty="0">
                <a:solidFill>
                  <a:srgbClr val="009900"/>
                </a:solidFill>
                <a:cs typeface="Tahoma" pitchFamily="34" charset="0"/>
              </a:rPr>
              <a:t> coli</a:t>
            </a:r>
          </a:p>
          <a:p>
            <a:pPr lvl="2" eaLnBrk="0" fontAlgn="base" hangingPunct="0">
              <a:spcBef>
                <a:spcPct val="0"/>
              </a:spcBef>
              <a:spcAft>
                <a:spcPct val="0"/>
              </a:spcAft>
              <a:buFont typeface="Wingdings" pitchFamily="2" charset="2"/>
              <a:buChar char="ü"/>
              <a:defRPr/>
            </a:pPr>
            <a:r>
              <a:rPr lang="en-US" sz="2400" b="1" i="1" dirty="0" err="1">
                <a:solidFill>
                  <a:srgbClr val="009900"/>
                </a:solidFill>
                <a:cs typeface="Tahoma" pitchFamily="34" charset="0"/>
              </a:rPr>
              <a:t>Entamoeba</a:t>
            </a:r>
            <a:r>
              <a:rPr lang="en-US" sz="2400" b="1" i="1" dirty="0">
                <a:solidFill>
                  <a:srgbClr val="009900"/>
                </a:solidFill>
                <a:cs typeface="Tahoma" pitchFamily="34" charset="0"/>
              </a:rPr>
              <a:t> </a:t>
            </a:r>
            <a:r>
              <a:rPr lang="en-US" sz="2400" b="1" i="1" dirty="0" err="1">
                <a:solidFill>
                  <a:srgbClr val="009900"/>
                </a:solidFill>
                <a:cs typeface="Tahoma" pitchFamily="34" charset="0"/>
              </a:rPr>
              <a:t>hartmanni</a:t>
            </a:r>
            <a:endParaRPr lang="en-US" sz="2400" b="1" i="1" dirty="0">
              <a:solidFill>
                <a:srgbClr val="009900"/>
              </a:solidFill>
              <a:cs typeface="Tahoma" pitchFamily="34" charset="0"/>
            </a:endParaRPr>
          </a:p>
          <a:p>
            <a:pPr lvl="2" eaLnBrk="0" fontAlgn="base" hangingPunct="0">
              <a:spcBef>
                <a:spcPct val="0"/>
              </a:spcBef>
              <a:spcAft>
                <a:spcPct val="0"/>
              </a:spcAft>
              <a:buFont typeface="Wingdings" pitchFamily="2" charset="2"/>
              <a:buChar char="ü"/>
              <a:defRPr/>
            </a:pPr>
            <a:r>
              <a:rPr lang="en-US" sz="2400" b="1" i="1" dirty="0" err="1">
                <a:solidFill>
                  <a:srgbClr val="009900"/>
                </a:solidFill>
                <a:cs typeface="Tahoma" pitchFamily="34" charset="0"/>
              </a:rPr>
              <a:t>Entamoeba</a:t>
            </a:r>
            <a:r>
              <a:rPr lang="en-US" sz="2400" b="1" i="1" dirty="0">
                <a:solidFill>
                  <a:srgbClr val="009900"/>
                </a:solidFill>
                <a:cs typeface="Tahoma" pitchFamily="34" charset="0"/>
              </a:rPr>
              <a:t>  </a:t>
            </a:r>
            <a:r>
              <a:rPr lang="en-US" sz="2400" b="1" i="1" dirty="0" err="1">
                <a:solidFill>
                  <a:srgbClr val="009900"/>
                </a:solidFill>
                <a:cs typeface="Tahoma" pitchFamily="34" charset="0"/>
              </a:rPr>
              <a:t>polecki</a:t>
            </a:r>
            <a:endParaRPr lang="en-US" sz="2400" b="1" i="1" dirty="0">
              <a:solidFill>
                <a:srgbClr val="009900"/>
              </a:solidFill>
              <a:cs typeface="Tahoma" pitchFamily="34" charset="0"/>
            </a:endParaRPr>
          </a:p>
          <a:p>
            <a:pPr lvl="2" eaLnBrk="0" fontAlgn="base" hangingPunct="0">
              <a:spcBef>
                <a:spcPct val="0"/>
              </a:spcBef>
              <a:spcAft>
                <a:spcPct val="0"/>
              </a:spcAft>
              <a:buFont typeface="Wingdings" pitchFamily="2" charset="2"/>
              <a:buChar char="ü"/>
              <a:defRPr/>
            </a:pPr>
            <a:r>
              <a:rPr lang="en-US" sz="2400" b="1" i="1" dirty="0" err="1">
                <a:solidFill>
                  <a:srgbClr val="009900"/>
                </a:solidFill>
                <a:cs typeface="Tahoma" pitchFamily="34" charset="0"/>
              </a:rPr>
              <a:t>Endolimax</a:t>
            </a:r>
            <a:r>
              <a:rPr lang="en-US" sz="2400" b="1" i="1" dirty="0">
                <a:solidFill>
                  <a:srgbClr val="009900"/>
                </a:solidFill>
                <a:cs typeface="Tahoma" pitchFamily="34" charset="0"/>
              </a:rPr>
              <a:t> nana</a:t>
            </a:r>
          </a:p>
          <a:p>
            <a:pPr lvl="2" eaLnBrk="0" fontAlgn="base" hangingPunct="0">
              <a:spcBef>
                <a:spcPct val="0"/>
              </a:spcBef>
              <a:spcAft>
                <a:spcPct val="0"/>
              </a:spcAft>
              <a:buFont typeface="Wingdings" pitchFamily="2" charset="2"/>
              <a:buChar char="ü"/>
              <a:defRPr/>
            </a:pPr>
            <a:r>
              <a:rPr lang="en-US" sz="2400" b="1" i="1" dirty="0" err="1">
                <a:solidFill>
                  <a:srgbClr val="009900"/>
                </a:solidFill>
                <a:cs typeface="Tahoma" pitchFamily="34" charset="0"/>
              </a:rPr>
              <a:t>Iodamoeba</a:t>
            </a:r>
            <a:r>
              <a:rPr lang="en-US" sz="2400" b="1" i="1" dirty="0">
                <a:solidFill>
                  <a:srgbClr val="009900"/>
                </a:solidFill>
                <a:cs typeface="Tahoma" pitchFamily="34" charset="0"/>
              </a:rPr>
              <a:t> </a:t>
            </a:r>
            <a:r>
              <a:rPr lang="en-US" sz="2400" b="1" i="1" dirty="0" err="1">
                <a:solidFill>
                  <a:srgbClr val="009900"/>
                </a:solidFill>
                <a:cs typeface="Tahoma" pitchFamily="34" charset="0"/>
              </a:rPr>
              <a:t>bütschlii</a:t>
            </a:r>
            <a:endParaRPr lang="en-US" sz="2400" b="1" i="1" dirty="0">
              <a:solidFill>
                <a:srgbClr val="009900"/>
              </a:solidFill>
              <a:cs typeface="Tahoma" pitchFamily="34" charset="0"/>
            </a:endParaRPr>
          </a:p>
          <a:p>
            <a:pPr eaLnBrk="0" fontAlgn="base" hangingPunct="0">
              <a:spcBef>
                <a:spcPct val="0"/>
              </a:spcBef>
              <a:spcAft>
                <a:spcPct val="0"/>
              </a:spcAft>
              <a:buFont typeface="Wingdings" pitchFamily="2" charset="2"/>
              <a:buChar char="ü"/>
              <a:defRPr/>
            </a:pPr>
            <a:endParaRPr lang="en-US" sz="2800" b="1" i="1" dirty="0">
              <a:solidFill>
                <a:srgbClr val="009900"/>
              </a:solidFill>
              <a:latin typeface="Tahoma" pitchFamily="34" charset="0"/>
              <a:cs typeface="Tahoma" pitchFamily="34" charset="0"/>
            </a:endParaRPr>
          </a:p>
          <a:p>
            <a:pPr eaLnBrk="0" fontAlgn="base" hangingPunct="0">
              <a:spcBef>
                <a:spcPct val="0"/>
              </a:spcBef>
              <a:spcAft>
                <a:spcPct val="0"/>
              </a:spcAft>
              <a:defRPr/>
            </a:pPr>
            <a:endParaRPr lang="en-US" sz="2800" b="1" dirty="0">
              <a:solidFill>
                <a:srgbClr val="006600"/>
              </a:solidFill>
              <a:latin typeface="Tahoma" pitchFamily="34" charset="0"/>
              <a:cs typeface="Tahoma" pitchFamily="34" charset="0"/>
            </a:endParaRPr>
          </a:p>
          <a:p>
            <a:pPr eaLnBrk="0" fontAlgn="base" hangingPunct="0">
              <a:spcBef>
                <a:spcPct val="0"/>
              </a:spcBef>
              <a:spcAft>
                <a:spcPct val="0"/>
              </a:spcAft>
              <a:buFont typeface="Wingdings" pitchFamily="2" charset="2"/>
              <a:buChar char="ü"/>
              <a:defRPr/>
            </a:pPr>
            <a:endParaRPr lang="en-US" sz="2800" b="1" i="1" dirty="0">
              <a:solidFill>
                <a:srgbClr val="009900"/>
              </a:solidFill>
              <a:latin typeface="Tahoma" pitchFamily="34" charset="0"/>
              <a:cs typeface="Tahoma" pitchFamily="34" charset="0"/>
            </a:endParaRPr>
          </a:p>
          <a:p>
            <a:pPr eaLnBrk="0" fontAlgn="base" hangingPunct="0">
              <a:spcBef>
                <a:spcPct val="0"/>
              </a:spcBef>
              <a:spcAft>
                <a:spcPct val="0"/>
              </a:spcAft>
              <a:buFont typeface="Wingdings" pitchFamily="2" charset="2"/>
              <a:buChar char="ü"/>
              <a:defRPr/>
            </a:pPr>
            <a:endParaRPr lang="en-US" sz="2800" b="1" i="1" dirty="0">
              <a:solidFill>
                <a:srgbClr val="000000"/>
              </a:solidFill>
              <a:latin typeface="Tahoma" pitchFamily="34" charset="0"/>
              <a:cs typeface="Tahoma" pitchFamily="34" charset="0"/>
            </a:endParaRPr>
          </a:p>
        </p:txBody>
      </p:sp>
      <p:sp>
        <p:nvSpPr>
          <p:cNvPr id="82948"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4E19A13B-C248-4EAE-A661-D105F5EB5BFC}" type="slidenum">
              <a:rPr lang="en-US" b="0">
                <a:solidFill>
                  <a:srgbClr val="000000"/>
                </a:solidFill>
              </a:rPr>
              <a:pPr algn="l"/>
              <a:t>48</a:t>
            </a:fld>
            <a:endParaRPr lang="en-US" b="0">
              <a:solidFill>
                <a:srgbClr val="000000"/>
              </a:solidFill>
            </a:endParaRPr>
          </a:p>
        </p:txBody>
      </p:sp>
    </p:spTree>
    <p:extLst>
      <p:ext uri="{BB962C8B-B14F-4D97-AF65-F5344CB8AC3E}">
        <p14:creationId xmlns:p14="http://schemas.microsoft.com/office/powerpoint/2010/main" val="2804718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776046" y="138112"/>
            <a:ext cx="8229600" cy="684213"/>
          </a:xfrm>
        </p:spPr>
        <p:txBody>
          <a:bodyPr/>
          <a:lstStyle/>
          <a:p>
            <a:pPr algn="ctr" eaLnBrk="1" hangingPunct="1">
              <a:defRPr/>
            </a:pPr>
            <a:r>
              <a:rPr lang="en-US" i="1" dirty="0" err="1">
                <a:solidFill>
                  <a:srgbClr val="0000FF"/>
                </a:solidFill>
                <a:latin typeface="+mn-lt"/>
                <a:cs typeface="Tahoma" pitchFamily="34" charset="0"/>
              </a:rPr>
              <a:t>Entamoeba</a:t>
            </a:r>
            <a:r>
              <a:rPr lang="en-US" i="1" dirty="0">
                <a:solidFill>
                  <a:srgbClr val="0000FF"/>
                </a:solidFill>
                <a:latin typeface="+mn-lt"/>
                <a:cs typeface="Tahoma" pitchFamily="34" charset="0"/>
              </a:rPr>
              <a:t> coli</a:t>
            </a:r>
          </a:p>
        </p:txBody>
      </p:sp>
      <p:sp>
        <p:nvSpPr>
          <p:cNvPr id="76803" name="Rectangle 3"/>
          <p:cNvSpPr>
            <a:spLocks noGrp="1" noChangeArrowheads="1"/>
          </p:cNvSpPr>
          <p:nvPr>
            <p:ph idx="1"/>
          </p:nvPr>
        </p:nvSpPr>
        <p:spPr>
          <a:xfrm>
            <a:off x="46892" y="685800"/>
            <a:ext cx="8030308" cy="6035675"/>
          </a:xfrm>
        </p:spPr>
        <p:txBody>
          <a:bodyPr/>
          <a:lstStyle/>
          <a:p>
            <a:pPr eaLnBrk="1" hangingPunct="1">
              <a:defRPr/>
            </a:pPr>
            <a:endParaRPr lang="en-US" sz="2400" b="1" dirty="0">
              <a:solidFill>
                <a:srgbClr val="009900"/>
              </a:solidFill>
              <a:cs typeface="Tahoma" pitchFamily="34" charset="0"/>
            </a:endParaRPr>
          </a:p>
          <a:p>
            <a:pPr eaLnBrk="1" hangingPunct="1">
              <a:defRPr/>
            </a:pPr>
            <a:r>
              <a:rPr lang="en-US" sz="2000" b="1" dirty="0">
                <a:solidFill>
                  <a:srgbClr val="009900"/>
                </a:solidFill>
                <a:cs typeface="Tahoma" pitchFamily="34" charset="0"/>
              </a:rPr>
              <a:t>Geographic distribution:  </a:t>
            </a:r>
            <a:r>
              <a:rPr lang="en-US" sz="2000" dirty="0">
                <a:solidFill>
                  <a:schemeClr val="tx1">
                    <a:lumMod val="95000"/>
                    <a:lumOff val="5000"/>
                  </a:schemeClr>
                </a:solidFill>
                <a:cs typeface="Tahoma" pitchFamily="34" charset="0"/>
              </a:rPr>
              <a:t>Cosmopolitan</a:t>
            </a:r>
          </a:p>
          <a:p>
            <a:pPr lvl="1" eaLnBrk="1" hangingPunct="1">
              <a:buFont typeface="Wingdings" panose="05000000000000000000" pitchFamily="2" charset="2"/>
              <a:buChar char="Ø"/>
              <a:defRPr/>
            </a:pPr>
            <a:r>
              <a:rPr lang="en-US" sz="2000" dirty="0">
                <a:solidFill>
                  <a:schemeClr val="tx1">
                    <a:lumMod val="95000"/>
                    <a:lumOff val="5000"/>
                  </a:schemeClr>
                </a:solidFill>
                <a:cs typeface="Tahoma" pitchFamily="34" charset="0"/>
              </a:rPr>
              <a:t>Much more common than </a:t>
            </a:r>
            <a:r>
              <a:rPr lang="en-US" sz="2000" i="1" dirty="0">
                <a:solidFill>
                  <a:schemeClr val="tx1">
                    <a:lumMod val="95000"/>
                    <a:lumOff val="5000"/>
                  </a:schemeClr>
                </a:solidFill>
                <a:cs typeface="Tahoma" pitchFamily="34" charset="0"/>
              </a:rPr>
              <a:t>E. </a:t>
            </a:r>
            <a:r>
              <a:rPr lang="en-US" sz="2000" i="1" dirty="0" err="1">
                <a:solidFill>
                  <a:schemeClr val="tx1">
                    <a:lumMod val="95000"/>
                    <a:lumOff val="5000"/>
                  </a:schemeClr>
                </a:solidFill>
                <a:cs typeface="Tahoma" pitchFamily="34" charset="0"/>
              </a:rPr>
              <a:t>histolytica</a:t>
            </a:r>
            <a:endParaRPr lang="en-US" sz="2000" i="1" dirty="0">
              <a:solidFill>
                <a:schemeClr val="tx1">
                  <a:lumMod val="95000"/>
                  <a:lumOff val="5000"/>
                </a:schemeClr>
              </a:solidFill>
              <a:cs typeface="Tahoma" pitchFamily="34" charset="0"/>
            </a:endParaRPr>
          </a:p>
          <a:p>
            <a:pPr lvl="1" eaLnBrk="1" hangingPunct="1">
              <a:buFont typeface="Wingdings" panose="05000000000000000000" pitchFamily="2" charset="2"/>
              <a:buChar char="Ø"/>
              <a:defRPr/>
            </a:pPr>
            <a:r>
              <a:rPr lang="en-US" sz="2000" b="1" dirty="0">
                <a:solidFill>
                  <a:schemeClr val="tx1">
                    <a:lumMod val="95000"/>
                    <a:lumOff val="5000"/>
                  </a:schemeClr>
                </a:solidFill>
                <a:cs typeface="Tahoma" pitchFamily="34" charset="0"/>
              </a:rPr>
              <a:t>Definitive Host</a:t>
            </a:r>
            <a:r>
              <a:rPr lang="en-US" sz="2000" b="1" u="sng" dirty="0">
                <a:solidFill>
                  <a:schemeClr val="tx1">
                    <a:lumMod val="95000"/>
                    <a:lumOff val="5000"/>
                  </a:schemeClr>
                </a:solidFill>
                <a:cs typeface="Tahoma" pitchFamily="34" charset="0"/>
              </a:rPr>
              <a:t>:</a:t>
            </a:r>
            <a:r>
              <a:rPr lang="en-US" sz="2000" dirty="0">
                <a:solidFill>
                  <a:schemeClr val="tx1">
                    <a:lumMod val="95000"/>
                    <a:lumOff val="5000"/>
                  </a:schemeClr>
                </a:solidFill>
                <a:cs typeface="Tahoma" pitchFamily="34" charset="0"/>
              </a:rPr>
              <a:t> Humans</a:t>
            </a:r>
          </a:p>
          <a:p>
            <a:pPr lvl="1" eaLnBrk="1" hangingPunct="1">
              <a:buFont typeface="Wingdings" panose="05000000000000000000" pitchFamily="2" charset="2"/>
              <a:buChar char="Ø"/>
              <a:defRPr/>
            </a:pPr>
            <a:r>
              <a:rPr lang="en-US" sz="2000" b="1" dirty="0">
                <a:solidFill>
                  <a:schemeClr val="tx1">
                    <a:lumMod val="95000"/>
                    <a:lumOff val="5000"/>
                  </a:schemeClr>
                </a:solidFill>
                <a:cs typeface="Tahoma" pitchFamily="34" charset="0"/>
              </a:rPr>
              <a:t>Intermediate Host:</a:t>
            </a:r>
            <a:r>
              <a:rPr lang="en-US" sz="2000" dirty="0">
                <a:solidFill>
                  <a:schemeClr val="tx1">
                    <a:lumMod val="95000"/>
                    <a:lumOff val="5000"/>
                  </a:schemeClr>
                </a:solidFill>
                <a:cs typeface="Tahoma" pitchFamily="34" charset="0"/>
              </a:rPr>
              <a:t> None</a:t>
            </a:r>
            <a:endParaRPr lang="en-US" sz="2000" dirty="0">
              <a:solidFill>
                <a:srgbClr val="009900"/>
              </a:solidFill>
              <a:cs typeface="Tahoma" pitchFamily="34" charset="0"/>
            </a:endParaRPr>
          </a:p>
          <a:p>
            <a:pPr eaLnBrk="1" hangingPunct="1">
              <a:buFont typeface="Wingdings" panose="05000000000000000000" pitchFamily="2" charset="2"/>
              <a:buChar char="§"/>
              <a:defRPr/>
            </a:pPr>
            <a:r>
              <a:rPr lang="en-US" sz="2000" b="1" dirty="0">
                <a:solidFill>
                  <a:srgbClr val="00B050"/>
                </a:solidFill>
                <a:cs typeface="Tahoma" pitchFamily="34" charset="0"/>
              </a:rPr>
              <a:t>Habitat</a:t>
            </a:r>
            <a:r>
              <a:rPr lang="en-US" sz="2000" b="1" dirty="0">
                <a:cs typeface="Tahoma" pitchFamily="34" charset="0"/>
              </a:rPr>
              <a:t> : </a:t>
            </a:r>
            <a:r>
              <a:rPr lang="en-US" sz="2000" dirty="0">
                <a:cs typeface="Tahoma" pitchFamily="34" charset="0"/>
              </a:rPr>
              <a:t>Both </a:t>
            </a:r>
            <a:r>
              <a:rPr lang="en-US" sz="2000" dirty="0" err="1">
                <a:cs typeface="Tahoma" pitchFamily="34" charset="0"/>
              </a:rPr>
              <a:t>trophozoite</a:t>
            </a:r>
            <a:r>
              <a:rPr lang="en-US" sz="2000" dirty="0">
                <a:cs typeface="Tahoma" pitchFamily="34" charset="0"/>
              </a:rPr>
              <a:t> and cysts in the large intestine of man</a:t>
            </a:r>
          </a:p>
          <a:p>
            <a:pPr>
              <a:buFont typeface="Arial" panose="020B0604020202020204" pitchFamily="34" charset="0"/>
              <a:buNone/>
            </a:pPr>
            <a:endParaRPr lang="en-US" sz="2000" b="1" i="1" dirty="0">
              <a:cs typeface="Tahoma" panose="020B0604030504040204" pitchFamily="34" charset="0"/>
            </a:endParaRPr>
          </a:p>
          <a:p>
            <a:pPr>
              <a:buFont typeface="Arial" panose="020B0604020202020204" pitchFamily="34" charset="0"/>
              <a:buNone/>
            </a:pPr>
            <a:r>
              <a:rPr lang="en-US" sz="2000" b="1" i="1" dirty="0" err="1">
                <a:cs typeface="Tahoma" panose="020B0604030504040204" pitchFamily="34" charset="0"/>
              </a:rPr>
              <a:t>Trophozoite</a:t>
            </a:r>
            <a:r>
              <a:rPr lang="en-US" sz="2000" b="1" i="1" dirty="0">
                <a:cs typeface="Tahoma" panose="020B0604030504040204" pitchFamily="34" charset="0"/>
              </a:rPr>
              <a:t>:</a:t>
            </a:r>
            <a:r>
              <a:rPr lang="en-US" sz="2000" b="1" dirty="0">
                <a:cs typeface="Tahoma" panose="020B0604030504040204" pitchFamily="34" charset="0"/>
              </a:rPr>
              <a:t> Size</a:t>
            </a:r>
            <a:r>
              <a:rPr lang="en-US" sz="2000" dirty="0">
                <a:cs typeface="Tahoma" panose="020B0604030504040204" pitchFamily="34" charset="0"/>
              </a:rPr>
              <a:t>: 15-50</a:t>
            </a:r>
            <a:r>
              <a:rPr lang="en-US" sz="2000" dirty="0">
                <a:cs typeface="Tahoma" panose="020B0604030504040204" pitchFamily="34" charset="0"/>
                <a:sym typeface="Symbol" panose="05050102010706020507" pitchFamily="18" charset="2"/>
              </a:rPr>
              <a:t></a:t>
            </a:r>
            <a:r>
              <a:rPr lang="en-US" sz="2000" dirty="0">
                <a:cs typeface="Tahoma" panose="020B0604030504040204" pitchFamily="34" charset="0"/>
              </a:rPr>
              <a:t>m (average 25</a:t>
            </a:r>
            <a:r>
              <a:rPr lang="en-US" sz="2000" dirty="0">
                <a:cs typeface="Tahoma" panose="020B0604030504040204" pitchFamily="34" charset="0"/>
                <a:sym typeface="Symbol" panose="05050102010706020507" pitchFamily="18" charset="2"/>
              </a:rPr>
              <a:t></a:t>
            </a:r>
            <a:r>
              <a:rPr lang="en-US" sz="2000" dirty="0">
                <a:cs typeface="Tahoma" panose="020B0604030504040204" pitchFamily="34" charset="0"/>
              </a:rPr>
              <a:t>m), usually bigger  than</a:t>
            </a:r>
            <a:r>
              <a:rPr lang="en-US" sz="2000" i="1" dirty="0">
                <a:cs typeface="Tahoma" panose="020B0604030504040204" pitchFamily="34" charset="0"/>
              </a:rPr>
              <a:t>  </a:t>
            </a:r>
            <a:r>
              <a:rPr lang="en-US" sz="2000" i="1" dirty="0" err="1">
                <a:cs typeface="Tahoma" panose="020B0604030504040204" pitchFamily="34" charset="0"/>
              </a:rPr>
              <a:t>E.histolytica</a:t>
            </a:r>
            <a:r>
              <a:rPr lang="en-US" sz="2000" i="1" dirty="0">
                <a:cs typeface="Tahoma" panose="020B0604030504040204" pitchFamily="34" charset="0"/>
              </a:rPr>
              <a:t> </a:t>
            </a:r>
          </a:p>
          <a:p>
            <a:pPr>
              <a:buFont typeface="Arial" panose="020B0604020202020204" pitchFamily="34" charset="0"/>
              <a:buNone/>
            </a:pPr>
            <a:r>
              <a:rPr lang="en-US" sz="2000" dirty="0">
                <a:cs typeface="Tahoma" panose="020B0604030504040204" pitchFamily="34" charset="0"/>
              </a:rPr>
              <a:t>  </a:t>
            </a:r>
            <a:r>
              <a:rPr lang="en-US" sz="2000" b="1" dirty="0">
                <a:cs typeface="Tahoma" panose="020B0604030504040204" pitchFamily="34" charset="0"/>
              </a:rPr>
              <a:t>Shape</a:t>
            </a:r>
            <a:r>
              <a:rPr lang="en-US" sz="2000" dirty="0">
                <a:cs typeface="Tahoma" panose="020B0604030504040204" pitchFamily="34" charset="0"/>
              </a:rPr>
              <a:t>: Oval or elongated</a:t>
            </a:r>
          </a:p>
          <a:p>
            <a:pPr>
              <a:buFont typeface="Arial" panose="020B0604020202020204" pitchFamily="34" charset="0"/>
              <a:buNone/>
            </a:pPr>
            <a:r>
              <a:rPr lang="en-US" sz="2000" dirty="0">
                <a:cs typeface="Tahoma" panose="020B0604030504040204" pitchFamily="34" charset="0"/>
              </a:rPr>
              <a:t> </a:t>
            </a:r>
            <a:r>
              <a:rPr lang="en-US" sz="2000" b="1" dirty="0">
                <a:cs typeface="Tahoma" panose="020B0604030504040204" pitchFamily="34" charset="0"/>
              </a:rPr>
              <a:t>Motility</a:t>
            </a:r>
            <a:r>
              <a:rPr lang="en-US" sz="2000" dirty="0">
                <a:cs typeface="Tahoma" panose="020B0604030504040204" pitchFamily="34" charset="0"/>
              </a:rPr>
              <a:t>:  Sluggish, non -progressive and non- directional - has short blunt pseudopodia</a:t>
            </a:r>
          </a:p>
          <a:p>
            <a:pPr>
              <a:buFont typeface="Arial" panose="020B0604020202020204" pitchFamily="34" charset="0"/>
              <a:buNone/>
            </a:pPr>
            <a:r>
              <a:rPr lang="en-US" sz="2000" b="1" dirty="0">
                <a:cs typeface="Tahoma" panose="020B0604030504040204" pitchFamily="34" charset="0"/>
              </a:rPr>
              <a:t>Cytoplasm</a:t>
            </a:r>
            <a:r>
              <a:rPr lang="en-US" sz="2000" dirty="0">
                <a:cs typeface="Tahoma" panose="020B0604030504040204" pitchFamily="34" charset="0"/>
              </a:rPr>
              <a:t>: Ectoplasm &amp; endoplasm not well differentiated</a:t>
            </a:r>
          </a:p>
          <a:p>
            <a:pPr>
              <a:buFont typeface="Arial" panose="020B0604020202020204" pitchFamily="34" charset="0"/>
              <a:buNone/>
            </a:pPr>
            <a:r>
              <a:rPr lang="en-US" sz="2000" dirty="0">
                <a:cs typeface="Tahoma" panose="020B0604030504040204" pitchFamily="34" charset="0"/>
              </a:rPr>
              <a:t> </a:t>
            </a:r>
            <a:r>
              <a:rPr lang="en-US" sz="2000" b="1" dirty="0">
                <a:cs typeface="Tahoma" panose="020B0604030504040204" pitchFamily="34" charset="0"/>
              </a:rPr>
              <a:t>Nucleus</a:t>
            </a:r>
            <a:r>
              <a:rPr lang="en-US" sz="2000" dirty="0">
                <a:cs typeface="Tahoma" panose="020B0604030504040204" pitchFamily="34" charset="0"/>
              </a:rPr>
              <a:t>: Single nucleus, visible in the fresh state without </a:t>
            </a:r>
          </a:p>
          <a:p>
            <a:pPr>
              <a:buFont typeface="Arial" panose="020B0604020202020204" pitchFamily="34" charset="0"/>
              <a:buNone/>
            </a:pPr>
            <a:r>
              <a:rPr lang="en-US" sz="2000" dirty="0">
                <a:cs typeface="Tahoma" panose="020B0604030504040204" pitchFamily="34" charset="0"/>
              </a:rPr>
              <a:t>                  staining</a:t>
            </a:r>
          </a:p>
          <a:p>
            <a:pPr>
              <a:buFont typeface="Arial" panose="020B0604020202020204" pitchFamily="34" charset="0"/>
              <a:buNone/>
            </a:pPr>
            <a:r>
              <a:rPr lang="en-US" sz="2000" b="1" dirty="0">
                <a:cs typeface="Tahoma" panose="020B0604030504040204" pitchFamily="34" charset="0"/>
              </a:rPr>
              <a:t>Inclusions</a:t>
            </a:r>
            <a:r>
              <a:rPr lang="en-US" sz="2000" dirty="0">
                <a:cs typeface="Tahoma" panose="020B0604030504040204" pitchFamily="34" charset="0"/>
              </a:rPr>
              <a:t>: Bacteria, Yeasts, but never RBCs </a:t>
            </a:r>
          </a:p>
          <a:p>
            <a:pPr eaLnBrk="1" hangingPunct="1">
              <a:buFont typeface="Wingdings" panose="05000000000000000000" pitchFamily="2" charset="2"/>
              <a:buChar char="§"/>
              <a:defRPr/>
            </a:pPr>
            <a:endParaRPr lang="en-US" sz="2400" dirty="0">
              <a:cs typeface="Tahoma" pitchFamily="34" charset="0"/>
            </a:endParaRPr>
          </a:p>
          <a:p>
            <a:pPr lvl="1" eaLnBrk="1" hangingPunct="1">
              <a:buFont typeface="Arial" pitchFamily="34" charset="0"/>
              <a:buNone/>
              <a:defRPr/>
            </a:pPr>
            <a:endParaRPr lang="en-US" dirty="0">
              <a:solidFill>
                <a:srgbClr val="009900"/>
              </a:solidFill>
              <a:cs typeface="Tahoma" pitchFamily="34" charset="0"/>
            </a:endParaRPr>
          </a:p>
          <a:p>
            <a:pPr eaLnBrk="1" hangingPunct="1">
              <a:buFont typeface="Wingdings" panose="05000000000000000000" pitchFamily="2" charset="2"/>
              <a:buNone/>
              <a:defRPr/>
            </a:pPr>
            <a:endParaRPr lang="en-US" sz="2400" dirty="0">
              <a:solidFill>
                <a:srgbClr val="009900"/>
              </a:solidFill>
              <a:cs typeface="Tahoma" pitchFamily="34" charset="0"/>
            </a:endParaRPr>
          </a:p>
        </p:txBody>
      </p:sp>
      <p:sp>
        <p:nvSpPr>
          <p:cNvPr id="83972"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256167EB-4F6E-4056-8B65-F8E9A896E1D8}" type="slidenum">
              <a:rPr lang="en-US" b="0">
                <a:solidFill>
                  <a:srgbClr val="000000"/>
                </a:solidFill>
              </a:rPr>
              <a:pPr algn="l"/>
              <a:t>49</a:t>
            </a:fld>
            <a:endParaRPr lang="en-US" b="0">
              <a:solidFill>
                <a:srgbClr val="000000"/>
              </a:solidFill>
            </a:endParaRPr>
          </a:p>
        </p:txBody>
      </p:sp>
      <p:pic>
        <p:nvPicPr>
          <p:cNvPr id="5" name="Picture 5" descr="Ec_troph1"/>
          <p:cNvPicPr>
            <a:picLocks noChangeAspect="1" noChangeArrowheads="1"/>
          </p:cNvPicPr>
          <p:nvPr/>
        </p:nvPicPr>
        <p:blipFill>
          <a:blip r:embed="rId3">
            <a:lum bright="-6000" contrast="-42000"/>
            <a:extLst>
              <a:ext uri="{28A0092B-C50C-407E-A947-70E740481C1C}">
                <a14:useLocalDpi xmlns:a14="http://schemas.microsoft.com/office/drawing/2010/main" val="0"/>
              </a:ext>
            </a:extLst>
          </a:blip>
          <a:srcRect/>
          <a:stretch>
            <a:fillRect/>
          </a:stretch>
        </p:blipFill>
        <p:spPr bwMode="auto">
          <a:xfrm>
            <a:off x="8153400" y="0"/>
            <a:ext cx="4038600" cy="254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009"/>
          <p:cNvPicPr>
            <a:picLocks noChangeAspect="1" noChangeArrowheads="1"/>
          </p:cNvPicPr>
          <p:nvPr/>
        </p:nvPicPr>
        <p:blipFill>
          <a:blip r:embed="rId4">
            <a:lum bright="-24000" contrast="6000"/>
            <a:extLst>
              <a:ext uri="{28A0092B-C50C-407E-A947-70E740481C1C}">
                <a14:useLocalDpi xmlns:a14="http://schemas.microsoft.com/office/drawing/2010/main" val="0"/>
              </a:ext>
            </a:extLst>
          </a:blip>
          <a:srcRect/>
          <a:stretch>
            <a:fillRect/>
          </a:stretch>
        </p:blipFill>
        <p:spPr bwMode="auto">
          <a:xfrm>
            <a:off x="8077200" y="2620963"/>
            <a:ext cx="41148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84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28800" y="914400"/>
            <a:ext cx="8229600" cy="808038"/>
          </a:xfrm>
        </p:spPr>
        <p:txBody>
          <a:bodyPr/>
          <a:lstStyle/>
          <a:p>
            <a:pPr eaLnBrk="1" hangingPunct="1">
              <a:defRPr/>
            </a:pPr>
            <a:r>
              <a:rPr lang="en-US" sz="2400" dirty="0">
                <a:solidFill>
                  <a:srgbClr val="00B050"/>
                </a:solidFill>
                <a:latin typeface="+mn-lt"/>
              </a:rPr>
              <a:t>AMOEBIC STATE</a:t>
            </a:r>
          </a:p>
        </p:txBody>
      </p:sp>
      <p:sp>
        <p:nvSpPr>
          <p:cNvPr id="28675" name="Rectangle 3"/>
          <p:cNvSpPr>
            <a:spLocks noGrp="1" noChangeArrowheads="1"/>
          </p:cNvSpPr>
          <p:nvPr>
            <p:ph type="body" idx="1"/>
          </p:nvPr>
        </p:nvSpPr>
        <p:spPr>
          <a:xfrm>
            <a:off x="1524000" y="1600200"/>
            <a:ext cx="9144000" cy="5257800"/>
          </a:xfrm>
        </p:spPr>
        <p:txBody>
          <a:bodyPr/>
          <a:lstStyle/>
          <a:p>
            <a:pPr eaLnBrk="1" hangingPunct="1"/>
            <a:endParaRPr lang="en-US" sz="2400" b="1">
              <a:cs typeface="Tahoma" panose="020B0604030504040204" pitchFamily="34" charset="0"/>
            </a:endParaRPr>
          </a:p>
          <a:p>
            <a:pPr eaLnBrk="1" hangingPunct="1"/>
            <a:r>
              <a:rPr lang="en-US" sz="2400" b="1">
                <a:cs typeface="Tahoma" panose="020B0604030504040204" pitchFamily="34" charset="0"/>
              </a:rPr>
              <a:t>Trophozoite</a:t>
            </a:r>
            <a:endParaRPr lang="en-US" sz="2400">
              <a:cs typeface="Tahoma" panose="020B0604030504040204" pitchFamily="34" charset="0"/>
            </a:endParaRPr>
          </a:p>
          <a:p>
            <a:pPr lvl="1" eaLnBrk="1" hangingPunct="1"/>
            <a:r>
              <a:rPr lang="en-US">
                <a:solidFill>
                  <a:srgbClr val="FF0000"/>
                </a:solidFill>
                <a:cs typeface="Tahoma" panose="020B0604030504040204" pitchFamily="34" charset="0"/>
              </a:rPr>
              <a:t>Motile </a:t>
            </a:r>
            <a:r>
              <a:rPr lang="en-US">
                <a:cs typeface="Tahoma" panose="020B0604030504040204" pitchFamily="34" charset="0"/>
              </a:rPr>
              <a:t>,</a:t>
            </a:r>
            <a:r>
              <a:rPr lang="en-US">
                <a:solidFill>
                  <a:srgbClr val="FF0000"/>
                </a:solidFill>
                <a:cs typeface="Tahoma" panose="020B0604030504040204" pitchFamily="34" charset="0"/>
              </a:rPr>
              <a:t>actively feeding ,multiplying </a:t>
            </a:r>
            <a:r>
              <a:rPr lang="en-US">
                <a:cs typeface="Tahoma" panose="020B0604030504040204" pitchFamily="34" charset="0"/>
              </a:rPr>
              <a:t>form </a:t>
            </a:r>
          </a:p>
          <a:p>
            <a:pPr lvl="1" eaLnBrk="1" hangingPunct="1"/>
            <a:r>
              <a:rPr lang="en-US">
                <a:cs typeface="Tahoma" panose="020B0604030504040204" pitchFamily="34" charset="0"/>
              </a:rPr>
              <a:t>susceptible to destruction outside the host  </a:t>
            </a:r>
          </a:p>
          <a:p>
            <a:pPr lvl="1" eaLnBrk="1" hangingPunct="1">
              <a:buFont typeface="Arial" panose="020B0604020202020204" pitchFamily="34" charset="0"/>
              <a:buNone/>
            </a:pPr>
            <a:endParaRPr lang="en-US">
              <a:cs typeface="Tahoma" panose="020B0604030504040204" pitchFamily="34" charset="0"/>
            </a:endParaRPr>
          </a:p>
          <a:p>
            <a:pPr eaLnBrk="1" hangingPunct="1"/>
            <a:r>
              <a:rPr lang="en-US" sz="2400" b="1">
                <a:cs typeface="Tahoma" panose="020B0604030504040204" pitchFamily="34" charset="0"/>
              </a:rPr>
              <a:t>Cyst</a:t>
            </a:r>
            <a:endParaRPr lang="en-US" sz="2400">
              <a:cs typeface="Tahoma" panose="020B0604030504040204" pitchFamily="34" charset="0"/>
            </a:endParaRPr>
          </a:p>
          <a:p>
            <a:pPr lvl="1" eaLnBrk="1" hangingPunct="1"/>
            <a:r>
              <a:rPr lang="en-US">
                <a:cs typeface="Tahoma" panose="020B0604030504040204" pitchFamily="34" charset="0"/>
              </a:rPr>
              <a:t>Is the </a:t>
            </a:r>
            <a:r>
              <a:rPr lang="en-US">
                <a:solidFill>
                  <a:srgbClr val="FF0000"/>
                </a:solidFill>
                <a:cs typeface="Tahoma" panose="020B0604030504040204" pitchFamily="34" charset="0"/>
              </a:rPr>
              <a:t>non-motile form, non feeding or dormant </a:t>
            </a:r>
            <a:r>
              <a:rPr lang="en-US">
                <a:cs typeface="Tahoma" panose="020B0604030504040204" pitchFamily="34" charset="0"/>
              </a:rPr>
              <a:t>state which is protected by a distinct membrane or a </a:t>
            </a:r>
            <a:r>
              <a:rPr lang="en-US" b="1">
                <a:solidFill>
                  <a:srgbClr val="FF0000"/>
                </a:solidFill>
                <a:cs typeface="Tahoma" panose="020B0604030504040204" pitchFamily="34" charset="0"/>
              </a:rPr>
              <a:t>cyst wall</a:t>
            </a:r>
          </a:p>
          <a:p>
            <a:pPr lvl="1" eaLnBrk="1" hangingPunct="1"/>
            <a:r>
              <a:rPr lang="en-US">
                <a:cs typeface="Tahoma" panose="020B0604030504040204" pitchFamily="34" charset="0"/>
              </a:rPr>
              <a:t> is the infective stage of most Amoeba</a:t>
            </a:r>
          </a:p>
          <a:p>
            <a:pPr lvl="2" eaLnBrk="1" hangingPunct="1"/>
            <a:r>
              <a:rPr lang="en-US" sz="2400">
                <a:cs typeface="Tahoma" panose="020B0604030504040204" pitchFamily="34" charset="0"/>
              </a:rPr>
              <a:t>except </a:t>
            </a:r>
            <a:r>
              <a:rPr lang="en-US" sz="2400" i="1">
                <a:cs typeface="Tahoma" panose="020B0604030504040204" pitchFamily="34" charset="0"/>
              </a:rPr>
              <a:t>Entamoeba gingivalis</a:t>
            </a:r>
          </a:p>
        </p:txBody>
      </p:sp>
      <p:sp>
        <p:nvSpPr>
          <p:cNvPr id="28676"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0344F165-ABF3-4F3C-839E-C13D8F8F65E5}" type="slidenum">
              <a:rPr lang="en-US" b="0">
                <a:solidFill>
                  <a:srgbClr val="000000"/>
                </a:solidFill>
              </a:rPr>
              <a:pPr algn="l"/>
              <a:t>5</a:t>
            </a:fld>
            <a:endParaRPr lang="en-US" b="0">
              <a:solidFill>
                <a:srgbClr val="000000"/>
              </a:solidFill>
            </a:endParaRPr>
          </a:p>
        </p:txBody>
      </p:sp>
    </p:spTree>
    <p:extLst>
      <p:ext uri="{BB962C8B-B14F-4D97-AF65-F5344CB8AC3E}">
        <p14:creationId xmlns:p14="http://schemas.microsoft.com/office/powerpoint/2010/main" val="1563262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7" name="Content Placeholder 2"/>
          <p:cNvSpPr>
            <a:spLocks noGrp="1"/>
          </p:cNvSpPr>
          <p:nvPr>
            <p:ph idx="1"/>
          </p:nvPr>
        </p:nvSpPr>
        <p:spPr>
          <a:xfrm>
            <a:off x="0" y="762000"/>
            <a:ext cx="12192000" cy="5562600"/>
          </a:xfrm>
        </p:spPr>
        <p:txBody>
          <a:bodyPr/>
          <a:lstStyle/>
          <a:p>
            <a:pPr>
              <a:buFont typeface="Arial" panose="020B0604020202020204" pitchFamily="34" charset="0"/>
              <a:buNone/>
            </a:pPr>
            <a:endParaRPr lang="en-US" sz="2400" b="1" i="1" dirty="0">
              <a:cs typeface="Tahoma" panose="020B0604030504040204" pitchFamily="34" charset="0"/>
            </a:endParaRPr>
          </a:p>
          <a:p>
            <a:pPr>
              <a:buFont typeface="Arial" panose="020B0604020202020204" pitchFamily="34" charset="0"/>
              <a:buNone/>
            </a:pPr>
            <a:endParaRPr lang="en-US" sz="2400" b="1" i="1" dirty="0">
              <a:cs typeface="Tahoma" panose="020B0604030504040204" pitchFamily="34" charset="0"/>
            </a:endParaRPr>
          </a:p>
          <a:p>
            <a:pPr>
              <a:buFont typeface="Arial" panose="020B0604020202020204" pitchFamily="34" charset="0"/>
              <a:buNone/>
            </a:pPr>
            <a:r>
              <a:rPr lang="en-US" sz="2400" b="1" i="1" dirty="0">
                <a:cs typeface="Tahoma" panose="020B0604030504040204" pitchFamily="34" charset="0"/>
              </a:rPr>
              <a:t>Cyst:</a:t>
            </a:r>
          </a:p>
          <a:p>
            <a:pPr>
              <a:buFont typeface="Arial" panose="020B0604020202020204" pitchFamily="34" charset="0"/>
              <a:buNone/>
            </a:pPr>
            <a:r>
              <a:rPr lang="en-US" sz="2400" b="1" i="1" dirty="0">
                <a:cs typeface="Tahoma" panose="020B0604030504040204" pitchFamily="34" charset="0"/>
              </a:rPr>
              <a:t>     </a:t>
            </a:r>
            <a:r>
              <a:rPr lang="en-US" sz="2400" b="1" dirty="0">
                <a:cs typeface="Tahoma" panose="020B0604030504040204" pitchFamily="34" charset="0"/>
              </a:rPr>
              <a:t>Size</a:t>
            </a:r>
            <a:r>
              <a:rPr lang="en-US" sz="2400" dirty="0">
                <a:cs typeface="Tahoma" panose="020B0604030504040204" pitchFamily="34" charset="0"/>
              </a:rPr>
              <a:t>: 12-20</a:t>
            </a:r>
            <a:r>
              <a:rPr lang="en-US" sz="2400" dirty="0">
                <a:cs typeface="Tahoma" panose="020B0604030504040204" pitchFamily="34" charset="0"/>
                <a:sym typeface="Symbol" panose="05050102010706020507" pitchFamily="18" charset="2"/>
              </a:rPr>
              <a:t></a:t>
            </a:r>
            <a:r>
              <a:rPr lang="en-US" sz="2400" dirty="0">
                <a:cs typeface="Tahoma" panose="020B0604030504040204" pitchFamily="34" charset="0"/>
              </a:rPr>
              <a:t>m a little larger than the cyst of </a:t>
            </a:r>
            <a:r>
              <a:rPr lang="en-US" sz="2400" i="1" dirty="0">
                <a:cs typeface="Tahoma" panose="020B0604030504040204" pitchFamily="34" charset="0"/>
              </a:rPr>
              <a:t> </a:t>
            </a:r>
            <a:r>
              <a:rPr lang="en-US" sz="2400" i="1" dirty="0" err="1">
                <a:cs typeface="Tahoma" panose="020B0604030504040204" pitchFamily="34" charset="0"/>
              </a:rPr>
              <a:t>E.histolytica</a:t>
            </a:r>
            <a:endParaRPr lang="en-US" sz="2400" i="1" dirty="0">
              <a:cs typeface="Tahoma" panose="020B0604030504040204" pitchFamily="34" charset="0"/>
            </a:endParaRPr>
          </a:p>
          <a:p>
            <a:pPr>
              <a:buFont typeface="Arial" panose="020B0604020202020204" pitchFamily="34" charset="0"/>
              <a:buNone/>
            </a:pPr>
            <a:endParaRPr lang="en-US" sz="2400" dirty="0">
              <a:cs typeface="Tahoma" panose="020B0604030504040204" pitchFamily="34" charset="0"/>
            </a:endParaRPr>
          </a:p>
          <a:p>
            <a:pPr>
              <a:buFont typeface="Arial" panose="020B0604020202020204" pitchFamily="34" charset="0"/>
              <a:buNone/>
            </a:pPr>
            <a:r>
              <a:rPr lang="en-US" sz="2400" dirty="0">
                <a:cs typeface="Tahoma" panose="020B0604030504040204" pitchFamily="34" charset="0"/>
              </a:rPr>
              <a:t>	</a:t>
            </a:r>
            <a:r>
              <a:rPr lang="en-US" sz="2400" b="1" dirty="0">
                <a:cs typeface="Tahoma" panose="020B0604030504040204" pitchFamily="34" charset="0"/>
              </a:rPr>
              <a:t>Shape</a:t>
            </a:r>
            <a:r>
              <a:rPr lang="en-US" sz="2400" dirty="0">
                <a:cs typeface="Tahoma" panose="020B0604030504040204" pitchFamily="34" charset="0"/>
              </a:rPr>
              <a:t>: rounded or slightly oval</a:t>
            </a:r>
          </a:p>
          <a:p>
            <a:pPr>
              <a:buFont typeface="Arial" panose="020B0604020202020204" pitchFamily="34" charset="0"/>
              <a:buNone/>
            </a:pPr>
            <a:endParaRPr lang="en-US" sz="2400" dirty="0">
              <a:cs typeface="Tahoma" panose="020B0604030504040204" pitchFamily="34" charset="0"/>
            </a:endParaRPr>
          </a:p>
          <a:p>
            <a:pPr>
              <a:buFont typeface="Arial" panose="020B0604020202020204" pitchFamily="34" charset="0"/>
              <a:buNone/>
            </a:pPr>
            <a:r>
              <a:rPr lang="en-US" sz="2400" dirty="0">
                <a:cs typeface="Tahoma" panose="020B0604030504040204" pitchFamily="34" charset="0"/>
              </a:rPr>
              <a:t>   </a:t>
            </a:r>
            <a:r>
              <a:rPr lang="en-US" sz="2400" b="1" dirty="0">
                <a:cs typeface="Tahoma" panose="020B0604030504040204" pitchFamily="34" charset="0"/>
              </a:rPr>
              <a:t>Nucleus: </a:t>
            </a:r>
            <a:r>
              <a:rPr lang="en-US" sz="2400" dirty="0">
                <a:cs typeface="Tahoma" panose="020B0604030504040204" pitchFamily="34" charset="0"/>
              </a:rPr>
              <a:t>1-8 nuclei; thick irregular nuclear   membrane </a:t>
            </a:r>
          </a:p>
          <a:p>
            <a:pPr lvl="2">
              <a:buFont typeface="Wingdings" panose="05000000000000000000" pitchFamily="2" charset="2"/>
              <a:buChar char="ü"/>
            </a:pPr>
            <a:r>
              <a:rPr lang="en-US" sz="2400" dirty="0">
                <a:solidFill>
                  <a:srgbClr val="FF0000"/>
                </a:solidFill>
                <a:cs typeface="Tahoma" panose="020B0604030504040204" pitchFamily="34" charset="0"/>
              </a:rPr>
              <a:t>large</a:t>
            </a:r>
            <a:r>
              <a:rPr lang="en-US" sz="2400" dirty="0">
                <a:cs typeface="Tahoma" panose="020B0604030504040204" pitchFamily="34" charset="0"/>
              </a:rPr>
              <a:t>, diffuse, often </a:t>
            </a:r>
            <a:r>
              <a:rPr lang="en-US" sz="2400" dirty="0">
                <a:solidFill>
                  <a:srgbClr val="FF0000"/>
                </a:solidFill>
                <a:cs typeface="Tahoma" panose="020B0604030504040204" pitchFamily="34" charset="0"/>
              </a:rPr>
              <a:t>eccentric  </a:t>
            </a:r>
            <a:r>
              <a:rPr lang="en-US" sz="2400" dirty="0">
                <a:cs typeface="Tahoma" panose="020B0604030504040204" pitchFamily="34" charset="0"/>
              </a:rPr>
              <a:t>  </a:t>
            </a:r>
            <a:r>
              <a:rPr lang="en-US" sz="2400" dirty="0" err="1">
                <a:cs typeface="Tahoma" panose="020B0604030504040204" pitchFamily="34" charset="0"/>
              </a:rPr>
              <a:t>karyosome</a:t>
            </a:r>
            <a:r>
              <a:rPr lang="en-US" sz="2400" dirty="0">
                <a:cs typeface="Tahoma" panose="020B0604030504040204" pitchFamily="34" charset="0"/>
              </a:rPr>
              <a:t> </a:t>
            </a:r>
          </a:p>
          <a:p>
            <a:pPr>
              <a:buFont typeface="Arial" panose="020B0604020202020204" pitchFamily="34" charset="0"/>
              <a:buNone/>
            </a:pPr>
            <a:r>
              <a:rPr lang="en-US" sz="2400" dirty="0">
                <a:cs typeface="Tahoma" panose="020B0604030504040204" pitchFamily="34" charset="0"/>
              </a:rPr>
              <a:t>  </a:t>
            </a:r>
            <a:r>
              <a:rPr lang="en-US" sz="2400" b="1" dirty="0">
                <a:cs typeface="Tahoma" panose="020B0604030504040204" pitchFamily="34" charset="0"/>
              </a:rPr>
              <a:t> Cytoplasm</a:t>
            </a:r>
            <a:r>
              <a:rPr lang="en-US" sz="2400" dirty="0">
                <a:cs typeface="Tahoma" panose="020B0604030504040204" pitchFamily="34" charset="0"/>
              </a:rPr>
              <a:t>: bright pale yellow in iodine stained</a:t>
            </a:r>
            <a:r>
              <a:rPr lang="en-US" dirty="0">
                <a:cs typeface="Tahoma" panose="020B0604030504040204" pitchFamily="34" charset="0"/>
              </a:rPr>
              <a:t> </a:t>
            </a:r>
            <a:r>
              <a:rPr lang="en-US" sz="2400" dirty="0">
                <a:cs typeface="Tahoma" panose="020B0604030504040204" pitchFamily="34" charset="0"/>
              </a:rPr>
              <a:t>smear,</a:t>
            </a:r>
            <a:r>
              <a:rPr lang="en-US" sz="2400" b="1" dirty="0"/>
              <a:t> </a:t>
            </a:r>
            <a:endParaRPr lang="en-US" sz="2400" dirty="0">
              <a:cs typeface="Tahoma" panose="020B0604030504040204" pitchFamily="34" charset="0"/>
            </a:endParaRPr>
          </a:p>
        </p:txBody>
      </p:sp>
      <p:sp>
        <p:nvSpPr>
          <p:cNvPr id="88068"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2001D9A4-10C0-45B4-AB63-986A8993B532}" type="slidenum">
              <a:rPr lang="en-US" b="0">
                <a:solidFill>
                  <a:srgbClr val="000000"/>
                </a:solidFill>
              </a:rPr>
              <a:pPr algn="l"/>
              <a:t>50</a:t>
            </a:fld>
            <a:endParaRPr lang="en-US" b="0">
              <a:solidFill>
                <a:srgbClr val="000000"/>
              </a:solidFill>
            </a:endParaRPr>
          </a:p>
        </p:txBody>
      </p:sp>
      <p:sp>
        <p:nvSpPr>
          <p:cNvPr id="2" name="Title 1"/>
          <p:cNvSpPr>
            <a:spLocks noGrp="1"/>
          </p:cNvSpPr>
          <p:nvPr>
            <p:ph type="title"/>
          </p:nvPr>
        </p:nvSpPr>
        <p:spPr>
          <a:xfrm>
            <a:off x="1735015" y="0"/>
            <a:ext cx="8331200" cy="1143000"/>
          </a:xfrm>
        </p:spPr>
        <p:txBody>
          <a:bodyPr/>
          <a:lstStyle/>
          <a:p>
            <a:pPr algn="ctr"/>
            <a:r>
              <a:rPr lang="en-US" i="1" dirty="0" err="1">
                <a:solidFill>
                  <a:srgbClr val="0000FF"/>
                </a:solidFill>
                <a:cs typeface="Tahoma" pitchFamily="34" charset="0"/>
              </a:rPr>
              <a:t>Entamoeba</a:t>
            </a:r>
            <a:r>
              <a:rPr lang="en-US" i="1" dirty="0">
                <a:solidFill>
                  <a:srgbClr val="0000FF"/>
                </a:solidFill>
                <a:cs typeface="Tahoma" pitchFamily="34" charset="0"/>
              </a:rPr>
              <a:t> coli</a:t>
            </a:r>
            <a:endParaRPr lang="en-ZW" dirty="0"/>
          </a:p>
        </p:txBody>
      </p:sp>
      <p:pic>
        <p:nvPicPr>
          <p:cNvPr id="6" name="Picture 4" descr="fig 5 vol 1.gif (99277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938" y="777875"/>
            <a:ext cx="3892062" cy="346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007a"/>
          <p:cNvPicPr>
            <a:picLocks noChangeAspect="1" noChangeArrowheads="1"/>
          </p:cNvPicPr>
          <p:nvPr/>
        </p:nvPicPr>
        <p:blipFill>
          <a:blip r:embed="rId3">
            <a:lum bright="-24000" contrast="-12000"/>
            <a:extLst>
              <a:ext uri="{28A0092B-C50C-407E-A947-70E740481C1C}">
                <a14:useLocalDpi xmlns:a14="http://schemas.microsoft.com/office/drawing/2010/main" val="0"/>
              </a:ext>
            </a:extLst>
          </a:blip>
          <a:srcRect/>
          <a:stretch>
            <a:fillRect/>
          </a:stretch>
        </p:blipFill>
        <p:spPr bwMode="auto">
          <a:xfrm>
            <a:off x="8299939" y="4237892"/>
            <a:ext cx="3892062" cy="282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7850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599"/>
            <a:ext cx="12192000" cy="5730875"/>
          </a:xfrm>
        </p:spPr>
        <p:txBody>
          <a:bodyPr/>
          <a:lstStyle/>
          <a:p>
            <a:pPr>
              <a:buFont typeface="Wingdings" panose="05000000000000000000" pitchFamily="2" charset="2"/>
              <a:buNone/>
              <a:defRPr/>
            </a:pPr>
            <a:r>
              <a:rPr lang="en-US" sz="2000" b="1" dirty="0">
                <a:solidFill>
                  <a:srgbClr val="009900"/>
                </a:solidFill>
                <a:cs typeface="Tahoma" pitchFamily="34" charset="0"/>
              </a:rPr>
              <a:t>Mode of transmission</a:t>
            </a:r>
          </a:p>
          <a:p>
            <a:pPr lvl="1">
              <a:defRPr/>
            </a:pPr>
            <a:r>
              <a:rPr lang="en-US" sz="2000" dirty="0">
                <a:solidFill>
                  <a:schemeClr val="tx1">
                    <a:lumMod val="95000"/>
                    <a:lumOff val="5000"/>
                  </a:schemeClr>
                </a:solidFill>
                <a:cs typeface="Tahoma" pitchFamily="34" charset="0"/>
              </a:rPr>
              <a:t>Ingestion of contaminated food and water </a:t>
            </a:r>
            <a:r>
              <a:rPr lang="en-US" sz="2000" dirty="0"/>
              <a:t>by infective cyst</a:t>
            </a:r>
            <a:r>
              <a:rPr lang="en-US" sz="2000" b="1" dirty="0"/>
              <a:t> </a:t>
            </a:r>
          </a:p>
          <a:p>
            <a:pPr>
              <a:defRPr/>
            </a:pPr>
            <a:endParaRPr lang="en-US" sz="2000" b="1" dirty="0"/>
          </a:p>
          <a:p>
            <a:pPr>
              <a:defRPr/>
            </a:pPr>
            <a:r>
              <a:rPr lang="en-US" sz="2000" b="1" dirty="0">
                <a:solidFill>
                  <a:srgbClr val="00B050"/>
                </a:solidFill>
                <a:cs typeface="Tahoma" pitchFamily="34" charset="0"/>
              </a:rPr>
              <a:t>Life cycle</a:t>
            </a:r>
            <a:r>
              <a:rPr lang="en-US" sz="2000" b="1" dirty="0">
                <a:cs typeface="Tahoma" pitchFamily="34" charset="0"/>
              </a:rPr>
              <a:t>: </a:t>
            </a:r>
            <a:r>
              <a:rPr lang="en-US" sz="2000" dirty="0">
                <a:cs typeface="Tahoma" pitchFamily="34" charset="0"/>
              </a:rPr>
              <a:t>Similar to </a:t>
            </a:r>
            <a:r>
              <a:rPr lang="en-US" sz="2000" i="1" dirty="0" err="1">
                <a:cs typeface="Tahoma" pitchFamily="34" charset="0"/>
              </a:rPr>
              <a:t>E.histolytica</a:t>
            </a:r>
            <a:endParaRPr lang="en-US" sz="2000" i="1" dirty="0">
              <a:cs typeface="Tahoma" pitchFamily="34" charset="0"/>
            </a:endParaRPr>
          </a:p>
          <a:p>
            <a:pPr>
              <a:defRPr/>
            </a:pPr>
            <a:endParaRPr lang="en-US" sz="2000" dirty="0">
              <a:cs typeface="Tahoma" pitchFamily="34" charset="0"/>
            </a:endParaRPr>
          </a:p>
          <a:p>
            <a:pPr eaLnBrk="1" hangingPunct="1">
              <a:lnSpc>
                <a:spcPct val="90000"/>
              </a:lnSpc>
              <a:defRPr/>
            </a:pPr>
            <a:r>
              <a:rPr lang="en-US" sz="2000" b="1" dirty="0">
                <a:solidFill>
                  <a:srgbClr val="009900"/>
                </a:solidFill>
                <a:cs typeface="Tahoma" pitchFamily="34" charset="0"/>
              </a:rPr>
              <a:t>Pathology</a:t>
            </a:r>
            <a:endParaRPr lang="en-US" sz="2000" dirty="0">
              <a:solidFill>
                <a:srgbClr val="009900"/>
              </a:solidFill>
              <a:cs typeface="Tahoma" pitchFamily="34" charset="0"/>
            </a:endParaRPr>
          </a:p>
          <a:p>
            <a:pPr lvl="1" eaLnBrk="1" hangingPunct="1">
              <a:lnSpc>
                <a:spcPct val="90000"/>
              </a:lnSpc>
              <a:defRPr/>
            </a:pPr>
            <a:r>
              <a:rPr lang="en-US" sz="2000" dirty="0">
                <a:solidFill>
                  <a:schemeClr val="tx1">
                    <a:lumMod val="95000"/>
                    <a:lumOff val="5000"/>
                  </a:schemeClr>
                </a:solidFill>
                <a:cs typeface="Tahoma" pitchFamily="34" charset="0"/>
              </a:rPr>
              <a:t>Harmless </a:t>
            </a:r>
            <a:r>
              <a:rPr lang="en-US" sz="2000" dirty="0" err="1">
                <a:solidFill>
                  <a:schemeClr val="tx1">
                    <a:lumMod val="95000"/>
                    <a:lumOff val="5000"/>
                  </a:schemeClr>
                </a:solidFill>
                <a:cs typeface="Tahoma" pitchFamily="34" charset="0"/>
              </a:rPr>
              <a:t>commensal</a:t>
            </a:r>
            <a:r>
              <a:rPr lang="en-US" sz="2000" dirty="0">
                <a:solidFill>
                  <a:schemeClr val="tx1">
                    <a:lumMod val="95000"/>
                    <a:lumOff val="5000"/>
                  </a:schemeClr>
                </a:solidFill>
                <a:cs typeface="Tahoma" pitchFamily="34" charset="0"/>
              </a:rPr>
              <a:t>, may cause diarrhea in children</a:t>
            </a:r>
          </a:p>
          <a:p>
            <a:pPr lvl="1" eaLnBrk="1" hangingPunct="1">
              <a:lnSpc>
                <a:spcPct val="90000"/>
              </a:lnSpc>
              <a:defRPr/>
            </a:pPr>
            <a:r>
              <a:rPr lang="en-US" sz="2000" dirty="0">
                <a:solidFill>
                  <a:schemeClr val="tx1">
                    <a:lumMod val="95000"/>
                    <a:lumOff val="5000"/>
                  </a:schemeClr>
                </a:solidFill>
                <a:cs typeface="Tahoma" pitchFamily="34" charset="0"/>
              </a:rPr>
              <a:t>Feeds on bacteria, yeast, and wastes in intestines</a:t>
            </a:r>
          </a:p>
          <a:p>
            <a:pPr eaLnBrk="1" hangingPunct="1">
              <a:lnSpc>
                <a:spcPct val="90000"/>
              </a:lnSpc>
              <a:buFont typeface="Arial" pitchFamily="34" charset="0"/>
              <a:buNone/>
              <a:defRPr/>
            </a:pPr>
            <a:r>
              <a:rPr lang="en-US" sz="2000" b="1" dirty="0">
                <a:solidFill>
                  <a:srgbClr val="009900"/>
                </a:solidFill>
                <a:cs typeface="Tahoma" pitchFamily="34" charset="0"/>
              </a:rPr>
              <a:t>Laboratory Diagnosis</a:t>
            </a:r>
          </a:p>
          <a:p>
            <a:pPr eaLnBrk="1" hangingPunct="1">
              <a:lnSpc>
                <a:spcPct val="90000"/>
              </a:lnSpc>
              <a:defRPr/>
            </a:pPr>
            <a:endParaRPr lang="en-US" sz="2000" b="1" dirty="0">
              <a:solidFill>
                <a:srgbClr val="009900"/>
              </a:solidFill>
              <a:cs typeface="Tahoma" pitchFamily="34" charset="0"/>
            </a:endParaRPr>
          </a:p>
          <a:p>
            <a:pPr>
              <a:defRPr/>
            </a:pPr>
            <a:r>
              <a:rPr lang="en-US" sz="2000" dirty="0">
                <a:cs typeface="Tahoma" pitchFamily="34" charset="0"/>
              </a:rPr>
              <a:t>Finding  </a:t>
            </a:r>
            <a:r>
              <a:rPr lang="en-US" sz="2000" b="1" dirty="0" err="1">
                <a:solidFill>
                  <a:srgbClr val="FF0000"/>
                </a:solidFill>
                <a:cs typeface="Tahoma" pitchFamily="34" charset="0"/>
              </a:rPr>
              <a:t>trophozoite</a:t>
            </a:r>
            <a:r>
              <a:rPr lang="en-US" sz="2000" b="1" dirty="0">
                <a:solidFill>
                  <a:srgbClr val="FF0000"/>
                </a:solidFill>
                <a:cs typeface="Tahoma" pitchFamily="34" charset="0"/>
              </a:rPr>
              <a:t> &amp; cyst </a:t>
            </a:r>
            <a:r>
              <a:rPr lang="en-US" sz="2000" dirty="0">
                <a:solidFill>
                  <a:srgbClr val="FF0000"/>
                </a:solidFill>
                <a:cs typeface="Tahoma" pitchFamily="34" charset="0"/>
              </a:rPr>
              <a:t>stages </a:t>
            </a:r>
            <a:r>
              <a:rPr lang="en-US" sz="2000" dirty="0">
                <a:cs typeface="Tahoma" pitchFamily="34" charset="0"/>
              </a:rPr>
              <a:t>in stool specimen</a:t>
            </a:r>
          </a:p>
          <a:p>
            <a:pPr lvl="3">
              <a:defRPr/>
            </a:pPr>
            <a:r>
              <a:rPr lang="en-US" dirty="0">
                <a:cs typeface="Tahoma" pitchFamily="34" charset="0"/>
              </a:rPr>
              <a:t>Can be differentiated from </a:t>
            </a:r>
            <a:r>
              <a:rPr lang="en-US" i="1" dirty="0" err="1">
                <a:cs typeface="Tahoma" pitchFamily="34" charset="0"/>
              </a:rPr>
              <a:t>E</a:t>
            </a:r>
            <a:r>
              <a:rPr lang="en-US" dirty="0" err="1">
                <a:cs typeface="Tahoma" pitchFamily="34" charset="0"/>
              </a:rPr>
              <a:t>.</a:t>
            </a:r>
            <a:r>
              <a:rPr lang="en-US" i="1" dirty="0" err="1">
                <a:cs typeface="Tahoma" pitchFamily="34" charset="0"/>
              </a:rPr>
              <a:t>histolytica</a:t>
            </a:r>
            <a:r>
              <a:rPr lang="en-US" i="1" dirty="0">
                <a:cs typeface="Tahoma" pitchFamily="34" charset="0"/>
              </a:rPr>
              <a:t> </a:t>
            </a:r>
            <a:r>
              <a:rPr lang="en-US" dirty="0">
                <a:cs typeface="Tahoma" pitchFamily="34" charset="0"/>
              </a:rPr>
              <a:t>by its </a:t>
            </a:r>
            <a:r>
              <a:rPr lang="en-US" dirty="0">
                <a:solidFill>
                  <a:srgbClr val="FF0000"/>
                </a:solidFill>
                <a:cs typeface="Tahoma" pitchFamily="34" charset="0"/>
              </a:rPr>
              <a:t>larger size</a:t>
            </a:r>
          </a:p>
          <a:p>
            <a:pPr lvl="3">
              <a:defRPr/>
            </a:pPr>
            <a:r>
              <a:rPr lang="en-US" dirty="0">
                <a:cs typeface="Tahoma" pitchFamily="34" charset="0"/>
              </a:rPr>
              <a:t> cyst of </a:t>
            </a:r>
            <a:r>
              <a:rPr lang="en-US" i="1" dirty="0" err="1">
                <a:cs typeface="Tahoma" pitchFamily="34" charset="0"/>
              </a:rPr>
              <a:t>E.coli</a:t>
            </a:r>
            <a:r>
              <a:rPr lang="en-US" dirty="0">
                <a:cs typeface="Tahoma" pitchFamily="34" charset="0"/>
              </a:rPr>
              <a:t>  shows a greater variation in shape and size than  </a:t>
            </a:r>
            <a:r>
              <a:rPr lang="en-US" i="1" dirty="0" err="1">
                <a:cs typeface="Tahoma" pitchFamily="34" charset="0"/>
              </a:rPr>
              <a:t>E.histolytica</a:t>
            </a:r>
            <a:endParaRPr lang="en-US" b="1" dirty="0">
              <a:solidFill>
                <a:srgbClr val="009900"/>
              </a:solidFill>
              <a:cs typeface="Tahoma" pitchFamily="34" charset="0"/>
            </a:endParaRPr>
          </a:p>
          <a:p>
            <a:pPr lvl="4" eaLnBrk="1" hangingPunct="1">
              <a:lnSpc>
                <a:spcPct val="90000"/>
              </a:lnSpc>
              <a:buFont typeface="Wingdings" panose="05000000000000000000" pitchFamily="2" charset="2"/>
              <a:buChar char="ü"/>
              <a:defRPr/>
            </a:pPr>
            <a:r>
              <a:rPr lang="en-US" dirty="0">
                <a:solidFill>
                  <a:srgbClr val="FF0000"/>
                </a:solidFill>
                <a:cs typeface="Tahoma" pitchFamily="34" charset="0"/>
              </a:rPr>
              <a:t>8 nuclei </a:t>
            </a:r>
            <a:r>
              <a:rPr lang="en-US" dirty="0">
                <a:solidFill>
                  <a:schemeClr val="tx1">
                    <a:lumMod val="95000"/>
                    <a:lumOff val="5000"/>
                  </a:schemeClr>
                </a:solidFill>
                <a:cs typeface="Tahoma" pitchFamily="34" charset="0"/>
              </a:rPr>
              <a:t>in cyst vs. </a:t>
            </a:r>
            <a:r>
              <a:rPr lang="en-US" dirty="0">
                <a:solidFill>
                  <a:srgbClr val="FF0000"/>
                </a:solidFill>
                <a:cs typeface="Tahoma" pitchFamily="34" charset="0"/>
              </a:rPr>
              <a:t>4 i</a:t>
            </a:r>
            <a:r>
              <a:rPr lang="en-US" dirty="0">
                <a:solidFill>
                  <a:schemeClr val="tx1">
                    <a:lumMod val="95000"/>
                    <a:lumOff val="5000"/>
                  </a:schemeClr>
                </a:solidFill>
                <a:cs typeface="Tahoma" pitchFamily="34" charset="0"/>
              </a:rPr>
              <a:t>n </a:t>
            </a:r>
            <a:r>
              <a:rPr lang="en-US" i="1" dirty="0">
                <a:solidFill>
                  <a:schemeClr val="tx1">
                    <a:lumMod val="95000"/>
                    <a:lumOff val="5000"/>
                  </a:schemeClr>
                </a:solidFill>
                <a:cs typeface="Tahoma" pitchFamily="34" charset="0"/>
              </a:rPr>
              <a:t>E. </a:t>
            </a:r>
            <a:r>
              <a:rPr lang="en-US" i="1" dirty="0" err="1">
                <a:solidFill>
                  <a:schemeClr val="tx1">
                    <a:lumMod val="95000"/>
                    <a:lumOff val="5000"/>
                  </a:schemeClr>
                </a:solidFill>
                <a:cs typeface="Tahoma" pitchFamily="34" charset="0"/>
              </a:rPr>
              <a:t>histolytica</a:t>
            </a:r>
            <a:endParaRPr lang="en-US" i="1" dirty="0">
              <a:solidFill>
                <a:schemeClr val="tx1">
                  <a:lumMod val="95000"/>
                  <a:lumOff val="5000"/>
                </a:schemeClr>
              </a:solidFill>
              <a:cs typeface="Tahoma" pitchFamily="34" charset="0"/>
            </a:endParaRPr>
          </a:p>
          <a:p>
            <a:pPr eaLnBrk="1" hangingPunct="1">
              <a:lnSpc>
                <a:spcPct val="90000"/>
              </a:lnSpc>
              <a:buFont typeface="Wingdings" panose="05000000000000000000" pitchFamily="2" charset="2"/>
              <a:buChar char="§"/>
              <a:defRPr/>
            </a:pPr>
            <a:r>
              <a:rPr lang="en-US" sz="2000" b="1" dirty="0">
                <a:solidFill>
                  <a:srgbClr val="009900"/>
                </a:solidFill>
                <a:cs typeface="Tahoma" pitchFamily="34" charset="0"/>
              </a:rPr>
              <a:t>Treatment</a:t>
            </a:r>
            <a:r>
              <a:rPr lang="en-US" sz="2000" b="1" dirty="0">
                <a:solidFill>
                  <a:schemeClr val="tx1">
                    <a:lumMod val="95000"/>
                    <a:lumOff val="5000"/>
                  </a:schemeClr>
                </a:solidFill>
                <a:cs typeface="Tahoma" pitchFamily="34" charset="0"/>
              </a:rPr>
              <a:t>:</a:t>
            </a:r>
            <a:r>
              <a:rPr lang="en-US" sz="2000" dirty="0">
                <a:solidFill>
                  <a:schemeClr val="tx1">
                    <a:lumMod val="95000"/>
                    <a:lumOff val="5000"/>
                  </a:schemeClr>
                </a:solidFill>
                <a:cs typeface="Tahoma" pitchFamily="34" charset="0"/>
              </a:rPr>
              <a:t> Not required</a:t>
            </a:r>
          </a:p>
          <a:p>
            <a:pPr lvl="1" eaLnBrk="1" hangingPunct="1">
              <a:lnSpc>
                <a:spcPct val="90000"/>
              </a:lnSpc>
              <a:defRPr/>
            </a:pPr>
            <a:endParaRPr lang="en-US" dirty="0">
              <a:solidFill>
                <a:schemeClr val="tx1">
                  <a:lumMod val="95000"/>
                  <a:lumOff val="5000"/>
                </a:schemeClr>
              </a:solidFill>
              <a:cs typeface="Tahoma" pitchFamily="34" charset="0"/>
            </a:endParaRPr>
          </a:p>
          <a:p>
            <a:pPr>
              <a:defRPr/>
            </a:pPr>
            <a:endParaRPr lang="en-US" sz="2400" dirty="0"/>
          </a:p>
          <a:p>
            <a:pPr>
              <a:defRPr/>
            </a:pPr>
            <a:endParaRPr lang="en-US" sz="2400" dirty="0">
              <a:solidFill>
                <a:schemeClr val="tx1">
                  <a:lumMod val="95000"/>
                  <a:lumOff val="5000"/>
                </a:schemeClr>
              </a:solidFill>
              <a:cs typeface="Tahoma" pitchFamily="34" charset="0"/>
            </a:endParaRPr>
          </a:p>
          <a:p>
            <a:pPr>
              <a:defRPr/>
            </a:pPr>
            <a:endParaRPr lang="en-US" sz="2400" dirty="0"/>
          </a:p>
        </p:txBody>
      </p:sp>
      <p:sp>
        <p:nvSpPr>
          <p:cNvPr id="92163"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67DF092A-7D05-4D2D-9A64-6EE0B27B08DC}" type="slidenum">
              <a:rPr lang="en-US" b="0">
                <a:solidFill>
                  <a:srgbClr val="000000"/>
                </a:solidFill>
              </a:rPr>
              <a:pPr algn="l"/>
              <a:t>51</a:t>
            </a:fld>
            <a:endParaRPr lang="en-US" b="0">
              <a:solidFill>
                <a:srgbClr val="000000"/>
              </a:solidFill>
            </a:endParaRPr>
          </a:p>
        </p:txBody>
      </p:sp>
      <p:sp>
        <p:nvSpPr>
          <p:cNvPr id="2" name="Rectangle 1"/>
          <p:cNvSpPr/>
          <p:nvPr/>
        </p:nvSpPr>
        <p:spPr>
          <a:xfrm>
            <a:off x="4610700" y="409059"/>
            <a:ext cx="2664512" cy="523220"/>
          </a:xfrm>
          <a:prstGeom prst="rect">
            <a:avLst/>
          </a:prstGeom>
        </p:spPr>
        <p:txBody>
          <a:bodyPr wrap="none">
            <a:spAutoFit/>
          </a:bodyPr>
          <a:lstStyle/>
          <a:p>
            <a:r>
              <a:rPr lang="en-US" sz="2800" i="1" dirty="0" err="1">
                <a:solidFill>
                  <a:srgbClr val="0000FF"/>
                </a:solidFill>
                <a:cs typeface="Tahoma" pitchFamily="34" charset="0"/>
              </a:rPr>
              <a:t>Entamoeba</a:t>
            </a:r>
            <a:r>
              <a:rPr lang="en-US" sz="2800" i="1" dirty="0">
                <a:solidFill>
                  <a:srgbClr val="0000FF"/>
                </a:solidFill>
                <a:cs typeface="Tahoma" pitchFamily="34" charset="0"/>
              </a:rPr>
              <a:t> coli</a:t>
            </a:r>
            <a:endParaRPr lang="en-ZW" sz="2800" dirty="0"/>
          </a:p>
        </p:txBody>
      </p:sp>
    </p:spTree>
    <p:extLst>
      <p:ext uri="{BB962C8B-B14F-4D97-AF65-F5344CB8AC3E}">
        <p14:creationId xmlns:p14="http://schemas.microsoft.com/office/powerpoint/2010/main" val="2426366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Title 1"/>
          <p:cNvSpPr>
            <a:spLocks noGrp="1"/>
          </p:cNvSpPr>
          <p:nvPr>
            <p:ph type="title"/>
          </p:nvPr>
        </p:nvSpPr>
        <p:spPr>
          <a:xfrm>
            <a:off x="2330938" y="0"/>
            <a:ext cx="8331200" cy="1371600"/>
          </a:xfrm>
        </p:spPr>
        <p:txBody>
          <a:bodyPr/>
          <a:lstStyle/>
          <a:p>
            <a:pPr algn="ctr">
              <a:defRPr/>
            </a:pPr>
            <a:br>
              <a:rPr lang="en-US" i="1" dirty="0">
                <a:solidFill>
                  <a:srgbClr val="00B050"/>
                </a:solidFill>
                <a:latin typeface="+mn-lt"/>
                <a:cs typeface="Tahoma" pitchFamily="34" charset="0"/>
              </a:rPr>
            </a:br>
            <a:r>
              <a:rPr lang="en-US" i="1" dirty="0" err="1">
                <a:solidFill>
                  <a:schemeClr val="bg2">
                    <a:lumMod val="60000"/>
                    <a:lumOff val="40000"/>
                  </a:schemeClr>
                </a:solidFill>
                <a:latin typeface="+mn-lt"/>
                <a:cs typeface="Tahoma" pitchFamily="34" charset="0"/>
              </a:rPr>
              <a:t>Entamoeba</a:t>
            </a:r>
            <a:r>
              <a:rPr lang="en-US" dirty="0">
                <a:solidFill>
                  <a:schemeClr val="bg2">
                    <a:lumMod val="60000"/>
                    <a:lumOff val="40000"/>
                  </a:schemeClr>
                </a:solidFill>
                <a:latin typeface="+mn-lt"/>
                <a:cs typeface="Tahoma" pitchFamily="34" charset="0"/>
              </a:rPr>
              <a:t> </a:t>
            </a:r>
            <a:r>
              <a:rPr lang="en-US" i="1" dirty="0" err="1">
                <a:solidFill>
                  <a:schemeClr val="bg2">
                    <a:lumMod val="60000"/>
                    <a:lumOff val="40000"/>
                  </a:schemeClr>
                </a:solidFill>
                <a:latin typeface="+mn-lt"/>
                <a:cs typeface="Tahoma" pitchFamily="34" charset="0"/>
              </a:rPr>
              <a:t>hartmanni</a:t>
            </a:r>
            <a:br>
              <a:rPr lang="en-US" i="1" dirty="0">
                <a:solidFill>
                  <a:schemeClr val="bg2">
                    <a:lumMod val="60000"/>
                    <a:lumOff val="40000"/>
                  </a:schemeClr>
                </a:solidFill>
                <a:latin typeface="+mn-lt"/>
                <a:cs typeface="Tahoma" pitchFamily="34" charset="0"/>
              </a:rPr>
            </a:br>
            <a:br>
              <a:rPr lang="en-US" dirty="0">
                <a:solidFill>
                  <a:schemeClr val="bg2">
                    <a:lumMod val="60000"/>
                    <a:lumOff val="40000"/>
                  </a:schemeClr>
                </a:solidFill>
                <a:latin typeface="+mn-lt"/>
                <a:cs typeface="Tahoma" pitchFamily="34" charset="0"/>
              </a:rPr>
            </a:br>
            <a:endParaRPr lang="en-US" dirty="0">
              <a:solidFill>
                <a:schemeClr val="bg2">
                  <a:lumMod val="60000"/>
                  <a:lumOff val="40000"/>
                </a:schemeClr>
              </a:solidFill>
              <a:latin typeface="+mn-lt"/>
              <a:cs typeface="Tahoma" pitchFamily="34" charset="0"/>
            </a:endParaRPr>
          </a:p>
        </p:txBody>
      </p:sp>
      <p:sp>
        <p:nvSpPr>
          <p:cNvPr id="3" name="Content Placeholder 2"/>
          <p:cNvSpPr>
            <a:spLocks noGrp="1"/>
          </p:cNvSpPr>
          <p:nvPr>
            <p:ph idx="1"/>
          </p:nvPr>
        </p:nvSpPr>
        <p:spPr>
          <a:xfrm>
            <a:off x="0" y="685800"/>
            <a:ext cx="9144000" cy="6172200"/>
          </a:xfrm>
        </p:spPr>
        <p:txBody>
          <a:bodyPr/>
          <a:lstStyle/>
          <a:p>
            <a:pPr eaLnBrk="1" hangingPunct="1">
              <a:defRPr/>
            </a:pPr>
            <a:r>
              <a:rPr lang="en-US" sz="2400" dirty="0">
                <a:cs typeface="Tahoma" pitchFamily="34" charset="0"/>
              </a:rPr>
              <a:t>Known as “small race” of </a:t>
            </a:r>
            <a:r>
              <a:rPr lang="en-US" sz="2400" i="1" dirty="0" err="1">
                <a:cs typeface="Tahoma" pitchFamily="34" charset="0"/>
              </a:rPr>
              <a:t>E.histolytica</a:t>
            </a:r>
            <a:r>
              <a:rPr lang="en-US" sz="2400" dirty="0">
                <a:cs typeface="Tahoma" pitchFamily="34" charset="0"/>
              </a:rPr>
              <a:t> because of similarity in their morphology</a:t>
            </a:r>
          </a:p>
          <a:p>
            <a:pPr eaLnBrk="1" hangingPunct="1">
              <a:buFont typeface="Arial" pitchFamily="34" charset="0"/>
              <a:buNone/>
              <a:defRPr/>
            </a:pPr>
            <a:r>
              <a:rPr lang="en-US" sz="2400" b="1" dirty="0">
                <a:solidFill>
                  <a:srgbClr val="009900"/>
                </a:solidFill>
                <a:cs typeface="Tahoma" pitchFamily="34" charset="0"/>
              </a:rPr>
              <a:t>Geographic distribution:</a:t>
            </a:r>
            <a:r>
              <a:rPr lang="en-US" sz="2400" dirty="0">
                <a:solidFill>
                  <a:srgbClr val="009900"/>
                </a:solidFill>
                <a:cs typeface="Tahoma" pitchFamily="34" charset="0"/>
              </a:rPr>
              <a:t> </a:t>
            </a:r>
            <a:r>
              <a:rPr lang="en-US" sz="2400" dirty="0">
                <a:solidFill>
                  <a:schemeClr val="bg2">
                    <a:lumMod val="10000"/>
                  </a:schemeClr>
                </a:solidFill>
                <a:cs typeface="Tahoma" pitchFamily="34" charset="0"/>
              </a:rPr>
              <a:t>Cosmopolitan</a:t>
            </a:r>
          </a:p>
          <a:p>
            <a:pPr eaLnBrk="1" hangingPunct="1">
              <a:defRPr/>
            </a:pPr>
            <a:r>
              <a:rPr lang="en-US" sz="2400" b="1" dirty="0">
                <a:solidFill>
                  <a:srgbClr val="009900"/>
                </a:solidFill>
                <a:cs typeface="Tahoma" pitchFamily="34" charset="0"/>
              </a:rPr>
              <a:t>Definitive Host:</a:t>
            </a:r>
            <a:r>
              <a:rPr lang="en-US" sz="2400" dirty="0">
                <a:solidFill>
                  <a:srgbClr val="009900"/>
                </a:solidFill>
                <a:cs typeface="Tahoma" pitchFamily="34" charset="0"/>
              </a:rPr>
              <a:t> </a:t>
            </a:r>
            <a:r>
              <a:rPr lang="en-US" sz="2400" dirty="0">
                <a:solidFill>
                  <a:schemeClr val="bg2">
                    <a:lumMod val="10000"/>
                  </a:schemeClr>
                </a:solidFill>
                <a:cs typeface="Tahoma" pitchFamily="34" charset="0"/>
              </a:rPr>
              <a:t>Humans</a:t>
            </a:r>
          </a:p>
          <a:p>
            <a:pPr eaLnBrk="1" hangingPunct="1">
              <a:defRPr/>
            </a:pPr>
            <a:r>
              <a:rPr lang="en-US" sz="2400" b="1" dirty="0">
                <a:solidFill>
                  <a:srgbClr val="009900"/>
                </a:solidFill>
                <a:cs typeface="Tahoma" pitchFamily="34" charset="0"/>
              </a:rPr>
              <a:t>Intermediate Host:</a:t>
            </a:r>
            <a:r>
              <a:rPr lang="en-US" sz="2400" dirty="0">
                <a:solidFill>
                  <a:srgbClr val="009900"/>
                </a:solidFill>
                <a:cs typeface="Tahoma" pitchFamily="34" charset="0"/>
              </a:rPr>
              <a:t> </a:t>
            </a:r>
            <a:r>
              <a:rPr lang="en-US" sz="2400" dirty="0">
                <a:solidFill>
                  <a:schemeClr val="tx1">
                    <a:lumMod val="95000"/>
                    <a:lumOff val="5000"/>
                  </a:schemeClr>
                </a:solidFill>
                <a:cs typeface="Tahoma" pitchFamily="34" charset="0"/>
              </a:rPr>
              <a:t>None</a:t>
            </a:r>
          </a:p>
          <a:p>
            <a:pPr eaLnBrk="1" hangingPunct="1">
              <a:defRPr/>
            </a:pPr>
            <a:r>
              <a:rPr lang="en-US" sz="2400" b="1" dirty="0">
                <a:solidFill>
                  <a:srgbClr val="00B050"/>
                </a:solidFill>
                <a:cs typeface="Tahoma" pitchFamily="34" charset="0"/>
              </a:rPr>
              <a:t>Habitat</a:t>
            </a:r>
            <a:r>
              <a:rPr lang="en-US" sz="2400" b="1" i="1" dirty="0">
                <a:cs typeface="Tahoma" pitchFamily="34" charset="0"/>
              </a:rPr>
              <a:t>:</a:t>
            </a:r>
            <a:r>
              <a:rPr lang="en-US" sz="2400" dirty="0">
                <a:cs typeface="Tahoma" pitchFamily="34" charset="0"/>
              </a:rPr>
              <a:t> both </a:t>
            </a:r>
            <a:r>
              <a:rPr lang="en-US" sz="2400" dirty="0" err="1">
                <a:cs typeface="Tahoma" pitchFamily="34" charset="0"/>
              </a:rPr>
              <a:t>trophozoite</a:t>
            </a:r>
            <a:r>
              <a:rPr lang="en-US" sz="2400" dirty="0">
                <a:cs typeface="Tahoma" pitchFamily="34" charset="0"/>
              </a:rPr>
              <a:t> and cyst live in the small intestine </a:t>
            </a:r>
          </a:p>
          <a:p>
            <a:pPr>
              <a:buFont typeface="Arial" panose="020B0604020202020204" pitchFamily="34" charset="0"/>
              <a:buNone/>
            </a:pPr>
            <a:r>
              <a:rPr lang="en-US" sz="2400" b="1" i="1" dirty="0" err="1">
                <a:cs typeface="Tahoma" panose="020B0604030504040204" pitchFamily="34" charset="0"/>
              </a:rPr>
              <a:t>Trophozoite</a:t>
            </a:r>
            <a:r>
              <a:rPr lang="en-US" sz="2400" b="1" i="1" dirty="0">
                <a:cs typeface="Tahoma" panose="020B0604030504040204" pitchFamily="34" charset="0"/>
              </a:rPr>
              <a:t>:</a:t>
            </a:r>
            <a:r>
              <a:rPr lang="en-US" sz="2400" dirty="0">
                <a:cs typeface="Tahoma" panose="020B0604030504040204" pitchFamily="34" charset="0"/>
              </a:rPr>
              <a:t> feeds on bacteria ,not red blood cells</a:t>
            </a:r>
          </a:p>
          <a:p>
            <a:pPr>
              <a:buFont typeface="Arial" panose="020B0604020202020204" pitchFamily="34" charset="0"/>
              <a:buNone/>
            </a:pPr>
            <a:r>
              <a:rPr lang="en-US" sz="2400" dirty="0">
                <a:cs typeface="Tahoma" panose="020B0604030504040204" pitchFamily="34" charset="0"/>
              </a:rPr>
              <a:t>	</a:t>
            </a:r>
            <a:r>
              <a:rPr lang="en-US" sz="2400" b="1" dirty="0">
                <a:cs typeface="Tahoma" panose="020B0604030504040204" pitchFamily="34" charset="0"/>
              </a:rPr>
              <a:t>Size:</a:t>
            </a:r>
            <a:r>
              <a:rPr lang="en-US" sz="2400" dirty="0">
                <a:cs typeface="Tahoma" panose="020B0604030504040204" pitchFamily="34" charset="0"/>
              </a:rPr>
              <a:t> 4-12</a:t>
            </a:r>
            <a:r>
              <a:rPr lang="en-US" sz="2400" dirty="0">
                <a:cs typeface="Tahoma" panose="020B0604030504040204" pitchFamily="34" charset="0"/>
                <a:sym typeface="Symbol" panose="05050102010706020507" pitchFamily="18" charset="2"/>
              </a:rPr>
              <a:t></a:t>
            </a:r>
            <a:r>
              <a:rPr lang="en-US" sz="2400" dirty="0">
                <a:cs typeface="Tahoma" panose="020B0604030504040204" pitchFamily="34" charset="0"/>
              </a:rPr>
              <a:t>m, smaller than </a:t>
            </a:r>
            <a:r>
              <a:rPr lang="en-US" sz="2400" i="1" dirty="0" err="1">
                <a:cs typeface="Tahoma" panose="020B0604030504040204" pitchFamily="34" charset="0"/>
              </a:rPr>
              <a:t>E.histolytica</a:t>
            </a:r>
            <a:endParaRPr lang="en-US" sz="2400" i="1" dirty="0">
              <a:cs typeface="Tahoma" panose="020B0604030504040204" pitchFamily="34" charset="0"/>
            </a:endParaRPr>
          </a:p>
          <a:p>
            <a:pPr>
              <a:buFont typeface="Arial" panose="020B0604020202020204" pitchFamily="34" charset="0"/>
              <a:buNone/>
            </a:pPr>
            <a:r>
              <a:rPr lang="en-US" sz="2400" dirty="0">
                <a:cs typeface="Tahoma" panose="020B0604030504040204" pitchFamily="34" charset="0"/>
              </a:rPr>
              <a:t>    </a:t>
            </a:r>
            <a:r>
              <a:rPr lang="en-US" sz="2400" b="1" dirty="0">
                <a:cs typeface="Tahoma" panose="020B0604030504040204" pitchFamily="34" charset="0"/>
              </a:rPr>
              <a:t>Motility</a:t>
            </a:r>
            <a:r>
              <a:rPr lang="en-US" sz="2400" dirty="0">
                <a:cs typeface="Tahoma" panose="020B0604030504040204" pitchFamily="34" charset="0"/>
              </a:rPr>
              <a:t> : </a:t>
            </a:r>
            <a:r>
              <a:rPr lang="en-US" sz="2400" dirty="0">
                <a:solidFill>
                  <a:srgbClr val="FF0000"/>
                </a:solidFill>
                <a:cs typeface="Tahoma" panose="020B0604030504040204" pitchFamily="34" charset="0"/>
              </a:rPr>
              <a:t>Active </a:t>
            </a:r>
            <a:r>
              <a:rPr lang="en-US" sz="2400" dirty="0">
                <a:cs typeface="Tahoma" panose="020B0604030504040204" pitchFamily="34" charset="0"/>
              </a:rPr>
              <a:t>but </a:t>
            </a:r>
            <a:r>
              <a:rPr lang="en-US" sz="2400" dirty="0">
                <a:solidFill>
                  <a:srgbClr val="FF0000"/>
                </a:solidFill>
                <a:cs typeface="Tahoma" panose="020B0604030504040204" pitchFamily="34" charset="0"/>
              </a:rPr>
              <a:t>less vigorous directional motility</a:t>
            </a:r>
          </a:p>
          <a:p>
            <a:pPr>
              <a:buFont typeface="Arial" panose="020B0604020202020204" pitchFamily="34" charset="0"/>
              <a:buNone/>
            </a:pPr>
            <a:r>
              <a:rPr lang="en-US" sz="2400" dirty="0">
                <a:cs typeface="Tahoma" panose="020B0604030504040204" pitchFamily="34" charset="0"/>
              </a:rPr>
              <a:t>            by finger-like pseudopodia</a:t>
            </a:r>
          </a:p>
          <a:p>
            <a:pPr>
              <a:buFont typeface="Arial" panose="020B0604020202020204" pitchFamily="34" charset="0"/>
              <a:buNone/>
            </a:pPr>
            <a:r>
              <a:rPr lang="en-US" sz="2400" dirty="0">
                <a:cs typeface="Tahoma" panose="020B0604030504040204" pitchFamily="34" charset="0"/>
              </a:rPr>
              <a:t>  </a:t>
            </a:r>
            <a:r>
              <a:rPr lang="en-US" sz="2400" b="1" dirty="0">
                <a:cs typeface="Tahoma" panose="020B0604030504040204" pitchFamily="34" charset="0"/>
              </a:rPr>
              <a:t> Nucleus</a:t>
            </a:r>
            <a:r>
              <a:rPr lang="en-US" sz="2400" dirty="0">
                <a:cs typeface="Tahoma" panose="020B0604030504040204" pitchFamily="34" charset="0"/>
              </a:rPr>
              <a:t>: Single nucleus with fine bead-like coarse </a:t>
            </a:r>
            <a:r>
              <a:rPr lang="en-US" sz="2400" dirty="0" err="1">
                <a:cs typeface="Tahoma" panose="020B0604030504040204" pitchFamily="34" charset="0"/>
              </a:rPr>
              <a:t>chromatine</a:t>
            </a:r>
            <a:r>
              <a:rPr lang="en-US" sz="2400" dirty="0">
                <a:cs typeface="Tahoma" panose="020B0604030504040204" pitchFamily="34" charset="0"/>
              </a:rPr>
              <a:t> granules on the thick nuclear membrane</a:t>
            </a:r>
          </a:p>
          <a:p>
            <a:pPr lvl="1">
              <a:buFont typeface="Wingdings" panose="05000000000000000000" pitchFamily="2" charset="2"/>
              <a:buChar char="ü"/>
            </a:pPr>
            <a:r>
              <a:rPr lang="en-US" dirty="0">
                <a:cs typeface="Tahoma" panose="020B0604030504040204" pitchFamily="34" charset="0"/>
              </a:rPr>
              <a:t>has </a:t>
            </a:r>
            <a:r>
              <a:rPr lang="en-US" dirty="0">
                <a:solidFill>
                  <a:srgbClr val="FF0000"/>
                </a:solidFill>
                <a:cs typeface="Tahoma" panose="020B0604030504040204" pitchFamily="34" charset="0"/>
              </a:rPr>
              <a:t>large central </a:t>
            </a:r>
            <a:r>
              <a:rPr lang="en-US" dirty="0" err="1">
                <a:solidFill>
                  <a:srgbClr val="FF0000"/>
                </a:solidFill>
                <a:cs typeface="Tahoma" panose="020B0604030504040204" pitchFamily="34" charset="0"/>
              </a:rPr>
              <a:t>karyosome</a:t>
            </a:r>
            <a:endParaRPr lang="en-US" dirty="0">
              <a:solidFill>
                <a:srgbClr val="FF0000"/>
              </a:solidFill>
            </a:endParaRPr>
          </a:p>
          <a:p>
            <a:pPr eaLnBrk="1" hangingPunct="1">
              <a:defRPr/>
            </a:pPr>
            <a:endParaRPr lang="en-US" sz="2400" dirty="0">
              <a:cs typeface="Tahoma" pitchFamily="34" charset="0"/>
            </a:endParaRPr>
          </a:p>
          <a:p>
            <a:pPr eaLnBrk="1" hangingPunct="1">
              <a:defRPr/>
            </a:pPr>
            <a:endParaRPr lang="en-US" sz="2400" dirty="0">
              <a:solidFill>
                <a:srgbClr val="009900"/>
              </a:solidFill>
              <a:cs typeface="Tahoma" pitchFamily="34" charset="0"/>
            </a:endParaRPr>
          </a:p>
        </p:txBody>
      </p:sp>
      <p:sp>
        <p:nvSpPr>
          <p:cNvPr id="94212"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4F0BAD88-9057-4C1E-8A1E-F1873D8FC860}" type="slidenum">
              <a:rPr lang="en-US" b="0">
                <a:solidFill>
                  <a:srgbClr val="000000"/>
                </a:solidFill>
              </a:rPr>
              <a:pPr algn="l"/>
              <a:t>52</a:t>
            </a:fld>
            <a:endParaRPr lang="en-US" b="0">
              <a:solidFill>
                <a:srgbClr val="000000"/>
              </a:solidFill>
            </a:endParaRPr>
          </a:p>
        </p:txBody>
      </p:sp>
      <p:pic>
        <p:nvPicPr>
          <p:cNvPr id="5" name="Picture 5" descr="006"/>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8763000" y="760412"/>
            <a:ext cx="3429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005"/>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8763000" y="3656806"/>
            <a:ext cx="3429000" cy="320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743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itle 1"/>
          <p:cNvSpPr>
            <a:spLocks noGrp="1"/>
          </p:cNvSpPr>
          <p:nvPr>
            <p:ph type="title"/>
          </p:nvPr>
        </p:nvSpPr>
        <p:spPr>
          <a:xfrm>
            <a:off x="1330569" y="381000"/>
            <a:ext cx="6248400" cy="685800"/>
          </a:xfrm>
        </p:spPr>
        <p:txBody>
          <a:bodyPr/>
          <a:lstStyle/>
          <a:p>
            <a:pPr algn="ctr"/>
            <a:r>
              <a:rPr lang="en-US" i="1" dirty="0" err="1">
                <a:solidFill>
                  <a:schemeClr val="bg2">
                    <a:lumMod val="60000"/>
                    <a:lumOff val="40000"/>
                  </a:schemeClr>
                </a:solidFill>
                <a:cs typeface="Tahoma" pitchFamily="34" charset="0"/>
              </a:rPr>
              <a:t>Entamoeba</a:t>
            </a:r>
            <a:r>
              <a:rPr lang="en-US" dirty="0">
                <a:solidFill>
                  <a:schemeClr val="bg2">
                    <a:lumMod val="60000"/>
                    <a:lumOff val="40000"/>
                  </a:schemeClr>
                </a:solidFill>
                <a:cs typeface="Tahoma" pitchFamily="34" charset="0"/>
              </a:rPr>
              <a:t> </a:t>
            </a:r>
            <a:r>
              <a:rPr lang="en-US" i="1" dirty="0" err="1">
                <a:solidFill>
                  <a:schemeClr val="bg2">
                    <a:lumMod val="60000"/>
                    <a:lumOff val="40000"/>
                  </a:schemeClr>
                </a:solidFill>
                <a:cs typeface="Tahoma" pitchFamily="34" charset="0"/>
              </a:rPr>
              <a:t>hartmanni</a:t>
            </a:r>
            <a:br>
              <a:rPr lang="en-US" i="1" dirty="0">
                <a:solidFill>
                  <a:schemeClr val="bg2">
                    <a:lumMod val="60000"/>
                    <a:lumOff val="40000"/>
                  </a:schemeClr>
                </a:solidFill>
                <a:cs typeface="Tahoma" pitchFamily="34" charset="0"/>
              </a:rPr>
            </a:br>
            <a:br>
              <a:rPr lang="en-US" dirty="0">
                <a:solidFill>
                  <a:schemeClr val="bg2">
                    <a:lumMod val="60000"/>
                    <a:lumOff val="40000"/>
                  </a:schemeClr>
                </a:solidFill>
                <a:cs typeface="Tahoma" pitchFamily="34" charset="0"/>
              </a:rPr>
            </a:br>
            <a:endParaRPr lang="en-US" dirty="0"/>
          </a:p>
        </p:txBody>
      </p:sp>
      <p:sp>
        <p:nvSpPr>
          <p:cNvPr id="97283" name="Content Placeholder 2"/>
          <p:cNvSpPr>
            <a:spLocks noGrp="1"/>
          </p:cNvSpPr>
          <p:nvPr>
            <p:ph idx="1"/>
          </p:nvPr>
        </p:nvSpPr>
        <p:spPr>
          <a:xfrm>
            <a:off x="205154" y="855785"/>
            <a:ext cx="6934199" cy="6002216"/>
          </a:xfrm>
        </p:spPr>
        <p:txBody>
          <a:bodyPr/>
          <a:lstStyle/>
          <a:p>
            <a:r>
              <a:rPr lang="en-US" sz="2000" b="1" i="1" dirty="0">
                <a:cs typeface="Tahoma" panose="020B0604030504040204" pitchFamily="34" charset="0"/>
              </a:rPr>
              <a:t>Cyst</a:t>
            </a:r>
          </a:p>
          <a:p>
            <a:pPr lvl="2"/>
            <a:r>
              <a:rPr lang="en-US" dirty="0">
                <a:cs typeface="Tahoma" panose="020B0604030504040204" pitchFamily="34" charset="0"/>
              </a:rPr>
              <a:t>5-10</a:t>
            </a:r>
            <a:r>
              <a:rPr lang="en-US" dirty="0">
                <a:cs typeface="Tahoma" panose="020B0604030504040204" pitchFamily="34" charset="0"/>
                <a:sym typeface="Symbol" panose="05050102010706020507" pitchFamily="18" charset="2"/>
              </a:rPr>
              <a:t></a:t>
            </a:r>
            <a:r>
              <a:rPr lang="en-US" dirty="0">
                <a:cs typeface="Tahoma" panose="020B0604030504040204" pitchFamily="34" charset="0"/>
              </a:rPr>
              <a:t>m in size and spherical in shape</a:t>
            </a:r>
          </a:p>
          <a:p>
            <a:pPr lvl="2"/>
            <a:r>
              <a:rPr lang="en-US" dirty="0">
                <a:cs typeface="Tahoma" panose="020B0604030504040204" pitchFamily="34" charset="0"/>
              </a:rPr>
              <a:t>1-4 nuclei; </a:t>
            </a:r>
            <a:r>
              <a:rPr lang="en-US" sz="2000" dirty="0" err="1">
                <a:cs typeface="Tahoma" panose="020B0604030504040204" pitchFamily="34" charset="0"/>
              </a:rPr>
              <a:t>chromatoidal</a:t>
            </a:r>
            <a:r>
              <a:rPr lang="en-US" sz="2000" dirty="0">
                <a:cs typeface="Tahoma" panose="020B0604030504040204" pitchFamily="34" charset="0"/>
              </a:rPr>
              <a:t> bars and glycogen mass in the immature cyst stage</a:t>
            </a:r>
          </a:p>
          <a:p>
            <a:pPr>
              <a:buFont typeface="Arial" pitchFamily="34" charset="0"/>
              <a:buNone/>
              <a:defRPr/>
            </a:pPr>
            <a:r>
              <a:rPr lang="en-US" sz="2000" b="1" dirty="0">
                <a:solidFill>
                  <a:srgbClr val="009900"/>
                </a:solidFill>
                <a:cs typeface="Tahoma" pitchFamily="34" charset="0"/>
              </a:rPr>
              <a:t>Mode of transmission</a:t>
            </a:r>
            <a:r>
              <a:rPr lang="en-US" sz="2000" dirty="0">
                <a:solidFill>
                  <a:srgbClr val="009900"/>
                </a:solidFill>
                <a:cs typeface="Tahoma" pitchFamily="34" charset="0"/>
              </a:rPr>
              <a:t> </a:t>
            </a:r>
          </a:p>
          <a:p>
            <a:pPr lvl="1">
              <a:defRPr/>
            </a:pPr>
            <a:r>
              <a:rPr lang="en-US" sz="2000" dirty="0">
                <a:solidFill>
                  <a:schemeClr val="tx1">
                    <a:lumMod val="95000"/>
                    <a:lumOff val="5000"/>
                  </a:schemeClr>
                </a:solidFill>
                <a:cs typeface="Tahoma" pitchFamily="34" charset="0"/>
              </a:rPr>
              <a:t>through ingestion contaminated food or drink, or from hands contaminated with </a:t>
            </a:r>
            <a:r>
              <a:rPr lang="en-US" sz="2000" dirty="0" err="1">
                <a:solidFill>
                  <a:schemeClr val="tx1">
                    <a:lumMod val="95000"/>
                    <a:lumOff val="5000"/>
                  </a:schemeClr>
                </a:solidFill>
                <a:cs typeface="Tahoma" pitchFamily="34" charset="0"/>
              </a:rPr>
              <a:t>faeces</a:t>
            </a:r>
            <a:endParaRPr lang="en-US" sz="2000" dirty="0">
              <a:solidFill>
                <a:schemeClr val="tx1">
                  <a:lumMod val="95000"/>
                  <a:lumOff val="5000"/>
                </a:schemeClr>
              </a:solidFill>
              <a:cs typeface="Tahoma" pitchFamily="34" charset="0"/>
            </a:endParaRPr>
          </a:p>
          <a:p>
            <a:pPr lvl="1">
              <a:defRPr/>
            </a:pPr>
            <a:endParaRPr lang="en-US" dirty="0">
              <a:solidFill>
                <a:schemeClr val="tx1">
                  <a:lumMod val="95000"/>
                  <a:lumOff val="5000"/>
                </a:schemeClr>
              </a:solidFill>
              <a:cs typeface="Tahoma" pitchFamily="34" charset="0"/>
            </a:endParaRPr>
          </a:p>
          <a:p>
            <a:pPr>
              <a:buFont typeface="Arial" pitchFamily="34" charset="0"/>
              <a:buNone/>
              <a:defRPr/>
            </a:pPr>
            <a:r>
              <a:rPr lang="en-US" sz="2000" b="1" dirty="0">
                <a:solidFill>
                  <a:srgbClr val="00B050"/>
                </a:solidFill>
                <a:cs typeface="Tahoma" pitchFamily="34" charset="0"/>
              </a:rPr>
              <a:t>Life cycle:  </a:t>
            </a:r>
            <a:r>
              <a:rPr lang="en-US" sz="2000" dirty="0">
                <a:solidFill>
                  <a:schemeClr val="tx1">
                    <a:lumMod val="95000"/>
                    <a:lumOff val="5000"/>
                  </a:schemeClr>
                </a:solidFill>
                <a:cs typeface="Tahoma" pitchFamily="34" charset="0"/>
              </a:rPr>
              <a:t>si</a:t>
            </a:r>
            <a:r>
              <a:rPr lang="en-US" sz="2000" dirty="0">
                <a:cs typeface="Tahoma" pitchFamily="34" charset="0"/>
              </a:rPr>
              <a:t>milar to </a:t>
            </a:r>
            <a:r>
              <a:rPr lang="en-US" sz="2000" i="1" dirty="0" err="1">
                <a:cs typeface="Tahoma" pitchFamily="34" charset="0"/>
              </a:rPr>
              <a:t>E.histolytica</a:t>
            </a:r>
            <a:endParaRPr lang="en-US" sz="2000" i="1" dirty="0">
              <a:cs typeface="Tahoma" pitchFamily="34" charset="0"/>
            </a:endParaRPr>
          </a:p>
          <a:p>
            <a:pPr>
              <a:buFont typeface="Arial" panose="020B0604020202020204" pitchFamily="34" charset="0"/>
              <a:buNone/>
            </a:pPr>
            <a:r>
              <a:rPr lang="en-US" sz="2000" b="1" dirty="0">
                <a:solidFill>
                  <a:srgbClr val="00B050"/>
                </a:solidFill>
                <a:cs typeface="Tahoma" pitchFamily="34" charset="0"/>
              </a:rPr>
              <a:t>Pathology</a:t>
            </a:r>
            <a:r>
              <a:rPr lang="en-US" sz="2000" i="1" dirty="0">
                <a:cs typeface="Tahoma" pitchFamily="34" charset="0"/>
              </a:rPr>
              <a:t>:</a:t>
            </a:r>
            <a:r>
              <a:rPr lang="en-US" sz="2000" dirty="0">
                <a:cs typeface="Tahoma" panose="020B0604030504040204" pitchFamily="34" charset="0"/>
              </a:rPr>
              <a:t> Commensal</a:t>
            </a:r>
          </a:p>
          <a:p>
            <a:pPr>
              <a:buFont typeface="Arial" panose="020B0604020202020204" pitchFamily="34" charset="0"/>
              <a:buNone/>
            </a:pPr>
            <a:endParaRPr lang="en-US" sz="2000" b="1" dirty="0">
              <a:solidFill>
                <a:srgbClr val="00B050"/>
              </a:solidFill>
              <a:cs typeface="Tahoma" panose="020B0604030504040204" pitchFamily="34" charset="0"/>
            </a:endParaRPr>
          </a:p>
          <a:p>
            <a:pPr>
              <a:buFont typeface="Arial" panose="020B0604020202020204" pitchFamily="34" charset="0"/>
              <a:buNone/>
            </a:pPr>
            <a:r>
              <a:rPr lang="en-US" sz="2000" b="1" dirty="0">
                <a:solidFill>
                  <a:srgbClr val="00B050"/>
                </a:solidFill>
                <a:cs typeface="Tahoma" panose="020B0604030504040204" pitchFamily="34" charset="0"/>
              </a:rPr>
              <a:t>Laboratory Diagnosis</a:t>
            </a:r>
          </a:p>
          <a:p>
            <a:pPr>
              <a:buFont typeface="Wingdings" panose="05000000000000000000" pitchFamily="2" charset="2"/>
              <a:buChar char="ü"/>
            </a:pPr>
            <a:r>
              <a:rPr lang="en-US" sz="2000" b="1" dirty="0">
                <a:solidFill>
                  <a:srgbClr val="00B050"/>
                </a:solidFill>
                <a:cs typeface="Tahoma" panose="020B0604030504040204" pitchFamily="34" charset="0"/>
              </a:rPr>
              <a:t>   </a:t>
            </a:r>
            <a:r>
              <a:rPr lang="en-US" sz="2000" dirty="0">
                <a:cs typeface="Tahoma" panose="020B0604030504040204" pitchFamily="34" charset="0"/>
              </a:rPr>
              <a:t>Finding  </a:t>
            </a:r>
            <a:r>
              <a:rPr lang="en-US" sz="2000" dirty="0" err="1">
                <a:cs typeface="Tahoma" panose="020B0604030504040204" pitchFamily="34" charset="0"/>
              </a:rPr>
              <a:t>trophozoite</a:t>
            </a:r>
            <a:r>
              <a:rPr lang="en-US" sz="2000" dirty="0">
                <a:cs typeface="Tahoma" panose="020B0604030504040204" pitchFamily="34" charset="0"/>
              </a:rPr>
              <a:t> and cyst stages in stool </a:t>
            </a:r>
          </a:p>
          <a:p>
            <a:pPr lvl="2"/>
            <a:r>
              <a:rPr lang="en-US" dirty="0">
                <a:cs typeface="Tahoma" panose="020B0604030504040204" pitchFamily="34" charset="0"/>
              </a:rPr>
              <a:t>Cyst of </a:t>
            </a:r>
            <a:r>
              <a:rPr lang="en-US" i="1" dirty="0" err="1">
                <a:cs typeface="Tahoma" panose="020B0604030504040204" pitchFamily="34" charset="0"/>
              </a:rPr>
              <a:t>E</a:t>
            </a:r>
            <a:r>
              <a:rPr lang="en-US" dirty="0" err="1">
                <a:cs typeface="Tahoma" panose="020B0604030504040204" pitchFamily="34" charset="0"/>
              </a:rPr>
              <a:t>.</a:t>
            </a:r>
            <a:r>
              <a:rPr lang="en-US" i="1" dirty="0" err="1">
                <a:cs typeface="Tahoma" panose="020B0604030504040204" pitchFamily="34" charset="0"/>
              </a:rPr>
              <a:t>hartmanni</a:t>
            </a:r>
            <a:r>
              <a:rPr lang="en-US" dirty="0">
                <a:cs typeface="Tahoma" panose="020B0604030504040204" pitchFamily="34" charset="0"/>
              </a:rPr>
              <a:t> is similar to that of </a:t>
            </a:r>
            <a:r>
              <a:rPr lang="en-US" i="1" dirty="0" err="1">
                <a:cs typeface="Tahoma" panose="020B0604030504040204" pitchFamily="34" charset="0"/>
              </a:rPr>
              <a:t>E</a:t>
            </a:r>
            <a:r>
              <a:rPr lang="en-US" dirty="0" err="1">
                <a:cs typeface="Tahoma" panose="020B0604030504040204" pitchFamily="34" charset="0"/>
              </a:rPr>
              <a:t>.</a:t>
            </a:r>
            <a:r>
              <a:rPr lang="en-US" i="1" dirty="0" err="1">
                <a:cs typeface="Tahoma" panose="020B0604030504040204" pitchFamily="34" charset="0"/>
              </a:rPr>
              <a:t>histolytica</a:t>
            </a:r>
            <a:r>
              <a:rPr lang="en-US" dirty="0">
                <a:cs typeface="Tahoma" panose="020B0604030504040204" pitchFamily="34" charset="0"/>
              </a:rPr>
              <a:t> / </a:t>
            </a:r>
            <a:r>
              <a:rPr lang="en-US" i="1" dirty="0">
                <a:cs typeface="Tahoma" panose="020B0604030504040204" pitchFamily="34" charset="0"/>
              </a:rPr>
              <a:t>E</a:t>
            </a:r>
            <a:r>
              <a:rPr lang="en-US" dirty="0">
                <a:cs typeface="Tahoma" panose="020B0604030504040204" pitchFamily="34" charset="0"/>
              </a:rPr>
              <a:t>. </a:t>
            </a:r>
            <a:r>
              <a:rPr lang="en-US" i="1" dirty="0" err="1">
                <a:cs typeface="Tahoma" panose="020B0604030504040204" pitchFamily="34" charset="0"/>
              </a:rPr>
              <a:t>dispar</a:t>
            </a:r>
            <a:r>
              <a:rPr lang="en-US" dirty="0">
                <a:cs typeface="Tahoma" panose="020B0604030504040204" pitchFamily="34" charset="0"/>
              </a:rPr>
              <a:t> but the former is smaller in size</a:t>
            </a:r>
          </a:p>
          <a:p>
            <a:pPr>
              <a:buFont typeface="Arial" panose="020B0604020202020204" pitchFamily="34" charset="0"/>
              <a:buNone/>
            </a:pPr>
            <a:r>
              <a:rPr lang="en-US" sz="2000" b="1" dirty="0">
                <a:solidFill>
                  <a:srgbClr val="00B050"/>
                </a:solidFill>
                <a:cs typeface="Tahoma" panose="020B0604030504040204" pitchFamily="34" charset="0"/>
              </a:rPr>
              <a:t>Treatment</a:t>
            </a:r>
            <a:r>
              <a:rPr lang="en-US" sz="2000" b="1" dirty="0">
                <a:cs typeface="Tahoma" panose="020B0604030504040204" pitchFamily="34" charset="0"/>
              </a:rPr>
              <a:t>:</a:t>
            </a:r>
            <a:r>
              <a:rPr lang="en-US" sz="2000" dirty="0">
                <a:cs typeface="Tahoma" panose="020B0604030504040204" pitchFamily="34" charset="0"/>
              </a:rPr>
              <a:t>  Not required</a:t>
            </a:r>
          </a:p>
          <a:p>
            <a:pPr lvl="2"/>
            <a:endParaRPr lang="en-US" sz="2400" dirty="0">
              <a:cs typeface="Tahoma" panose="020B0604030504040204" pitchFamily="34" charset="0"/>
            </a:endParaRPr>
          </a:p>
          <a:p>
            <a:pPr>
              <a:buFont typeface="Arial" pitchFamily="34" charset="0"/>
              <a:buNone/>
              <a:defRPr/>
            </a:pPr>
            <a:endParaRPr lang="en-US" sz="2400" dirty="0">
              <a:cs typeface="Tahoma" panose="020B0604030504040204" pitchFamily="34" charset="0"/>
            </a:endParaRPr>
          </a:p>
          <a:p>
            <a:pPr>
              <a:buFont typeface="Arial" pitchFamily="34" charset="0"/>
              <a:buNone/>
              <a:defRPr/>
            </a:pPr>
            <a:endParaRPr lang="en-US" sz="2400" dirty="0">
              <a:cs typeface="Tahoma" panose="020B0604030504040204" pitchFamily="34" charset="0"/>
            </a:endParaRPr>
          </a:p>
          <a:p>
            <a:pPr lvl="2"/>
            <a:endParaRPr lang="en-US" sz="2400" dirty="0">
              <a:cs typeface="Tahoma" panose="020B0604030504040204" pitchFamily="34" charset="0"/>
            </a:endParaRPr>
          </a:p>
          <a:p>
            <a:endParaRPr lang="en-US" sz="2400" dirty="0">
              <a:cs typeface="Tahoma" panose="020B0604030504040204" pitchFamily="34" charset="0"/>
            </a:endParaRPr>
          </a:p>
        </p:txBody>
      </p:sp>
      <p:sp>
        <p:nvSpPr>
          <p:cNvPr id="97284"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4BF601C7-2720-4656-ADA5-6A9B5519755A}" type="slidenum">
              <a:rPr lang="en-US" b="0">
                <a:solidFill>
                  <a:srgbClr val="000000"/>
                </a:solidFill>
              </a:rPr>
              <a:pPr algn="l"/>
              <a:t>53</a:t>
            </a:fld>
            <a:endParaRPr lang="en-US" b="0">
              <a:solidFill>
                <a:srgbClr val="000000"/>
              </a:solidFill>
            </a:endParaRPr>
          </a:p>
        </p:txBody>
      </p:sp>
      <p:pic>
        <p:nvPicPr>
          <p:cNvPr id="5" name="Picture 6" descr="ehartmanni"/>
          <p:cNvPicPr>
            <a:picLocks noChangeAspect="1" noChangeArrowheads="1"/>
          </p:cNvPicPr>
          <p:nvPr/>
        </p:nvPicPr>
        <p:blipFill>
          <a:blip r:embed="rId2">
            <a:extLst>
              <a:ext uri="{28A0092B-C50C-407E-A947-70E740481C1C}">
                <a14:useLocalDpi xmlns:a14="http://schemas.microsoft.com/office/drawing/2010/main" val="0"/>
              </a:ext>
            </a:extLst>
          </a:blip>
          <a:srcRect l="6000" t="5978" r="18542" b="9984"/>
          <a:stretch>
            <a:fillRect/>
          </a:stretch>
        </p:blipFill>
        <p:spPr bwMode="auto">
          <a:xfrm>
            <a:off x="7139353" y="0"/>
            <a:ext cx="5216769"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155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438400" y="205887"/>
            <a:ext cx="8072438" cy="684213"/>
          </a:xfrm>
        </p:spPr>
        <p:txBody>
          <a:bodyPr/>
          <a:lstStyle/>
          <a:p>
            <a:pPr algn="ctr" eaLnBrk="1" hangingPunct="1">
              <a:defRPr/>
            </a:pPr>
            <a:r>
              <a:rPr lang="en-US" i="1" dirty="0" err="1">
                <a:solidFill>
                  <a:schemeClr val="bg2">
                    <a:lumMod val="60000"/>
                    <a:lumOff val="40000"/>
                  </a:schemeClr>
                </a:solidFill>
                <a:latin typeface="+mn-lt"/>
                <a:cs typeface="Tahoma" pitchFamily="34" charset="0"/>
              </a:rPr>
              <a:t>Endolimax</a:t>
            </a:r>
            <a:r>
              <a:rPr lang="en-US" i="1" dirty="0">
                <a:solidFill>
                  <a:schemeClr val="bg2">
                    <a:lumMod val="60000"/>
                    <a:lumOff val="40000"/>
                  </a:schemeClr>
                </a:solidFill>
                <a:latin typeface="+mn-lt"/>
                <a:cs typeface="Tahoma" pitchFamily="34" charset="0"/>
              </a:rPr>
              <a:t> nana</a:t>
            </a:r>
          </a:p>
        </p:txBody>
      </p:sp>
      <p:sp>
        <p:nvSpPr>
          <p:cNvPr id="92163" name="Rectangle 3"/>
          <p:cNvSpPr>
            <a:spLocks noGrp="1" noChangeArrowheads="1"/>
          </p:cNvSpPr>
          <p:nvPr>
            <p:ph idx="1"/>
          </p:nvPr>
        </p:nvSpPr>
        <p:spPr>
          <a:xfrm>
            <a:off x="0" y="756138"/>
            <a:ext cx="9144000" cy="6101862"/>
          </a:xfrm>
        </p:spPr>
        <p:txBody>
          <a:bodyPr/>
          <a:lstStyle/>
          <a:p>
            <a:pPr>
              <a:buFont typeface="Arial" charset="0"/>
              <a:buNone/>
              <a:defRPr/>
            </a:pPr>
            <a:endParaRPr lang="en-US" sz="2400" b="1" i="1" dirty="0">
              <a:solidFill>
                <a:srgbClr val="92D050"/>
              </a:solidFill>
              <a:cs typeface="Tahoma" pitchFamily="34" charset="0"/>
            </a:endParaRPr>
          </a:p>
          <a:p>
            <a:pPr>
              <a:buFont typeface="Arial" charset="0"/>
              <a:buNone/>
              <a:defRPr/>
            </a:pPr>
            <a:r>
              <a:rPr lang="en-US" sz="2400" b="1" i="1" dirty="0">
                <a:solidFill>
                  <a:srgbClr val="92D050"/>
                </a:solidFill>
                <a:cs typeface="Tahoma" pitchFamily="34" charset="0"/>
              </a:rPr>
              <a:t>Geographical distribution:</a:t>
            </a:r>
            <a:r>
              <a:rPr lang="en-US" sz="2400" dirty="0">
                <a:solidFill>
                  <a:srgbClr val="92D050"/>
                </a:solidFill>
                <a:cs typeface="Tahoma" pitchFamily="34" charset="0"/>
              </a:rPr>
              <a:t> </a:t>
            </a:r>
            <a:r>
              <a:rPr lang="en-US" sz="2400" dirty="0">
                <a:cs typeface="Tahoma" pitchFamily="34" charset="0"/>
              </a:rPr>
              <a:t>Cosmopolitan.</a:t>
            </a:r>
          </a:p>
          <a:p>
            <a:pPr lvl="1" eaLnBrk="1" hangingPunct="1">
              <a:defRPr/>
            </a:pPr>
            <a:r>
              <a:rPr lang="en-US" b="1" dirty="0">
                <a:solidFill>
                  <a:schemeClr val="tx1">
                    <a:lumMod val="95000"/>
                    <a:lumOff val="5000"/>
                  </a:schemeClr>
                </a:solidFill>
                <a:cs typeface="Tahoma" pitchFamily="34" charset="0"/>
              </a:rPr>
              <a:t>Definitive Host:</a:t>
            </a:r>
            <a:r>
              <a:rPr lang="en-US" dirty="0">
                <a:solidFill>
                  <a:schemeClr val="tx1">
                    <a:lumMod val="95000"/>
                    <a:lumOff val="5000"/>
                  </a:schemeClr>
                </a:solidFill>
                <a:cs typeface="Tahoma" pitchFamily="34" charset="0"/>
              </a:rPr>
              <a:t> Humans</a:t>
            </a:r>
          </a:p>
          <a:p>
            <a:pPr lvl="1" eaLnBrk="1" hangingPunct="1">
              <a:defRPr/>
            </a:pPr>
            <a:r>
              <a:rPr lang="en-US" b="1" dirty="0">
                <a:solidFill>
                  <a:schemeClr val="tx1">
                    <a:lumMod val="95000"/>
                    <a:lumOff val="5000"/>
                  </a:schemeClr>
                </a:solidFill>
                <a:cs typeface="Tahoma" pitchFamily="34" charset="0"/>
              </a:rPr>
              <a:t>Intermediate Host:</a:t>
            </a:r>
            <a:r>
              <a:rPr lang="en-US" dirty="0">
                <a:solidFill>
                  <a:schemeClr val="tx1">
                    <a:lumMod val="95000"/>
                    <a:lumOff val="5000"/>
                  </a:schemeClr>
                </a:solidFill>
                <a:cs typeface="Tahoma" pitchFamily="34" charset="0"/>
              </a:rPr>
              <a:t> None</a:t>
            </a:r>
          </a:p>
          <a:p>
            <a:pPr eaLnBrk="1" hangingPunct="1">
              <a:buFont typeface="Arial" charset="0"/>
              <a:buNone/>
              <a:defRPr/>
            </a:pPr>
            <a:r>
              <a:rPr lang="en-US" sz="2400" b="1" dirty="0">
                <a:solidFill>
                  <a:srgbClr val="92D050"/>
                </a:solidFill>
                <a:cs typeface="Tahoma" pitchFamily="34" charset="0"/>
              </a:rPr>
              <a:t>Habitat</a:t>
            </a:r>
            <a:r>
              <a:rPr lang="en-US" sz="2400" b="1" dirty="0">
                <a:cs typeface="Tahoma" pitchFamily="34" charset="0"/>
              </a:rPr>
              <a:t>:</a:t>
            </a:r>
            <a:r>
              <a:rPr lang="en-US" sz="2400" dirty="0">
                <a:cs typeface="Tahoma" pitchFamily="34" charset="0"/>
              </a:rPr>
              <a:t> </a:t>
            </a:r>
            <a:r>
              <a:rPr lang="en-US" sz="2400" dirty="0" err="1">
                <a:cs typeface="Tahoma" pitchFamily="34" charset="0"/>
              </a:rPr>
              <a:t>Trophozoite</a:t>
            </a:r>
            <a:r>
              <a:rPr lang="en-US" sz="2400" dirty="0">
                <a:cs typeface="Tahoma" pitchFamily="34" charset="0"/>
              </a:rPr>
              <a:t> and cyst in the large intestine.</a:t>
            </a:r>
          </a:p>
          <a:p>
            <a:pPr lvl="0">
              <a:buClr>
                <a:srgbClr val="00007D"/>
              </a:buClr>
              <a:buNone/>
              <a:defRPr/>
            </a:pPr>
            <a:r>
              <a:rPr lang="en-US" sz="2400" b="1" i="1" dirty="0" err="1">
                <a:solidFill>
                  <a:schemeClr val="bg2">
                    <a:lumMod val="60000"/>
                    <a:lumOff val="40000"/>
                  </a:schemeClr>
                </a:solidFill>
                <a:cs typeface="Tahoma" pitchFamily="34" charset="0"/>
              </a:rPr>
              <a:t>Trophozoite</a:t>
            </a:r>
            <a:r>
              <a:rPr lang="en-US" sz="2400" b="1" i="1" dirty="0">
                <a:solidFill>
                  <a:schemeClr val="bg2">
                    <a:lumMod val="60000"/>
                    <a:lumOff val="40000"/>
                  </a:schemeClr>
                </a:solidFill>
                <a:cs typeface="Tahoma" pitchFamily="34" charset="0"/>
              </a:rPr>
              <a:t>      </a:t>
            </a:r>
            <a:r>
              <a:rPr lang="en-US" sz="2400" b="1" i="1" dirty="0">
                <a:solidFill>
                  <a:srgbClr val="000000"/>
                </a:solidFill>
                <a:cs typeface="Tahoma" pitchFamily="34" charset="0"/>
              </a:rPr>
              <a:t> </a:t>
            </a:r>
          </a:p>
          <a:p>
            <a:pPr lvl="0">
              <a:buClr>
                <a:srgbClr val="00007D"/>
              </a:buClr>
              <a:buNone/>
              <a:defRPr/>
            </a:pPr>
            <a:r>
              <a:rPr lang="en-US" sz="2400" b="1" i="1" dirty="0">
                <a:solidFill>
                  <a:srgbClr val="000000"/>
                </a:solidFill>
                <a:cs typeface="Tahoma" pitchFamily="34" charset="0"/>
              </a:rPr>
              <a:t>      </a:t>
            </a:r>
            <a:r>
              <a:rPr lang="en-US" sz="2400" b="1" dirty="0">
                <a:solidFill>
                  <a:srgbClr val="000000"/>
                </a:solidFill>
                <a:cs typeface="Tahoma" pitchFamily="34" charset="0"/>
              </a:rPr>
              <a:t>Size</a:t>
            </a:r>
            <a:r>
              <a:rPr lang="en-US" sz="2400" dirty="0">
                <a:solidFill>
                  <a:srgbClr val="000000"/>
                </a:solidFill>
                <a:cs typeface="Tahoma" pitchFamily="34" charset="0"/>
              </a:rPr>
              <a:t>: 6-15</a:t>
            </a:r>
            <a:r>
              <a:rPr lang="en-US" sz="2400" dirty="0">
                <a:solidFill>
                  <a:srgbClr val="000000"/>
                </a:solidFill>
                <a:cs typeface="Tahoma" pitchFamily="34" charset="0"/>
                <a:sym typeface="Symbol" pitchFamily="18" charset="2"/>
              </a:rPr>
              <a:t></a:t>
            </a:r>
            <a:r>
              <a:rPr lang="en-US" sz="2400" dirty="0">
                <a:solidFill>
                  <a:srgbClr val="000000"/>
                </a:solidFill>
                <a:cs typeface="Tahoma" pitchFamily="34" charset="0"/>
              </a:rPr>
              <a:t>m (average 10</a:t>
            </a:r>
            <a:r>
              <a:rPr lang="en-US" sz="2400" dirty="0">
                <a:solidFill>
                  <a:srgbClr val="000000"/>
                </a:solidFill>
                <a:cs typeface="Tahoma" pitchFamily="34" charset="0"/>
                <a:sym typeface="Symbol" pitchFamily="18" charset="2"/>
              </a:rPr>
              <a:t></a:t>
            </a:r>
            <a:r>
              <a:rPr lang="en-US" sz="2400" dirty="0">
                <a:solidFill>
                  <a:srgbClr val="000000"/>
                </a:solidFill>
                <a:cs typeface="Tahoma" pitchFamily="34" charset="0"/>
              </a:rPr>
              <a:t>m)</a:t>
            </a:r>
          </a:p>
          <a:p>
            <a:pPr lvl="0">
              <a:buClr>
                <a:srgbClr val="00007D"/>
              </a:buClr>
              <a:buNone/>
              <a:defRPr/>
            </a:pPr>
            <a:r>
              <a:rPr lang="en-US" sz="2400" b="1" dirty="0">
                <a:solidFill>
                  <a:srgbClr val="000000"/>
                </a:solidFill>
                <a:cs typeface="Tahoma" pitchFamily="34" charset="0"/>
              </a:rPr>
              <a:t>     Motility</a:t>
            </a:r>
            <a:r>
              <a:rPr lang="en-US" sz="2400" dirty="0">
                <a:solidFill>
                  <a:srgbClr val="000000"/>
                </a:solidFill>
                <a:cs typeface="Tahoma" pitchFamily="34" charset="0"/>
              </a:rPr>
              <a:t>: </a:t>
            </a:r>
            <a:r>
              <a:rPr lang="en-US" sz="2400" dirty="0">
                <a:solidFill>
                  <a:srgbClr val="FF0000"/>
                </a:solidFill>
                <a:cs typeface="Tahoma" pitchFamily="34" charset="0"/>
              </a:rPr>
              <a:t>moving slowly </a:t>
            </a:r>
            <a:r>
              <a:rPr lang="en-US" sz="2400" dirty="0">
                <a:solidFill>
                  <a:srgbClr val="000000"/>
                </a:solidFill>
                <a:cs typeface="Tahoma" pitchFamily="34" charset="0"/>
              </a:rPr>
              <a:t>by </a:t>
            </a:r>
            <a:r>
              <a:rPr lang="en-US" sz="2400" dirty="0">
                <a:solidFill>
                  <a:srgbClr val="FF0000"/>
                </a:solidFill>
                <a:cs typeface="Tahoma" pitchFamily="34" charset="0"/>
              </a:rPr>
              <a:t>multiple, small </a:t>
            </a:r>
            <a:r>
              <a:rPr lang="en-US" sz="2400" dirty="0">
                <a:solidFill>
                  <a:srgbClr val="000000"/>
                </a:solidFill>
                <a:cs typeface="Tahoma" pitchFamily="34" charset="0"/>
              </a:rPr>
              <a:t>rounded </a:t>
            </a:r>
          </a:p>
          <a:p>
            <a:pPr lvl="0">
              <a:buClr>
                <a:srgbClr val="00007D"/>
              </a:buClr>
              <a:buNone/>
              <a:defRPr/>
            </a:pPr>
            <a:r>
              <a:rPr lang="en-US" sz="2400" dirty="0">
                <a:solidFill>
                  <a:srgbClr val="000000"/>
                </a:solidFill>
                <a:cs typeface="Tahoma" pitchFamily="34" charset="0"/>
              </a:rPr>
              <a:t>             blunt pseudopodia </a:t>
            </a:r>
            <a:r>
              <a:rPr lang="en-US" sz="2400" dirty="0">
                <a:solidFill>
                  <a:srgbClr val="92D050"/>
                </a:solidFill>
                <a:cs typeface="Tahoma" pitchFamily="34" charset="0"/>
              </a:rPr>
              <a:t>in all direction</a:t>
            </a:r>
          </a:p>
          <a:p>
            <a:pPr lvl="0">
              <a:buClr>
                <a:srgbClr val="00007D"/>
              </a:buClr>
              <a:buNone/>
              <a:defRPr/>
            </a:pPr>
            <a:r>
              <a:rPr lang="en-US" sz="2400" dirty="0">
                <a:solidFill>
                  <a:srgbClr val="000000"/>
                </a:solidFill>
                <a:cs typeface="Tahoma" pitchFamily="34" charset="0"/>
              </a:rPr>
              <a:t>    </a:t>
            </a:r>
            <a:r>
              <a:rPr lang="en-US" sz="2400" b="1" dirty="0">
                <a:solidFill>
                  <a:srgbClr val="000000"/>
                </a:solidFill>
                <a:cs typeface="Tahoma" pitchFamily="34" charset="0"/>
              </a:rPr>
              <a:t> Cytoplasm</a:t>
            </a:r>
            <a:r>
              <a:rPr lang="en-US" sz="2400" dirty="0">
                <a:solidFill>
                  <a:srgbClr val="000000"/>
                </a:solidFill>
                <a:cs typeface="Tahoma" pitchFamily="34" charset="0"/>
              </a:rPr>
              <a:t>: very granular with small vacuoles</a:t>
            </a:r>
          </a:p>
          <a:p>
            <a:pPr lvl="0">
              <a:buClr>
                <a:srgbClr val="00007D"/>
              </a:buClr>
              <a:buNone/>
              <a:defRPr/>
            </a:pPr>
            <a:r>
              <a:rPr lang="en-US" sz="2400" dirty="0">
                <a:solidFill>
                  <a:srgbClr val="000000"/>
                </a:solidFill>
                <a:cs typeface="Tahoma" pitchFamily="34" charset="0"/>
              </a:rPr>
              <a:t>    </a:t>
            </a:r>
            <a:r>
              <a:rPr lang="en-US" sz="2400" b="1" dirty="0">
                <a:solidFill>
                  <a:srgbClr val="000000"/>
                </a:solidFill>
                <a:cs typeface="Tahoma" pitchFamily="34" charset="0"/>
              </a:rPr>
              <a:t> Inclusion</a:t>
            </a:r>
            <a:r>
              <a:rPr lang="en-US" sz="2400" dirty="0">
                <a:solidFill>
                  <a:srgbClr val="000000"/>
                </a:solidFill>
                <a:cs typeface="Tahoma" pitchFamily="34" charset="0"/>
              </a:rPr>
              <a:t>: Bacteria</a:t>
            </a:r>
          </a:p>
          <a:p>
            <a:pPr lvl="0">
              <a:buClr>
                <a:srgbClr val="00007D"/>
              </a:buClr>
              <a:buNone/>
              <a:defRPr/>
            </a:pPr>
            <a:r>
              <a:rPr lang="en-US" sz="2400" dirty="0">
                <a:solidFill>
                  <a:srgbClr val="000000"/>
                </a:solidFill>
                <a:cs typeface="Tahoma" pitchFamily="34" charset="0"/>
              </a:rPr>
              <a:t>     </a:t>
            </a:r>
            <a:r>
              <a:rPr lang="en-US" sz="2400" b="1" dirty="0">
                <a:solidFill>
                  <a:srgbClr val="000000"/>
                </a:solidFill>
                <a:cs typeface="Tahoma" pitchFamily="34" charset="0"/>
              </a:rPr>
              <a:t>Nucleus</a:t>
            </a:r>
            <a:r>
              <a:rPr lang="en-US" sz="2400" dirty="0">
                <a:solidFill>
                  <a:srgbClr val="000000"/>
                </a:solidFill>
                <a:cs typeface="Tahoma" pitchFamily="34" charset="0"/>
              </a:rPr>
              <a:t>: single </a:t>
            </a:r>
            <a:r>
              <a:rPr lang="en-US" sz="2400" dirty="0">
                <a:solidFill>
                  <a:srgbClr val="FF0000"/>
                </a:solidFill>
                <a:cs typeface="Tahoma" pitchFamily="34" charset="0"/>
              </a:rPr>
              <a:t>large irregularly shaped eccentric </a:t>
            </a:r>
          </a:p>
          <a:p>
            <a:pPr lvl="0">
              <a:buClr>
                <a:srgbClr val="00007D"/>
              </a:buClr>
              <a:buNone/>
              <a:defRPr/>
            </a:pPr>
            <a:r>
              <a:rPr lang="en-US" sz="2400" dirty="0">
                <a:solidFill>
                  <a:srgbClr val="000000"/>
                </a:solidFill>
                <a:cs typeface="Tahoma" pitchFamily="34" charset="0"/>
              </a:rPr>
              <a:t>              </a:t>
            </a:r>
            <a:r>
              <a:rPr lang="en-US" sz="2400" dirty="0" err="1">
                <a:solidFill>
                  <a:srgbClr val="000000"/>
                </a:solidFill>
                <a:cs typeface="Tahoma" pitchFamily="34" charset="0"/>
              </a:rPr>
              <a:t>karyosome</a:t>
            </a:r>
            <a:r>
              <a:rPr lang="en-US" sz="2400" dirty="0">
                <a:solidFill>
                  <a:srgbClr val="000000"/>
                </a:solidFill>
                <a:cs typeface="Tahoma" pitchFamily="34" charset="0"/>
              </a:rPr>
              <a:t> and thick nuclear membrane </a:t>
            </a:r>
            <a:r>
              <a:rPr lang="en-US" sz="2400" dirty="0">
                <a:solidFill>
                  <a:srgbClr val="FF0000"/>
                </a:solidFill>
                <a:cs typeface="Tahoma" pitchFamily="34" charset="0"/>
              </a:rPr>
              <a:t>with</a:t>
            </a:r>
          </a:p>
          <a:p>
            <a:pPr lvl="0">
              <a:buClr>
                <a:srgbClr val="00007D"/>
              </a:buClr>
              <a:buNone/>
              <a:defRPr/>
            </a:pPr>
            <a:r>
              <a:rPr lang="en-US" sz="2400" dirty="0">
                <a:solidFill>
                  <a:srgbClr val="FF0000"/>
                </a:solidFill>
                <a:cs typeface="Tahoma" pitchFamily="34" charset="0"/>
              </a:rPr>
              <a:t>              out lining  of chromatin granules</a:t>
            </a:r>
          </a:p>
          <a:p>
            <a:pPr eaLnBrk="1" hangingPunct="1">
              <a:defRPr/>
            </a:pPr>
            <a:endParaRPr lang="en-US" sz="2400" b="1" u="sng" dirty="0">
              <a:solidFill>
                <a:srgbClr val="009900"/>
              </a:solidFill>
              <a:cs typeface="Tahoma" pitchFamily="34" charset="0"/>
            </a:endParaRPr>
          </a:p>
          <a:p>
            <a:pPr eaLnBrk="1" hangingPunct="1">
              <a:defRPr/>
            </a:pPr>
            <a:endParaRPr lang="en-US" sz="2400" dirty="0">
              <a:solidFill>
                <a:srgbClr val="009900"/>
              </a:solidFill>
            </a:endParaRPr>
          </a:p>
          <a:p>
            <a:pPr eaLnBrk="1" hangingPunct="1">
              <a:buFont typeface="Wingdings" panose="05000000000000000000" pitchFamily="2" charset="2"/>
              <a:buNone/>
              <a:defRPr/>
            </a:pPr>
            <a:endParaRPr lang="en-US" sz="2400" dirty="0">
              <a:solidFill>
                <a:srgbClr val="009900"/>
              </a:solidFill>
            </a:endParaRPr>
          </a:p>
        </p:txBody>
      </p:sp>
      <p:sp>
        <p:nvSpPr>
          <p:cNvPr id="101380"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C065D1F6-0FCE-41AF-9350-1E9873803FD8}" type="slidenum">
              <a:rPr lang="en-US" b="0">
                <a:solidFill>
                  <a:srgbClr val="000000"/>
                </a:solidFill>
              </a:rPr>
              <a:pPr algn="l"/>
              <a:t>54</a:t>
            </a:fld>
            <a:endParaRPr lang="en-US" b="0">
              <a:solidFill>
                <a:srgbClr val="000000"/>
              </a:solidFill>
            </a:endParaRPr>
          </a:p>
        </p:txBody>
      </p:sp>
      <p:pic>
        <p:nvPicPr>
          <p:cNvPr id="5" name="Picture 5" descr="dup"/>
          <p:cNvPicPr>
            <a:picLocks noChangeAspect="1" noChangeArrowheads="1"/>
          </p:cNvPicPr>
          <p:nvPr/>
        </p:nvPicPr>
        <p:blipFill>
          <a:blip r:embed="rId3">
            <a:extLst>
              <a:ext uri="{28A0092B-C50C-407E-A947-70E740481C1C}">
                <a14:useLocalDpi xmlns:a14="http://schemas.microsoft.com/office/drawing/2010/main" val="0"/>
              </a:ext>
            </a:extLst>
          </a:blip>
          <a:srcRect l="21999" t="27998" r="24001" b="26001"/>
          <a:stretch>
            <a:fillRect/>
          </a:stretch>
        </p:blipFill>
        <p:spPr bwMode="auto">
          <a:xfrm>
            <a:off x="8827477" y="756138"/>
            <a:ext cx="2971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up"/>
          <p:cNvPicPr>
            <a:picLocks noChangeAspect="1" noChangeArrowheads="1"/>
          </p:cNvPicPr>
          <p:nvPr/>
        </p:nvPicPr>
        <p:blipFill>
          <a:blip r:embed="rId4">
            <a:extLst>
              <a:ext uri="{28A0092B-C50C-407E-A947-70E740481C1C}">
                <a14:useLocalDpi xmlns:a14="http://schemas.microsoft.com/office/drawing/2010/main" val="0"/>
              </a:ext>
            </a:extLst>
          </a:blip>
          <a:srcRect l="29289" t="29289" r="24193" b="24193"/>
          <a:stretch>
            <a:fillRect/>
          </a:stretch>
        </p:blipFill>
        <p:spPr bwMode="auto">
          <a:xfrm>
            <a:off x="8947639" y="3286613"/>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362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Content Placeholder 2"/>
          <p:cNvSpPr>
            <a:spLocks noGrp="1"/>
          </p:cNvSpPr>
          <p:nvPr>
            <p:ph idx="1"/>
          </p:nvPr>
        </p:nvSpPr>
        <p:spPr>
          <a:xfrm>
            <a:off x="304800" y="937418"/>
            <a:ext cx="8763000" cy="4525963"/>
          </a:xfrm>
        </p:spPr>
        <p:txBody>
          <a:bodyPr/>
          <a:lstStyle/>
          <a:p>
            <a:pPr>
              <a:buFont typeface="Arial" panose="020B0604020202020204" pitchFamily="34" charset="0"/>
              <a:buNone/>
            </a:pPr>
            <a:r>
              <a:rPr lang="en-US" sz="2000" b="1" i="1" dirty="0">
                <a:solidFill>
                  <a:schemeClr val="bg2">
                    <a:lumMod val="60000"/>
                    <a:lumOff val="40000"/>
                  </a:schemeClr>
                </a:solidFill>
                <a:cs typeface="Tahoma" panose="020B0604030504040204" pitchFamily="34" charset="0"/>
              </a:rPr>
              <a:t>Cyst	</a:t>
            </a:r>
          </a:p>
          <a:p>
            <a:pPr>
              <a:buFont typeface="Arial" panose="020B0604020202020204" pitchFamily="34" charset="0"/>
              <a:buNone/>
            </a:pPr>
            <a:r>
              <a:rPr lang="en-US" sz="2000" dirty="0">
                <a:cs typeface="Tahoma" panose="020B0604030504040204" pitchFamily="34" charset="0"/>
              </a:rPr>
              <a:t>       Size: 8-10</a:t>
            </a:r>
            <a:r>
              <a:rPr lang="en-US" sz="2000" dirty="0">
                <a:cs typeface="Tahoma" panose="020B0604030504040204" pitchFamily="34" charset="0"/>
                <a:sym typeface="Symbol" panose="05050102010706020507" pitchFamily="18" charset="2"/>
              </a:rPr>
              <a:t></a:t>
            </a:r>
            <a:r>
              <a:rPr lang="en-US" sz="2000" dirty="0">
                <a:cs typeface="Tahoma" panose="020B0604030504040204" pitchFamily="34" charset="0"/>
              </a:rPr>
              <a:t>m </a:t>
            </a:r>
          </a:p>
          <a:p>
            <a:pPr>
              <a:buFont typeface="Arial" panose="020B0604020202020204" pitchFamily="34" charset="0"/>
              <a:buNone/>
            </a:pPr>
            <a:r>
              <a:rPr lang="en-US" sz="2000" dirty="0">
                <a:cs typeface="Tahoma" panose="020B0604030504040204" pitchFamily="34" charset="0"/>
              </a:rPr>
              <a:t>	    Shape: oval</a:t>
            </a:r>
          </a:p>
          <a:p>
            <a:pPr>
              <a:buFont typeface="Arial" panose="020B0604020202020204" pitchFamily="34" charset="0"/>
              <a:buNone/>
            </a:pPr>
            <a:r>
              <a:rPr lang="en-US" sz="2000" dirty="0">
                <a:cs typeface="Tahoma" panose="020B0604030504040204" pitchFamily="34" charset="0"/>
              </a:rPr>
              <a:t>	    Nucleus: 1-4 nuclei </a:t>
            </a:r>
            <a:r>
              <a:rPr lang="en-US" sz="2000" dirty="0">
                <a:solidFill>
                  <a:srgbClr val="FF0000"/>
                </a:solidFill>
                <a:cs typeface="Tahoma" panose="020B0604030504040204" pitchFamily="34" charset="0"/>
              </a:rPr>
              <a:t>large, irregular </a:t>
            </a:r>
            <a:r>
              <a:rPr lang="en-US" sz="2000" dirty="0" err="1">
                <a:solidFill>
                  <a:srgbClr val="FF0000"/>
                </a:solidFill>
                <a:cs typeface="Tahoma" panose="020B0604030504040204" pitchFamily="34" charset="0"/>
              </a:rPr>
              <a:t>karyosome</a:t>
            </a:r>
            <a:r>
              <a:rPr lang="en-US" sz="2000" dirty="0">
                <a:solidFill>
                  <a:srgbClr val="FF0000"/>
                </a:solidFill>
                <a:cs typeface="Tahoma" panose="020B0604030504040204" pitchFamily="34" charset="0"/>
              </a:rPr>
              <a:t> </a:t>
            </a:r>
          </a:p>
          <a:p>
            <a:pPr>
              <a:buFont typeface="Arial" panose="020B0604020202020204" pitchFamily="34" charset="0"/>
              <a:buNone/>
            </a:pPr>
            <a:r>
              <a:rPr lang="en-US" sz="2000" dirty="0">
                <a:cs typeface="Tahoma" panose="020B0604030504040204" pitchFamily="34" charset="0"/>
              </a:rPr>
              <a:t>       Cytoplasm: Deep yellowish color in iodine smear</a:t>
            </a:r>
          </a:p>
          <a:p>
            <a:pPr>
              <a:buFont typeface="Arial" pitchFamily="34" charset="0"/>
              <a:buNone/>
              <a:defRPr/>
            </a:pPr>
            <a:r>
              <a:rPr lang="en-US" sz="2000" b="1" dirty="0">
                <a:solidFill>
                  <a:srgbClr val="009900"/>
                </a:solidFill>
                <a:cs typeface="Tahoma" pitchFamily="34" charset="0"/>
              </a:rPr>
              <a:t>Mode of transmission</a:t>
            </a:r>
          </a:p>
          <a:p>
            <a:pPr>
              <a:buFont typeface="Wingdings" panose="05000000000000000000" pitchFamily="2" charset="2"/>
              <a:buChar char="§"/>
              <a:defRPr/>
            </a:pPr>
            <a:r>
              <a:rPr lang="en-US" sz="2000" dirty="0">
                <a:solidFill>
                  <a:srgbClr val="009900"/>
                </a:solidFill>
                <a:cs typeface="Tahoma" pitchFamily="34" charset="0"/>
              </a:rPr>
              <a:t> </a:t>
            </a:r>
            <a:r>
              <a:rPr lang="en-US" sz="2000" dirty="0">
                <a:solidFill>
                  <a:schemeClr val="tx1">
                    <a:lumMod val="95000"/>
                    <a:lumOff val="5000"/>
                  </a:schemeClr>
                </a:solidFill>
                <a:cs typeface="Tahoma" pitchFamily="34" charset="0"/>
              </a:rPr>
              <a:t>Ingestion of contaminated food and water with matured cyst stage</a:t>
            </a:r>
          </a:p>
          <a:p>
            <a:pPr>
              <a:buFont typeface="Arial" pitchFamily="34" charset="0"/>
              <a:buNone/>
              <a:defRPr/>
            </a:pPr>
            <a:r>
              <a:rPr lang="en-US" sz="2000" dirty="0">
                <a:solidFill>
                  <a:schemeClr val="tx1">
                    <a:lumMod val="95000"/>
                    <a:lumOff val="5000"/>
                  </a:schemeClr>
                </a:solidFill>
                <a:cs typeface="Tahoma" pitchFamily="34" charset="0"/>
              </a:rPr>
              <a:t> </a:t>
            </a:r>
          </a:p>
          <a:p>
            <a:pPr>
              <a:buFont typeface="Arial" pitchFamily="34" charset="0"/>
              <a:buNone/>
              <a:defRPr/>
            </a:pPr>
            <a:r>
              <a:rPr lang="en-US" sz="2000" b="1" dirty="0">
                <a:solidFill>
                  <a:srgbClr val="00B050"/>
                </a:solidFill>
                <a:cs typeface="Tahoma" pitchFamily="34" charset="0"/>
              </a:rPr>
              <a:t>Life Cycle</a:t>
            </a:r>
            <a:r>
              <a:rPr lang="en-US" sz="2000" b="1" i="1" dirty="0">
                <a:solidFill>
                  <a:srgbClr val="00B050"/>
                </a:solidFill>
                <a:cs typeface="Tahoma" pitchFamily="34" charset="0"/>
              </a:rPr>
              <a:t>: </a:t>
            </a:r>
            <a:r>
              <a:rPr lang="en-US" sz="2000" dirty="0">
                <a:solidFill>
                  <a:schemeClr val="tx1">
                    <a:lumMod val="95000"/>
                    <a:lumOff val="5000"/>
                  </a:schemeClr>
                </a:solidFill>
                <a:cs typeface="Tahoma" pitchFamily="34" charset="0"/>
              </a:rPr>
              <a:t>si</a:t>
            </a:r>
            <a:r>
              <a:rPr lang="en-US" sz="2000" dirty="0">
                <a:cs typeface="Tahoma" pitchFamily="34" charset="0"/>
              </a:rPr>
              <a:t>milar to </a:t>
            </a:r>
            <a:r>
              <a:rPr lang="en-US" sz="2000" i="1" dirty="0" err="1">
                <a:cs typeface="Tahoma" pitchFamily="34" charset="0"/>
              </a:rPr>
              <a:t>E.histolytica</a:t>
            </a:r>
            <a:endParaRPr lang="en-US" sz="2000" i="1" dirty="0">
              <a:cs typeface="Tahoma" pitchFamily="34" charset="0"/>
            </a:endParaRPr>
          </a:p>
          <a:p>
            <a:pPr>
              <a:buFont typeface="Arial" pitchFamily="34" charset="0"/>
              <a:buNone/>
              <a:defRPr/>
            </a:pPr>
            <a:endParaRPr lang="en-US" sz="2000" i="1" dirty="0">
              <a:cs typeface="Tahoma" pitchFamily="34" charset="0"/>
            </a:endParaRPr>
          </a:p>
          <a:p>
            <a:pPr eaLnBrk="1" hangingPunct="1">
              <a:buFont typeface="Arial" pitchFamily="34" charset="0"/>
              <a:buNone/>
              <a:defRPr/>
            </a:pPr>
            <a:r>
              <a:rPr lang="en-US" sz="2000" b="1" dirty="0">
                <a:solidFill>
                  <a:srgbClr val="00B050"/>
                </a:solidFill>
                <a:cs typeface="Tahoma" pitchFamily="34" charset="0"/>
              </a:rPr>
              <a:t>Pathology: </a:t>
            </a:r>
            <a:r>
              <a:rPr lang="en-US" sz="2000" dirty="0">
                <a:solidFill>
                  <a:schemeClr val="tx1">
                    <a:lumMod val="95000"/>
                    <a:lumOff val="5000"/>
                  </a:schemeClr>
                </a:solidFill>
                <a:cs typeface="Tahoma" pitchFamily="34" charset="0"/>
              </a:rPr>
              <a:t>harmless commensals, feeds on bacteria</a:t>
            </a:r>
          </a:p>
          <a:p>
            <a:pPr eaLnBrk="1" hangingPunct="1">
              <a:buFont typeface="Arial" pitchFamily="34" charset="0"/>
              <a:buNone/>
              <a:defRPr/>
            </a:pPr>
            <a:endParaRPr lang="en-US" sz="2000" b="1" i="1" dirty="0">
              <a:solidFill>
                <a:schemeClr val="tx1">
                  <a:lumMod val="95000"/>
                  <a:lumOff val="5000"/>
                </a:schemeClr>
              </a:solidFill>
              <a:cs typeface="Tahoma" pitchFamily="34" charset="0"/>
            </a:endParaRPr>
          </a:p>
          <a:p>
            <a:pPr>
              <a:buFont typeface="Arial" pitchFamily="34" charset="0"/>
              <a:buNone/>
              <a:defRPr/>
            </a:pPr>
            <a:r>
              <a:rPr lang="en-US" sz="2000" b="1" dirty="0">
                <a:solidFill>
                  <a:srgbClr val="00B050"/>
                </a:solidFill>
                <a:cs typeface="Tahoma" pitchFamily="34" charset="0"/>
              </a:rPr>
              <a:t>Laboratory Diagnosis</a:t>
            </a:r>
            <a:r>
              <a:rPr lang="en-US" sz="2000" b="1" i="1" dirty="0">
                <a:cs typeface="Tahoma" pitchFamily="34" charset="0"/>
              </a:rPr>
              <a:t>: </a:t>
            </a:r>
            <a:r>
              <a:rPr lang="en-US" sz="2000" dirty="0">
                <a:cs typeface="Tahoma" pitchFamily="34" charset="0"/>
              </a:rPr>
              <a:t>finding of the cyst and </a:t>
            </a:r>
            <a:r>
              <a:rPr lang="en-US" sz="2000" dirty="0" err="1">
                <a:cs typeface="Tahoma" pitchFamily="34" charset="0"/>
              </a:rPr>
              <a:t>trophozoite</a:t>
            </a:r>
            <a:r>
              <a:rPr lang="en-US" sz="2000" dirty="0">
                <a:cs typeface="Tahoma" pitchFamily="34" charset="0"/>
              </a:rPr>
              <a:t> stages in fecal smear</a:t>
            </a:r>
          </a:p>
          <a:p>
            <a:pPr>
              <a:buFont typeface="Arial" pitchFamily="34" charset="0"/>
              <a:buNone/>
              <a:defRPr/>
            </a:pPr>
            <a:endParaRPr lang="en-US" sz="2000" dirty="0">
              <a:cs typeface="Tahoma" pitchFamily="34" charset="0"/>
            </a:endParaRPr>
          </a:p>
          <a:p>
            <a:pPr>
              <a:buFont typeface="Arial" pitchFamily="34" charset="0"/>
              <a:buNone/>
              <a:defRPr/>
            </a:pPr>
            <a:r>
              <a:rPr lang="en-US" sz="2000" b="1" dirty="0">
                <a:solidFill>
                  <a:srgbClr val="00B050"/>
                </a:solidFill>
                <a:cs typeface="Tahoma" pitchFamily="34" charset="0"/>
              </a:rPr>
              <a:t>Treatment</a:t>
            </a:r>
            <a:r>
              <a:rPr lang="en-US" sz="2000" b="1" dirty="0">
                <a:cs typeface="Tahoma" pitchFamily="34" charset="0"/>
              </a:rPr>
              <a:t>:</a:t>
            </a:r>
            <a:r>
              <a:rPr lang="en-US" sz="2000" dirty="0">
                <a:cs typeface="Tahoma" pitchFamily="34" charset="0"/>
              </a:rPr>
              <a:t>  Not required</a:t>
            </a:r>
          </a:p>
          <a:p>
            <a:pPr>
              <a:buFont typeface="Arial" panose="020B0604020202020204" pitchFamily="34" charset="0"/>
              <a:buNone/>
            </a:pPr>
            <a:endParaRPr lang="en-US" sz="2400" dirty="0">
              <a:cs typeface="Tahoma" panose="020B0604030504040204" pitchFamily="34" charset="0"/>
            </a:endParaRPr>
          </a:p>
          <a:p>
            <a:endParaRPr lang="en-US" sz="2400" dirty="0">
              <a:cs typeface="Tahoma" panose="020B0604030504040204" pitchFamily="34" charset="0"/>
            </a:endParaRPr>
          </a:p>
        </p:txBody>
      </p:sp>
      <p:sp>
        <p:nvSpPr>
          <p:cNvPr id="104451"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6288F6F5-7DB1-4993-942A-66751C0A987B}" type="slidenum">
              <a:rPr lang="en-US" b="0">
                <a:solidFill>
                  <a:srgbClr val="000000"/>
                </a:solidFill>
              </a:rPr>
              <a:pPr algn="l"/>
              <a:t>55</a:t>
            </a:fld>
            <a:endParaRPr lang="en-US" b="0">
              <a:solidFill>
                <a:srgbClr val="000000"/>
              </a:solidFill>
            </a:endParaRPr>
          </a:p>
        </p:txBody>
      </p:sp>
      <p:sp>
        <p:nvSpPr>
          <p:cNvPr id="2" name="Rectangle 1"/>
          <p:cNvSpPr/>
          <p:nvPr/>
        </p:nvSpPr>
        <p:spPr>
          <a:xfrm>
            <a:off x="3938954" y="85456"/>
            <a:ext cx="4572000" cy="584775"/>
          </a:xfrm>
          <a:prstGeom prst="rect">
            <a:avLst/>
          </a:prstGeom>
        </p:spPr>
        <p:txBody>
          <a:bodyPr wrap="square">
            <a:spAutoFit/>
          </a:bodyPr>
          <a:lstStyle/>
          <a:p>
            <a:r>
              <a:rPr lang="en-US" sz="3200" b="1" i="1" kern="0" dirty="0" err="1">
                <a:solidFill>
                  <a:srgbClr val="00007D">
                    <a:lumMod val="60000"/>
                    <a:lumOff val="40000"/>
                  </a:srgbClr>
                </a:solidFill>
                <a:cs typeface="Tahoma" pitchFamily="34" charset="0"/>
              </a:rPr>
              <a:t>Endolimax</a:t>
            </a:r>
            <a:r>
              <a:rPr lang="en-US" sz="3200" b="1" i="1" kern="0" dirty="0">
                <a:solidFill>
                  <a:srgbClr val="00007D">
                    <a:lumMod val="60000"/>
                    <a:lumOff val="40000"/>
                  </a:srgbClr>
                </a:solidFill>
                <a:cs typeface="Tahoma" pitchFamily="34" charset="0"/>
              </a:rPr>
              <a:t> nana</a:t>
            </a:r>
            <a:endParaRPr lang="en-ZW" dirty="0"/>
          </a:p>
        </p:txBody>
      </p:sp>
      <p:pic>
        <p:nvPicPr>
          <p:cNvPr id="6" name="Picture 5" descr="dup"/>
          <p:cNvPicPr>
            <a:picLocks noChangeAspect="1" noChangeArrowheads="1"/>
          </p:cNvPicPr>
          <p:nvPr/>
        </p:nvPicPr>
        <p:blipFill>
          <a:blip r:embed="rId2">
            <a:extLst>
              <a:ext uri="{28A0092B-C50C-407E-A947-70E740481C1C}">
                <a14:useLocalDpi xmlns:a14="http://schemas.microsoft.com/office/drawing/2010/main" val="0"/>
              </a:ext>
            </a:extLst>
          </a:blip>
          <a:srcRect l="31999" t="31999" r="30000" b="30000"/>
          <a:stretch>
            <a:fillRect/>
          </a:stretch>
        </p:blipFill>
        <p:spPr bwMode="auto">
          <a:xfrm>
            <a:off x="9067800" y="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up"/>
          <p:cNvPicPr>
            <a:picLocks noChangeAspect="1" noChangeArrowheads="1"/>
          </p:cNvPicPr>
          <p:nvPr/>
        </p:nvPicPr>
        <p:blipFill>
          <a:blip r:embed="rId3">
            <a:extLst>
              <a:ext uri="{28A0092B-C50C-407E-A947-70E740481C1C}">
                <a14:useLocalDpi xmlns:a14="http://schemas.microsoft.com/office/drawing/2010/main" val="0"/>
              </a:ext>
            </a:extLst>
          </a:blip>
          <a:srcRect l="26666" t="26666" r="26666" b="26666"/>
          <a:stretch>
            <a:fillRect/>
          </a:stretch>
        </p:blipFill>
        <p:spPr bwMode="auto">
          <a:xfrm>
            <a:off x="8991600" y="3044825"/>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5793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50831" y="134816"/>
            <a:ext cx="7994650" cy="641350"/>
          </a:xfrm>
        </p:spPr>
        <p:txBody>
          <a:bodyPr rtlCol="0">
            <a:normAutofit/>
          </a:bodyPr>
          <a:lstStyle/>
          <a:p>
            <a:pPr algn="ctr" eaLnBrk="1" fontAlgn="auto" hangingPunct="1">
              <a:spcAft>
                <a:spcPts val="0"/>
              </a:spcAft>
              <a:defRPr/>
            </a:pPr>
            <a:r>
              <a:rPr lang="en-US" sz="2800" i="1" dirty="0" err="1">
                <a:solidFill>
                  <a:schemeClr val="bg2">
                    <a:lumMod val="60000"/>
                    <a:lumOff val="40000"/>
                  </a:schemeClr>
                </a:solidFill>
                <a:latin typeface="+mn-lt"/>
              </a:rPr>
              <a:t>Iodamoeba</a:t>
            </a:r>
            <a:r>
              <a:rPr lang="en-US" sz="2800" i="1" dirty="0">
                <a:solidFill>
                  <a:schemeClr val="bg2">
                    <a:lumMod val="60000"/>
                    <a:lumOff val="40000"/>
                  </a:schemeClr>
                </a:solidFill>
                <a:latin typeface="+mn-lt"/>
              </a:rPr>
              <a:t> </a:t>
            </a:r>
            <a:r>
              <a:rPr lang="en-US" sz="2800" i="1" dirty="0" err="1">
                <a:solidFill>
                  <a:schemeClr val="bg2">
                    <a:lumMod val="60000"/>
                    <a:lumOff val="40000"/>
                  </a:schemeClr>
                </a:solidFill>
                <a:latin typeface="+mn-lt"/>
              </a:rPr>
              <a:t>buetschlii</a:t>
            </a:r>
            <a:endParaRPr lang="en-US" sz="2800" i="1" dirty="0">
              <a:solidFill>
                <a:schemeClr val="bg2">
                  <a:lumMod val="60000"/>
                  <a:lumOff val="40000"/>
                </a:schemeClr>
              </a:solidFill>
              <a:latin typeface="+mn-lt"/>
            </a:endParaRPr>
          </a:p>
        </p:txBody>
      </p:sp>
      <p:sp>
        <p:nvSpPr>
          <p:cNvPr id="108547" name="Rectangle 3"/>
          <p:cNvSpPr>
            <a:spLocks noGrp="1" noChangeArrowheads="1"/>
          </p:cNvSpPr>
          <p:nvPr>
            <p:ph idx="1"/>
          </p:nvPr>
        </p:nvSpPr>
        <p:spPr>
          <a:xfrm>
            <a:off x="0" y="776166"/>
            <a:ext cx="8534400" cy="6081834"/>
          </a:xfrm>
        </p:spPr>
        <p:txBody>
          <a:bodyPr/>
          <a:lstStyle/>
          <a:p>
            <a:pPr eaLnBrk="1" hangingPunct="1">
              <a:buFont typeface="Arial" panose="020B0604020202020204" pitchFamily="34" charset="0"/>
              <a:buNone/>
            </a:pPr>
            <a:r>
              <a:rPr lang="en-US" sz="2000" b="1" i="1" dirty="0">
                <a:solidFill>
                  <a:srgbClr val="92D050"/>
                </a:solidFill>
                <a:cs typeface="Tahoma" panose="020B0604030504040204" pitchFamily="34" charset="0"/>
              </a:rPr>
              <a:t>Geographical distribution</a:t>
            </a:r>
            <a:r>
              <a:rPr lang="en-US" sz="2000" b="1" i="1" dirty="0">
                <a:cs typeface="Tahoma" panose="020B0604030504040204" pitchFamily="34" charset="0"/>
              </a:rPr>
              <a:t>:</a:t>
            </a:r>
            <a:r>
              <a:rPr lang="en-US" sz="2000" dirty="0">
                <a:cs typeface="Tahoma" panose="020B0604030504040204" pitchFamily="34" charset="0"/>
              </a:rPr>
              <a:t> Cosmopolitan</a:t>
            </a:r>
          </a:p>
          <a:p>
            <a:pPr lvl="2" eaLnBrk="1" hangingPunct="1"/>
            <a:r>
              <a:rPr lang="en-US" b="1" dirty="0">
                <a:solidFill>
                  <a:srgbClr val="0000FF"/>
                </a:solidFill>
                <a:cs typeface="Tahoma" panose="020B0604030504040204" pitchFamily="34" charset="0"/>
              </a:rPr>
              <a:t>Definitive Host:</a:t>
            </a:r>
            <a:r>
              <a:rPr lang="en-US" dirty="0">
                <a:solidFill>
                  <a:srgbClr val="0000FF"/>
                </a:solidFill>
                <a:cs typeface="Tahoma" panose="020B0604030504040204" pitchFamily="34" charset="0"/>
              </a:rPr>
              <a:t> Humans, other primates, and pigs</a:t>
            </a:r>
          </a:p>
          <a:p>
            <a:pPr lvl="3" eaLnBrk="1" hangingPunct="1"/>
            <a:r>
              <a:rPr lang="en-US" dirty="0">
                <a:solidFill>
                  <a:srgbClr val="0000FF"/>
                </a:solidFill>
                <a:cs typeface="Tahoma" panose="020B0604030504040204" pitchFamily="34" charset="0"/>
              </a:rPr>
              <a:t>Most common in pigs</a:t>
            </a:r>
          </a:p>
          <a:p>
            <a:pPr lvl="4" eaLnBrk="1" hangingPunct="1"/>
            <a:r>
              <a:rPr lang="en-US" dirty="0">
                <a:solidFill>
                  <a:srgbClr val="0000FF"/>
                </a:solidFill>
                <a:cs typeface="Tahoma" panose="020B0604030504040204" pitchFamily="34" charset="0"/>
              </a:rPr>
              <a:t>Probably the original host</a:t>
            </a:r>
          </a:p>
          <a:p>
            <a:pPr lvl="2" eaLnBrk="1" hangingPunct="1"/>
            <a:r>
              <a:rPr lang="en-US" b="1" dirty="0">
                <a:solidFill>
                  <a:srgbClr val="0000FF"/>
                </a:solidFill>
                <a:cs typeface="Tahoma" panose="020B0604030504040204" pitchFamily="34" charset="0"/>
              </a:rPr>
              <a:t>Intermediate Host:</a:t>
            </a:r>
            <a:r>
              <a:rPr lang="en-US" dirty="0">
                <a:solidFill>
                  <a:srgbClr val="0000FF"/>
                </a:solidFill>
                <a:cs typeface="Tahoma" panose="020B0604030504040204" pitchFamily="34" charset="0"/>
              </a:rPr>
              <a:t> None</a:t>
            </a:r>
          </a:p>
          <a:p>
            <a:pPr eaLnBrk="1" hangingPunct="1">
              <a:buFont typeface="Wingdings" panose="05000000000000000000" pitchFamily="2" charset="2"/>
              <a:buNone/>
            </a:pPr>
            <a:r>
              <a:rPr lang="en-US" sz="2000" b="1" i="1" dirty="0">
                <a:solidFill>
                  <a:srgbClr val="92D050"/>
                </a:solidFill>
                <a:cs typeface="Tahoma" panose="020B0604030504040204" pitchFamily="34" charset="0"/>
              </a:rPr>
              <a:t>Habitat:</a:t>
            </a:r>
            <a:r>
              <a:rPr lang="en-US" sz="2000" b="1" dirty="0">
                <a:solidFill>
                  <a:srgbClr val="92D050"/>
                </a:solidFill>
                <a:cs typeface="Tahoma" panose="020B0604030504040204" pitchFamily="34" charset="0"/>
              </a:rPr>
              <a:t> </a:t>
            </a:r>
            <a:r>
              <a:rPr lang="en-US" sz="2000" dirty="0">
                <a:cs typeface="Tahoma" panose="020B0604030504040204" pitchFamily="34" charset="0"/>
              </a:rPr>
              <a:t>both </a:t>
            </a:r>
            <a:r>
              <a:rPr lang="en-US" sz="2000" dirty="0" err="1">
                <a:cs typeface="Tahoma" panose="020B0604030504040204" pitchFamily="34" charset="0"/>
              </a:rPr>
              <a:t>trophozoite</a:t>
            </a:r>
            <a:r>
              <a:rPr lang="en-US" sz="2000" dirty="0">
                <a:cs typeface="Tahoma" panose="020B0604030504040204" pitchFamily="34" charset="0"/>
              </a:rPr>
              <a:t> and cyst in the large intestine</a:t>
            </a:r>
          </a:p>
          <a:p>
            <a:pPr lvl="0">
              <a:buClr>
                <a:srgbClr val="00007D"/>
              </a:buClr>
              <a:buNone/>
              <a:defRPr/>
            </a:pPr>
            <a:r>
              <a:rPr lang="en-US" sz="2000" b="1" i="1" dirty="0" err="1">
                <a:solidFill>
                  <a:schemeClr val="bg2">
                    <a:lumMod val="60000"/>
                    <a:lumOff val="40000"/>
                  </a:schemeClr>
                </a:solidFill>
                <a:cs typeface="Tahoma" pitchFamily="34" charset="0"/>
              </a:rPr>
              <a:t>Trophozoite</a:t>
            </a:r>
            <a:endParaRPr lang="en-US" sz="2000" b="1" i="1" dirty="0">
              <a:solidFill>
                <a:schemeClr val="bg2">
                  <a:lumMod val="60000"/>
                  <a:lumOff val="40000"/>
                </a:schemeClr>
              </a:solidFill>
              <a:cs typeface="Tahoma" pitchFamily="34" charset="0"/>
            </a:endParaRPr>
          </a:p>
          <a:p>
            <a:pPr lvl="0">
              <a:buClr>
                <a:srgbClr val="00007D"/>
              </a:buClr>
              <a:buNone/>
              <a:defRPr/>
            </a:pPr>
            <a:r>
              <a:rPr lang="en-US" sz="2000" b="1" i="1" dirty="0">
                <a:solidFill>
                  <a:srgbClr val="000000"/>
                </a:solidFill>
                <a:cs typeface="Tahoma" pitchFamily="34" charset="0"/>
              </a:rPr>
              <a:t>       </a:t>
            </a:r>
            <a:r>
              <a:rPr lang="en-US" sz="2000" i="1" dirty="0">
                <a:solidFill>
                  <a:srgbClr val="000000"/>
                </a:solidFill>
                <a:cs typeface="Tahoma" pitchFamily="34" charset="0"/>
              </a:rPr>
              <a:t> </a:t>
            </a:r>
            <a:r>
              <a:rPr lang="en-US" sz="2000" b="1" dirty="0">
                <a:solidFill>
                  <a:srgbClr val="000000"/>
                </a:solidFill>
                <a:cs typeface="Tahoma" pitchFamily="34" charset="0"/>
              </a:rPr>
              <a:t>Size</a:t>
            </a:r>
            <a:r>
              <a:rPr lang="en-US" sz="2000" dirty="0">
                <a:solidFill>
                  <a:srgbClr val="000000"/>
                </a:solidFill>
                <a:cs typeface="Tahoma" pitchFamily="34" charset="0"/>
              </a:rPr>
              <a:t>: 10-25</a:t>
            </a:r>
            <a:r>
              <a:rPr lang="en-US" sz="2000" dirty="0">
                <a:solidFill>
                  <a:srgbClr val="000000"/>
                </a:solidFill>
                <a:cs typeface="Tahoma" pitchFamily="34" charset="0"/>
                <a:sym typeface="Symbol" pitchFamily="18" charset="2"/>
              </a:rPr>
              <a:t></a:t>
            </a:r>
            <a:r>
              <a:rPr lang="en-US" sz="2000" dirty="0">
                <a:solidFill>
                  <a:srgbClr val="000000"/>
                </a:solidFill>
                <a:cs typeface="Tahoma" pitchFamily="34" charset="0"/>
              </a:rPr>
              <a:t>m </a:t>
            </a:r>
          </a:p>
          <a:p>
            <a:pPr lvl="0">
              <a:buClr>
                <a:srgbClr val="00007D"/>
              </a:buClr>
              <a:buNone/>
              <a:defRPr/>
            </a:pPr>
            <a:r>
              <a:rPr lang="en-US" sz="2000" dirty="0">
                <a:solidFill>
                  <a:srgbClr val="000000"/>
                </a:solidFill>
                <a:cs typeface="Tahoma" pitchFamily="34" charset="0"/>
              </a:rPr>
              <a:t>       </a:t>
            </a:r>
            <a:r>
              <a:rPr lang="en-US" sz="2000" b="1" dirty="0">
                <a:solidFill>
                  <a:srgbClr val="000000"/>
                </a:solidFill>
                <a:cs typeface="Tahoma" pitchFamily="34" charset="0"/>
              </a:rPr>
              <a:t> Shape</a:t>
            </a:r>
            <a:r>
              <a:rPr lang="en-US" sz="2000" dirty="0">
                <a:solidFill>
                  <a:srgbClr val="000000"/>
                </a:solidFill>
                <a:cs typeface="Tahoma" pitchFamily="34" charset="0"/>
              </a:rPr>
              <a:t>: compact, leaf -like</a:t>
            </a:r>
          </a:p>
          <a:p>
            <a:pPr lvl="0">
              <a:buClr>
                <a:srgbClr val="00007D"/>
              </a:buClr>
              <a:buNone/>
              <a:defRPr/>
            </a:pPr>
            <a:r>
              <a:rPr lang="en-US" sz="2000" b="1" dirty="0">
                <a:solidFill>
                  <a:srgbClr val="000000"/>
                </a:solidFill>
                <a:cs typeface="Tahoma" pitchFamily="34" charset="0"/>
              </a:rPr>
              <a:t>         Motility</a:t>
            </a:r>
            <a:r>
              <a:rPr lang="en-US" sz="2000" dirty="0">
                <a:solidFill>
                  <a:srgbClr val="000000"/>
                </a:solidFill>
                <a:cs typeface="Tahoma" pitchFamily="34" charset="0"/>
              </a:rPr>
              <a:t>: </a:t>
            </a:r>
            <a:r>
              <a:rPr lang="en-US" sz="2000" dirty="0">
                <a:solidFill>
                  <a:srgbClr val="FF0000"/>
                </a:solidFill>
                <a:cs typeface="Tahoma" pitchFamily="34" charset="0"/>
              </a:rPr>
              <a:t>Sluggish </a:t>
            </a:r>
            <a:r>
              <a:rPr lang="en-US" sz="2000" dirty="0">
                <a:solidFill>
                  <a:srgbClr val="000000"/>
                </a:solidFill>
                <a:cs typeface="Tahoma" pitchFamily="34" charset="0"/>
              </a:rPr>
              <a:t>by clear, rounded, finger like pseudopodia</a:t>
            </a:r>
          </a:p>
          <a:p>
            <a:pPr lvl="0">
              <a:buClr>
                <a:srgbClr val="00007D"/>
              </a:buClr>
              <a:buNone/>
              <a:defRPr/>
            </a:pPr>
            <a:r>
              <a:rPr lang="en-US" sz="2000" dirty="0">
                <a:solidFill>
                  <a:srgbClr val="000000"/>
                </a:solidFill>
                <a:cs typeface="Tahoma" pitchFamily="34" charset="0"/>
              </a:rPr>
              <a:t>          </a:t>
            </a:r>
            <a:r>
              <a:rPr lang="en-US" sz="2000" b="1" dirty="0">
                <a:solidFill>
                  <a:srgbClr val="000000"/>
                </a:solidFill>
                <a:cs typeface="Tahoma" pitchFamily="34" charset="0"/>
              </a:rPr>
              <a:t>Nucleus</a:t>
            </a:r>
            <a:r>
              <a:rPr lang="en-US" sz="2000" dirty="0">
                <a:solidFill>
                  <a:srgbClr val="000000"/>
                </a:solidFill>
                <a:cs typeface="Tahoma" pitchFamily="34" charset="0"/>
              </a:rPr>
              <a:t>:   single, </a:t>
            </a:r>
            <a:r>
              <a:rPr lang="en-US" sz="2000" dirty="0">
                <a:solidFill>
                  <a:srgbClr val="FF0000"/>
                </a:solidFill>
                <a:cs typeface="Tahoma" pitchFamily="34" charset="0"/>
              </a:rPr>
              <a:t>no chromatin granules </a:t>
            </a:r>
            <a:r>
              <a:rPr lang="en-US" sz="2000" dirty="0">
                <a:solidFill>
                  <a:srgbClr val="000000"/>
                </a:solidFill>
                <a:cs typeface="Tahoma" pitchFamily="34" charset="0"/>
              </a:rPr>
              <a:t>on  the nuclear </a:t>
            </a:r>
          </a:p>
          <a:p>
            <a:pPr lvl="0">
              <a:buClr>
                <a:srgbClr val="00007D"/>
              </a:buClr>
              <a:buNone/>
              <a:defRPr/>
            </a:pPr>
            <a:r>
              <a:rPr lang="en-US" sz="2000" dirty="0">
                <a:solidFill>
                  <a:srgbClr val="000000"/>
                </a:solidFill>
                <a:cs typeface="Tahoma" pitchFamily="34" charset="0"/>
              </a:rPr>
              <a:t>                       membrane and </a:t>
            </a:r>
            <a:r>
              <a:rPr lang="en-US" sz="2000" dirty="0">
                <a:solidFill>
                  <a:srgbClr val="FF0000"/>
                </a:solidFill>
                <a:cs typeface="Tahoma" pitchFamily="34" charset="0"/>
              </a:rPr>
              <a:t>has large</a:t>
            </a:r>
            <a:r>
              <a:rPr lang="en-US" sz="2000" dirty="0">
                <a:solidFill>
                  <a:srgbClr val="000000"/>
                </a:solidFill>
                <a:cs typeface="Tahoma" pitchFamily="34" charset="0"/>
              </a:rPr>
              <a:t> </a:t>
            </a:r>
            <a:r>
              <a:rPr lang="en-US" sz="2000" dirty="0" err="1">
                <a:solidFill>
                  <a:srgbClr val="000000"/>
                </a:solidFill>
                <a:cs typeface="Tahoma" pitchFamily="34" charset="0"/>
              </a:rPr>
              <a:t>karyosome</a:t>
            </a:r>
            <a:r>
              <a:rPr lang="en-US" sz="2000" dirty="0">
                <a:solidFill>
                  <a:srgbClr val="000000"/>
                </a:solidFill>
                <a:cs typeface="Tahoma" pitchFamily="34" charset="0"/>
              </a:rPr>
              <a:t> surrounded by </a:t>
            </a:r>
          </a:p>
          <a:p>
            <a:pPr lvl="0">
              <a:buClr>
                <a:srgbClr val="00007D"/>
              </a:buClr>
              <a:buNone/>
              <a:defRPr/>
            </a:pPr>
            <a:r>
              <a:rPr lang="en-US" sz="2000" dirty="0">
                <a:solidFill>
                  <a:srgbClr val="FF0000"/>
                </a:solidFill>
                <a:cs typeface="Tahoma" pitchFamily="34" charset="0"/>
              </a:rPr>
              <a:t>                        achromatic granules</a:t>
            </a:r>
          </a:p>
          <a:p>
            <a:pPr lvl="0">
              <a:buClr>
                <a:srgbClr val="00007D"/>
              </a:buClr>
              <a:buNone/>
              <a:defRPr/>
            </a:pPr>
            <a:r>
              <a:rPr lang="en-US" sz="2000" b="1" dirty="0">
                <a:solidFill>
                  <a:srgbClr val="000000"/>
                </a:solidFill>
                <a:cs typeface="Tahoma" pitchFamily="34" charset="0"/>
              </a:rPr>
              <a:t>          Inclusion: </a:t>
            </a:r>
            <a:r>
              <a:rPr lang="en-US" sz="2000" dirty="0">
                <a:solidFill>
                  <a:srgbClr val="000000"/>
                </a:solidFill>
                <a:cs typeface="Tahoma" pitchFamily="34" charset="0"/>
              </a:rPr>
              <a:t>bacteria; large food vacuole  packed with </a:t>
            </a:r>
          </a:p>
          <a:p>
            <a:pPr lvl="0">
              <a:buClr>
                <a:srgbClr val="00007D"/>
              </a:buClr>
              <a:buNone/>
              <a:defRPr/>
            </a:pPr>
            <a:r>
              <a:rPr lang="en-US" sz="2000" dirty="0">
                <a:solidFill>
                  <a:srgbClr val="000000"/>
                </a:solidFill>
                <a:cs typeface="Tahoma" pitchFamily="34" charset="0"/>
              </a:rPr>
              <a:t>                    glycogen mass that  stains deep brown with iodine </a:t>
            </a:r>
          </a:p>
          <a:p>
            <a:pPr lvl="0">
              <a:buClr>
                <a:srgbClr val="00007D"/>
              </a:buClr>
              <a:buNone/>
              <a:defRPr/>
            </a:pPr>
            <a:r>
              <a:rPr lang="en-US" sz="2000" dirty="0">
                <a:solidFill>
                  <a:srgbClr val="000000"/>
                </a:solidFill>
                <a:cs typeface="Tahoma" pitchFamily="34" charset="0"/>
              </a:rPr>
              <a:t>                   solution</a:t>
            </a:r>
          </a:p>
          <a:p>
            <a:pPr eaLnBrk="1" hangingPunct="1">
              <a:buFont typeface="Wingdings" panose="05000000000000000000" pitchFamily="2" charset="2"/>
              <a:buNone/>
            </a:pPr>
            <a:endParaRPr lang="en-US" sz="2400" dirty="0">
              <a:solidFill>
                <a:srgbClr val="0000FF"/>
              </a:solidFill>
              <a:cs typeface="Tahoma" panose="020B0604030504040204" pitchFamily="34" charset="0"/>
            </a:endParaRPr>
          </a:p>
        </p:txBody>
      </p:sp>
      <p:sp>
        <p:nvSpPr>
          <p:cNvPr id="108548"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3D5DEC2D-8EC4-4D0A-8626-D80BE48A5942}" type="slidenum">
              <a:rPr lang="en-US" b="0">
                <a:solidFill>
                  <a:srgbClr val="000000"/>
                </a:solidFill>
              </a:rPr>
              <a:pPr algn="l"/>
              <a:t>56</a:t>
            </a:fld>
            <a:endParaRPr lang="en-US" b="0">
              <a:solidFill>
                <a:srgbClr val="000000"/>
              </a:solidFill>
            </a:endParaRPr>
          </a:p>
        </p:txBody>
      </p:sp>
      <p:pic>
        <p:nvPicPr>
          <p:cNvPr id="5" name="Picture 8" descr="dup"/>
          <p:cNvPicPr>
            <a:picLocks noChangeAspect="1" noChangeArrowheads="1"/>
          </p:cNvPicPr>
          <p:nvPr/>
        </p:nvPicPr>
        <p:blipFill>
          <a:blip r:embed="rId3">
            <a:extLst>
              <a:ext uri="{28A0092B-C50C-407E-A947-70E740481C1C}">
                <a14:useLocalDpi xmlns:a14="http://schemas.microsoft.com/office/drawing/2010/main" val="0"/>
              </a:ext>
            </a:extLst>
          </a:blip>
          <a:srcRect b="23660"/>
          <a:stretch>
            <a:fillRect/>
          </a:stretch>
        </p:blipFill>
        <p:spPr bwMode="auto">
          <a:xfrm>
            <a:off x="8454781" y="208696"/>
            <a:ext cx="35814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bwMode="auto">
          <a:xfrm>
            <a:off x="8534400" y="2960077"/>
            <a:ext cx="4648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a:solidFill>
                  <a:schemeClr val="tx1"/>
                </a:solidFill>
                <a:latin typeface="+mn-lt"/>
              </a:defRPr>
            </a:lvl9pPr>
          </a:lstStyle>
          <a:p>
            <a:r>
              <a:rPr lang="en-US" sz="2400" kern="0" dirty="0"/>
              <a:t>Larger than </a:t>
            </a:r>
            <a:r>
              <a:rPr lang="en-US" sz="2400" i="1" kern="0" dirty="0"/>
              <a:t>E. nana</a:t>
            </a:r>
            <a:endParaRPr lang="en-US" sz="2400" kern="0" dirty="0"/>
          </a:p>
          <a:p>
            <a:r>
              <a:rPr lang="en-US" sz="2400" kern="0" dirty="0"/>
              <a:t>Many clear </a:t>
            </a:r>
            <a:r>
              <a:rPr lang="en-US" sz="2400" kern="0" dirty="0" err="1"/>
              <a:t>vacoules</a:t>
            </a:r>
            <a:endParaRPr lang="en-US" sz="2400" kern="0" dirty="0"/>
          </a:p>
        </p:txBody>
      </p:sp>
      <p:pic>
        <p:nvPicPr>
          <p:cNvPr id="7" name="Picture 6" descr="d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6837" y="3921369"/>
            <a:ext cx="3697288" cy="29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934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9" name="Content Placeholder 2"/>
          <p:cNvSpPr>
            <a:spLocks noGrp="1"/>
          </p:cNvSpPr>
          <p:nvPr>
            <p:ph idx="1"/>
          </p:nvPr>
        </p:nvSpPr>
        <p:spPr>
          <a:xfrm>
            <a:off x="0" y="750278"/>
            <a:ext cx="8839200" cy="4830763"/>
          </a:xfrm>
        </p:spPr>
        <p:txBody>
          <a:bodyPr/>
          <a:lstStyle/>
          <a:p>
            <a:pPr>
              <a:buFont typeface="Arial" panose="020B0604020202020204" pitchFamily="34" charset="0"/>
              <a:buNone/>
            </a:pPr>
            <a:r>
              <a:rPr lang="en-US" sz="2400" b="1" i="1" dirty="0"/>
              <a:t> </a:t>
            </a:r>
            <a:r>
              <a:rPr lang="en-US" sz="2000" b="1" i="1" dirty="0">
                <a:solidFill>
                  <a:srgbClr val="00B050"/>
                </a:solidFill>
                <a:cs typeface="Tahoma" panose="020B0604030504040204" pitchFamily="34" charset="0"/>
              </a:rPr>
              <a:t>Cyst</a:t>
            </a:r>
            <a:r>
              <a:rPr lang="en-US" sz="2000" i="1" dirty="0">
                <a:solidFill>
                  <a:srgbClr val="00B050"/>
                </a:solidFill>
                <a:cs typeface="Tahoma" panose="020B0604030504040204" pitchFamily="34" charset="0"/>
              </a:rPr>
              <a:t>:	      </a:t>
            </a:r>
          </a:p>
          <a:p>
            <a:pPr>
              <a:buFont typeface="Arial" panose="020B0604020202020204" pitchFamily="34" charset="0"/>
              <a:buNone/>
            </a:pPr>
            <a:r>
              <a:rPr lang="en-US" sz="2000" i="1" dirty="0">
                <a:cs typeface="Tahoma" panose="020B0604030504040204" pitchFamily="34" charset="0"/>
              </a:rPr>
              <a:t>      </a:t>
            </a:r>
            <a:r>
              <a:rPr lang="en-US" sz="2000" b="1" dirty="0">
                <a:cs typeface="Tahoma" panose="020B0604030504040204" pitchFamily="34" charset="0"/>
              </a:rPr>
              <a:t>Size</a:t>
            </a:r>
            <a:r>
              <a:rPr lang="en-US" sz="2000" dirty="0">
                <a:cs typeface="Tahoma" panose="020B0604030504040204" pitchFamily="34" charset="0"/>
              </a:rPr>
              <a:t>: 8-10 </a:t>
            </a:r>
            <a:r>
              <a:rPr lang="en-US" sz="2000" dirty="0">
                <a:cs typeface="Tahoma" panose="020B0604030504040204" pitchFamily="34" charset="0"/>
                <a:sym typeface="Symbol" panose="05050102010706020507" pitchFamily="18" charset="2"/>
              </a:rPr>
              <a:t></a:t>
            </a:r>
            <a:r>
              <a:rPr lang="en-US" sz="2000" dirty="0">
                <a:cs typeface="Tahoma" panose="020B0604030504040204" pitchFamily="34" charset="0"/>
              </a:rPr>
              <a:t>m</a:t>
            </a:r>
          </a:p>
          <a:p>
            <a:pPr>
              <a:buFont typeface="Arial" panose="020B0604020202020204" pitchFamily="34" charset="0"/>
              <a:buNone/>
            </a:pPr>
            <a:r>
              <a:rPr lang="en-US" sz="2000" dirty="0">
                <a:cs typeface="Tahoma" panose="020B0604030504040204" pitchFamily="34" charset="0"/>
              </a:rPr>
              <a:t>	   </a:t>
            </a:r>
            <a:r>
              <a:rPr lang="en-US" sz="2000" b="1" dirty="0">
                <a:cs typeface="Tahoma" panose="020B0604030504040204" pitchFamily="34" charset="0"/>
              </a:rPr>
              <a:t>Shape</a:t>
            </a:r>
            <a:r>
              <a:rPr lang="en-US" sz="2000" dirty="0">
                <a:cs typeface="Tahoma" panose="020B0604030504040204" pitchFamily="34" charset="0"/>
              </a:rPr>
              <a:t>: rounded, oval or irregular</a:t>
            </a:r>
          </a:p>
          <a:p>
            <a:pPr>
              <a:buFont typeface="Arial" panose="020B0604020202020204" pitchFamily="34" charset="0"/>
              <a:buNone/>
            </a:pPr>
            <a:r>
              <a:rPr lang="en-US" sz="2000" dirty="0">
                <a:cs typeface="Tahoma" panose="020B0604030504040204" pitchFamily="34" charset="0"/>
              </a:rPr>
              <a:t>	   </a:t>
            </a:r>
            <a:r>
              <a:rPr lang="en-US" sz="2000" b="1" dirty="0">
                <a:cs typeface="Tahoma" panose="020B0604030504040204" pitchFamily="34" charset="0"/>
              </a:rPr>
              <a:t>Nucleus</a:t>
            </a:r>
            <a:r>
              <a:rPr lang="en-US" sz="2000" dirty="0">
                <a:cs typeface="Tahoma" panose="020B0604030504040204" pitchFamily="34" charset="0"/>
              </a:rPr>
              <a:t>: </a:t>
            </a:r>
            <a:r>
              <a:rPr lang="en-US" sz="2000" dirty="0">
                <a:solidFill>
                  <a:srgbClr val="FF0000"/>
                </a:solidFill>
                <a:cs typeface="Tahoma" panose="020B0604030504040204" pitchFamily="34" charset="0"/>
              </a:rPr>
              <a:t>single</a:t>
            </a:r>
            <a:r>
              <a:rPr lang="en-US" sz="2000" dirty="0">
                <a:cs typeface="Tahoma" panose="020B0604030504040204" pitchFamily="34" charset="0"/>
              </a:rPr>
              <a:t>, </a:t>
            </a:r>
            <a:r>
              <a:rPr lang="en-US" sz="2000" dirty="0">
                <a:solidFill>
                  <a:srgbClr val="FF0000"/>
                </a:solidFill>
                <a:cs typeface="Tahoma" panose="020B0604030504040204" pitchFamily="34" charset="0"/>
              </a:rPr>
              <a:t>very large oval </a:t>
            </a:r>
            <a:r>
              <a:rPr lang="en-US" sz="2000" dirty="0" err="1">
                <a:solidFill>
                  <a:srgbClr val="FF0000"/>
                </a:solidFill>
                <a:cs typeface="Tahoma" panose="020B0604030504040204" pitchFamily="34" charset="0"/>
              </a:rPr>
              <a:t>karyosome</a:t>
            </a:r>
            <a:r>
              <a:rPr lang="en-US" sz="2000" dirty="0">
                <a:solidFill>
                  <a:srgbClr val="FF0000"/>
                </a:solidFill>
                <a:cs typeface="Tahoma" panose="020B0604030504040204" pitchFamily="34" charset="0"/>
              </a:rPr>
              <a:t> </a:t>
            </a:r>
            <a:r>
              <a:rPr lang="en-US" sz="2000" dirty="0">
                <a:cs typeface="Tahoma" panose="020B0604030504040204" pitchFamily="34" charset="0"/>
              </a:rPr>
              <a:t> surrounded </a:t>
            </a:r>
          </a:p>
          <a:p>
            <a:pPr>
              <a:buFont typeface="Arial" panose="020B0604020202020204" pitchFamily="34" charset="0"/>
              <a:buNone/>
            </a:pPr>
            <a:r>
              <a:rPr lang="en-US" sz="2000" dirty="0">
                <a:cs typeface="Tahoma" panose="020B0604030504040204" pitchFamily="34" charset="0"/>
              </a:rPr>
              <a:t>                     with cluster of granules</a:t>
            </a:r>
          </a:p>
          <a:p>
            <a:pPr>
              <a:buFont typeface="Arial" panose="020B0604020202020204" pitchFamily="34" charset="0"/>
              <a:buNone/>
            </a:pPr>
            <a:r>
              <a:rPr lang="en-US" sz="2000" dirty="0">
                <a:cs typeface="Tahoma" panose="020B0604030504040204" pitchFamily="34" charset="0"/>
              </a:rPr>
              <a:t>      </a:t>
            </a:r>
            <a:r>
              <a:rPr lang="en-US" sz="2000" b="1" dirty="0">
                <a:cs typeface="Tahoma" panose="020B0604030504040204" pitchFamily="34" charset="0"/>
              </a:rPr>
              <a:t>Vacuole</a:t>
            </a:r>
            <a:r>
              <a:rPr lang="en-US" sz="2000" dirty="0">
                <a:cs typeface="Tahoma" panose="020B0604030504040204" pitchFamily="34" charset="0"/>
              </a:rPr>
              <a:t>: very large glycogen vacuole often   taking up </a:t>
            </a:r>
            <a:r>
              <a:rPr lang="en-US" sz="2000" dirty="0">
                <a:solidFill>
                  <a:srgbClr val="FF0000"/>
                </a:solidFill>
                <a:cs typeface="Tahoma" panose="020B0604030504040204" pitchFamily="34" charset="0"/>
              </a:rPr>
              <a:t>half </a:t>
            </a:r>
          </a:p>
          <a:p>
            <a:pPr>
              <a:buFont typeface="Arial" panose="020B0604020202020204" pitchFamily="34" charset="0"/>
              <a:buNone/>
            </a:pPr>
            <a:r>
              <a:rPr lang="en-US" sz="2000" dirty="0">
                <a:solidFill>
                  <a:srgbClr val="FF0000"/>
                </a:solidFill>
                <a:cs typeface="Tahoma" panose="020B0604030504040204" pitchFamily="34" charset="0"/>
              </a:rPr>
              <a:t>                      part of the cyst </a:t>
            </a:r>
            <a:r>
              <a:rPr lang="en-US" sz="2000" dirty="0">
                <a:cs typeface="Tahoma" panose="020B0604030504040204" pitchFamily="34" charset="0"/>
              </a:rPr>
              <a:t>and stains  brownish red by iodine </a:t>
            </a:r>
          </a:p>
          <a:p>
            <a:pPr lvl="0">
              <a:buClr>
                <a:srgbClr val="00007D"/>
              </a:buClr>
              <a:buNone/>
              <a:defRPr/>
            </a:pPr>
            <a:r>
              <a:rPr lang="en-US" sz="2000" dirty="0">
                <a:cs typeface="Tahoma" panose="020B0604030504040204" pitchFamily="34" charset="0"/>
              </a:rPr>
              <a:t>                     solution</a:t>
            </a:r>
          </a:p>
          <a:p>
            <a:pPr lvl="0">
              <a:buClr>
                <a:srgbClr val="00007D"/>
              </a:buClr>
              <a:buNone/>
              <a:defRPr/>
            </a:pPr>
            <a:r>
              <a:rPr lang="en-US" sz="2000" b="1" dirty="0">
                <a:solidFill>
                  <a:srgbClr val="92D050"/>
                </a:solidFill>
                <a:cs typeface="Tahoma" pitchFamily="34" charset="0"/>
              </a:rPr>
              <a:t>Mode of transmission</a:t>
            </a:r>
            <a:r>
              <a:rPr lang="en-US" sz="2000" b="1" dirty="0">
                <a:solidFill>
                  <a:srgbClr val="0000FF"/>
                </a:solidFill>
                <a:cs typeface="Tahoma" pitchFamily="34" charset="0"/>
              </a:rPr>
              <a:t>:</a:t>
            </a:r>
            <a:r>
              <a:rPr lang="en-US" sz="2000" dirty="0">
                <a:solidFill>
                  <a:srgbClr val="0000FF"/>
                </a:solidFill>
                <a:cs typeface="Tahoma" pitchFamily="34" charset="0"/>
              </a:rPr>
              <a:t> </a:t>
            </a:r>
            <a:r>
              <a:rPr lang="en-US" sz="2000" dirty="0">
                <a:solidFill>
                  <a:srgbClr val="00007D">
                    <a:lumMod val="10000"/>
                  </a:srgbClr>
                </a:solidFill>
                <a:cs typeface="Tahoma" pitchFamily="34" charset="0"/>
              </a:rPr>
              <a:t>Ingestion of contaminated food and water with </a:t>
            </a:r>
            <a:r>
              <a:rPr lang="en-US" sz="2000" dirty="0">
                <a:solidFill>
                  <a:srgbClr val="000000"/>
                </a:solidFill>
                <a:cs typeface="Tahoma" pitchFamily="34" charset="0"/>
              </a:rPr>
              <a:t> mature </a:t>
            </a:r>
            <a:r>
              <a:rPr lang="en-US" sz="2000" dirty="0">
                <a:solidFill>
                  <a:srgbClr val="000000">
                    <a:lumMod val="95000"/>
                    <a:lumOff val="5000"/>
                  </a:srgbClr>
                </a:solidFill>
                <a:cs typeface="Tahoma" pitchFamily="34" charset="0"/>
              </a:rPr>
              <a:t>cyst stage </a:t>
            </a:r>
          </a:p>
          <a:p>
            <a:pPr lvl="0">
              <a:buClr>
                <a:srgbClr val="00007D"/>
              </a:buClr>
              <a:buNone/>
              <a:defRPr/>
            </a:pPr>
            <a:r>
              <a:rPr lang="en-US" sz="2000" b="1" dirty="0">
                <a:solidFill>
                  <a:srgbClr val="00B050"/>
                </a:solidFill>
                <a:cs typeface="Tahoma" pitchFamily="34" charset="0"/>
              </a:rPr>
              <a:t>Life Cycle: </a:t>
            </a:r>
            <a:r>
              <a:rPr lang="en-US" sz="2000" dirty="0">
                <a:solidFill>
                  <a:srgbClr val="000000">
                    <a:lumMod val="95000"/>
                    <a:lumOff val="5000"/>
                  </a:srgbClr>
                </a:solidFill>
                <a:cs typeface="Tahoma" pitchFamily="34" charset="0"/>
              </a:rPr>
              <a:t>si</a:t>
            </a:r>
            <a:r>
              <a:rPr lang="en-US" sz="2000" dirty="0">
                <a:solidFill>
                  <a:srgbClr val="000000"/>
                </a:solidFill>
                <a:cs typeface="Tahoma" pitchFamily="34" charset="0"/>
              </a:rPr>
              <a:t>milar to </a:t>
            </a:r>
            <a:r>
              <a:rPr lang="en-US" sz="2000" i="1" dirty="0" err="1">
                <a:solidFill>
                  <a:srgbClr val="000000"/>
                </a:solidFill>
                <a:cs typeface="Tahoma" pitchFamily="34" charset="0"/>
              </a:rPr>
              <a:t>E.histolytica</a:t>
            </a:r>
            <a:endParaRPr lang="en-US" sz="2000" i="1" dirty="0">
              <a:solidFill>
                <a:srgbClr val="000000"/>
              </a:solidFill>
              <a:cs typeface="Tahoma" pitchFamily="34" charset="0"/>
            </a:endParaRPr>
          </a:p>
          <a:p>
            <a:pPr lvl="0" eaLnBrk="1" hangingPunct="1">
              <a:lnSpc>
                <a:spcPct val="90000"/>
              </a:lnSpc>
              <a:buClr>
                <a:srgbClr val="00007D"/>
              </a:buClr>
              <a:buNone/>
              <a:defRPr/>
            </a:pPr>
            <a:r>
              <a:rPr lang="en-US" sz="2000" b="1" dirty="0">
                <a:solidFill>
                  <a:srgbClr val="92D050"/>
                </a:solidFill>
                <a:cs typeface="Tahoma" pitchFamily="34" charset="0"/>
              </a:rPr>
              <a:t>Pathology: </a:t>
            </a:r>
            <a:r>
              <a:rPr lang="en-US" sz="2000" dirty="0">
                <a:solidFill>
                  <a:srgbClr val="000000">
                    <a:lumMod val="50000"/>
                  </a:srgbClr>
                </a:solidFill>
                <a:cs typeface="Tahoma" pitchFamily="34" charset="0"/>
              </a:rPr>
              <a:t>harmless commensal</a:t>
            </a:r>
          </a:p>
          <a:p>
            <a:pPr lvl="1" eaLnBrk="1" hangingPunct="1">
              <a:lnSpc>
                <a:spcPct val="90000"/>
              </a:lnSpc>
              <a:buClr>
                <a:srgbClr val="9999CC"/>
              </a:buClr>
              <a:defRPr/>
            </a:pPr>
            <a:r>
              <a:rPr lang="en-US" sz="2000" dirty="0">
                <a:solidFill>
                  <a:srgbClr val="000000">
                    <a:lumMod val="50000"/>
                  </a:srgbClr>
                </a:solidFill>
                <a:cs typeface="Tahoma" pitchFamily="34" charset="0"/>
              </a:rPr>
              <a:t>Feeds on bacteria, yeast, and wastes in intestines</a:t>
            </a:r>
          </a:p>
          <a:p>
            <a:pPr lvl="1" eaLnBrk="1" hangingPunct="1">
              <a:lnSpc>
                <a:spcPct val="90000"/>
              </a:lnSpc>
              <a:buClr>
                <a:srgbClr val="9999CC"/>
              </a:buClr>
              <a:defRPr/>
            </a:pPr>
            <a:endParaRPr lang="en-US" sz="2000" dirty="0">
              <a:solidFill>
                <a:srgbClr val="000000">
                  <a:lumMod val="50000"/>
                </a:srgbClr>
              </a:solidFill>
              <a:cs typeface="Tahoma" pitchFamily="34" charset="0"/>
            </a:endParaRPr>
          </a:p>
          <a:p>
            <a:pPr lvl="0">
              <a:buClr>
                <a:srgbClr val="00007D"/>
              </a:buClr>
              <a:buNone/>
              <a:defRPr/>
            </a:pPr>
            <a:r>
              <a:rPr lang="en-US" sz="2000" b="1" dirty="0">
                <a:solidFill>
                  <a:srgbClr val="92D050"/>
                </a:solidFill>
                <a:cs typeface="Tahoma" pitchFamily="34" charset="0"/>
              </a:rPr>
              <a:t>Laboratory diagnosis</a:t>
            </a:r>
            <a:r>
              <a:rPr lang="en-US" sz="2000" b="1" i="1" dirty="0">
                <a:solidFill>
                  <a:srgbClr val="000000"/>
                </a:solidFill>
                <a:cs typeface="Tahoma" pitchFamily="34" charset="0"/>
              </a:rPr>
              <a:t>:</a:t>
            </a:r>
            <a:r>
              <a:rPr lang="en-US" sz="2000" dirty="0">
                <a:solidFill>
                  <a:srgbClr val="000000"/>
                </a:solidFill>
                <a:cs typeface="Tahoma" pitchFamily="34" charset="0"/>
              </a:rPr>
              <a:t> Finding of  </a:t>
            </a:r>
            <a:r>
              <a:rPr lang="en-US" sz="2000" dirty="0" err="1">
                <a:solidFill>
                  <a:srgbClr val="000000"/>
                </a:solidFill>
                <a:cs typeface="Tahoma" pitchFamily="34" charset="0"/>
              </a:rPr>
              <a:t>trophozoite</a:t>
            </a:r>
            <a:r>
              <a:rPr lang="en-US" sz="2000" dirty="0">
                <a:solidFill>
                  <a:srgbClr val="000000"/>
                </a:solidFill>
                <a:cs typeface="Tahoma" pitchFamily="34" charset="0"/>
              </a:rPr>
              <a:t> and cyst stages in </a:t>
            </a:r>
            <a:r>
              <a:rPr lang="en-US" sz="2000" dirty="0" err="1">
                <a:solidFill>
                  <a:srgbClr val="000000"/>
                </a:solidFill>
                <a:cs typeface="Tahoma" pitchFamily="34" charset="0"/>
              </a:rPr>
              <a:t>faeces</a:t>
            </a:r>
            <a:endParaRPr lang="en-US" sz="2000" dirty="0">
              <a:solidFill>
                <a:srgbClr val="000000"/>
              </a:solidFill>
              <a:cs typeface="Tahoma" pitchFamily="34" charset="0"/>
            </a:endParaRPr>
          </a:p>
          <a:p>
            <a:pPr lvl="0">
              <a:buClr>
                <a:srgbClr val="00007D"/>
              </a:buClr>
              <a:buNone/>
              <a:defRPr/>
            </a:pPr>
            <a:r>
              <a:rPr lang="en-US" sz="2000" b="1" dirty="0">
                <a:solidFill>
                  <a:srgbClr val="92D050"/>
                </a:solidFill>
                <a:cs typeface="Tahoma" pitchFamily="34" charset="0"/>
              </a:rPr>
              <a:t>Treatment:</a:t>
            </a:r>
            <a:r>
              <a:rPr lang="en-US" sz="2000" dirty="0">
                <a:solidFill>
                  <a:srgbClr val="92D050"/>
                </a:solidFill>
                <a:cs typeface="Tahoma" pitchFamily="34" charset="0"/>
              </a:rPr>
              <a:t>  </a:t>
            </a:r>
            <a:r>
              <a:rPr lang="en-US" sz="2000" dirty="0">
                <a:solidFill>
                  <a:srgbClr val="000000"/>
                </a:solidFill>
                <a:cs typeface="Tahoma" pitchFamily="34" charset="0"/>
              </a:rPr>
              <a:t>Not required</a:t>
            </a:r>
            <a:endParaRPr lang="en-US" sz="2000" dirty="0">
              <a:solidFill>
                <a:srgbClr val="00007D">
                  <a:lumMod val="10000"/>
                </a:srgbClr>
              </a:solidFill>
              <a:cs typeface="Tahoma" pitchFamily="34" charset="0"/>
            </a:endParaRPr>
          </a:p>
          <a:p>
            <a:pPr>
              <a:buFont typeface="Arial" panose="020B0604020202020204" pitchFamily="34" charset="0"/>
              <a:buNone/>
            </a:pPr>
            <a:endParaRPr lang="en-US" sz="2400" dirty="0">
              <a:cs typeface="Tahoma" panose="020B0604030504040204" pitchFamily="34" charset="0"/>
            </a:endParaRPr>
          </a:p>
          <a:p>
            <a:pPr>
              <a:buFont typeface="Arial" panose="020B0604020202020204" pitchFamily="34" charset="0"/>
              <a:buNone/>
            </a:pPr>
            <a:endParaRPr lang="en-US" sz="2400" dirty="0">
              <a:cs typeface="Tahoma" panose="020B0604030504040204" pitchFamily="34" charset="0"/>
            </a:endParaRPr>
          </a:p>
        </p:txBody>
      </p:sp>
      <p:sp>
        <p:nvSpPr>
          <p:cNvPr id="111620"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AFE5703E-BFBD-4C4D-88D0-CC6981F0C5C1}" type="slidenum">
              <a:rPr lang="en-US" b="0">
                <a:solidFill>
                  <a:srgbClr val="000000"/>
                </a:solidFill>
              </a:rPr>
              <a:pPr algn="l"/>
              <a:t>57</a:t>
            </a:fld>
            <a:endParaRPr lang="en-US" b="0">
              <a:solidFill>
                <a:srgbClr val="000000"/>
              </a:solidFill>
            </a:endParaRPr>
          </a:p>
        </p:txBody>
      </p:sp>
      <p:sp>
        <p:nvSpPr>
          <p:cNvPr id="6" name="Rectangle 2"/>
          <p:cNvSpPr>
            <a:spLocks noGrp="1" noChangeArrowheads="1"/>
          </p:cNvSpPr>
          <p:nvPr>
            <p:ph type="title"/>
          </p:nvPr>
        </p:nvSpPr>
        <p:spPr>
          <a:xfrm>
            <a:off x="1828800" y="0"/>
            <a:ext cx="8331200" cy="1019908"/>
          </a:xfrm>
        </p:spPr>
        <p:txBody>
          <a:bodyPr rtlCol="0">
            <a:normAutofit/>
          </a:bodyPr>
          <a:lstStyle/>
          <a:p>
            <a:pPr algn="ctr" eaLnBrk="1" fontAlgn="auto" hangingPunct="1">
              <a:spcAft>
                <a:spcPts val="0"/>
              </a:spcAft>
              <a:defRPr/>
            </a:pPr>
            <a:r>
              <a:rPr lang="en-US" sz="2800" i="1" dirty="0" err="1">
                <a:solidFill>
                  <a:schemeClr val="bg2">
                    <a:lumMod val="60000"/>
                    <a:lumOff val="40000"/>
                  </a:schemeClr>
                </a:solidFill>
                <a:latin typeface="+mn-lt"/>
              </a:rPr>
              <a:t>Iodamoeba</a:t>
            </a:r>
            <a:r>
              <a:rPr lang="en-US" sz="2800" i="1" dirty="0">
                <a:solidFill>
                  <a:schemeClr val="bg2">
                    <a:lumMod val="60000"/>
                    <a:lumOff val="40000"/>
                  </a:schemeClr>
                </a:solidFill>
                <a:latin typeface="+mn-lt"/>
              </a:rPr>
              <a:t> </a:t>
            </a:r>
            <a:r>
              <a:rPr lang="en-US" sz="2800" i="1" dirty="0" err="1">
                <a:solidFill>
                  <a:schemeClr val="bg2">
                    <a:lumMod val="60000"/>
                    <a:lumOff val="40000"/>
                  </a:schemeClr>
                </a:solidFill>
                <a:latin typeface="+mn-lt"/>
              </a:rPr>
              <a:t>buetschlii</a:t>
            </a:r>
            <a:endParaRPr lang="en-US" sz="2800" i="1" dirty="0">
              <a:solidFill>
                <a:schemeClr val="bg2">
                  <a:lumMod val="60000"/>
                  <a:lumOff val="40000"/>
                </a:schemeClr>
              </a:solidFill>
              <a:latin typeface="+mn-lt"/>
            </a:endParaRPr>
          </a:p>
        </p:txBody>
      </p:sp>
      <p:pic>
        <p:nvPicPr>
          <p:cNvPr id="7" name="Picture 5" descr="dup"/>
          <p:cNvPicPr>
            <a:picLocks noChangeAspect="1" noChangeArrowheads="1"/>
          </p:cNvPicPr>
          <p:nvPr/>
        </p:nvPicPr>
        <p:blipFill>
          <a:blip r:embed="rId2">
            <a:extLst>
              <a:ext uri="{28A0092B-C50C-407E-A947-70E740481C1C}">
                <a14:useLocalDpi xmlns:a14="http://schemas.microsoft.com/office/drawing/2010/main" val="0"/>
              </a:ext>
            </a:extLst>
          </a:blip>
          <a:srcRect l="22000" t="22000" r="24001" b="24001"/>
          <a:stretch>
            <a:fillRect/>
          </a:stretch>
        </p:blipFill>
        <p:spPr bwMode="auto">
          <a:xfrm>
            <a:off x="9056076" y="567410"/>
            <a:ext cx="313592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bwMode="auto">
          <a:xfrm>
            <a:off x="9331569" y="3344620"/>
            <a:ext cx="3352800" cy="2590800"/>
          </a:xfrm>
          <a:prstGeom prst="rect">
            <a:avLst/>
          </a:pr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a:solidFill>
                  <a:schemeClr val="tx1"/>
                </a:solidFill>
                <a:latin typeface="+mn-lt"/>
              </a:defRPr>
            </a:lvl9pPr>
          </a:lstStyle>
          <a:p>
            <a:r>
              <a:rPr lang="en-US" sz="2400" kern="0"/>
              <a:t>Very similar to </a:t>
            </a:r>
            <a:r>
              <a:rPr lang="en-US" sz="2400" i="1" kern="0"/>
              <a:t>E. nana but larger</a:t>
            </a:r>
            <a:endParaRPr lang="en-US" sz="2400" kern="0"/>
          </a:p>
          <a:p>
            <a:r>
              <a:rPr lang="en-US" sz="2400" kern="0"/>
              <a:t>Large, single, clear vacoule.</a:t>
            </a:r>
          </a:p>
          <a:p>
            <a:pPr>
              <a:buFontTx/>
              <a:buNone/>
            </a:pPr>
            <a:endParaRPr lang="en-US" sz="2400" kern="0" dirty="0"/>
          </a:p>
        </p:txBody>
      </p:sp>
    </p:spTree>
    <p:extLst>
      <p:ext uri="{BB962C8B-B14F-4D97-AF65-F5344CB8AC3E}">
        <p14:creationId xmlns:p14="http://schemas.microsoft.com/office/powerpoint/2010/main" val="934287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127" y="189346"/>
            <a:ext cx="8331200" cy="1371600"/>
          </a:xfrm>
        </p:spPr>
        <p:txBody>
          <a:bodyPr/>
          <a:lstStyle/>
          <a:p>
            <a:r>
              <a:rPr lang="en-US" sz="2800" i="1" dirty="0">
                <a:solidFill>
                  <a:srgbClr val="00B050"/>
                </a:solidFill>
                <a:latin typeface="Open Sans"/>
              </a:rPr>
              <a:t>E. </a:t>
            </a:r>
            <a:r>
              <a:rPr lang="en-US" sz="2800" i="1" dirty="0" err="1">
                <a:solidFill>
                  <a:srgbClr val="00B050"/>
                </a:solidFill>
                <a:latin typeface="Open Sans"/>
              </a:rPr>
              <a:t>dispar</a:t>
            </a:r>
            <a:r>
              <a:rPr lang="en-US" sz="2800" i="1" dirty="0">
                <a:solidFill>
                  <a:srgbClr val="00B050"/>
                </a:solidFill>
                <a:latin typeface="Open Sans"/>
              </a:rPr>
              <a:t>, E. </a:t>
            </a:r>
            <a:r>
              <a:rPr lang="en-US" sz="2800" i="1" dirty="0" err="1">
                <a:solidFill>
                  <a:srgbClr val="00B050"/>
                </a:solidFill>
                <a:latin typeface="Open Sans"/>
              </a:rPr>
              <a:t>moshkovskii</a:t>
            </a:r>
            <a:r>
              <a:rPr lang="en-US" sz="2800" i="1" dirty="0">
                <a:solidFill>
                  <a:srgbClr val="00B050"/>
                </a:solidFill>
                <a:latin typeface="Open Sans"/>
              </a:rPr>
              <a:t>, </a:t>
            </a:r>
            <a:r>
              <a:rPr lang="en-US" sz="2800" dirty="0">
                <a:solidFill>
                  <a:srgbClr val="00B050"/>
                </a:solidFill>
                <a:latin typeface="Open Sans"/>
              </a:rPr>
              <a:t>and </a:t>
            </a:r>
            <a:r>
              <a:rPr lang="en-US" sz="2800" i="1" dirty="0">
                <a:solidFill>
                  <a:srgbClr val="00B050"/>
                </a:solidFill>
                <a:latin typeface="Open Sans"/>
              </a:rPr>
              <a:t>E. </a:t>
            </a:r>
            <a:r>
              <a:rPr lang="en-US" sz="2800" i="1" dirty="0" err="1">
                <a:solidFill>
                  <a:srgbClr val="00B050"/>
                </a:solidFill>
                <a:latin typeface="Open Sans"/>
              </a:rPr>
              <a:t>bangladeshi</a:t>
            </a:r>
            <a:r>
              <a:rPr lang="en-US" sz="2800" b="0" i="1" dirty="0">
                <a:solidFill>
                  <a:srgbClr val="000000"/>
                </a:solidFill>
                <a:latin typeface="Open Sans"/>
              </a:rPr>
              <a:t> </a:t>
            </a:r>
            <a:endParaRPr lang="en-ZW" dirty="0"/>
          </a:p>
        </p:txBody>
      </p:sp>
      <p:sp>
        <p:nvSpPr>
          <p:cNvPr id="3" name="Content Placeholder 2"/>
          <p:cNvSpPr>
            <a:spLocks noGrp="1"/>
          </p:cNvSpPr>
          <p:nvPr>
            <p:ph idx="1"/>
          </p:nvPr>
        </p:nvSpPr>
        <p:spPr/>
        <p:txBody>
          <a:bodyPr/>
          <a:lstStyle/>
          <a:p>
            <a:r>
              <a:rPr lang="en-US" sz="2400" dirty="0">
                <a:solidFill>
                  <a:srgbClr val="000000"/>
                </a:solidFill>
                <a:latin typeface="Arial" panose="020B0604020202020204" pitchFamily="34" charset="0"/>
                <a:cs typeface="Arial" panose="020B0604020202020204" pitchFamily="34" charset="0"/>
              </a:rPr>
              <a:t>Other morphologically-identical </a:t>
            </a:r>
            <a:r>
              <a:rPr lang="en-US" sz="2400" i="1" dirty="0" err="1">
                <a:solidFill>
                  <a:srgbClr val="000000"/>
                </a:solidFill>
                <a:latin typeface="Arial" panose="020B0604020202020204" pitchFamily="34" charset="0"/>
                <a:cs typeface="Arial" panose="020B0604020202020204" pitchFamily="34" charset="0"/>
              </a:rPr>
              <a:t>Entamoeba</a:t>
            </a:r>
            <a:r>
              <a:rPr lang="en-US" sz="2400" i="1"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spp., including </a:t>
            </a:r>
            <a:r>
              <a:rPr lang="en-US" sz="2400" i="1" dirty="0">
                <a:solidFill>
                  <a:srgbClr val="000000"/>
                </a:solidFill>
                <a:latin typeface="Arial" panose="020B0604020202020204" pitchFamily="34" charset="0"/>
                <a:cs typeface="Arial" panose="020B0604020202020204" pitchFamily="34" charset="0"/>
              </a:rPr>
              <a:t>E. </a:t>
            </a:r>
            <a:r>
              <a:rPr lang="en-US" sz="2400" i="1" dirty="0" err="1">
                <a:solidFill>
                  <a:srgbClr val="000000"/>
                </a:solidFill>
                <a:latin typeface="Arial" panose="020B0604020202020204" pitchFamily="34" charset="0"/>
                <a:cs typeface="Arial" panose="020B0604020202020204" pitchFamily="34" charset="0"/>
              </a:rPr>
              <a:t>dispar</a:t>
            </a:r>
            <a:r>
              <a:rPr lang="en-US" sz="2400" i="1" dirty="0">
                <a:solidFill>
                  <a:srgbClr val="000000"/>
                </a:solidFill>
                <a:latin typeface="Arial" panose="020B0604020202020204" pitchFamily="34" charset="0"/>
                <a:cs typeface="Arial" panose="020B0604020202020204" pitchFamily="34" charset="0"/>
              </a:rPr>
              <a:t>, E. </a:t>
            </a:r>
            <a:r>
              <a:rPr lang="en-US" sz="2400" i="1" dirty="0" err="1">
                <a:solidFill>
                  <a:srgbClr val="000000"/>
                </a:solidFill>
                <a:latin typeface="Arial" panose="020B0604020202020204" pitchFamily="34" charset="0"/>
                <a:cs typeface="Arial" panose="020B0604020202020204" pitchFamily="34" charset="0"/>
              </a:rPr>
              <a:t>moshkovskii</a:t>
            </a:r>
            <a:r>
              <a:rPr lang="en-US" sz="2400" i="1"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and </a:t>
            </a:r>
            <a:r>
              <a:rPr lang="en-US" sz="2400" i="1" dirty="0">
                <a:solidFill>
                  <a:srgbClr val="000000"/>
                </a:solidFill>
                <a:latin typeface="Arial" panose="020B0604020202020204" pitchFamily="34" charset="0"/>
                <a:cs typeface="Arial" panose="020B0604020202020204" pitchFamily="34" charset="0"/>
              </a:rPr>
              <a:t>E. </a:t>
            </a:r>
            <a:r>
              <a:rPr lang="en-US" sz="2400" i="1" dirty="0" err="1">
                <a:solidFill>
                  <a:srgbClr val="000000"/>
                </a:solidFill>
                <a:latin typeface="Arial" panose="020B0604020202020204" pitchFamily="34" charset="0"/>
                <a:cs typeface="Arial" panose="020B0604020202020204" pitchFamily="34" charset="0"/>
              </a:rPr>
              <a:t>bangladeshi</a:t>
            </a:r>
            <a:r>
              <a:rPr lang="en-US" sz="2400" i="1"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are generally not associated with disease although investigations into pathogenic potential are ongoing.</a:t>
            </a:r>
          </a:p>
          <a:p>
            <a:endParaRPr lang="en-US" sz="2400" dirty="0">
              <a:solidFill>
                <a:srgbClr val="000000"/>
              </a:solidFill>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While the discussed species are morphologically-identical, </a:t>
            </a:r>
            <a:r>
              <a:rPr lang="en-US" sz="2400" i="1" dirty="0">
                <a:solidFill>
                  <a:srgbClr val="000000"/>
                </a:solidFill>
                <a:latin typeface="Arial" panose="020B0604020202020204" pitchFamily="34" charset="0"/>
                <a:cs typeface="Arial" panose="020B0604020202020204" pitchFamily="34" charset="0"/>
              </a:rPr>
              <a:t>E. </a:t>
            </a:r>
            <a:r>
              <a:rPr lang="en-US" sz="2400" i="1" dirty="0" err="1">
                <a:solidFill>
                  <a:srgbClr val="000000"/>
                </a:solidFill>
                <a:latin typeface="Arial" panose="020B0604020202020204" pitchFamily="34" charset="0"/>
                <a:cs typeface="Arial" panose="020B0604020202020204" pitchFamily="34" charset="0"/>
              </a:rPr>
              <a:t>histolytica</a:t>
            </a:r>
            <a:r>
              <a:rPr lang="en-US" sz="2400" dirty="0">
                <a:solidFill>
                  <a:srgbClr val="000000"/>
                </a:solidFill>
                <a:latin typeface="Arial" panose="020B0604020202020204" pitchFamily="34" charset="0"/>
                <a:cs typeface="Arial" panose="020B0604020202020204" pitchFamily="34" charset="0"/>
              </a:rPr>
              <a:t> may be observed with ingested red blood cells (</a:t>
            </a:r>
            <a:r>
              <a:rPr lang="en-US" sz="2400" dirty="0" err="1">
                <a:solidFill>
                  <a:srgbClr val="000000"/>
                </a:solidFill>
                <a:latin typeface="Arial" panose="020B0604020202020204" pitchFamily="34" charset="0"/>
                <a:cs typeface="Arial" panose="020B0604020202020204" pitchFamily="34" charset="0"/>
              </a:rPr>
              <a:t>erythrophagocytosis</a:t>
            </a:r>
            <a:r>
              <a:rPr lang="en-US" sz="2400">
                <a:solidFill>
                  <a:srgbClr val="000000"/>
                </a:solidFill>
                <a:latin typeface="Arial" panose="020B0604020202020204" pitchFamily="34" charset="0"/>
                <a:cs typeface="Arial" panose="020B0604020202020204" pitchFamily="34" charset="0"/>
              </a:rPr>
              <a:t>);</a:t>
            </a:r>
          </a:p>
          <a:p>
            <a:endParaRPr lang="en-US" sz="2400" dirty="0">
              <a:solidFill>
                <a:srgbClr val="000000"/>
              </a:solidFill>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 </a:t>
            </a:r>
            <a:r>
              <a:rPr lang="en-US" sz="2400" i="1" dirty="0">
                <a:solidFill>
                  <a:srgbClr val="000000"/>
                </a:solidFill>
                <a:latin typeface="Arial" panose="020B0604020202020204" pitchFamily="34" charset="0"/>
                <a:cs typeface="Arial" panose="020B0604020202020204" pitchFamily="34" charset="0"/>
              </a:rPr>
              <a:t>E. </a:t>
            </a:r>
            <a:r>
              <a:rPr lang="en-US" sz="2400" i="1" dirty="0" err="1">
                <a:solidFill>
                  <a:srgbClr val="000000"/>
                </a:solidFill>
                <a:latin typeface="Arial" panose="020B0604020202020204" pitchFamily="34" charset="0"/>
                <a:cs typeface="Arial" panose="020B0604020202020204" pitchFamily="34" charset="0"/>
              </a:rPr>
              <a:t>dispar</a:t>
            </a:r>
            <a:r>
              <a:rPr lang="en-US" sz="2400" i="1"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may occasionally be seen with ingested erythrocytes as well, although its capacity for </a:t>
            </a:r>
            <a:r>
              <a:rPr lang="en-US" sz="2400" dirty="0" err="1">
                <a:solidFill>
                  <a:srgbClr val="000000"/>
                </a:solidFill>
                <a:latin typeface="Arial" panose="020B0604020202020204" pitchFamily="34" charset="0"/>
                <a:cs typeface="Arial" panose="020B0604020202020204" pitchFamily="34" charset="0"/>
              </a:rPr>
              <a:t>erythrophagocytosis</a:t>
            </a:r>
            <a:r>
              <a:rPr lang="en-US" sz="2400" dirty="0">
                <a:solidFill>
                  <a:srgbClr val="000000"/>
                </a:solidFill>
                <a:latin typeface="Arial" panose="020B0604020202020204" pitchFamily="34" charset="0"/>
                <a:cs typeface="Arial" panose="020B0604020202020204" pitchFamily="34" charset="0"/>
              </a:rPr>
              <a:t> is much less than that of </a:t>
            </a:r>
            <a:r>
              <a:rPr lang="en-US" sz="2400" i="1" dirty="0">
                <a:solidFill>
                  <a:srgbClr val="000000"/>
                </a:solidFill>
                <a:latin typeface="Arial" panose="020B0604020202020204" pitchFamily="34" charset="0"/>
                <a:cs typeface="Arial" panose="020B0604020202020204" pitchFamily="34" charset="0"/>
              </a:rPr>
              <a:t>E. </a:t>
            </a:r>
            <a:r>
              <a:rPr lang="en-US" sz="2400" i="1" dirty="0" err="1">
                <a:solidFill>
                  <a:srgbClr val="000000"/>
                </a:solidFill>
                <a:latin typeface="Arial" panose="020B0604020202020204" pitchFamily="34" charset="0"/>
                <a:cs typeface="Arial" panose="020B0604020202020204" pitchFamily="34" charset="0"/>
              </a:rPr>
              <a:t>histolytica</a:t>
            </a:r>
            <a:r>
              <a:rPr lang="en-US" sz="2400" dirty="0">
                <a:solidFill>
                  <a:srgbClr val="000000"/>
                </a:solidFill>
                <a:latin typeface="Arial" panose="020B0604020202020204" pitchFamily="34" charset="0"/>
                <a:cs typeface="Arial" panose="020B0604020202020204" pitchFamily="34" charset="0"/>
              </a:rPr>
              <a:t>. </a:t>
            </a:r>
          </a:p>
          <a:p>
            <a:endParaRPr lang="en-ZW" dirty="0"/>
          </a:p>
        </p:txBody>
      </p:sp>
    </p:spTree>
    <p:extLst>
      <p:ext uri="{BB962C8B-B14F-4D97-AF65-F5344CB8AC3E}">
        <p14:creationId xmlns:p14="http://schemas.microsoft.com/office/powerpoint/2010/main" val="3691694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idx="4294967295"/>
          </p:nvPr>
        </p:nvSpPr>
        <p:spPr>
          <a:xfrm>
            <a:off x="785091" y="1625599"/>
            <a:ext cx="9402618" cy="1447800"/>
          </a:xfrm>
        </p:spPr>
        <p:style>
          <a:lnRef idx="1">
            <a:schemeClr val="accent3"/>
          </a:lnRef>
          <a:fillRef idx="1002">
            <a:schemeClr val="lt1"/>
          </a:fillRef>
          <a:effectRef idx="1">
            <a:schemeClr val="accent3"/>
          </a:effectRef>
          <a:fontRef idx="minor">
            <a:schemeClr val="dk1"/>
          </a:fontRef>
        </p:style>
        <p:txBody>
          <a:bodyPr>
            <a:prstTxWarp prst="textChevron">
              <a:avLst/>
            </a:prstTxWarp>
            <a:normAutofit/>
          </a:bodyPr>
          <a:lstStyle/>
          <a:p>
            <a:pPr algn="ctr" eaLnBrk="1" hangingPunct="1">
              <a:defRPr/>
            </a:pPr>
            <a:r>
              <a:rPr sz="6600" dirty="0">
                <a:ln w="10160">
                  <a:solidFill>
                    <a:srgbClr val="00B0F0"/>
                  </a:solidFill>
                  <a:prstDash val="solid"/>
                </a:ln>
                <a:solidFill>
                  <a:schemeClr val="accent1">
                    <a:lumMod val="60000"/>
                    <a:lumOff val="40000"/>
                  </a:schemeClr>
                </a:solidFill>
                <a:effectLst>
                  <a:glow rad="228600">
                    <a:schemeClr val="accent1">
                      <a:satMod val="175000"/>
                      <a:alpha val="40000"/>
                    </a:schemeClr>
                  </a:glow>
                  <a:outerShdw blurRad="38100" dist="32000" dir="5400000" algn="tl">
                    <a:srgbClr val="000000">
                      <a:alpha val="30000"/>
                    </a:srgbClr>
                  </a:outerShdw>
                </a:effectLst>
              </a:rPr>
              <a:t>Thank you</a:t>
            </a:r>
          </a:p>
        </p:txBody>
      </p:sp>
    </p:spTree>
    <p:extLst>
      <p:ext uri="{BB962C8B-B14F-4D97-AF65-F5344CB8AC3E}">
        <p14:creationId xmlns:p14="http://schemas.microsoft.com/office/powerpoint/2010/main" val="82481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8915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ChangeArrowheads="1"/>
          </p:cNvSpPr>
          <p:nvPr/>
        </p:nvSpPr>
        <p:spPr bwMode="auto">
          <a:xfrm>
            <a:off x="2819400" y="5715000"/>
            <a:ext cx="67195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sz="2800">
                <a:solidFill>
                  <a:srgbClr val="000000"/>
                </a:solidFill>
              </a:rPr>
              <a:t>Trophozoite and cyst stage of amoeba</a:t>
            </a:r>
          </a:p>
        </p:txBody>
      </p:sp>
      <p:sp>
        <p:nvSpPr>
          <p:cNvPr id="29700"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D6B00EDE-2B90-4CC5-B8A3-FABF6F968A39}" type="slidenum">
              <a:rPr lang="en-US" b="0">
                <a:solidFill>
                  <a:srgbClr val="000000"/>
                </a:solidFill>
              </a:rPr>
              <a:pPr algn="l"/>
              <a:t>6</a:t>
            </a:fld>
            <a:endParaRPr lang="en-US" b="0">
              <a:solidFill>
                <a:srgbClr val="000000"/>
              </a:solidFill>
            </a:endParaRPr>
          </a:p>
        </p:txBody>
      </p:sp>
    </p:spTree>
    <p:extLst>
      <p:ext uri="{BB962C8B-B14F-4D97-AF65-F5344CB8AC3E}">
        <p14:creationId xmlns:p14="http://schemas.microsoft.com/office/powerpoint/2010/main" val="55666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389857"/>
            <a:ext cx="90138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2057400" y="685800"/>
            <a:ext cx="8305800" cy="954088"/>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2800" b="1" dirty="0">
                <a:solidFill>
                  <a:srgbClr val="00B050"/>
                </a:solidFill>
                <a:cs typeface="Tahoma" pitchFamily="34" charset="0"/>
              </a:rPr>
              <a:t>BASIC STRUCTURAL AND FUNCTIONAL CHARACTERISTICS</a:t>
            </a:r>
          </a:p>
        </p:txBody>
      </p:sp>
      <p:sp>
        <p:nvSpPr>
          <p:cNvPr id="30725" name="Slide Number Placeholder 4"/>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60787C3C-29B0-403A-B276-D02942D9F442}" type="slidenum">
              <a:rPr lang="en-US" b="0">
                <a:solidFill>
                  <a:srgbClr val="000000"/>
                </a:solidFill>
              </a:rPr>
              <a:pPr algn="l"/>
              <a:t>7</a:t>
            </a:fld>
            <a:endParaRPr lang="en-US" b="0">
              <a:solidFill>
                <a:srgbClr val="000000"/>
              </a:solidFill>
            </a:endParaRPr>
          </a:p>
        </p:txBody>
      </p:sp>
    </p:spTree>
    <p:extLst>
      <p:ext uri="{BB962C8B-B14F-4D97-AF65-F5344CB8AC3E}">
        <p14:creationId xmlns:p14="http://schemas.microsoft.com/office/powerpoint/2010/main" val="207704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57375" y="17827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endParaRPr lang="en-US">
              <a:solidFill>
                <a:srgbClr val="000000"/>
              </a:solidFill>
            </a:endParaRPr>
          </a:p>
        </p:txBody>
      </p:sp>
      <p:pic>
        <p:nvPicPr>
          <p:cNvPr id="31747" name="Picture 4" descr="dim2s2_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143000"/>
            <a:ext cx="70104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5"/>
          <p:cNvSpPr>
            <a:spLocks noGrp="1" noChangeArrowheads="1"/>
          </p:cNvSpPr>
          <p:nvPr>
            <p:ph type="title" idx="4294967295"/>
          </p:nvPr>
        </p:nvSpPr>
        <p:spPr>
          <a:xfrm>
            <a:off x="2057400" y="0"/>
            <a:ext cx="7772400" cy="1143000"/>
          </a:xfrm>
        </p:spPr>
        <p:txBody>
          <a:bodyPr/>
          <a:lstStyle/>
          <a:p>
            <a:pPr>
              <a:defRPr/>
            </a:pPr>
            <a:r>
              <a:rPr lang="en-US" sz="2400">
                <a:solidFill>
                  <a:schemeClr val="bg1"/>
                </a:solidFill>
                <a:latin typeface="+mn-lt"/>
              </a:rPr>
              <a:t>The AMOEBA</a:t>
            </a:r>
          </a:p>
        </p:txBody>
      </p:sp>
      <p:sp>
        <p:nvSpPr>
          <p:cNvPr id="31749" name="Slide Number Placeholder 4"/>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CF456761-DC68-454D-A365-712A955D17C8}" type="slidenum">
              <a:rPr lang="en-US" b="0">
                <a:solidFill>
                  <a:srgbClr val="000000"/>
                </a:solidFill>
              </a:rPr>
              <a:pPr algn="l"/>
              <a:t>8</a:t>
            </a:fld>
            <a:endParaRPr lang="en-US" b="0">
              <a:solidFill>
                <a:srgbClr val="000000"/>
              </a:solidFill>
            </a:endParaRPr>
          </a:p>
        </p:txBody>
      </p:sp>
    </p:spTree>
    <p:extLst>
      <p:ext uri="{BB962C8B-B14F-4D97-AF65-F5344CB8AC3E}">
        <p14:creationId xmlns:p14="http://schemas.microsoft.com/office/powerpoint/2010/main" val="295619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a:xfrm>
            <a:off x="1524000" y="1219200"/>
            <a:ext cx="9144000" cy="5867400"/>
          </a:xfrm>
        </p:spPr>
        <p:txBody>
          <a:bodyPr/>
          <a:lstStyle/>
          <a:p>
            <a:pPr eaLnBrk="1" hangingPunct="1"/>
            <a:r>
              <a:rPr lang="en-US" sz="2400" b="1">
                <a:solidFill>
                  <a:srgbClr val="00B050"/>
                </a:solidFill>
                <a:cs typeface="Tahoma" panose="020B0604030504040204" pitchFamily="34" charset="0"/>
              </a:rPr>
              <a:t>Chromatoid body</a:t>
            </a:r>
          </a:p>
          <a:p>
            <a:pPr lvl="1" eaLnBrk="1" hangingPunct="1"/>
            <a:r>
              <a:rPr lang="en-US">
                <a:cs typeface="Tahoma" panose="020B0604030504040204" pitchFamily="34" charset="0"/>
              </a:rPr>
              <a:t>Is the RNA-protein complex</a:t>
            </a:r>
          </a:p>
          <a:p>
            <a:pPr lvl="1" eaLnBrk="1" hangingPunct="1"/>
            <a:r>
              <a:rPr lang="en-US">
                <a:cs typeface="Tahoma" panose="020B0604030504040204" pitchFamily="34" charset="0"/>
              </a:rPr>
              <a:t>May be rodlike with rounded or splint like end </a:t>
            </a:r>
          </a:p>
          <a:p>
            <a:pPr lvl="1" eaLnBrk="1" hangingPunct="1"/>
            <a:r>
              <a:rPr lang="en-US">
                <a:cs typeface="Tahoma" panose="020B0604030504040204" pitchFamily="34" charset="0"/>
              </a:rPr>
              <a:t>It is found in the genus Entamoeba</a:t>
            </a:r>
          </a:p>
          <a:p>
            <a:pPr lvl="1" eaLnBrk="1" hangingPunct="1"/>
            <a:endParaRPr lang="en-US" b="1">
              <a:cs typeface="Tahoma" panose="020B0604030504040204" pitchFamily="34" charset="0"/>
            </a:endParaRPr>
          </a:p>
          <a:p>
            <a:pPr eaLnBrk="1" hangingPunct="1">
              <a:lnSpc>
                <a:spcPct val="80000"/>
              </a:lnSpc>
            </a:pPr>
            <a:r>
              <a:rPr lang="en-US" sz="2400" b="1">
                <a:solidFill>
                  <a:srgbClr val="00B050"/>
                </a:solidFill>
                <a:cs typeface="Tahoma" panose="020B0604030504040204" pitchFamily="34" charset="0"/>
              </a:rPr>
              <a:t>Glycogen vacuole</a:t>
            </a:r>
          </a:p>
          <a:p>
            <a:pPr lvl="1" eaLnBrk="1" hangingPunct="1">
              <a:lnSpc>
                <a:spcPct val="80000"/>
              </a:lnSpc>
            </a:pPr>
            <a:r>
              <a:rPr lang="en-US">
                <a:cs typeface="Tahoma" panose="020B0604030504040204" pitchFamily="34" charset="0"/>
              </a:rPr>
              <a:t>Is a glycogen reserve which stains deeply with iodine and is found mainly in the </a:t>
            </a:r>
            <a:r>
              <a:rPr lang="en-US">
                <a:solidFill>
                  <a:srgbClr val="FF0000"/>
                </a:solidFill>
                <a:cs typeface="Tahoma" panose="020B0604030504040204" pitchFamily="34" charset="0"/>
              </a:rPr>
              <a:t>cysts</a:t>
            </a:r>
          </a:p>
          <a:p>
            <a:pPr lvl="1" eaLnBrk="1" hangingPunct="1">
              <a:lnSpc>
                <a:spcPct val="80000"/>
              </a:lnSpc>
            </a:pPr>
            <a:endParaRPr lang="en-US" b="1">
              <a:cs typeface="Tahoma" panose="020B0604030504040204" pitchFamily="34" charset="0"/>
            </a:endParaRPr>
          </a:p>
          <a:p>
            <a:pPr eaLnBrk="1" hangingPunct="1">
              <a:lnSpc>
                <a:spcPct val="80000"/>
              </a:lnSpc>
            </a:pPr>
            <a:r>
              <a:rPr lang="en-US" sz="2400" b="1">
                <a:solidFill>
                  <a:srgbClr val="00B050"/>
                </a:solidFill>
                <a:cs typeface="Tahoma" panose="020B0604030504040204" pitchFamily="34" charset="0"/>
              </a:rPr>
              <a:t>Food Vacuole</a:t>
            </a:r>
          </a:p>
          <a:p>
            <a:pPr lvl="1" eaLnBrk="1" hangingPunct="1">
              <a:lnSpc>
                <a:spcPct val="80000"/>
              </a:lnSpc>
            </a:pPr>
            <a:r>
              <a:rPr lang="en-US">
                <a:cs typeface="Tahoma" panose="020B0604030504040204" pitchFamily="34" charset="0"/>
              </a:rPr>
              <a:t>A membrane bound vesicle in the cytoplasm formed around an ingested food particle</a:t>
            </a:r>
          </a:p>
        </p:txBody>
      </p:sp>
      <p:sp>
        <p:nvSpPr>
          <p:cNvPr id="32772" name="Slide Number Placeholder 3"/>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fld id="{FE98A887-41C4-424E-AA56-4906A8CEBD57}" type="slidenum">
              <a:rPr lang="en-US" b="0">
                <a:solidFill>
                  <a:srgbClr val="000000"/>
                </a:solidFill>
              </a:rPr>
              <a:pPr algn="l"/>
              <a:t>9</a:t>
            </a:fld>
            <a:endParaRPr lang="en-US" b="0">
              <a:solidFill>
                <a:srgbClr val="000000"/>
              </a:solidFill>
            </a:endParaRPr>
          </a:p>
        </p:txBody>
      </p:sp>
    </p:spTree>
    <p:extLst>
      <p:ext uri="{BB962C8B-B14F-4D97-AF65-F5344CB8AC3E}">
        <p14:creationId xmlns:p14="http://schemas.microsoft.com/office/powerpoint/2010/main" val="3715582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4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1295</TotalTime>
  <Words>3505</Words>
  <Application>Microsoft Office PowerPoint</Application>
  <PresentationFormat>Widescreen</PresentationFormat>
  <Paragraphs>646</Paragraphs>
  <Slides>59</Slides>
  <Notes>6</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59</vt:i4>
      </vt:variant>
    </vt:vector>
  </HeadingPairs>
  <TitlesOfParts>
    <vt:vector size="80" baseType="lpstr">
      <vt:lpstr>Arial</vt:lpstr>
      <vt:lpstr>Arial Black</vt:lpstr>
      <vt:lpstr>Calibri</vt:lpstr>
      <vt:lpstr>Calibri Light</vt:lpstr>
      <vt:lpstr>Franklin Gothic Book</vt:lpstr>
      <vt:lpstr>Garamond</vt:lpstr>
      <vt:lpstr>Open Sans</vt:lpstr>
      <vt:lpstr>Perpetua</vt:lpstr>
      <vt:lpstr>Tahoma</vt:lpstr>
      <vt:lpstr>Times New Roman</vt:lpstr>
      <vt:lpstr>Wingdings</vt:lpstr>
      <vt:lpstr>Wingdings 2</vt:lpstr>
      <vt:lpstr>Office Theme</vt:lpstr>
      <vt:lpstr>1_Office Theme</vt:lpstr>
      <vt:lpstr>Pixel</vt:lpstr>
      <vt:lpstr>2_Pixel</vt:lpstr>
      <vt:lpstr>1_Pixel</vt:lpstr>
      <vt:lpstr>3_Pixel</vt:lpstr>
      <vt:lpstr>Equity</vt:lpstr>
      <vt:lpstr>4_Pixel</vt:lpstr>
      <vt:lpstr>5_Pixel</vt:lpstr>
      <vt:lpstr>AMOEBA</vt:lpstr>
      <vt:lpstr>Introduction</vt:lpstr>
      <vt:lpstr>PowerPoint Presentation</vt:lpstr>
      <vt:lpstr>PowerPoint Presentation</vt:lpstr>
      <vt:lpstr>AMOEBIC STATE</vt:lpstr>
      <vt:lpstr>PowerPoint Presentation</vt:lpstr>
      <vt:lpstr>PowerPoint Presentation</vt:lpstr>
      <vt:lpstr>The AMOEBA</vt:lpstr>
      <vt:lpstr>PowerPoint Presentation</vt:lpstr>
      <vt:lpstr>PowerPoint Presentation</vt:lpstr>
      <vt:lpstr>PowerPoint Presentation</vt:lpstr>
      <vt:lpstr> Classification of amoeba </vt:lpstr>
      <vt:lpstr>Entamoeba hystolytica </vt:lpstr>
      <vt:lpstr>Habitat</vt:lpstr>
      <vt:lpstr>Morphology </vt:lpstr>
      <vt:lpstr>Trophozoite Structure </vt:lpstr>
      <vt:lpstr>PowerPoint Presentation</vt:lpstr>
      <vt:lpstr>PowerPoint Presentation</vt:lpstr>
      <vt:lpstr>PowerPoint Presentation</vt:lpstr>
      <vt:lpstr>PowerPoint Presentation</vt:lpstr>
      <vt:lpstr>FREQUENCY</vt:lpstr>
      <vt:lpstr>PowerPoint Presentation</vt:lpstr>
      <vt:lpstr>PowerPoint Presentation</vt:lpstr>
      <vt:lpstr>PowerPoint Presentation</vt:lpstr>
      <vt:lpstr>PowerPoint Presentation</vt:lpstr>
      <vt:lpstr>Pathogenesis of Amebiasis</vt:lpstr>
      <vt:lpstr>PowerPoint Presentation</vt:lpstr>
      <vt:lpstr>Clinical outcome </vt:lpstr>
      <vt:lpstr>PowerPoint Presentation</vt:lpstr>
      <vt:lpstr>PowerPoint Presentation</vt:lpstr>
      <vt:lpstr>Clinical manifestations</vt:lpstr>
      <vt:lpstr>PowerPoint Presentation</vt:lpstr>
      <vt:lpstr>PowerPoint Presentation</vt:lpstr>
      <vt:lpstr>PowerPoint Presentation</vt:lpstr>
      <vt:lpstr>Amoebic liver abscess</vt:lpstr>
      <vt:lpstr>Amoebic liver abscess</vt:lpstr>
      <vt:lpstr>PowerPoint Presentation</vt:lpstr>
      <vt:lpstr>PowerPoint Presentation</vt:lpstr>
      <vt:lpstr> Laboratory diagnosis  </vt:lpstr>
      <vt:lpstr>   1. Microscopic examination of faecal  specimen  </vt:lpstr>
      <vt:lpstr>PowerPoint Presentation</vt:lpstr>
      <vt:lpstr>Specimen Collection and processing</vt:lpstr>
      <vt:lpstr>PowerPoint Presentation</vt:lpstr>
      <vt:lpstr> PREPARATION OF SLIDES FOR MICROSCOPIC EXAMINATION  </vt:lpstr>
      <vt:lpstr>PowerPoint Presentation</vt:lpstr>
      <vt:lpstr>PowerPoint Presentation</vt:lpstr>
      <vt:lpstr>NON PATHOGENIC AMOEBAE</vt:lpstr>
      <vt:lpstr>PowerPoint Presentation</vt:lpstr>
      <vt:lpstr>Entamoeba coli</vt:lpstr>
      <vt:lpstr>Entamoeba coli</vt:lpstr>
      <vt:lpstr>PowerPoint Presentation</vt:lpstr>
      <vt:lpstr> Entamoeba hartmanni  </vt:lpstr>
      <vt:lpstr>Entamoeba hartmanni  </vt:lpstr>
      <vt:lpstr>Endolimax nana</vt:lpstr>
      <vt:lpstr>PowerPoint Presentation</vt:lpstr>
      <vt:lpstr>Iodamoeba buetschlii</vt:lpstr>
      <vt:lpstr>Iodamoeba buetschlii</vt:lpstr>
      <vt:lpstr>E. dispar, E. moshkovskii, and E. bangladeshi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Masceline  Mutsaka-Makuvaza</dc:creator>
  <cp:lastModifiedBy>Christine    IGIKUNDIRO</cp:lastModifiedBy>
  <cp:revision>44</cp:revision>
  <dcterms:created xsi:type="dcterms:W3CDTF">2023-06-16T18:00:02Z</dcterms:created>
  <dcterms:modified xsi:type="dcterms:W3CDTF">2023-10-04T12:35:08Z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A3EC28EF-2CA5-4976-84F5-172ECED03288</vt:lpwstr>
  </property>
  <property fmtid="{D5CDD505-2E9C-101B-9397-08002B2CF9AE}" pid="3" name="ArticulatePath">
    <vt:lpwstr>Amoeba</vt:lpwstr>
  </property>
</Properties>
</file>