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1833" y="260984"/>
            <a:ext cx="418033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16607" y="1758695"/>
            <a:ext cx="1652270" cy="1626235"/>
          </a:xfrm>
          <a:custGeom>
            <a:avLst/>
            <a:gdLst/>
            <a:ahLst/>
            <a:cxnLst/>
            <a:rect l="l" t="t" r="r" b="b"/>
            <a:pathLst>
              <a:path w="1652270" h="1626235">
                <a:moveTo>
                  <a:pt x="826008" y="0"/>
                </a:moveTo>
                <a:lnTo>
                  <a:pt x="777474" y="1380"/>
                </a:lnTo>
                <a:lnTo>
                  <a:pt x="729679" y="5469"/>
                </a:lnTo>
                <a:lnTo>
                  <a:pt x="682700" y="12192"/>
                </a:lnTo>
                <a:lnTo>
                  <a:pt x="636614" y="21471"/>
                </a:lnTo>
                <a:lnTo>
                  <a:pt x="591499" y="33231"/>
                </a:lnTo>
                <a:lnTo>
                  <a:pt x="547432" y="47396"/>
                </a:lnTo>
                <a:lnTo>
                  <a:pt x="504491" y="63888"/>
                </a:lnTo>
                <a:lnTo>
                  <a:pt x="462753" y="82633"/>
                </a:lnTo>
                <a:lnTo>
                  <a:pt x="422296" y="103554"/>
                </a:lnTo>
                <a:lnTo>
                  <a:pt x="383198" y="126574"/>
                </a:lnTo>
                <a:lnTo>
                  <a:pt x="345535" y="151617"/>
                </a:lnTo>
                <a:lnTo>
                  <a:pt x="309385" y="178607"/>
                </a:lnTo>
                <a:lnTo>
                  <a:pt x="274826" y="207469"/>
                </a:lnTo>
                <a:lnTo>
                  <a:pt x="241935" y="238125"/>
                </a:lnTo>
                <a:lnTo>
                  <a:pt x="210789" y="270499"/>
                </a:lnTo>
                <a:lnTo>
                  <a:pt x="181467" y="304515"/>
                </a:lnTo>
                <a:lnTo>
                  <a:pt x="154045" y="340097"/>
                </a:lnTo>
                <a:lnTo>
                  <a:pt x="128601" y="377170"/>
                </a:lnTo>
                <a:lnTo>
                  <a:pt x="105213" y="415655"/>
                </a:lnTo>
                <a:lnTo>
                  <a:pt x="83957" y="455478"/>
                </a:lnTo>
                <a:lnTo>
                  <a:pt x="64912" y="496562"/>
                </a:lnTo>
                <a:lnTo>
                  <a:pt x="48155" y="538830"/>
                </a:lnTo>
                <a:lnTo>
                  <a:pt x="33764" y="582207"/>
                </a:lnTo>
                <a:lnTo>
                  <a:pt x="21815" y="626617"/>
                </a:lnTo>
                <a:lnTo>
                  <a:pt x="12387" y="671982"/>
                </a:lnTo>
                <a:lnTo>
                  <a:pt x="5557" y="718228"/>
                </a:lnTo>
                <a:lnTo>
                  <a:pt x="1402" y="765277"/>
                </a:lnTo>
                <a:lnTo>
                  <a:pt x="0" y="813053"/>
                </a:lnTo>
                <a:lnTo>
                  <a:pt x="1402" y="860830"/>
                </a:lnTo>
                <a:lnTo>
                  <a:pt x="5557" y="907879"/>
                </a:lnTo>
                <a:lnTo>
                  <a:pt x="12387" y="954125"/>
                </a:lnTo>
                <a:lnTo>
                  <a:pt x="21815" y="999490"/>
                </a:lnTo>
                <a:lnTo>
                  <a:pt x="33764" y="1043900"/>
                </a:lnTo>
                <a:lnTo>
                  <a:pt x="48155" y="1087277"/>
                </a:lnTo>
                <a:lnTo>
                  <a:pt x="64912" y="1129545"/>
                </a:lnTo>
                <a:lnTo>
                  <a:pt x="83957" y="1170629"/>
                </a:lnTo>
                <a:lnTo>
                  <a:pt x="105213" y="1210452"/>
                </a:lnTo>
                <a:lnTo>
                  <a:pt x="128601" y="1248937"/>
                </a:lnTo>
                <a:lnTo>
                  <a:pt x="154045" y="1286010"/>
                </a:lnTo>
                <a:lnTo>
                  <a:pt x="181467" y="1321592"/>
                </a:lnTo>
                <a:lnTo>
                  <a:pt x="210789" y="1355608"/>
                </a:lnTo>
                <a:lnTo>
                  <a:pt x="241935" y="1387982"/>
                </a:lnTo>
                <a:lnTo>
                  <a:pt x="274826" y="1418638"/>
                </a:lnTo>
                <a:lnTo>
                  <a:pt x="309385" y="1447500"/>
                </a:lnTo>
                <a:lnTo>
                  <a:pt x="345535" y="1474490"/>
                </a:lnTo>
                <a:lnTo>
                  <a:pt x="383198" y="1499533"/>
                </a:lnTo>
                <a:lnTo>
                  <a:pt x="422296" y="1522553"/>
                </a:lnTo>
                <a:lnTo>
                  <a:pt x="462753" y="1543474"/>
                </a:lnTo>
                <a:lnTo>
                  <a:pt x="504491" y="1562219"/>
                </a:lnTo>
                <a:lnTo>
                  <a:pt x="547432" y="1578711"/>
                </a:lnTo>
                <a:lnTo>
                  <a:pt x="591499" y="1592876"/>
                </a:lnTo>
                <a:lnTo>
                  <a:pt x="636614" y="1604636"/>
                </a:lnTo>
                <a:lnTo>
                  <a:pt x="682700" y="1613915"/>
                </a:lnTo>
                <a:lnTo>
                  <a:pt x="729679" y="1620638"/>
                </a:lnTo>
                <a:lnTo>
                  <a:pt x="777474" y="1624727"/>
                </a:lnTo>
                <a:lnTo>
                  <a:pt x="826008" y="1626107"/>
                </a:lnTo>
                <a:lnTo>
                  <a:pt x="874541" y="1624727"/>
                </a:lnTo>
                <a:lnTo>
                  <a:pt x="922336" y="1620638"/>
                </a:lnTo>
                <a:lnTo>
                  <a:pt x="969315" y="1613915"/>
                </a:lnTo>
                <a:lnTo>
                  <a:pt x="1015401" y="1604636"/>
                </a:lnTo>
                <a:lnTo>
                  <a:pt x="1060516" y="1592876"/>
                </a:lnTo>
                <a:lnTo>
                  <a:pt x="1104583" y="1578711"/>
                </a:lnTo>
                <a:lnTo>
                  <a:pt x="1147524" y="1562219"/>
                </a:lnTo>
                <a:lnTo>
                  <a:pt x="1189262" y="1543474"/>
                </a:lnTo>
                <a:lnTo>
                  <a:pt x="1229719" y="1522553"/>
                </a:lnTo>
                <a:lnTo>
                  <a:pt x="1268817" y="1499533"/>
                </a:lnTo>
                <a:lnTo>
                  <a:pt x="1306480" y="1474490"/>
                </a:lnTo>
                <a:lnTo>
                  <a:pt x="1342630" y="1447500"/>
                </a:lnTo>
                <a:lnTo>
                  <a:pt x="1377189" y="1418638"/>
                </a:lnTo>
                <a:lnTo>
                  <a:pt x="1410081" y="1387982"/>
                </a:lnTo>
                <a:lnTo>
                  <a:pt x="1441226" y="1355608"/>
                </a:lnTo>
                <a:lnTo>
                  <a:pt x="1470548" y="1321592"/>
                </a:lnTo>
                <a:lnTo>
                  <a:pt x="1497970" y="1286010"/>
                </a:lnTo>
                <a:lnTo>
                  <a:pt x="1523414" y="1248937"/>
                </a:lnTo>
                <a:lnTo>
                  <a:pt x="1546802" y="1210452"/>
                </a:lnTo>
                <a:lnTo>
                  <a:pt x="1568058" y="1170629"/>
                </a:lnTo>
                <a:lnTo>
                  <a:pt x="1587103" y="1129545"/>
                </a:lnTo>
                <a:lnTo>
                  <a:pt x="1603860" y="1087277"/>
                </a:lnTo>
                <a:lnTo>
                  <a:pt x="1618251" y="1043900"/>
                </a:lnTo>
                <a:lnTo>
                  <a:pt x="1630200" y="999490"/>
                </a:lnTo>
                <a:lnTo>
                  <a:pt x="1639628" y="954125"/>
                </a:lnTo>
                <a:lnTo>
                  <a:pt x="1646458" y="907879"/>
                </a:lnTo>
                <a:lnTo>
                  <a:pt x="1650613" y="860830"/>
                </a:lnTo>
                <a:lnTo>
                  <a:pt x="1652016" y="813053"/>
                </a:lnTo>
                <a:lnTo>
                  <a:pt x="1650613" y="765277"/>
                </a:lnTo>
                <a:lnTo>
                  <a:pt x="1646458" y="718228"/>
                </a:lnTo>
                <a:lnTo>
                  <a:pt x="1639628" y="671982"/>
                </a:lnTo>
                <a:lnTo>
                  <a:pt x="1630200" y="626617"/>
                </a:lnTo>
                <a:lnTo>
                  <a:pt x="1618251" y="582207"/>
                </a:lnTo>
                <a:lnTo>
                  <a:pt x="1603860" y="538830"/>
                </a:lnTo>
                <a:lnTo>
                  <a:pt x="1587103" y="496562"/>
                </a:lnTo>
                <a:lnTo>
                  <a:pt x="1568058" y="455478"/>
                </a:lnTo>
                <a:lnTo>
                  <a:pt x="1546802" y="415655"/>
                </a:lnTo>
                <a:lnTo>
                  <a:pt x="1523414" y="377170"/>
                </a:lnTo>
                <a:lnTo>
                  <a:pt x="1497970" y="340097"/>
                </a:lnTo>
                <a:lnTo>
                  <a:pt x="1470548" y="304515"/>
                </a:lnTo>
                <a:lnTo>
                  <a:pt x="1441226" y="270499"/>
                </a:lnTo>
                <a:lnTo>
                  <a:pt x="1410081" y="238125"/>
                </a:lnTo>
                <a:lnTo>
                  <a:pt x="1377189" y="207469"/>
                </a:lnTo>
                <a:lnTo>
                  <a:pt x="1342630" y="178607"/>
                </a:lnTo>
                <a:lnTo>
                  <a:pt x="1306480" y="151617"/>
                </a:lnTo>
                <a:lnTo>
                  <a:pt x="1268817" y="126574"/>
                </a:lnTo>
                <a:lnTo>
                  <a:pt x="1229719" y="103554"/>
                </a:lnTo>
                <a:lnTo>
                  <a:pt x="1189262" y="82633"/>
                </a:lnTo>
                <a:lnTo>
                  <a:pt x="1147524" y="63888"/>
                </a:lnTo>
                <a:lnTo>
                  <a:pt x="1104583" y="47396"/>
                </a:lnTo>
                <a:lnTo>
                  <a:pt x="1060516" y="33231"/>
                </a:lnTo>
                <a:lnTo>
                  <a:pt x="1015401" y="21471"/>
                </a:lnTo>
                <a:lnTo>
                  <a:pt x="969315" y="12192"/>
                </a:lnTo>
                <a:lnTo>
                  <a:pt x="922336" y="5469"/>
                </a:lnTo>
                <a:lnTo>
                  <a:pt x="874541" y="1380"/>
                </a:lnTo>
                <a:lnTo>
                  <a:pt x="826008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16607" y="1758695"/>
            <a:ext cx="1652270" cy="1626235"/>
          </a:xfrm>
          <a:custGeom>
            <a:avLst/>
            <a:gdLst/>
            <a:ahLst/>
            <a:cxnLst/>
            <a:rect l="l" t="t" r="r" b="b"/>
            <a:pathLst>
              <a:path w="1652270" h="1626235">
                <a:moveTo>
                  <a:pt x="0" y="813053"/>
                </a:moveTo>
                <a:lnTo>
                  <a:pt x="1402" y="765277"/>
                </a:lnTo>
                <a:lnTo>
                  <a:pt x="5557" y="718228"/>
                </a:lnTo>
                <a:lnTo>
                  <a:pt x="12387" y="671982"/>
                </a:lnTo>
                <a:lnTo>
                  <a:pt x="21815" y="626617"/>
                </a:lnTo>
                <a:lnTo>
                  <a:pt x="33764" y="582207"/>
                </a:lnTo>
                <a:lnTo>
                  <a:pt x="48155" y="538830"/>
                </a:lnTo>
                <a:lnTo>
                  <a:pt x="64912" y="496562"/>
                </a:lnTo>
                <a:lnTo>
                  <a:pt x="83957" y="455478"/>
                </a:lnTo>
                <a:lnTo>
                  <a:pt x="105213" y="415655"/>
                </a:lnTo>
                <a:lnTo>
                  <a:pt x="128601" y="377170"/>
                </a:lnTo>
                <a:lnTo>
                  <a:pt x="154045" y="340097"/>
                </a:lnTo>
                <a:lnTo>
                  <a:pt x="181467" y="304515"/>
                </a:lnTo>
                <a:lnTo>
                  <a:pt x="210789" y="270499"/>
                </a:lnTo>
                <a:lnTo>
                  <a:pt x="241935" y="238125"/>
                </a:lnTo>
                <a:lnTo>
                  <a:pt x="274826" y="207469"/>
                </a:lnTo>
                <a:lnTo>
                  <a:pt x="309385" y="178607"/>
                </a:lnTo>
                <a:lnTo>
                  <a:pt x="345535" y="151617"/>
                </a:lnTo>
                <a:lnTo>
                  <a:pt x="383198" y="126574"/>
                </a:lnTo>
                <a:lnTo>
                  <a:pt x="422296" y="103554"/>
                </a:lnTo>
                <a:lnTo>
                  <a:pt x="462753" y="82633"/>
                </a:lnTo>
                <a:lnTo>
                  <a:pt x="504491" y="63888"/>
                </a:lnTo>
                <a:lnTo>
                  <a:pt x="547432" y="47396"/>
                </a:lnTo>
                <a:lnTo>
                  <a:pt x="591499" y="33231"/>
                </a:lnTo>
                <a:lnTo>
                  <a:pt x="636614" y="21471"/>
                </a:lnTo>
                <a:lnTo>
                  <a:pt x="682700" y="12192"/>
                </a:lnTo>
                <a:lnTo>
                  <a:pt x="729679" y="5469"/>
                </a:lnTo>
                <a:lnTo>
                  <a:pt x="777474" y="1380"/>
                </a:lnTo>
                <a:lnTo>
                  <a:pt x="826008" y="0"/>
                </a:lnTo>
                <a:lnTo>
                  <a:pt x="874541" y="1380"/>
                </a:lnTo>
                <a:lnTo>
                  <a:pt x="922336" y="5469"/>
                </a:lnTo>
                <a:lnTo>
                  <a:pt x="969315" y="12192"/>
                </a:lnTo>
                <a:lnTo>
                  <a:pt x="1015401" y="21471"/>
                </a:lnTo>
                <a:lnTo>
                  <a:pt x="1060516" y="33231"/>
                </a:lnTo>
                <a:lnTo>
                  <a:pt x="1104583" y="47396"/>
                </a:lnTo>
                <a:lnTo>
                  <a:pt x="1147524" y="63888"/>
                </a:lnTo>
                <a:lnTo>
                  <a:pt x="1189262" y="82633"/>
                </a:lnTo>
                <a:lnTo>
                  <a:pt x="1229719" y="103554"/>
                </a:lnTo>
                <a:lnTo>
                  <a:pt x="1268817" y="126574"/>
                </a:lnTo>
                <a:lnTo>
                  <a:pt x="1306480" y="151617"/>
                </a:lnTo>
                <a:lnTo>
                  <a:pt x="1342630" y="178607"/>
                </a:lnTo>
                <a:lnTo>
                  <a:pt x="1377189" y="207469"/>
                </a:lnTo>
                <a:lnTo>
                  <a:pt x="1410081" y="238125"/>
                </a:lnTo>
                <a:lnTo>
                  <a:pt x="1441226" y="270499"/>
                </a:lnTo>
                <a:lnTo>
                  <a:pt x="1470548" y="304515"/>
                </a:lnTo>
                <a:lnTo>
                  <a:pt x="1497970" y="340097"/>
                </a:lnTo>
                <a:lnTo>
                  <a:pt x="1523414" y="377170"/>
                </a:lnTo>
                <a:lnTo>
                  <a:pt x="1546802" y="415655"/>
                </a:lnTo>
                <a:lnTo>
                  <a:pt x="1568058" y="455478"/>
                </a:lnTo>
                <a:lnTo>
                  <a:pt x="1587103" y="496562"/>
                </a:lnTo>
                <a:lnTo>
                  <a:pt x="1603860" y="538830"/>
                </a:lnTo>
                <a:lnTo>
                  <a:pt x="1618251" y="582207"/>
                </a:lnTo>
                <a:lnTo>
                  <a:pt x="1630200" y="626617"/>
                </a:lnTo>
                <a:lnTo>
                  <a:pt x="1639628" y="671982"/>
                </a:lnTo>
                <a:lnTo>
                  <a:pt x="1646458" y="718228"/>
                </a:lnTo>
                <a:lnTo>
                  <a:pt x="1650613" y="765277"/>
                </a:lnTo>
                <a:lnTo>
                  <a:pt x="1652016" y="813053"/>
                </a:lnTo>
                <a:lnTo>
                  <a:pt x="1650613" y="860830"/>
                </a:lnTo>
                <a:lnTo>
                  <a:pt x="1646458" y="907879"/>
                </a:lnTo>
                <a:lnTo>
                  <a:pt x="1639628" y="954125"/>
                </a:lnTo>
                <a:lnTo>
                  <a:pt x="1630200" y="999490"/>
                </a:lnTo>
                <a:lnTo>
                  <a:pt x="1618251" y="1043900"/>
                </a:lnTo>
                <a:lnTo>
                  <a:pt x="1603860" y="1087277"/>
                </a:lnTo>
                <a:lnTo>
                  <a:pt x="1587103" y="1129545"/>
                </a:lnTo>
                <a:lnTo>
                  <a:pt x="1568058" y="1170629"/>
                </a:lnTo>
                <a:lnTo>
                  <a:pt x="1546802" y="1210452"/>
                </a:lnTo>
                <a:lnTo>
                  <a:pt x="1523414" y="1248937"/>
                </a:lnTo>
                <a:lnTo>
                  <a:pt x="1497970" y="1286010"/>
                </a:lnTo>
                <a:lnTo>
                  <a:pt x="1470548" y="1321592"/>
                </a:lnTo>
                <a:lnTo>
                  <a:pt x="1441226" y="1355608"/>
                </a:lnTo>
                <a:lnTo>
                  <a:pt x="1410081" y="1387982"/>
                </a:lnTo>
                <a:lnTo>
                  <a:pt x="1377189" y="1418638"/>
                </a:lnTo>
                <a:lnTo>
                  <a:pt x="1342630" y="1447500"/>
                </a:lnTo>
                <a:lnTo>
                  <a:pt x="1306480" y="1474490"/>
                </a:lnTo>
                <a:lnTo>
                  <a:pt x="1268817" y="1499533"/>
                </a:lnTo>
                <a:lnTo>
                  <a:pt x="1229719" y="1522553"/>
                </a:lnTo>
                <a:lnTo>
                  <a:pt x="1189262" y="1543474"/>
                </a:lnTo>
                <a:lnTo>
                  <a:pt x="1147524" y="1562219"/>
                </a:lnTo>
                <a:lnTo>
                  <a:pt x="1104583" y="1578711"/>
                </a:lnTo>
                <a:lnTo>
                  <a:pt x="1060516" y="1592876"/>
                </a:lnTo>
                <a:lnTo>
                  <a:pt x="1015401" y="1604636"/>
                </a:lnTo>
                <a:lnTo>
                  <a:pt x="969315" y="1613915"/>
                </a:lnTo>
                <a:lnTo>
                  <a:pt x="922336" y="1620638"/>
                </a:lnTo>
                <a:lnTo>
                  <a:pt x="874541" y="1624727"/>
                </a:lnTo>
                <a:lnTo>
                  <a:pt x="826008" y="1626107"/>
                </a:lnTo>
                <a:lnTo>
                  <a:pt x="777474" y="1624727"/>
                </a:lnTo>
                <a:lnTo>
                  <a:pt x="729679" y="1620638"/>
                </a:lnTo>
                <a:lnTo>
                  <a:pt x="682700" y="1613915"/>
                </a:lnTo>
                <a:lnTo>
                  <a:pt x="636614" y="1604636"/>
                </a:lnTo>
                <a:lnTo>
                  <a:pt x="591499" y="1592876"/>
                </a:lnTo>
                <a:lnTo>
                  <a:pt x="547432" y="1578711"/>
                </a:lnTo>
                <a:lnTo>
                  <a:pt x="504491" y="1562219"/>
                </a:lnTo>
                <a:lnTo>
                  <a:pt x="462753" y="1543474"/>
                </a:lnTo>
                <a:lnTo>
                  <a:pt x="422296" y="1522553"/>
                </a:lnTo>
                <a:lnTo>
                  <a:pt x="383198" y="1499533"/>
                </a:lnTo>
                <a:lnTo>
                  <a:pt x="345535" y="1474490"/>
                </a:lnTo>
                <a:lnTo>
                  <a:pt x="309385" y="1447500"/>
                </a:lnTo>
                <a:lnTo>
                  <a:pt x="274826" y="1418638"/>
                </a:lnTo>
                <a:lnTo>
                  <a:pt x="241935" y="1387982"/>
                </a:lnTo>
                <a:lnTo>
                  <a:pt x="210789" y="1355608"/>
                </a:lnTo>
                <a:lnTo>
                  <a:pt x="181467" y="1321592"/>
                </a:lnTo>
                <a:lnTo>
                  <a:pt x="154045" y="1286010"/>
                </a:lnTo>
                <a:lnTo>
                  <a:pt x="128601" y="1248937"/>
                </a:lnTo>
                <a:lnTo>
                  <a:pt x="105213" y="1210452"/>
                </a:lnTo>
                <a:lnTo>
                  <a:pt x="83957" y="1170629"/>
                </a:lnTo>
                <a:lnTo>
                  <a:pt x="64912" y="1129545"/>
                </a:lnTo>
                <a:lnTo>
                  <a:pt x="48155" y="1087277"/>
                </a:lnTo>
                <a:lnTo>
                  <a:pt x="33764" y="1043900"/>
                </a:lnTo>
                <a:lnTo>
                  <a:pt x="21815" y="999490"/>
                </a:lnTo>
                <a:lnTo>
                  <a:pt x="12387" y="954125"/>
                </a:lnTo>
                <a:lnTo>
                  <a:pt x="5557" y="907879"/>
                </a:lnTo>
                <a:lnTo>
                  <a:pt x="1402" y="860830"/>
                </a:lnTo>
                <a:lnTo>
                  <a:pt x="0" y="81305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94203" y="2307335"/>
            <a:ext cx="497205" cy="513715"/>
          </a:xfrm>
          <a:custGeom>
            <a:avLst/>
            <a:gdLst/>
            <a:ahLst/>
            <a:cxnLst/>
            <a:rect l="l" t="t" r="r" b="b"/>
            <a:pathLst>
              <a:path w="497205" h="513714">
                <a:moveTo>
                  <a:pt x="248412" y="0"/>
                </a:moveTo>
                <a:lnTo>
                  <a:pt x="203768" y="4136"/>
                </a:lnTo>
                <a:lnTo>
                  <a:pt x="161746" y="16061"/>
                </a:lnTo>
                <a:lnTo>
                  <a:pt x="123048" y="35051"/>
                </a:lnTo>
                <a:lnTo>
                  <a:pt x="88377" y="60383"/>
                </a:lnTo>
                <a:lnTo>
                  <a:pt x="58434" y="91330"/>
                </a:lnTo>
                <a:lnTo>
                  <a:pt x="33923" y="127169"/>
                </a:lnTo>
                <a:lnTo>
                  <a:pt x="15545" y="167175"/>
                </a:lnTo>
                <a:lnTo>
                  <a:pt x="4003" y="210625"/>
                </a:lnTo>
                <a:lnTo>
                  <a:pt x="0" y="256793"/>
                </a:lnTo>
                <a:lnTo>
                  <a:pt x="4003" y="302962"/>
                </a:lnTo>
                <a:lnTo>
                  <a:pt x="15545" y="346412"/>
                </a:lnTo>
                <a:lnTo>
                  <a:pt x="33923" y="386418"/>
                </a:lnTo>
                <a:lnTo>
                  <a:pt x="58434" y="422257"/>
                </a:lnTo>
                <a:lnTo>
                  <a:pt x="88377" y="453204"/>
                </a:lnTo>
                <a:lnTo>
                  <a:pt x="123048" y="478535"/>
                </a:lnTo>
                <a:lnTo>
                  <a:pt x="161746" y="497526"/>
                </a:lnTo>
                <a:lnTo>
                  <a:pt x="203768" y="509451"/>
                </a:lnTo>
                <a:lnTo>
                  <a:pt x="248412" y="513588"/>
                </a:lnTo>
                <a:lnTo>
                  <a:pt x="293055" y="509451"/>
                </a:lnTo>
                <a:lnTo>
                  <a:pt x="335077" y="497526"/>
                </a:lnTo>
                <a:lnTo>
                  <a:pt x="373775" y="478536"/>
                </a:lnTo>
                <a:lnTo>
                  <a:pt x="408446" y="453204"/>
                </a:lnTo>
                <a:lnTo>
                  <a:pt x="438389" y="422257"/>
                </a:lnTo>
                <a:lnTo>
                  <a:pt x="462900" y="386418"/>
                </a:lnTo>
                <a:lnTo>
                  <a:pt x="481278" y="346412"/>
                </a:lnTo>
                <a:lnTo>
                  <a:pt x="492820" y="302962"/>
                </a:lnTo>
                <a:lnTo>
                  <a:pt x="496823" y="256793"/>
                </a:lnTo>
                <a:lnTo>
                  <a:pt x="492820" y="210625"/>
                </a:lnTo>
                <a:lnTo>
                  <a:pt x="481278" y="167175"/>
                </a:lnTo>
                <a:lnTo>
                  <a:pt x="462900" y="127169"/>
                </a:lnTo>
                <a:lnTo>
                  <a:pt x="438389" y="91330"/>
                </a:lnTo>
                <a:lnTo>
                  <a:pt x="408446" y="60383"/>
                </a:lnTo>
                <a:lnTo>
                  <a:pt x="373775" y="35052"/>
                </a:lnTo>
                <a:lnTo>
                  <a:pt x="335077" y="16061"/>
                </a:lnTo>
                <a:lnTo>
                  <a:pt x="293055" y="4136"/>
                </a:lnTo>
                <a:lnTo>
                  <a:pt x="24841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94203" y="2307335"/>
            <a:ext cx="497205" cy="513715"/>
          </a:xfrm>
          <a:custGeom>
            <a:avLst/>
            <a:gdLst/>
            <a:ahLst/>
            <a:cxnLst/>
            <a:rect l="l" t="t" r="r" b="b"/>
            <a:pathLst>
              <a:path w="497205" h="513714">
                <a:moveTo>
                  <a:pt x="0" y="256793"/>
                </a:moveTo>
                <a:lnTo>
                  <a:pt x="4003" y="210625"/>
                </a:lnTo>
                <a:lnTo>
                  <a:pt x="15545" y="167175"/>
                </a:lnTo>
                <a:lnTo>
                  <a:pt x="33923" y="127169"/>
                </a:lnTo>
                <a:lnTo>
                  <a:pt x="58434" y="91330"/>
                </a:lnTo>
                <a:lnTo>
                  <a:pt x="88377" y="60383"/>
                </a:lnTo>
                <a:lnTo>
                  <a:pt x="123048" y="35051"/>
                </a:lnTo>
                <a:lnTo>
                  <a:pt x="161746" y="16061"/>
                </a:lnTo>
                <a:lnTo>
                  <a:pt x="203768" y="4136"/>
                </a:lnTo>
                <a:lnTo>
                  <a:pt x="248412" y="0"/>
                </a:lnTo>
                <a:lnTo>
                  <a:pt x="293055" y="4136"/>
                </a:lnTo>
                <a:lnTo>
                  <a:pt x="335077" y="16061"/>
                </a:lnTo>
                <a:lnTo>
                  <a:pt x="373775" y="35052"/>
                </a:lnTo>
                <a:lnTo>
                  <a:pt x="408446" y="60383"/>
                </a:lnTo>
                <a:lnTo>
                  <a:pt x="438389" y="91330"/>
                </a:lnTo>
                <a:lnTo>
                  <a:pt x="462900" y="127169"/>
                </a:lnTo>
                <a:lnTo>
                  <a:pt x="481278" y="167175"/>
                </a:lnTo>
                <a:lnTo>
                  <a:pt x="492820" y="210625"/>
                </a:lnTo>
                <a:lnTo>
                  <a:pt x="496823" y="256793"/>
                </a:lnTo>
                <a:lnTo>
                  <a:pt x="492820" y="302962"/>
                </a:lnTo>
                <a:lnTo>
                  <a:pt x="481278" y="346412"/>
                </a:lnTo>
                <a:lnTo>
                  <a:pt x="462900" y="386418"/>
                </a:lnTo>
                <a:lnTo>
                  <a:pt x="438389" y="422257"/>
                </a:lnTo>
                <a:lnTo>
                  <a:pt x="408446" y="453204"/>
                </a:lnTo>
                <a:lnTo>
                  <a:pt x="373775" y="478536"/>
                </a:lnTo>
                <a:lnTo>
                  <a:pt x="335077" y="497526"/>
                </a:lnTo>
                <a:lnTo>
                  <a:pt x="293055" y="509451"/>
                </a:lnTo>
                <a:lnTo>
                  <a:pt x="248412" y="513588"/>
                </a:lnTo>
                <a:lnTo>
                  <a:pt x="203768" y="509451"/>
                </a:lnTo>
                <a:lnTo>
                  <a:pt x="161746" y="497526"/>
                </a:lnTo>
                <a:lnTo>
                  <a:pt x="123048" y="478535"/>
                </a:lnTo>
                <a:lnTo>
                  <a:pt x="88377" y="453204"/>
                </a:lnTo>
                <a:lnTo>
                  <a:pt x="58434" y="422257"/>
                </a:lnTo>
                <a:lnTo>
                  <a:pt x="33923" y="386418"/>
                </a:lnTo>
                <a:lnTo>
                  <a:pt x="15545" y="346412"/>
                </a:lnTo>
                <a:lnTo>
                  <a:pt x="4003" y="302962"/>
                </a:lnTo>
                <a:lnTo>
                  <a:pt x="0" y="25679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968751" y="2353055"/>
            <a:ext cx="173736" cy="35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119116" y="1712976"/>
            <a:ext cx="1651000" cy="1626235"/>
          </a:xfrm>
          <a:custGeom>
            <a:avLst/>
            <a:gdLst/>
            <a:ahLst/>
            <a:cxnLst/>
            <a:rect l="l" t="t" r="r" b="b"/>
            <a:pathLst>
              <a:path w="1651000" h="1626235">
                <a:moveTo>
                  <a:pt x="825246" y="0"/>
                </a:moveTo>
                <a:lnTo>
                  <a:pt x="776753" y="1380"/>
                </a:lnTo>
                <a:lnTo>
                  <a:pt x="728998" y="5469"/>
                </a:lnTo>
                <a:lnTo>
                  <a:pt x="682060" y="12192"/>
                </a:lnTo>
                <a:lnTo>
                  <a:pt x="636014" y="21471"/>
                </a:lnTo>
                <a:lnTo>
                  <a:pt x="590939" y="33231"/>
                </a:lnTo>
                <a:lnTo>
                  <a:pt x="546911" y="47396"/>
                </a:lnTo>
                <a:lnTo>
                  <a:pt x="504009" y="63888"/>
                </a:lnTo>
                <a:lnTo>
                  <a:pt x="462309" y="82633"/>
                </a:lnTo>
                <a:lnTo>
                  <a:pt x="421889" y="103554"/>
                </a:lnTo>
                <a:lnTo>
                  <a:pt x="382827" y="126574"/>
                </a:lnTo>
                <a:lnTo>
                  <a:pt x="345199" y="151617"/>
                </a:lnTo>
                <a:lnTo>
                  <a:pt x="309083" y="178607"/>
                </a:lnTo>
                <a:lnTo>
                  <a:pt x="274556" y="207469"/>
                </a:lnTo>
                <a:lnTo>
                  <a:pt x="241696" y="238125"/>
                </a:lnTo>
                <a:lnTo>
                  <a:pt x="210581" y="270499"/>
                </a:lnTo>
                <a:lnTo>
                  <a:pt x="181287" y="304515"/>
                </a:lnTo>
                <a:lnTo>
                  <a:pt x="153891" y="340097"/>
                </a:lnTo>
                <a:lnTo>
                  <a:pt x="128472" y="377170"/>
                </a:lnTo>
                <a:lnTo>
                  <a:pt x="105107" y="415655"/>
                </a:lnTo>
                <a:lnTo>
                  <a:pt x="83873" y="455478"/>
                </a:lnTo>
                <a:lnTo>
                  <a:pt x="64847" y="496562"/>
                </a:lnTo>
                <a:lnTo>
                  <a:pt x="48107" y="538830"/>
                </a:lnTo>
                <a:lnTo>
                  <a:pt x="33730" y="582207"/>
                </a:lnTo>
                <a:lnTo>
                  <a:pt x="21793" y="626617"/>
                </a:lnTo>
                <a:lnTo>
                  <a:pt x="12374" y="671982"/>
                </a:lnTo>
                <a:lnTo>
                  <a:pt x="5551" y="718228"/>
                </a:lnTo>
                <a:lnTo>
                  <a:pt x="1400" y="765277"/>
                </a:lnTo>
                <a:lnTo>
                  <a:pt x="0" y="813053"/>
                </a:lnTo>
                <a:lnTo>
                  <a:pt x="1400" y="860830"/>
                </a:lnTo>
                <a:lnTo>
                  <a:pt x="5551" y="907879"/>
                </a:lnTo>
                <a:lnTo>
                  <a:pt x="12374" y="954125"/>
                </a:lnTo>
                <a:lnTo>
                  <a:pt x="21793" y="999490"/>
                </a:lnTo>
                <a:lnTo>
                  <a:pt x="33730" y="1043900"/>
                </a:lnTo>
                <a:lnTo>
                  <a:pt x="48107" y="1087277"/>
                </a:lnTo>
                <a:lnTo>
                  <a:pt x="64847" y="1129545"/>
                </a:lnTo>
                <a:lnTo>
                  <a:pt x="83873" y="1170629"/>
                </a:lnTo>
                <a:lnTo>
                  <a:pt x="105107" y="1210452"/>
                </a:lnTo>
                <a:lnTo>
                  <a:pt x="128472" y="1248937"/>
                </a:lnTo>
                <a:lnTo>
                  <a:pt x="153891" y="1286010"/>
                </a:lnTo>
                <a:lnTo>
                  <a:pt x="181287" y="1321592"/>
                </a:lnTo>
                <a:lnTo>
                  <a:pt x="210581" y="1355608"/>
                </a:lnTo>
                <a:lnTo>
                  <a:pt x="241696" y="1387982"/>
                </a:lnTo>
                <a:lnTo>
                  <a:pt x="274556" y="1418638"/>
                </a:lnTo>
                <a:lnTo>
                  <a:pt x="309083" y="1447500"/>
                </a:lnTo>
                <a:lnTo>
                  <a:pt x="345199" y="1474490"/>
                </a:lnTo>
                <a:lnTo>
                  <a:pt x="382827" y="1499533"/>
                </a:lnTo>
                <a:lnTo>
                  <a:pt x="421889" y="1522553"/>
                </a:lnTo>
                <a:lnTo>
                  <a:pt x="462309" y="1543474"/>
                </a:lnTo>
                <a:lnTo>
                  <a:pt x="504009" y="1562219"/>
                </a:lnTo>
                <a:lnTo>
                  <a:pt x="546911" y="1578711"/>
                </a:lnTo>
                <a:lnTo>
                  <a:pt x="590939" y="1592876"/>
                </a:lnTo>
                <a:lnTo>
                  <a:pt x="636014" y="1604636"/>
                </a:lnTo>
                <a:lnTo>
                  <a:pt x="682060" y="1613915"/>
                </a:lnTo>
                <a:lnTo>
                  <a:pt x="728998" y="1620638"/>
                </a:lnTo>
                <a:lnTo>
                  <a:pt x="776753" y="1624727"/>
                </a:lnTo>
                <a:lnTo>
                  <a:pt x="825246" y="1626108"/>
                </a:lnTo>
                <a:lnTo>
                  <a:pt x="873738" y="1624727"/>
                </a:lnTo>
                <a:lnTo>
                  <a:pt x="921493" y="1620638"/>
                </a:lnTo>
                <a:lnTo>
                  <a:pt x="968431" y="1613915"/>
                </a:lnTo>
                <a:lnTo>
                  <a:pt x="1014477" y="1604636"/>
                </a:lnTo>
                <a:lnTo>
                  <a:pt x="1059552" y="1592876"/>
                </a:lnTo>
                <a:lnTo>
                  <a:pt x="1103580" y="1578711"/>
                </a:lnTo>
                <a:lnTo>
                  <a:pt x="1146482" y="1562219"/>
                </a:lnTo>
                <a:lnTo>
                  <a:pt x="1188182" y="1543474"/>
                </a:lnTo>
                <a:lnTo>
                  <a:pt x="1228602" y="1522553"/>
                </a:lnTo>
                <a:lnTo>
                  <a:pt x="1267664" y="1499533"/>
                </a:lnTo>
                <a:lnTo>
                  <a:pt x="1305292" y="1474490"/>
                </a:lnTo>
                <a:lnTo>
                  <a:pt x="1341408" y="1447500"/>
                </a:lnTo>
                <a:lnTo>
                  <a:pt x="1375935" y="1418638"/>
                </a:lnTo>
                <a:lnTo>
                  <a:pt x="1408795" y="1387982"/>
                </a:lnTo>
                <a:lnTo>
                  <a:pt x="1439910" y="1355608"/>
                </a:lnTo>
                <a:lnTo>
                  <a:pt x="1469204" y="1321592"/>
                </a:lnTo>
                <a:lnTo>
                  <a:pt x="1496600" y="1286010"/>
                </a:lnTo>
                <a:lnTo>
                  <a:pt x="1522019" y="1248937"/>
                </a:lnTo>
                <a:lnTo>
                  <a:pt x="1545384" y="1210452"/>
                </a:lnTo>
                <a:lnTo>
                  <a:pt x="1566618" y="1170629"/>
                </a:lnTo>
                <a:lnTo>
                  <a:pt x="1585644" y="1129545"/>
                </a:lnTo>
                <a:lnTo>
                  <a:pt x="1602384" y="1087277"/>
                </a:lnTo>
                <a:lnTo>
                  <a:pt x="1616761" y="1043900"/>
                </a:lnTo>
                <a:lnTo>
                  <a:pt x="1628698" y="999490"/>
                </a:lnTo>
                <a:lnTo>
                  <a:pt x="1638117" y="954125"/>
                </a:lnTo>
                <a:lnTo>
                  <a:pt x="1644940" y="907879"/>
                </a:lnTo>
                <a:lnTo>
                  <a:pt x="1649091" y="860830"/>
                </a:lnTo>
                <a:lnTo>
                  <a:pt x="1650491" y="813053"/>
                </a:lnTo>
                <a:lnTo>
                  <a:pt x="1649091" y="765277"/>
                </a:lnTo>
                <a:lnTo>
                  <a:pt x="1644940" y="718228"/>
                </a:lnTo>
                <a:lnTo>
                  <a:pt x="1638117" y="671982"/>
                </a:lnTo>
                <a:lnTo>
                  <a:pt x="1628698" y="626617"/>
                </a:lnTo>
                <a:lnTo>
                  <a:pt x="1616761" y="582207"/>
                </a:lnTo>
                <a:lnTo>
                  <a:pt x="1602384" y="538830"/>
                </a:lnTo>
                <a:lnTo>
                  <a:pt x="1585644" y="496562"/>
                </a:lnTo>
                <a:lnTo>
                  <a:pt x="1566618" y="455478"/>
                </a:lnTo>
                <a:lnTo>
                  <a:pt x="1545384" y="415655"/>
                </a:lnTo>
                <a:lnTo>
                  <a:pt x="1522019" y="377170"/>
                </a:lnTo>
                <a:lnTo>
                  <a:pt x="1496600" y="340097"/>
                </a:lnTo>
                <a:lnTo>
                  <a:pt x="1469204" y="304515"/>
                </a:lnTo>
                <a:lnTo>
                  <a:pt x="1439910" y="270499"/>
                </a:lnTo>
                <a:lnTo>
                  <a:pt x="1408795" y="238125"/>
                </a:lnTo>
                <a:lnTo>
                  <a:pt x="1375935" y="207469"/>
                </a:lnTo>
                <a:lnTo>
                  <a:pt x="1341408" y="178607"/>
                </a:lnTo>
                <a:lnTo>
                  <a:pt x="1305292" y="151617"/>
                </a:lnTo>
                <a:lnTo>
                  <a:pt x="1267664" y="126574"/>
                </a:lnTo>
                <a:lnTo>
                  <a:pt x="1228602" y="103554"/>
                </a:lnTo>
                <a:lnTo>
                  <a:pt x="1188182" y="82633"/>
                </a:lnTo>
                <a:lnTo>
                  <a:pt x="1146482" y="63888"/>
                </a:lnTo>
                <a:lnTo>
                  <a:pt x="1103580" y="47396"/>
                </a:lnTo>
                <a:lnTo>
                  <a:pt x="1059552" y="33231"/>
                </a:lnTo>
                <a:lnTo>
                  <a:pt x="1014477" y="21471"/>
                </a:lnTo>
                <a:lnTo>
                  <a:pt x="968431" y="12192"/>
                </a:lnTo>
                <a:lnTo>
                  <a:pt x="921493" y="5469"/>
                </a:lnTo>
                <a:lnTo>
                  <a:pt x="873738" y="1380"/>
                </a:lnTo>
                <a:lnTo>
                  <a:pt x="825246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119116" y="1712976"/>
            <a:ext cx="1651000" cy="1626235"/>
          </a:xfrm>
          <a:custGeom>
            <a:avLst/>
            <a:gdLst/>
            <a:ahLst/>
            <a:cxnLst/>
            <a:rect l="l" t="t" r="r" b="b"/>
            <a:pathLst>
              <a:path w="1651000" h="1626235">
                <a:moveTo>
                  <a:pt x="0" y="813053"/>
                </a:moveTo>
                <a:lnTo>
                  <a:pt x="1400" y="765277"/>
                </a:lnTo>
                <a:lnTo>
                  <a:pt x="5551" y="718228"/>
                </a:lnTo>
                <a:lnTo>
                  <a:pt x="12374" y="671982"/>
                </a:lnTo>
                <a:lnTo>
                  <a:pt x="21793" y="626617"/>
                </a:lnTo>
                <a:lnTo>
                  <a:pt x="33730" y="582207"/>
                </a:lnTo>
                <a:lnTo>
                  <a:pt x="48107" y="538830"/>
                </a:lnTo>
                <a:lnTo>
                  <a:pt x="64847" y="496562"/>
                </a:lnTo>
                <a:lnTo>
                  <a:pt x="83873" y="455478"/>
                </a:lnTo>
                <a:lnTo>
                  <a:pt x="105107" y="415655"/>
                </a:lnTo>
                <a:lnTo>
                  <a:pt x="128472" y="377170"/>
                </a:lnTo>
                <a:lnTo>
                  <a:pt x="153891" y="340097"/>
                </a:lnTo>
                <a:lnTo>
                  <a:pt x="181287" y="304515"/>
                </a:lnTo>
                <a:lnTo>
                  <a:pt x="210581" y="270499"/>
                </a:lnTo>
                <a:lnTo>
                  <a:pt x="241696" y="238125"/>
                </a:lnTo>
                <a:lnTo>
                  <a:pt x="274556" y="207469"/>
                </a:lnTo>
                <a:lnTo>
                  <a:pt x="309083" y="178607"/>
                </a:lnTo>
                <a:lnTo>
                  <a:pt x="345199" y="151617"/>
                </a:lnTo>
                <a:lnTo>
                  <a:pt x="382827" y="126574"/>
                </a:lnTo>
                <a:lnTo>
                  <a:pt x="421889" y="103554"/>
                </a:lnTo>
                <a:lnTo>
                  <a:pt x="462309" y="82633"/>
                </a:lnTo>
                <a:lnTo>
                  <a:pt x="504009" y="63888"/>
                </a:lnTo>
                <a:lnTo>
                  <a:pt x="546911" y="47396"/>
                </a:lnTo>
                <a:lnTo>
                  <a:pt x="590939" y="33231"/>
                </a:lnTo>
                <a:lnTo>
                  <a:pt x="636014" y="21471"/>
                </a:lnTo>
                <a:lnTo>
                  <a:pt x="682060" y="12192"/>
                </a:lnTo>
                <a:lnTo>
                  <a:pt x="728998" y="5469"/>
                </a:lnTo>
                <a:lnTo>
                  <a:pt x="776753" y="1380"/>
                </a:lnTo>
                <a:lnTo>
                  <a:pt x="825246" y="0"/>
                </a:lnTo>
                <a:lnTo>
                  <a:pt x="873738" y="1380"/>
                </a:lnTo>
                <a:lnTo>
                  <a:pt x="921493" y="5469"/>
                </a:lnTo>
                <a:lnTo>
                  <a:pt x="968431" y="12192"/>
                </a:lnTo>
                <a:lnTo>
                  <a:pt x="1014477" y="21471"/>
                </a:lnTo>
                <a:lnTo>
                  <a:pt x="1059552" y="33231"/>
                </a:lnTo>
                <a:lnTo>
                  <a:pt x="1103580" y="47396"/>
                </a:lnTo>
                <a:lnTo>
                  <a:pt x="1146482" y="63888"/>
                </a:lnTo>
                <a:lnTo>
                  <a:pt x="1188182" y="82633"/>
                </a:lnTo>
                <a:lnTo>
                  <a:pt x="1228602" y="103554"/>
                </a:lnTo>
                <a:lnTo>
                  <a:pt x="1267664" y="126574"/>
                </a:lnTo>
                <a:lnTo>
                  <a:pt x="1305292" y="151617"/>
                </a:lnTo>
                <a:lnTo>
                  <a:pt x="1341408" y="178607"/>
                </a:lnTo>
                <a:lnTo>
                  <a:pt x="1375935" y="207469"/>
                </a:lnTo>
                <a:lnTo>
                  <a:pt x="1408795" y="238125"/>
                </a:lnTo>
                <a:lnTo>
                  <a:pt x="1439910" y="270499"/>
                </a:lnTo>
                <a:lnTo>
                  <a:pt x="1469204" y="304515"/>
                </a:lnTo>
                <a:lnTo>
                  <a:pt x="1496600" y="340097"/>
                </a:lnTo>
                <a:lnTo>
                  <a:pt x="1522019" y="377170"/>
                </a:lnTo>
                <a:lnTo>
                  <a:pt x="1545384" y="415655"/>
                </a:lnTo>
                <a:lnTo>
                  <a:pt x="1566618" y="455478"/>
                </a:lnTo>
                <a:lnTo>
                  <a:pt x="1585644" y="496562"/>
                </a:lnTo>
                <a:lnTo>
                  <a:pt x="1602384" y="538830"/>
                </a:lnTo>
                <a:lnTo>
                  <a:pt x="1616761" y="582207"/>
                </a:lnTo>
                <a:lnTo>
                  <a:pt x="1628698" y="626617"/>
                </a:lnTo>
                <a:lnTo>
                  <a:pt x="1638117" y="671982"/>
                </a:lnTo>
                <a:lnTo>
                  <a:pt x="1644940" y="718228"/>
                </a:lnTo>
                <a:lnTo>
                  <a:pt x="1649091" y="765277"/>
                </a:lnTo>
                <a:lnTo>
                  <a:pt x="1650491" y="813053"/>
                </a:lnTo>
                <a:lnTo>
                  <a:pt x="1649091" y="860830"/>
                </a:lnTo>
                <a:lnTo>
                  <a:pt x="1644940" y="907879"/>
                </a:lnTo>
                <a:lnTo>
                  <a:pt x="1638117" y="954125"/>
                </a:lnTo>
                <a:lnTo>
                  <a:pt x="1628698" y="999490"/>
                </a:lnTo>
                <a:lnTo>
                  <a:pt x="1616761" y="1043900"/>
                </a:lnTo>
                <a:lnTo>
                  <a:pt x="1602384" y="1087277"/>
                </a:lnTo>
                <a:lnTo>
                  <a:pt x="1585644" y="1129545"/>
                </a:lnTo>
                <a:lnTo>
                  <a:pt x="1566618" y="1170629"/>
                </a:lnTo>
                <a:lnTo>
                  <a:pt x="1545384" y="1210452"/>
                </a:lnTo>
                <a:lnTo>
                  <a:pt x="1522019" y="1248937"/>
                </a:lnTo>
                <a:lnTo>
                  <a:pt x="1496600" y="1286010"/>
                </a:lnTo>
                <a:lnTo>
                  <a:pt x="1469204" y="1321592"/>
                </a:lnTo>
                <a:lnTo>
                  <a:pt x="1439910" y="1355608"/>
                </a:lnTo>
                <a:lnTo>
                  <a:pt x="1408795" y="1387982"/>
                </a:lnTo>
                <a:lnTo>
                  <a:pt x="1375935" y="1418638"/>
                </a:lnTo>
                <a:lnTo>
                  <a:pt x="1341408" y="1447500"/>
                </a:lnTo>
                <a:lnTo>
                  <a:pt x="1305292" y="1474490"/>
                </a:lnTo>
                <a:lnTo>
                  <a:pt x="1267664" y="1499533"/>
                </a:lnTo>
                <a:lnTo>
                  <a:pt x="1228602" y="1522553"/>
                </a:lnTo>
                <a:lnTo>
                  <a:pt x="1188182" y="1543474"/>
                </a:lnTo>
                <a:lnTo>
                  <a:pt x="1146482" y="1562219"/>
                </a:lnTo>
                <a:lnTo>
                  <a:pt x="1103580" y="1578711"/>
                </a:lnTo>
                <a:lnTo>
                  <a:pt x="1059552" y="1592876"/>
                </a:lnTo>
                <a:lnTo>
                  <a:pt x="1014477" y="1604636"/>
                </a:lnTo>
                <a:lnTo>
                  <a:pt x="968431" y="1613915"/>
                </a:lnTo>
                <a:lnTo>
                  <a:pt x="921493" y="1620638"/>
                </a:lnTo>
                <a:lnTo>
                  <a:pt x="873738" y="1624727"/>
                </a:lnTo>
                <a:lnTo>
                  <a:pt x="825246" y="1626108"/>
                </a:lnTo>
                <a:lnTo>
                  <a:pt x="776753" y="1624727"/>
                </a:lnTo>
                <a:lnTo>
                  <a:pt x="728998" y="1620638"/>
                </a:lnTo>
                <a:lnTo>
                  <a:pt x="682060" y="1613915"/>
                </a:lnTo>
                <a:lnTo>
                  <a:pt x="636014" y="1604636"/>
                </a:lnTo>
                <a:lnTo>
                  <a:pt x="590939" y="1592876"/>
                </a:lnTo>
                <a:lnTo>
                  <a:pt x="546911" y="1578711"/>
                </a:lnTo>
                <a:lnTo>
                  <a:pt x="504009" y="1562219"/>
                </a:lnTo>
                <a:lnTo>
                  <a:pt x="462309" y="1543474"/>
                </a:lnTo>
                <a:lnTo>
                  <a:pt x="421889" y="1522553"/>
                </a:lnTo>
                <a:lnTo>
                  <a:pt x="382827" y="1499533"/>
                </a:lnTo>
                <a:lnTo>
                  <a:pt x="345199" y="1474490"/>
                </a:lnTo>
                <a:lnTo>
                  <a:pt x="309083" y="1447500"/>
                </a:lnTo>
                <a:lnTo>
                  <a:pt x="274556" y="1418638"/>
                </a:lnTo>
                <a:lnTo>
                  <a:pt x="241696" y="1387982"/>
                </a:lnTo>
                <a:lnTo>
                  <a:pt x="210581" y="1355608"/>
                </a:lnTo>
                <a:lnTo>
                  <a:pt x="181287" y="1321592"/>
                </a:lnTo>
                <a:lnTo>
                  <a:pt x="153891" y="1286010"/>
                </a:lnTo>
                <a:lnTo>
                  <a:pt x="128472" y="1248937"/>
                </a:lnTo>
                <a:lnTo>
                  <a:pt x="105107" y="1210452"/>
                </a:lnTo>
                <a:lnTo>
                  <a:pt x="83873" y="1170629"/>
                </a:lnTo>
                <a:lnTo>
                  <a:pt x="64847" y="1129545"/>
                </a:lnTo>
                <a:lnTo>
                  <a:pt x="48107" y="1087277"/>
                </a:lnTo>
                <a:lnTo>
                  <a:pt x="33730" y="1043900"/>
                </a:lnTo>
                <a:lnTo>
                  <a:pt x="21793" y="999490"/>
                </a:lnTo>
                <a:lnTo>
                  <a:pt x="12374" y="954125"/>
                </a:lnTo>
                <a:lnTo>
                  <a:pt x="5551" y="907879"/>
                </a:lnTo>
                <a:lnTo>
                  <a:pt x="1400" y="860830"/>
                </a:lnTo>
                <a:lnTo>
                  <a:pt x="0" y="81305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696712" y="2311908"/>
            <a:ext cx="495300" cy="513715"/>
          </a:xfrm>
          <a:custGeom>
            <a:avLst/>
            <a:gdLst/>
            <a:ahLst/>
            <a:cxnLst/>
            <a:rect l="l" t="t" r="r" b="b"/>
            <a:pathLst>
              <a:path w="495300" h="513714">
                <a:moveTo>
                  <a:pt x="247650" y="0"/>
                </a:moveTo>
                <a:lnTo>
                  <a:pt x="203133" y="4136"/>
                </a:lnTo>
                <a:lnTo>
                  <a:pt x="161234" y="16061"/>
                </a:lnTo>
                <a:lnTo>
                  <a:pt x="122653" y="35051"/>
                </a:lnTo>
                <a:lnTo>
                  <a:pt x="88089" y="60383"/>
                </a:lnTo>
                <a:lnTo>
                  <a:pt x="58242" y="91330"/>
                </a:lnTo>
                <a:lnTo>
                  <a:pt x="33810" y="127169"/>
                </a:lnTo>
                <a:lnTo>
                  <a:pt x="15492" y="167175"/>
                </a:lnTo>
                <a:lnTo>
                  <a:pt x="3989" y="210625"/>
                </a:lnTo>
                <a:lnTo>
                  <a:pt x="0" y="256793"/>
                </a:lnTo>
                <a:lnTo>
                  <a:pt x="3989" y="302962"/>
                </a:lnTo>
                <a:lnTo>
                  <a:pt x="15492" y="346412"/>
                </a:lnTo>
                <a:lnTo>
                  <a:pt x="33810" y="386418"/>
                </a:lnTo>
                <a:lnTo>
                  <a:pt x="58242" y="422257"/>
                </a:lnTo>
                <a:lnTo>
                  <a:pt x="88089" y="453204"/>
                </a:lnTo>
                <a:lnTo>
                  <a:pt x="122653" y="478535"/>
                </a:lnTo>
                <a:lnTo>
                  <a:pt x="161234" y="497526"/>
                </a:lnTo>
                <a:lnTo>
                  <a:pt x="203133" y="509451"/>
                </a:lnTo>
                <a:lnTo>
                  <a:pt x="247650" y="513588"/>
                </a:lnTo>
                <a:lnTo>
                  <a:pt x="292166" y="509451"/>
                </a:lnTo>
                <a:lnTo>
                  <a:pt x="334065" y="497526"/>
                </a:lnTo>
                <a:lnTo>
                  <a:pt x="372646" y="478536"/>
                </a:lnTo>
                <a:lnTo>
                  <a:pt x="407210" y="453204"/>
                </a:lnTo>
                <a:lnTo>
                  <a:pt x="437057" y="422257"/>
                </a:lnTo>
                <a:lnTo>
                  <a:pt x="461489" y="386418"/>
                </a:lnTo>
                <a:lnTo>
                  <a:pt x="479807" y="346412"/>
                </a:lnTo>
                <a:lnTo>
                  <a:pt x="491310" y="302962"/>
                </a:lnTo>
                <a:lnTo>
                  <a:pt x="495300" y="256793"/>
                </a:lnTo>
                <a:lnTo>
                  <a:pt x="491310" y="210625"/>
                </a:lnTo>
                <a:lnTo>
                  <a:pt x="479807" y="167175"/>
                </a:lnTo>
                <a:lnTo>
                  <a:pt x="461489" y="127169"/>
                </a:lnTo>
                <a:lnTo>
                  <a:pt x="437057" y="91330"/>
                </a:lnTo>
                <a:lnTo>
                  <a:pt x="407210" y="60383"/>
                </a:lnTo>
                <a:lnTo>
                  <a:pt x="372646" y="35052"/>
                </a:lnTo>
                <a:lnTo>
                  <a:pt x="334065" y="16061"/>
                </a:lnTo>
                <a:lnTo>
                  <a:pt x="292166" y="4136"/>
                </a:lnTo>
                <a:lnTo>
                  <a:pt x="247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696712" y="2311908"/>
            <a:ext cx="495300" cy="513715"/>
          </a:xfrm>
          <a:custGeom>
            <a:avLst/>
            <a:gdLst/>
            <a:ahLst/>
            <a:cxnLst/>
            <a:rect l="l" t="t" r="r" b="b"/>
            <a:pathLst>
              <a:path w="495300" h="513714">
                <a:moveTo>
                  <a:pt x="0" y="256793"/>
                </a:moveTo>
                <a:lnTo>
                  <a:pt x="3989" y="210625"/>
                </a:lnTo>
                <a:lnTo>
                  <a:pt x="15492" y="167175"/>
                </a:lnTo>
                <a:lnTo>
                  <a:pt x="33810" y="127169"/>
                </a:lnTo>
                <a:lnTo>
                  <a:pt x="58242" y="91330"/>
                </a:lnTo>
                <a:lnTo>
                  <a:pt x="88089" y="60383"/>
                </a:lnTo>
                <a:lnTo>
                  <a:pt x="122653" y="35051"/>
                </a:lnTo>
                <a:lnTo>
                  <a:pt x="161234" y="16061"/>
                </a:lnTo>
                <a:lnTo>
                  <a:pt x="203133" y="4136"/>
                </a:lnTo>
                <a:lnTo>
                  <a:pt x="247650" y="0"/>
                </a:lnTo>
                <a:lnTo>
                  <a:pt x="292166" y="4136"/>
                </a:lnTo>
                <a:lnTo>
                  <a:pt x="334065" y="16061"/>
                </a:lnTo>
                <a:lnTo>
                  <a:pt x="372646" y="35052"/>
                </a:lnTo>
                <a:lnTo>
                  <a:pt x="407210" y="60383"/>
                </a:lnTo>
                <a:lnTo>
                  <a:pt x="437057" y="91330"/>
                </a:lnTo>
                <a:lnTo>
                  <a:pt x="461489" y="127169"/>
                </a:lnTo>
                <a:lnTo>
                  <a:pt x="479807" y="167175"/>
                </a:lnTo>
                <a:lnTo>
                  <a:pt x="491310" y="210625"/>
                </a:lnTo>
                <a:lnTo>
                  <a:pt x="495300" y="256793"/>
                </a:lnTo>
                <a:lnTo>
                  <a:pt x="491310" y="302962"/>
                </a:lnTo>
                <a:lnTo>
                  <a:pt x="479807" y="346412"/>
                </a:lnTo>
                <a:lnTo>
                  <a:pt x="461489" y="386418"/>
                </a:lnTo>
                <a:lnTo>
                  <a:pt x="437057" y="422257"/>
                </a:lnTo>
                <a:lnTo>
                  <a:pt x="407210" y="453204"/>
                </a:lnTo>
                <a:lnTo>
                  <a:pt x="372646" y="478536"/>
                </a:lnTo>
                <a:lnTo>
                  <a:pt x="334065" y="497526"/>
                </a:lnTo>
                <a:lnTo>
                  <a:pt x="292166" y="509451"/>
                </a:lnTo>
                <a:lnTo>
                  <a:pt x="247650" y="513588"/>
                </a:lnTo>
                <a:lnTo>
                  <a:pt x="203133" y="509451"/>
                </a:lnTo>
                <a:lnTo>
                  <a:pt x="161234" y="497526"/>
                </a:lnTo>
                <a:lnTo>
                  <a:pt x="122653" y="478535"/>
                </a:lnTo>
                <a:lnTo>
                  <a:pt x="88089" y="453204"/>
                </a:lnTo>
                <a:lnTo>
                  <a:pt x="58242" y="422257"/>
                </a:lnTo>
                <a:lnTo>
                  <a:pt x="33810" y="386418"/>
                </a:lnTo>
                <a:lnTo>
                  <a:pt x="15492" y="346412"/>
                </a:lnTo>
                <a:lnTo>
                  <a:pt x="3989" y="302962"/>
                </a:lnTo>
                <a:lnTo>
                  <a:pt x="0" y="2567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527548" y="2097024"/>
            <a:ext cx="173736" cy="17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474208" y="2827020"/>
            <a:ext cx="173736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833872" y="3012948"/>
            <a:ext cx="175260" cy="181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10511" y="4251960"/>
            <a:ext cx="1651000" cy="1626235"/>
          </a:xfrm>
          <a:custGeom>
            <a:avLst/>
            <a:gdLst/>
            <a:ahLst/>
            <a:cxnLst/>
            <a:rect l="l" t="t" r="r" b="b"/>
            <a:pathLst>
              <a:path w="1651000" h="1626235">
                <a:moveTo>
                  <a:pt x="825245" y="0"/>
                </a:moveTo>
                <a:lnTo>
                  <a:pt x="776753" y="1380"/>
                </a:lnTo>
                <a:lnTo>
                  <a:pt x="728998" y="5469"/>
                </a:lnTo>
                <a:lnTo>
                  <a:pt x="682060" y="12192"/>
                </a:lnTo>
                <a:lnTo>
                  <a:pt x="636014" y="21471"/>
                </a:lnTo>
                <a:lnTo>
                  <a:pt x="590939" y="33231"/>
                </a:lnTo>
                <a:lnTo>
                  <a:pt x="546911" y="47396"/>
                </a:lnTo>
                <a:lnTo>
                  <a:pt x="504009" y="63888"/>
                </a:lnTo>
                <a:lnTo>
                  <a:pt x="462309" y="82633"/>
                </a:lnTo>
                <a:lnTo>
                  <a:pt x="421889" y="103554"/>
                </a:lnTo>
                <a:lnTo>
                  <a:pt x="382827" y="126574"/>
                </a:lnTo>
                <a:lnTo>
                  <a:pt x="345199" y="151617"/>
                </a:lnTo>
                <a:lnTo>
                  <a:pt x="309083" y="178607"/>
                </a:lnTo>
                <a:lnTo>
                  <a:pt x="274556" y="207469"/>
                </a:lnTo>
                <a:lnTo>
                  <a:pt x="241696" y="238125"/>
                </a:lnTo>
                <a:lnTo>
                  <a:pt x="210581" y="270499"/>
                </a:lnTo>
                <a:lnTo>
                  <a:pt x="181287" y="304515"/>
                </a:lnTo>
                <a:lnTo>
                  <a:pt x="153891" y="340097"/>
                </a:lnTo>
                <a:lnTo>
                  <a:pt x="128472" y="377170"/>
                </a:lnTo>
                <a:lnTo>
                  <a:pt x="105107" y="415655"/>
                </a:lnTo>
                <a:lnTo>
                  <a:pt x="83873" y="455478"/>
                </a:lnTo>
                <a:lnTo>
                  <a:pt x="64847" y="496562"/>
                </a:lnTo>
                <a:lnTo>
                  <a:pt x="48107" y="538830"/>
                </a:lnTo>
                <a:lnTo>
                  <a:pt x="33730" y="582207"/>
                </a:lnTo>
                <a:lnTo>
                  <a:pt x="21793" y="626617"/>
                </a:lnTo>
                <a:lnTo>
                  <a:pt x="12374" y="671982"/>
                </a:lnTo>
                <a:lnTo>
                  <a:pt x="5551" y="718228"/>
                </a:lnTo>
                <a:lnTo>
                  <a:pt x="1400" y="765277"/>
                </a:lnTo>
                <a:lnTo>
                  <a:pt x="0" y="813053"/>
                </a:lnTo>
                <a:lnTo>
                  <a:pt x="1400" y="860830"/>
                </a:lnTo>
                <a:lnTo>
                  <a:pt x="5551" y="907879"/>
                </a:lnTo>
                <a:lnTo>
                  <a:pt x="12374" y="954125"/>
                </a:lnTo>
                <a:lnTo>
                  <a:pt x="21793" y="999490"/>
                </a:lnTo>
                <a:lnTo>
                  <a:pt x="33730" y="1043900"/>
                </a:lnTo>
                <a:lnTo>
                  <a:pt x="48107" y="1087277"/>
                </a:lnTo>
                <a:lnTo>
                  <a:pt x="64847" y="1129545"/>
                </a:lnTo>
                <a:lnTo>
                  <a:pt x="83873" y="1170629"/>
                </a:lnTo>
                <a:lnTo>
                  <a:pt x="105107" y="1210452"/>
                </a:lnTo>
                <a:lnTo>
                  <a:pt x="128472" y="1248937"/>
                </a:lnTo>
                <a:lnTo>
                  <a:pt x="153891" y="1286010"/>
                </a:lnTo>
                <a:lnTo>
                  <a:pt x="181287" y="1321592"/>
                </a:lnTo>
                <a:lnTo>
                  <a:pt x="210581" y="1355608"/>
                </a:lnTo>
                <a:lnTo>
                  <a:pt x="241696" y="1387983"/>
                </a:lnTo>
                <a:lnTo>
                  <a:pt x="274556" y="1418638"/>
                </a:lnTo>
                <a:lnTo>
                  <a:pt x="309083" y="1447500"/>
                </a:lnTo>
                <a:lnTo>
                  <a:pt x="345199" y="1474490"/>
                </a:lnTo>
                <a:lnTo>
                  <a:pt x="382827" y="1499533"/>
                </a:lnTo>
                <a:lnTo>
                  <a:pt x="421889" y="1522553"/>
                </a:lnTo>
                <a:lnTo>
                  <a:pt x="462309" y="1543474"/>
                </a:lnTo>
                <a:lnTo>
                  <a:pt x="504009" y="1562219"/>
                </a:lnTo>
                <a:lnTo>
                  <a:pt x="546911" y="1578711"/>
                </a:lnTo>
                <a:lnTo>
                  <a:pt x="590939" y="1592876"/>
                </a:lnTo>
                <a:lnTo>
                  <a:pt x="636014" y="1604636"/>
                </a:lnTo>
                <a:lnTo>
                  <a:pt x="682060" y="1613915"/>
                </a:lnTo>
                <a:lnTo>
                  <a:pt x="728998" y="1620638"/>
                </a:lnTo>
                <a:lnTo>
                  <a:pt x="776753" y="1624727"/>
                </a:lnTo>
                <a:lnTo>
                  <a:pt x="825245" y="1626108"/>
                </a:lnTo>
                <a:lnTo>
                  <a:pt x="873738" y="1624727"/>
                </a:lnTo>
                <a:lnTo>
                  <a:pt x="921493" y="1620638"/>
                </a:lnTo>
                <a:lnTo>
                  <a:pt x="968431" y="1613915"/>
                </a:lnTo>
                <a:lnTo>
                  <a:pt x="1014477" y="1604636"/>
                </a:lnTo>
                <a:lnTo>
                  <a:pt x="1059552" y="1592876"/>
                </a:lnTo>
                <a:lnTo>
                  <a:pt x="1103580" y="1578711"/>
                </a:lnTo>
                <a:lnTo>
                  <a:pt x="1146482" y="1562219"/>
                </a:lnTo>
                <a:lnTo>
                  <a:pt x="1188182" y="1543474"/>
                </a:lnTo>
                <a:lnTo>
                  <a:pt x="1228602" y="1522553"/>
                </a:lnTo>
                <a:lnTo>
                  <a:pt x="1267664" y="1499533"/>
                </a:lnTo>
                <a:lnTo>
                  <a:pt x="1305292" y="1474490"/>
                </a:lnTo>
                <a:lnTo>
                  <a:pt x="1341408" y="1447500"/>
                </a:lnTo>
                <a:lnTo>
                  <a:pt x="1375935" y="1418638"/>
                </a:lnTo>
                <a:lnTo>
                  <a:pt x="1408795" y="1387983"/>
                </a:lnTo>
                <a:lnTo>
                  <a:pt x="1439910" y="1355608"/>
                </a:lnTo>
                <a:lnTo>
                  <a:pt x="1469204" y="1321592"/>
                </a:lnTo>
                <a:lnTo>
                  <a:pt x="1496600" y="1286010"/>
                </a:lnTo>
                <a:lnTo>
                  <a:pt x="1522019" y="1248937"/>
                </a:lnTo>
                <a:lnTo>
                  <a:pt x="1545384" y="1210452"/>
                </a:lnTo>
                <a:lnTo>
                  <a:pt x="1566618" y="1170629"/>
                </a:lnTo>
                <a:lnTo>
                  <a:pt x="1585644" y="1129545"/>
                </a:lnTo>
                <a:lnTo>
                  <a:pt x="1602384" y="1087277"/>
                </a:lnTo>
                <a:lnTo>
                  <a:pt x="1616761" y="1043900"/>
                </a:lnTo>
                <a:lnTo>
                  <a:pt x="1628698" y="999490"/>
                </a:lnTo>
                <a:lnTo>
                  <a:pt x="1638117" y="954125"/>
                </a:lnTo>
                <a:lnTo>
                  <a:pt x="1644940" y="907879"/>
                </a:lnTo>
                <a:lnTo>
                  <a:pt x="1649091" y="860830"/>
                </a:lnTo>
                <a:lnTo>
                  <a:pt x="1650491" y="813053"/>
                </a:lnTo>
                <a:lnTo>
                  <a:pt x="1649091" y="765277"/>
                </a:lnTo>
                <a:lnTo>
                  <a:pt x="1644940" y="718228"/>
                </a:lnTo>
                <a:lnTo>
                  <a:pt x="1638117" y="671982"/>
                </a:lnTo>
                <a:lnTo>
                  <a:pt x="1628698" y="626617"/>
                </a:lnTo>
                <a:lnTo>
                  <a:pt x="1616761" y="582207"/>
                </a:lnTo>
                <a:lnTo>
                  <a:pt x="1602384" y="538830"/>
                </a:lnTo>
                <a:lnTo>
                  <a:pt x="1585644" y="496562"/>
                </a:lnTo>
                <a:lnTo>
                  <a:pt x="1566618" y="455478"/>
                </a:lnTo>
                <a:lnTo>
                  <a:pt x="1545384" y="415655"/>
                </a:lnTo>
                <a:lnTo>
                  <a:pt x="1522019" y="377170"/>
                </a:lnTo>
                <a:lnTo>
                  <a:pt x="1496600" y="340097"/>
                </a:lnTo>
                <a:lnTo>
                  <a:pt x="1469204" y="304515"/>
                </a:lnTo>
                <a:lnTo>
                  <a:pt x="1439910" y="270499"/>
                </a:lnTo>
                <a:lnTo>
                  <a:pt x="1408795" y="238125"/>
                </a:lnTo>
                <a:lnTo>
                  <a:pt x="1375935" y="207469"/>
                </a:lnTo>
                <a:lnTo>
                  <a:pt x="1341408" y="178607"/>
                </a:lnTo>
                <a:lnTo>
                  <a:pt x="1305292" y="151617"/>
                </a:lnTo>
                <a:lnTo>
                  <a:pt x="1267664" y="126574"/>
                </a:lnTo>
                <a:lnTo>
                  <a:pt x="1228602" y="103554"/>
                </a:lnTo>
                <a:lnTo>
                  <a:pt x="1188182" y="82633"/>
                </a:lnTo>
                <a:lnTo>
                  <a:pt x="1146482" y="63888"/>
                </a:lnTo>
                <a:lnTo>
                  <a:pt x="1103580" y="47396"/>
                </a:lnTo>
                <a:lnTo>
                  <a:pt x="1059552" y="33231"/>
                </a:lnTo>
                <a:lnTo>
                  <a:pt x="1014477" y="21471"/>
                </a:lnTo>
                <a:lnTo>
                  <a:pt x="968431" y="12192"/>
                </a:lnTo>
                <a:lnTo>
                  <a:pt x="921493" y="5469"/>
                </a:lnTo>
                <a:lnTo>
                  <a:pt x="873738" y="1380"/>
                </a:lnTo>
                <a:lnTo>
                  <a:pt x="825245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810511" y="4251960"/>
            <a:ext cx="1651000" cy="1626235"/>
          </a:xfrm>
          <a:custGeom>
            <a:avLst/>
            <a:gdLst/>
            <a:ahLst/>
            <a:cxnLst/>
            <a:rect l="l" t="t" r="r" b="b"/>
            <a:pathLst>
              <a:path w="1651000" h="1626235">
                <a:moveTo>
                  <a:pt x="0" y="813053"/>
                </a:moveTo>
                <a:lnTo>
                  <a:pt x="1400" y="765277"/>
                </a:lnTo>
                <a:lnTo>
                  <a:pt x="5551" y="718228"/>
                </a:lnTo>
                <a:lnTo>
                  <a:pt x="12374" y="671982"/>
                </a:lnTo>
                <a:lnTo>
                  <a:pt x="21793" y="626617"/>
                </a:lnTo>
                <a:lnTo>
                  <a:pt x="33730" y="582207"/>
                </a:lnTo>
                <a:lnTo>
                  <a:pt x="48107" y="538830"/>
                </a:lnTo>
                <a:lnTo>
                  <a:pt x="64847" y="496562"/>
                </a:lnTo>
                <a:lnTo>
                  <a:pt x="83873" y="455478"/>
                </a:lnTo>
                <a:lnTo>
                  <a:pt x="105107" y="415655"/>
                </a:lnTo>
                <a:lnTo>
                  <a:pt x="128472" y="377170"/>
                </a:lnTo>
                <a:lnTo>
                  <a:pt x="153891" y="340097"/>
                </a:lnTo>
                <a:lnTo>
                  <a:pt x="181287" y="304515"/>
                </a:lnTo>
                <a:lnTo>
                  <a:pt x="210581" y="270499"/>
                </a:lnTo>
                <a:lnTo>
                  <a:pt x="241696" y="238125"/>
                </a:lnTo>
                <a:lnTo>
                  <a:pt x="274556" y="207469"/>
                </a:lnTo>
                <a:lnTo>
                  <a:pt x="309083" y="178607"/>
                </a:lnTo>
                <a:lnTo>
                  <a:pt x="345199" y="151617"/>
                </a:lnTo>
                <a:lnTo>
                  <a:pt x="382827" y="126574"/>
                </a:lnTo>
                <a:lnTo>
                  <a:pt x="421889" y="103554"/>
                </a:lnTo>
                <a:lnTo>
                  <a:pt x="462309" y="82633"/>
                </a:lnTo>
                <a:lnTo>
                  <a:pt x="504009" y="63888"/>
                </a:lnTo>
                <a:lnTo>
                  <a:pt x="546911" y="47396"/>
                </a:lnTo>
                <a:lnTo>
                  <a:pt x="590939" y="33231"/>
                </a:lnTo>
                <a:lnTo>
                  <a:pt x="636014" y="21471"/>
                </a:lnTo>
                <a:lnTo>
                  <a:pt x="682060" y="12192"/>
                </a:lnTo>
                <a:lnTo>
                  <a:pt x="728998" y="5469"/>
                </a:lnTo>
                <a:lnTo>
                  <a:pt x="776753" y="1380"/>
                </a:lnTo>
                <a:lnTo>
                  <a:pt x="825245" y="0"/>
                </a:lnTo>
                <a:lnTo>
                  <a:pt x="873738" y="1380"/>
                </a:lnTo>
                <a:lnTo>
                  <a:pt x="921493" y="5469"/>
                </a:lnTo>
                <a:lnTo>
                  <a:pt x="968431" y="12192"/>
                </a:lnTo>
                <a:lnTo>
                  <a:pt x="1014477" y="21471"/>
                </a:lnTo>
                <a:lnTo>
                  <a:pt x="1059552" y="33231"/>
                </a:lnTo>
                <a:lnTo>
                  <a:pt x="1103580" y="47396"/>
                </a:lnTo>
                <a:lnTo>
                  <a:pt x="1146482" y="63888"/>
                </a:lnTo>
                <a:lnTo>
                  <a:pt x="1188182" y="82633"/>
                </a:lnTo>
                <a:lnTo>
                  <a:pt x="1228602" y="103554"/>
                </a:lnTo>
                <a:lnTo>
                  <a:pt x="1267664" y="126574"/>
                </a:lnTo>
                <a:lnTo>
                  <a:pt x="1305292" y="151617"/>
                </a:lnTo>
                <a:lnTo>
                  <a:pt x="1341408" y="178607"/>
                </a:lnTo>
                <a:lnTo>
                  <a:pt x="1375935" y="207469"/>
                </a:lnTo>
                <a:lnTo>
                  <a:pt x="1408795" y="238125"/>
                </a:lnTo>
                <a:lnTo>
                  <a:pt x="1439910" y="270499"/>
                </a:lnTo>
                <a:lnTo>
                  <a:pt x="1469204" y="304515"/>
                </a:lnTo>
                <a:lnTo>
                  <a:pt x="1496600" y="340097"/>
                </a:lnTo>
                <a:lnTo>
                  <a:pt x="1522019" y="377170"/>
                </a:lnTo>
                <a:lnTo>
                  <a:pt x="1545384" y="415655"/>
                </a:lnTo>
                <a:lnTo>
                  <a:pt x="1566618" y="455478"/>
                </a:lnTo>
                <a:lnTo>
                  <a:pt x="1585644" y="496562"/>
                </a:lnTo>
                <a:lnTo>
                  <a:pt x="1602384" y="538830"/>
                </a:lnTo>
                <a:lnTo>
                  <a:pt x="1616761" y="582207"/>
                </a:lnTo>
                <a:lnTo>
                  <a:pt x="1628698" y="626617"/>
                </a:lnTo>
                <a:lnTo>
                  <a:pt x="1638117" y="671982"/>
                </a:lnTo>
                <a:lnTo>
                  <a:pt x="1644940" y="718228"/>
                </a:lnTo>
                <a:lnTo>
                  <a:pt x="1649091" y="765277"/>
                </a:lnTo>
                <a:lnTo>
                  <a:pt x="1650491" y="813053"/>
                </a:lnTo>
                <a:lnTo>
                  <a:pt x="1649091" y="860830"/>
                </a:lnTo>
                <a:lnTo>
                  <a:pt x="1644940" y="907879"/>
                </a:lnTo>
                <a:lnTo>
                  <a:pt x="1638117" y="954125"/>
                </a:lnTo>
                <a:lnTo>
                  <a:pt x="1628698" y="999490"/>
                </a:lnTo>
                <a:lnTo>
                  <a:pt x="1616761" y="1043900"/>
                </a:lnTo>
                <a:lnTo>
                  <a:pt x="1602384" y="1087277"/>
                </a:lnTo>
                <a:lnTo>
                  <a:pt x="1585644" y="1129545"/>
                </a:lnTo>
                <a:lnTo>
                  <a:pt x="1566618" y="1170629"/>
                </a:lnTo>
                <a:lnTo>
                  <a:pt x="1545384" y="1210452"/>
                </a:lnTo>
                <a:lnTo>
                  <a:pt x="1522019" y="1248937"/>
                </a:lnTo>
                <a:lnTo>
                  <a:pt x="1496600" y="1286010"/>
                </a:lnTo>
                <a:lnTo>
                  <a:pt x="1469204" y="1321592"/>
                </a:lnTo>
                <a:lnTo>
                  <a:pt x="1439910" y="1355608"/>
                </a:lnTo>
                <a:lnTo>
                  <a:pt x="1408795" y="1387983"/>
                </a:lnTo>
                <a:lnTo>
                  <a:pt x="1375935" y="1418638"/>
                </a:lnTo>
                <a:lnTo>
                  <a:pt x="1341408" y="1447500"/>
                </a:lnTo>
                <a:lnTo>
                  <a:pt x="1305292" y="1474490"/>
                </a:lnTo>
                <a:lnTo>
                  <a:pt x="1267664" y="1499533"/>
                </a:lnTo>
                <a:lnTo>
                  <a:pt x="1228602" y="1522553"/>
                </a:lnTo>
                <a:lnTo>
                  <a:pt x="1188182" y="1543474"/>
                </a:lnTo>
                <a:lnTo>
                  <a:pt x="1146482" y="1562219"/>
                </a:lnTo>
                <a:lnTo>
                  <a:pt x="1103580" y="1578711"/>
                </a:lnTo>
                <a:lnTo>
                  <a:pt x="1059552" y="1592876"/>
                </a:lnTo>
                <a:lnTo>
                  <a:pt x="1014477" y="1604636"/>
                </a:lnTo>
                <a:lnTo>
                  <a:pt x="968431" y="1613915"/>
                </a:lnTo>
                <a:lnTo>
                  <a:pt x="921493" y="1620638"/>
                </a:lnTo>
                <a:lnTo>
                  <a:pt x="873738" y="1624727"/>
                </a:lnTo>
                <a:lnTo>
                  <a:pt x="825245" y="1626108"/>
                </a:lnTo>
                <a:lnTo>
                  <a:pt x="776753" y="1624727"/>
                </a:lnTo>
                <a:lnTo>
                  <a:pt x="728998" y="1620638"/>
                </a:lnTo>
                <a:lnTo>
                  <a:pt x="682060" y="1613915"/>
                </a:lnTo>
                <a:lnTo>
                  <a:pt x="636014" y="1604636"/>
                </a:lnTo>
                <a:lnTo>
                  <a:pt x="590939" y="1592876"/>
                </a:lnTo>
                <a:lnTo>
                  <a:pt x="546911" y="1578711"/>
                </a:lnTo>
                <a:lnTo>
                  <a:pt x="504009" y="1562219"/>
                </a:lnTo>
                <a:lnTo>
                  <a:pt x="462309" y="1543474"/>
                </a:lnTo>
                <a:lnTo>
                  <a:pt x="421889" y="1522553"/>
                </a:lnTo>
                <a:lnTo>
                  <a:pt x="382827" y="1499533"/>
                </a:lnTo>
                <a:lnTo>
                  <a:pt x="345199" y="1474490"/>
                </a:lnTo>
                <a:lnTo>
                  <a:pt x="309083" y="1447500"/>
                </a:lnTo>
                <a:lnTo>
                  <a:pt x="274556" y="1418638"/>
                </a:lnTo>
                <a:lnTo>
                  <a:pt x="241696" y="1387983"/>
                </a:lnTo>
                <a:lnTo>
                  <a:pt x="210581" y="1355608"/>
                </a:lnTo>
                <a:lnTo>
                  <a:pt x="181287" y="1321592"/>
                </a:lnTo>
                <a:lnTo>
                  <a:pt x="153891" y="1286010"/>
                </a:lnTo>
                <a:lnTo>
                  <a:pt x="128472" y="1248937"/>
                </a:lnTo>
                <a:lnTo>
                  <a:pt x="105107" y="1210452"/>
                </a:lnTo>
                <a:lnTo>
                  <a:pt x="83873" y="1170629"/>
                </a:lnTo>
                <a:lnTo>
                  <a:pt x="64847" y="1129545"/>
                </a:lnTo>
                <a:lnTo>
                  <a:pt x="48107" y="1087277"/>
                </a:lnTo>
                <a:lnTo>
                  <a:pt x="33730" y="1043900"/>
                </a:lnTo>
                <a:lnTo>
                  <a:pt x="21793" y="999490"/>
                </a:lnTo>
                <a:lnTo>
                  <a:pt x="12374" y="954125"/>
                </a:lnTo>
                <a:lnTo>
                  <a:pt x="5551" y="907879"/>
                </a:lnTo>
                <a:lnTo>
                  <a:pt x="1400" y="860830"/>
                </a:lnTo>
                <a:lnTo>
                  <a:pt x="0" y="81305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388107" y="4850892"/>
            <a:ext cx="495300" cy="513715"/>
          </a:xfrm>
          <a:custGeom>
            <a:avLst/>
            <a:gdLst/>
            <a:ahLst/>
            <a:cxnLst/>
            <a:rect l="l" t="t" r="r" b="b"/>
            <a:pathLst>
              <a:path w="495300" h="513714">
                <a:moveTo>
                  <a:pt x="247650" y="0"/>
                </a:moveTo>
                <a:lnTo>
                  <a:pt x="203133" y="4136"/>
                </a:lnTo>
                <a:lnTo>
                  <a:pt x="161234" y="16061"/>
                </a:lnTo>
                <a:lnTo>
                  <a:pt x="122653" y="35051"/>
                </a:lnTo>
                <a:lnTo>
                  <a:pt x="88089" y="60383"/>
                </a:lnTo>
                <a:lnTo>
                  <a:pt x="58242" y="91330"/>
                </a:lnTo>
                <a:lnTo>
                  <a:pt x="33810" y="127169"/>
                </a:lnTo>
                <a:lnTo>
                  <a:pt x="15492" y="167175"/>
                </a:lnTo>
                <a:lnTo>
                  <a:pt x="3989" y="210625"/>
                </a:lnTo>
                <a:lnTo>
                  <a:pt x="0" y="256793"/>
                </a:lnTo>
                <a:lnTo>
                  <a:pt x="3989" y="302962"/>
                </a:lnTo>
                <a:lnTo>
                  <a:pt x="15492" y="346412"/>
                </a:lnTo>
                <a:lnTo>
                  <a:pt x="33810" y="386418"/>
                </a:lnTo>
                <a:lnTo>
                  <a:pt x="58242" y="422257"/>
                </a:lnTo>
                <a:lnTo>
                  <a:pt x="88089" y="453204"/>
                </a:lnTo>
                <a:lnTo>
                  <a:pt x="122653" y="478535"/>
                </a:lnTo>
                <a:lnTo>
                  <a:pt x="161234" y="497526"/>
                </a:lnTo>
                <a:lnTo>
                  <a:pt x="203133" y="509451"/>
                </a:lnTo>
                <a:lnTo>
                  <a:pt x="247650" y="513587"/>
                </a:lnTo>
                <a:lnTo>
                  <a:pt x="292166" y="509451"/>
                </a:lnTo>
                <a:lnTo>
                  <a:pt x="334065" y="497526"/>
                </a:lnTo>
                <a:lnTo>
                  <a:pt x="372646" y="478535"/>
                </a:lnTo>
                <a:lnTo>
                  <a:pt x="407210" y="453204"/>
                </a:lnTo>
                <a:lnTo>
                  <a:pt x="437057" y="422257"/>
                </a:lnTo>
                <a:lnTo>
                  <a:pt x="461489" y="386418"/>
                </a:lnTo>
                <a:lnTo>
                  <a:pt x="479807" y="346412"/>
                </a:lnTo>
                <a:lnTo>
                  <a:pt x="491310" y="302962"/>
                </a:lnTo>
                <a:lnTo>
                  <a:pt x="495300" y="256793"/>
                </a:lnTo>
                <a:lnTo>
                  <a:pt x="491310" y="210625"/>
                </a:lnTo>
                <a:lnTo>
                  <a:pt x="479807" y="167175"/>
                </a:lnTo>
                <a:lnTo>
                  <a:pt x="461489" y="127169"/>
                </a:lnTo>
                <a:lnTo>
                  <a:pt x="437057" y="91330"/>
                </a:lnTo>
                <a:lnTo>
                  <a:pt x="407210" y="60383"/>
                </a:lnTo>
                <a:lnTo>
                  <a:pt x="372646" y="35051"/>
                </a:lnTo>
                <a:lnTo>
                  <a:pt x="334065" y="16061"/>
                </a:lnTo>
                <a:lnTo>
                  <a:pt x="292166" y="4136"/>
                </a:lnTo>
                <a:lnTo>
                  <a:pt x="247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388107" y="4850892"/>
            <a:ext cx="495300" cy="513715"/>
          </a:xfrm>
          <a:custGeom>
            <a:avLst/>
            <a:gdLst/>
            <a:ahLst/>
            <a:cxnLst/>
            <a:rect l="l" t="t" r="r" b="b"/>
            <a:pathLst>
              <a:path w="495300" h="513714">
                <a:moveTo>
                  <a:pt x="0" y="256793"/>
                </a:moveTo>
                <a:lnTo>
                  <a:pt x="3989" y="210625"/>
                </a:lnTo>
                <a:lnTo>
                  <a:pt x="15492" y="167175"/>
                </a:lnTo>
                <a:lnTo>
                  <a:pt x="33810" y="127169"/>
                </a:lnTo>
                <a:lnTo>
                  <a:pt x="58242" y="91330"/>
                </a:lnTo>
                <a:lnTo>
                  <a:pt x="88089" y="60383"/>
                </a:lnTo>
                <a:lnTo>
                  <a:pt x="122653" y="35051"/>
                </a:lnTo>
                <a:lnTo>
                  <a:pt x="161234" y="16061"/>
                </a:lnTo>
                <a:lnTo>
                  <a:pt x="203133" y="4136"/>
                </a:lnTo>
                <a:lnTo>
                  <a:pt x="247650" y="0"/>
                </a:lnTo>
                <a:lnTo>
                  <a:pt x="292166" y="4136"/>
                </a:lnTo>
                <a:lnTo>
                  <a:pt x="334065" y="16061"/>
                </a:lnTo>
                <a:lnTo>
                  <a:pt x="372646" y="35051"/>
                </a:lnTo>
                <a:lnTo>
                  <a:pt x="407210" y="60383"/>
                </a:lnTo>
                <a:lnTo>
                  <a:pt x="437057" y="91330"/>
                </a:lnTo>
                <a:lnTo>
                  <a:pt x="461489" y="127169"/>
                </a:lnTo>
                <a:lnTo>
                  <a:pt x="479807" y="167175"/>
                </a:lnTo>
                <a:lnTo>
                  <a:pt x="491310" y="210625"/>
                </a:lnTo>
                <a:lnTo>
                  <a:pt x="495300" y="256793"/>
                </a:lnTo>
                <a:lnTo>
                  <a:pt x="491310" y="302962"/>
                </a:lnTo>
                <a:lnTo>
                  <a:pt x="479807" y="346412"/>
                </a:lnTo>
                <a:lnTo>
                  <a:pt x="461489" y="386418"/>
                </a:lnTo>
                <a:lnTo>
                  <a:pt x="437057" y="422257"/>
                </a:lnTo>
                <a:lnTo>
                  <a:pt x="407210" y="453204"/>
                </a:lnTo>
                <a:lnTo>
                  <a:pt x="372646" y="478535"/>
                </a:lnTo>
                <a:lnTo>
                  <a:pt x="334065" y="497526"/>
                </a:lnTo>
                <a:lnTo>
                  <a:pt x="292166" y="509451"/>
                </a:lnTo>
                <a:lnTo>
                  <a:pt x="247650" y="513587"/>
                </a:lnTo>
                <a:lnTo>
                  <a:pt x="203133" y="509451"/>
                </a:lnTo>
                <a:lnTo>
                  <a:pt x="161234" y="497526"/>
                </a:lnTo>
                <a:lnTo>
                  <a:pt x="122653" y="478535"/>
                </a:lnTo>
                <a:lnTo>
                  <a:pt x="88089" y="453204"/>
                </a:lnTo>
                <a:lnTo>
                  <a:pt x="58242" y="422257"/>
                </a:lnTo>
                <a:lnTo>
                  <a:pt x="33810" y="386418"/>
                </a:lnTo>
                <a:lnTo>
                  <a:pt x="15492" y="346412"/>
                </a:lnTo>
                <a:lnTo>
                  <a:pt x="3989" y="302962"/>
                </a:lnTo>
                <a:lnTo>
                  <a:pt x="0" y="2567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90799" y="5059680"/>
            <a:ext cx="165100" cy="170815"/>
          </a:xfrm>
          <a:custGeom>
            <a:avLst/>
            <a:gdLst/>
            <a:ahLst/>
            <a:cxnLst/>
            <a:rect l="l" t="t" r="r" b="b"/>
            <a:pathLst>
              <a:path w="165100" h="170814">
                <a:moveTo>
                  <a:pt x="82295" y="0"/>
                </a:moveTo>
                <a:lnTo>
                  <a:pt x="50256" y="6709"/>
                </a:lnTo>
                <a:lnTo>
                  <a:pt x="24098" y="25003"/>
                </a:lnTo>
                <a:lnTo>
                  <a:pt x="6465" y="52131"/>
                </a:lnTo>
                <a:lnTo>
                  <a:pt x="0" y="85344"/>
                </a:lnTo>
                <a:lnTo>
                  <a:pt x="6465" y="118556"/>
                </a:lnTo>
                <a:lnTo>
                  <a:pt x="24098" y="145684"/>
                </a:lnTo>
                <a:lnTo>
                  <a:pt x="50256" y="163978"/>
                </a:lnTo>
                <a:lnTo>
                  <a:pt x="82295" y="170688"/>
                </a:lnTo>
                <a:lnTo>
                  <a:pt x="114335" y="163978"/>
                </a:lnTo>
                <a:lnTo>
                  <a:pt x="140493" y="145684"/>
                </a:lnTo>
                <a:lnTo>
                  <a:pt x="158126" y="118556"/>
                </a:lnTo>
                <a:lnTo>
                  <a:pt x="164592" y="85344"/>
                </a:lnTo>
                <a:lnTo>
                  <a:pt x="158126" y="52131"/>
                </a:lnTo>
                <a:lnTo>
                  <a:pt x="140493" y="25003"/>
                </a:lnTo>
                <a:lnTo>
                  <a:pt x="114335" y="6709"/>
                </a:lnTo>
                <a:lnTo>
                  <a:pt x="82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590799" y="5059680"/>
            <a:ext cx="165100" cy="170815"/>
          </a:xfrm>
          <a:custGeom>
            <a:avLst/>
            <a:gdLst/>
            <a:ahLst/>
            <a:cxnLst/>
            <a:rect l="l" t="t" r="r" b="b"/>
            <a:pathLst>
              <a:path w="165100" h="170814">
                <a:moveTo>
                  <a:pt x="0" y="85344"/>
                </a:moveTo>
                <a:lnTo>
                  <a:pt x="6465" y="52131"/>
                </a:lnTo>
                <a:lnTo>
                  <a:pt x="24098" y="25003"/>
                </a:lnTo>
                <a:lnTo>
                  <a:pt x="50256" y="6709"/>
                </a:lnTo>
                <a:lnTo>
                  <a:pt x="82295" y="0"/>
                </a:lnTo>
                <a:lnTo>
                  <a:pt x="114335" y="6709"/>
                </a:lnTo>
                <a:lnTo>
                  <a:pt x="140493" y="25003"/>
                </a:lnTo>
                <a:lnTo>
                  <a:pt x="158126" y="52131"/>
                </a:lnTo>
                <a:lnTo>
                  <a:pt x="164592" y="85344"/>
                </a:lnTo>
                <a:lnTo>
                  <a:pt x="158126" y="118556"/>
                </a:lnTo>
                <a:lnTo>
                  <a:pt x="140493" y="145684"/>
                </a:lnTo>
                <a:lnTo>
                  <a:pt x="114335" y="163978"/>
                </a:lnTo>
                <a:lnTo>
                  <a:pt x="82295" y="170688"/>
                </a:lnTo>
                <a:lnTo>
                  <a:pt x="50256" y="163978"/>
                </a:lnTo>
                <a:lnTo>
                  <a:pt x="24098" y="145684"/>
                </a:lnTo>
                <a:lnTo>
                  <a:pt x="6465" y="118556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051048" y="2438400"/>
            <a:ext cx="173736" cy="181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670048" y="4978907"/>
            <a:ext cx="165100" cy="170815"/>
          </a:xfrm>
          <a:custGeom>
            <a:avLst/>
            <a:gdLst/>
            <a:ahLst/>
            <a:cxnLst/>
            <a:rect l="l" t="t" r="r" b="b"/>
            <a:pathLst>
              <a:path w="165100" h="170814">
                <a:moveTo>
                  <a:pt x="82295" y="0"/>
                </a:moveTo>
                <a:lnTo>
                  <a:pt x="50256" y="6709"/>
                </a:lnTo>
                <a:lnTo>
                  <a:pt x="24098" y="25003"/>
                </a:lnTo>
                <a:lnTo>
                  <a:pt x="6465" y="52131"/>
                </a:lnTo>
                <a:lnTo>
                  <a:pt x="0" y="85344"/>
                </a:lnTo>
                <a:lnTo>
                  <a:pt x="6465" y="118556"/>
                </a:lnTo>
                <a:lnTo>
                  <a:pt x="24098" y="145684"/>
                </a:lnTo>
                <a:lnTo>
                  <a:pt x="50256" y="163978"/>
                </a:lnTo>
                <a:lnTo>
                  <a:pt x="82295" y="170688"/>
                </a:lnTo>
                <a:lnTo>
                  <a:pt x="114335" y="163978"/>
                </a:lnTo>
                <a:lnTo>
                  <a:pt x="140493" y="145684"/>
                </a:lnTo>
                <a:lnTo>
                  <a:pt x="158126" y="118556"/>
                </a:lnTo>
                <a:lnTo>
                  <a:pt x="164591" y="85344"/>
                </a:lnTo>
                <a:lnTo>
                  <a:pt x="158126" y="52131"/>
                </a:lnTo>
                <a:lnTo>
                  <a:pt x="140493" y="25003"/>
                </a:lnTo>
                <a:lnTo>
                  <a:pt x="114335" y="6709"/>
                </a:lnTo>
                <a:lnTo>
                  <a:pt x="82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670048" y="4978907"/>
            <a:ext cx="165100" cy="170815"/>
          </a:xfrm>
          <a:custGeom>
            <a:avLst/>
            <a:gdLst/>
            <a:ahLst/>
            <a:cxnLst/>
            <a:rect l="l" t="t" r="r" b="b"/>
            <a:pathLst>
              <a:path w="165100" h="170814">
                <a:moveTo>
                  <a:pt x="0" y="85344"/>
                </a:moveTo>
                <a:lnTo>
                  <a:pt x="6465" y="52131"/>
                </a:lnTo>
                <a:lnTo>
                  <a:pt x="24098" y="25003"/>
                </a:lnTo>
                <a:lnTo>
                  <a:pt x="50256" y="6709"/>
                </a:lnTo>
                <a:lnTo>
                  <a:pt x="82295" y="0"/>
                </a:lnTo>
                <a:lnTo>
                  <a:pt x="114335" y="6709"/>
                </a:lnTo>
                <a:lnTo>
                  <a:pt x="140493" y="25003"/>
                </a:lnTo>
                <a:lnTo>
                  <a:pt x="158126" y="52131"/>
                </a:lnTo>
                <a:lnTo>
                  <a:pt x="164591" y="85344"/>
                </a:lnTo>
                <a:lnTo>
                  <a:pt x="158126" y="118556"/>
                </a:lnTo>
                <a:lnTo>
                  <a:pt x="140493" y="145684"/>
                </a:lnTo>
                <a:lnTo>
                  <a:pt x="114335" y="163978"/>
                </a:lnTo>
                <a:lnTo>
                  <a:pt x="82295" y="170688"/>
                </a:lnTo>
                <a:lnTo>
                  <a:pt x="50256" y="163978"/>
                </a:lnTo>
                <a:lnTo>
                  <a:pt x="24098" y="145684"/>
                </a:lnTo>
                <a:lnTo>
                  <a:pt x="6465" y="118556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513076" y="5140451"/>
            <a:ext cx="166370" cy="172720"/>
          </a:xfrm>
          <a:custGeom>
            <a:avLst/>
            <a:gdLst/>
            <a:ahLst/>
            <a:cxnLst/>
            <a:rect l="l" t="t" r="r" b="b"/>
            <a:pathLst>
              <a:path w="166369" h="172720">
                <a:moveTo>
                  <a:pt x="83057" y="0"/>
                </a:moveTo>
                <a:lnTo>
                  <a:pt x="50738" y="6774"/>
                </a:lnTo>
                <a:lnTo>
                  <a:pt x="24336" y="25241"/>
                </a:lnTo>
                <a:lnTo>
                  <a:pt x="6530" y="52613"/>
                </a:lnTo>
                <a:lnTo>
                  <a:pt x="0" y="86106"/>
                </a:lnTo>
                <a:lnTo>
                  <a:pt x="6530" y="119598"/>
                </a:lnTo>
                <a:lnTo>
                  <a:pt x="24336" y="146970"/>
                </a:lnTo>
                <a:lnTo>
                  <a:pt x="50738" y="165437"/>
                </a:lnTo>
                <a:lnTo>
                  <a:pt x="83057" y="172212"/>
                </a:lnTo>
                <a:lnTo>
                  <a:pt x="115377" y="165437"/>
                </a:lnTo>
                <a:lnTo>
                  <a:pt x="141779" y="146970"/>
                </a:lnTo>
                <a:lnTo>
                  <a:pt x="159585" y="119598"/>
                </a:lnTo>
                <a:lnTo>
                  <a:pt x="166116" y="86106"/>
                </a:lnTo>
                <a:lnTo>
                  <a:pt x="159585" y="52613"/>
                </a:lnTo>
                <a:lnTo>
                  <a:pt x="141779" y="25241"/>
                </a:lnTo>
                <a:lnTo>
                  <a:pt x="115377" y="6774"/>
                </a:lnTo>
                <a:lnTo>
                  <a:pt x="8305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513076" y="5140451"/>
            <a:ext cx="166370" cy="172720"/>
          </a:xfrm>
          <a:custGeom>
            <a:avLst/>
            <a:gdLst/>
            <a:ahLst/>
            <a:cxnLst/>
            <a:rect l="l" t="t" r="r" b="b"/>
            <a:pathLst>
              <a:path w="166369" h="172720">
                <a:moveTo>
                  <a:pt x="0" y="86106"/>
                </a:moveTo>
                <a:lnTo>
                  <a:pt x="6530" y="52613"/>
                </a:lnTo>
                <a:lnTo>
                  <a:pt x="24336" y="25241"/>
                </a:lnTo>
                <a:lnTo>
                  <a:pt x="50738" y="6774"/>
                </a:lnTo>
                <a:lnTo>
                  <a:pt x="83057" y="0"/>
                </a:lnTo>
                <a:lnTo>
                  <a:pt x="115377" y="6774"/>
                </a:lnTo>
                <a:lnTo>
                  <a:pt x="141779" y="25241"/>
                </a:lnTo>
                <a:lnTo>
                  <a:pt x="159585" y="52613"/>
                </a:lnTo>
                <a:lnTo>
                  <a:pt x="166116" y="86106"/>
                </a:lnTo>
                <a:lnTo>
                  <a:pt x="159585" y="119598"/>
                </a:lnTo>
                <a:lnTo>
                  <a:pt x="141779" y="146970"/>
                </a:lnTo>
                <a:lnTo>
                  <a:pt x="115377" y="165437"/>
                </a:lnTo>
                <a:lnTo>
                  <a:pt x="83057" y="172212"/>
                </a:lnTo>
                <a:lnTo>
                  <a:pt x="50738" y="165437"/>
                </a:lnTo>
                <a:lnTo>
                  <a:pt x="24336" y="146970"/>
                </a:lnTo>
                <a:lnTo>
                  <a:pt x="6530" y="119598"/>
                </a:lnTo>
                <a:lnTo>
                  <a:pt x="0" y="8610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164836" y="4251960"/>
            <a:ext cx="1652270" cy="1626235"/>
          </a:xfrm>
          <a:custGeom>
            <a:avLst/>
            <a:gdLst/>
            <a:ahLst/>
            <a:cxnLst/>
            <a:rect l="l" t="t" r="r" b="b"/>
            <a:pathLst>
              <a:path w="1652270" h="1626235">
                <a:moveTo>
                  <a:pt x="826008" y="0"/>
                </a:moveTo>
                <a:lnTo>
                  <a:pt x="777474" y="1380"/>
                </a:lnTo>
                <a:lnTo>
                  <a:pt x="729679" y="5469"/>
                </a:lnTo>
                <a:lnTo>
                  <a:pt x="682700" y="12192"/>
                </a:lnTo>
                <a:lnTo>
                  <a:pt x="636614" y="21471"/>
                </a:lnTo>
                <a:lnTo>
                  <a:pt x="591499" y="33231"/>
                </a:lnTo>
                <a:lnTo>
                  <a:pt x="547432" y="47396"/>
                </a:lnTo>
                <a:lnTo>
                  <a:pt x="504491" y="63888"/>
                </a:lnTo>
                <a:lnTo>
                  <a:pt x="462753" y="82633"/>
                </a:lnTo>
                <a:lnTo>
                  <a:pt x="422296" y="103554"/>
                </a:lnTo>
                <a:lnTo>
                  <a:pt x="383198" y="126574"/>
                </a:lnTo>
                <a:lnTo>
                  <a:pt x="345535" y="151617"/>
                </a:lnTo>
                <a:lnTo>
                  <a:pt x="309385" y="178607"/>
                </a:lnTo>
                <a:lnTo>
                  <a:pt x="274826" y="207469"/>
                </a:lnTo>
                <a:lnTo>
                  <a:pt x="241934" y="238125"/>
                </a:lnTo>
                <a:lnTo>
                  <a:pt x="210789" y="270499"/>
                </a:lnTo>
                <a:lnTo>
                  <a:pt x="181467" y="304515"/>
                </a:lnTo>
                <a:lnTo>
                  <a:pt x="154045" y="340097"/>
                </a:lnTo>
                <a:lnTo>
                  <a:pt x="128601" y="377170"/>
                </a:lnTo>
                <a:lnTo>
                  <a:pt x="105213" y="415655"/>
                </a:lnTo>
                <a:lnTo>
                  <a:pt x="83957" y="455478"/>
                </a:lnTo>
                <a:lnTo>
                  <a:pt x="64912" y="496562"/>
                </a:lnTo>
                <a:lnTo>
                  <a:pt x="48155" y="538830"/>
                </a:lnTo>
                <a:lnTo>
                  <a:pt x="33764" y="582207"/>
                </a:lnTo>
                <a:lnTo>
                  <a:pt x="21815" y="626617"/>
                </a:lnTo>
                <a:lnTo>
                  <a:pt x="12387" y="671982"/>
                </a:lnTo>
                <a:lnTo>
                  <a:pt x="5557" y="718228"/>
                </a:lnTo>
                <a:lnTo>
                  <a:pt x="1402" y="765277"/>
                </a:lnTo>
                <a:lnTo>
                  <a:pt x="0" y="813053"/>
                </a:lnTo>
                <a:lnTo>
                  <a:pt x="1402" y="860830"/>
                </a:lnTo>
                <a:lnTo>
                  <a:pt x="5557" y="907879"/>
                </a:lnTo>
                <a:lnTo>
                  <a:pt x="12387" y="954125"/>
                </a:lnTo>
                <a:lnTo>
                  <a:pt x="21815" y="999490"/>
                </a:lnTo>
                <a:lnTo>
                  <a:pt x="33764" y="1043900"/>
                </a:lnTo>
                <a:lnTo>
                  <a:pt x="48155" y="1087277"/>
                </a:lnTo>
                <a:lnTo>
                  <a:pt x="64912" y="1129545"/>
                </a:lnTo>
                <a:lnTo>
                  <a:pt x="83957" y="1170629"/>
                </a:lnTo>
                <a:lnTo>
                  <a:pt x="105213" y="1210452"/>
                </a:lnTo>
                <a:lnTo>
                  <a:pt x="128601" y="1248937"/>
                </a:lnTo>
                <a:lnTo>
                  <a:pt x="154045" y="1286010"/>
                </a:lnTo>
                <a:lnTo>
                  <a:pt x="181467" y="1321592"/>
                </a:lnTo>
                <a:lnTo>
                  <a:pt x="210789" y="1355608"/>
                </a:lnTo>
                <a:lnTo>
                  <a:pt x="241935" y="1387983"/>
                </a:lnTo>
                <a:lnTo>
                  <a:pt x="274826" y="1418638"/>
                </a:lnTo>
                <a:lnTo>
                  <a:pt x="309385" y="1447500"/>
                </a:lnTo>
                <a:lnTo>
                  <a:pt x="345535" y="1474490"/>
                </a:lnTo>
                <a:lnTo>
                  <a:pt x="383198" y="1499533"/>
                </a:lnTo>
                <a:lnTo>
                  <a:pt x="422296" y="1522553"/>
                </a:lnTo>
                <a:lnTo>
                  <a:pt x="462753" y="1543474"/>
                </a:lnTo>
                <a:lnTo>
                  <a:pt x="504491" y="1562219"/>
                </a:lnTo>
                <a:lnTo>
                  <a:pt x="547432" y="1578711"/>
                </a:lnTo>
                <a:lnTo>
                  <a:pt x="591499" y="1592876"/>
                </a:lnTo>
                <a:lnTo>
                  <a:pt x="636614" y="1604636"/>
                </a:lnTo>
                <a:lnTo>
                  <a:pt x="682700" y="1613915"/>
                </a:lnTo>
                <a:lnTo>
                  <a:pt x="729679" y="1620638"/>
                </a:lnTo>
                <a:lnTo>
                  <a:pt x="777474" y="1624727"/>
                </a:lnTo>
                <a:lnTo>
                  <a:pt x="826008" y="1626108"/>
                </a:lnTo>
                <a:lnTo>
                  <a:pt x="874541" y="1624727"/>
                </a:lnTo>
                <a:lnTo>
                  <a:pt x="922336" y="1620638"/>
                </a:lnTo>
                <a:lnTo>
                  <a:pt x="969315" y="1613915"/>
                </a:lnTo>
                <a:lnTo>
                  <a:pt x="1015401" y="1604636"/>
                </a:lnTo>
                <a:lnTo>
                  <a:pt x="1060516" y="1592876"/>
                </a:lnTo>
                <a:lnTo>
                  <a:pt x="1104583" y="1578711"/>
                </a:lnTo>
                <a:lnTo>
                  <a:pt x="1147524" y="1562219"/>
                </a:lnTo>
                <a:lnTo>
                  <a:pt x="1189262" y="1543474"/>
                </a:lnTo>
                <a:lnTo>
                  <a:pt x="1229719" y="1522553"/>
                </a:lnTo>
                <a:lnTo>
                  <a:pt x="1268817" y="1499533"/>
                </a:lnTo>
                <a:lnTo>
                  <a:pt x="1306480" y="1474490"/>
                </a:lnTo>
                <a:lnTo>
                  <a:pt x="1342630" y="1447500"/>
                </a:lnTo>
                <a:lnTo>
                  <a:pt x="1377189" y="1418638"/>
                </a:lnTo>
                <a:lnTo>
                  <a:pt x="1410081" y="1387983"/>
                </a:lnTo>
                <a:lnTo>
                  <a:pt x="1441226" y="1355608"/>
                </a:lnTo>
                <a:lnTo>
                  <a:pt x="1470548" y="1321592"/>
                </a:lnTo>
                <a:lnTo>
                  <a:pt x="1497970" y="1286010"/>
                </a:lnTo>
                <a:lnTo>
                  <a:pt x="1523414" y="1248937"/>
                </a:lnTo>
                <a:lnTo>
                  <a:pt x="1546802" y="1210452"/>
                </a:lnTo>
                <a:lnTo>
                  <a:pt x="1568058" y="1170629"/>
                </a:lnTo>
                <a:lnTo>
                  <a:pt x="1587103" y="1129545"/>
                </a:lnTo>
                <a:lnTo>
                  <a:pt x="1603860" y="1087277"/>
                </a:lnTo>
                <a:lnTo>
                  <a:pt x="1618251" y="1043900"/>
                </a:lnTo>
                <a:lnTo>
                  <a:pt x="1630200" y="999490"/>
                </a:lnTo>
                <a:lnTo>
                  <a:pt x="1639628" y="954125"/>
                </a:lnTo>
                <a:lnTo>
                  <a:pt x="1646458" y="907879"/>
                </a:lnTo>
                <a:lnTo>
                  <a:pt x="1650613" y="860830"/>
                </a:lnTo>
                <a:lnTo>
                  <a:pt x="1652015" y="813053"/>
                </a:lnTo>
                <a:lnTo>
                  <a:pt x="1650613" y="765277"/>
                </a:lnTo>
                <a:lnTo>
                  <a:pt x="1646458" y="718228"/>
                </a:lnTo>
                <a:lnTo>
                  <a:pt x="1639628" y="671982"/>
                </a:lnTo>
                <a:lnTo>
                  <a:pt x="1630200" y="626617"/>
                </a:lnTo>
                <a:lnTo>
                  <a:pt x="1618251" y="582207"/>
                </a:lnTo>
                <a:lnTo>
                  <a:pt x="1603860" y="538830"/>
                </a:lnTo>
                <a:lnTo>
                  <a:pt x="1587103" y="496562"/>
                </a:lnTo>
                <a:lnTo>
                  <a:pt x="1568058" y="455478"/>
                </a:lnTo>
                <a:lnTo>
                  <a:pt x="1546802" y="415655"/>
                </a:lnTo>
                <a:lnTo>
                  <a:pt x="1523414" y="377170"/>
                </a:lnTo>
                <a:lnTo>
                  <a:pt x="1497970" y="340097"/>
                </a:lnTo>
                <a:lnTo>
                  <a:pt x="1470548" y="304515"/>
                </a:lnTo>
                <a:lnTo>
                  <a:pt x="1441226" y="270499"/>
                </a:lnTo>
                <a:lnTo>
                  <a:pt x="1410080" y="238125"/>
                </a:lnTo>
                <a:lnTo>
                  <a:pt x="1377189" y="207469"/>
                </a:lnTo>
                <a:lnTo>
                  <a:pt x="1342630" y="178607"/>
                </a:lnTo>
                <a:lnTo>
                  <a:pt x="1306480" y="151617"/>
                </a:lnTo>
                <a:lnTo>
                  <a:pt x="1268817" y="126574"/>
                </a:lnTo>
                <a:lnTo>
                  <a:pt x="1229719" y="103554"/>
                </a:lnTo>
                <a:lnTo>
                  <a:pt x="1189262" y="82633"/>
                </a:lnTo>
                <a:lnTo>
                  <a:pt x="1147524" y="63888"/>
                </a:lnTo>
                <a:lnTo>
                  <a:pt x="1104583" y="47396"/>
                </a:lnTo>
                <a:lnTo>
                  <a:pt x="1060516" y="33231"/>
                </a:lnTo>
                <a:lnTo>
                  <a:pt x="1015401" y="21471"/>
                </a:lnTo>
                <a:lnTo>
                  <a:pt x="969315" y="12192"/>
                </a:lnTo>
                <a:lnTo>
                  <a:pt x="922336" y="5469"/>
                </a:lnTo>
                <a:lnTo>
                  <a:pt x="874541" y="1380"/>
                </a:lnTo>
                <a:lnTo>
                  <a:pt x="826008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164836" y="4251960"/>
            <a:ext cx="1652270" cy="1626235"/>
          </a:xfrm>
          <a:custGeom>
            <a:avLst/>
            <a:gdLst/>
            <a:ahLst/>
            <a:cxnLst/>
            <a:rect l="l" t="t" r="r" b="b"/>
            <a:pathLst>
              <a:path w="1652270" h="1626235">
                <a:moveTo>
                  <a:pt x="0" y="813053"/>
                </a:moveTo>
                <a:lnTo>
                  <a:pt x="1402" y="765277"/>
                </a:lnTo>
                <a:lnTo>
                  <a:pt x="5557" y="718228"/>
                </a:lnTo>
                <a:lnTo>
                  <a:pt x="12387" y="671982"/>
                </a:lnTo>
                <a:lnTo>
                  <a:pt x="21815" y="626617"/>
                </a:lnTo>
                <a:lnTo>
                  <a:pt x="33764" y="582207"/>
                </a:lnTo>
                <a:lnTo>
                  <a:pt x="48155" y="538830"/>
                </a:lnTo>
                <a:lnTo>
                  <a:pt x="64912" y="496562"/>
                </a:lnTo>
                <a:lnTo>
                  <a:pt x="83957" y="455478"/>
                </a:lnTo>
                <a:lnTo>
                  <a:pt x="105213" y="415655"/>
                </a:lnTo>
                <a:lnTo>
                  <a:pt x="128601" y="377170"/>
                </a:lnTo>
                <a:lnTo>
                  <a:pt x="154045" y="340097"/>
                </a:lnTo>
                <a:lnTo>
                  <a:pt x="181467" y="304515"/>
                </a:lnTo>
                <a:lnTo>
                  <a:pt x="210789" y="270499"/>
                </a:lnTo>
                <a:lnTo>
                  <a:pt x="241934" y="238125"/>
                </a:lnTo>
                <a:lnTo>
                  <a:pt x="274826" y="207469"/>
                </a:lnTo>
                <a:lnTo>
                  <a:pt x="309385" y="178607"/>
                </a:lnTo>
                <a:lnTo>
                  <a:pt x="345535" y="151617"/>
                </a:lnTo>
                <a:lnTo>
                  <a:pt x="383198" y="126574"/>
                </a:lnTo>
                <a:lnTo>
                  <a:pt x="422296" y="103554"/>
                </a:lnTo>
                <a:lnTo>
                  <a:pt x="462753" y="82633"/>
                </a:lnTo>
                <a:lnTo>
                  <a:pt x="504491" y="63888"/>
                </a:lnTo>
                <a:lnTo>
                  <a:pt x="547432" y="47396"/>
                </a:lnTo>
                <a:lnTo>
                  <a:pt x="591499" y="33231"/>
                </a:lnTo>
                <a:lnTo>
                  <a:pt x="636614" y="21471"/>
                </a:lnTo>
                <a:lnTo>
                  <a:pt x="682700" y="12192"/>
                </a:lnTo>
                <a:lnTo>
                  <a:pt x="729679" y="5469"/>
                </a:lnTo>
                <a:lnTo>
                  <a:pt x="777474" y="1380"/>
                </a:lnTo>
                <a:lnTo>
                  <a:pt x="826008" y="0"/>
                </a:lnTo>
                <a:lnTo>
                  <a:pt x="874541" y="1380"/>
                </a:lnTo>
                <a:lnTo>
                  <a:pt x="922336" y="5469"/>
                </a:lnTo>
                <a:lnTo>
                  <a:pt x="969315" y="12192"/>
                </a:lnTo>
                <a:lnTo>
                  <a:pt x="1015401" y="21471"/>
                </a:lnTo>
                <a:lnTo>
                  <a:pt x="1060516" y="33231"/>
                </a:lnTo>
                <a:lnTo>
                  <a:pt x="1104583" y="47396"/>
                </a:lnTo>
                <a:lnTo>
                  <a:pt x="1147524" y="63888"/>
                </a:lnTo>
                <a:lnTo>
                  <a:pt x="1189262" y="82633"/>
                </a:lnTo>
                <a:lnTo>
                  <a:pt x="1229719" y="103554"/>
                </a:lnTo>
                <a:lnTo>
                  <a:pt x="1268817" y="126574"/>
                </a:lnTo>
                <a:lnTo>
                  <a:pt x="1306480" y="151617"/>
                </a:lnTo>
                <a:lnTo>
                  <a:pt x="1342630" y="178607"/>
                </a:lnTo>
                <a:lnTo>
                  <a:pt x="1377189" y="207469"/>
                </a:lnTo>
                <a:lnTo>
                  <a:pt x="1410080" y="238125"/>
                </a:lnTo>
                <a:lnTo>
                  <a:pt x="1441226" y="270499"/>
                </a:lnTo>
                <a:lnTo>
                  <a:pt x="1470548" y="304515"/>
                </a:lnTo>
                <a:lnTo>
                  <a:pt x="1497970" y="340097"/>
                </a:lnTo>
                <a:lnTo>
                  <a:pt x="1523414" y="377170"/>
                </a:lnTo>
                <a:lnTo>
                  <a:pt x="1546802" y="415655"/>
                </a:lnTo>
                <a:lnTo>
                  <a:pt x="1568058" y="455478"/>
                </a:lnTo>
                <a:lnTo>
                  <a:pt x="1587103" y="496562"/>
                </a:lnTo>
                <a:lnTo>
                  <a:pt x="1603860" y="538830"/>
                </a:lnTo>
                <a:lnTo>
                  <a:pt x="1618251" y="582207"/>
                </a:lnTo>
                <a:lnTo>
                  <a:pt x="1630200" y="626617"/>
                </a:lnTo>
                <a:lnTo>
                  <a:pt x="1639628" y="671982"/>
                </a:lnTo>
                <a:lnTo>
                  <a:pt x="1646458" y="718228"/>
                </a:lnTo>
                <a:lnTo>
                  <a:pt x="1650613" y="765277"/>
                </a:lnTo>
                <a:lnTo>
                  <a:pt x="1652015" y="813053"/>
                </a:lnTo>
                <a:lnTo>
                  <a:pt x="1650613" y="860830"/>
                </a:lnTo>
                <a:lnTo>
                  <a:pt x="1646458" y="907879"/>
                </a:lnTo>
                <a:lnTo>
                  <a:pt x="1639628" y="954125"/>
                </a:lnTo>
                <a:lnTo>
                  <a:pt x="1630200" y="999490"/>
                </a:lnTo>
                <a:lnTo>
                  <a:pt x="1618251" y="1043900"/>
                </a:lnTo>
                <a:lnTo>
                  <a:pt x="1603860" y="1087277"/>
                </a:lnTo>
                <a:lnTo>
                  <a:pt x="1587103" y="1129545"/>
                </a:lnTo>
                <a:lnTo>
                  <a:pt x="1568058" y="1170629"/>
                </a:lnTo>
                <a:lnTo>
                  <a:pt x="1546802" y="1210452"/>
                </a:lnTo>
                <a:lnTo>
                  <a:pt x="1523414" y="1248937"/>
                </a:lnTo>
                <a:lnTo>
                  <a:pt x="1497970" y="1286010"/>
                </a:lnTo>
                <a:lnTo>
                  <a:pt x="1470548" y="1321592"/>
                </a:lnTo>
                <a:lnTo>
                  <a:pt x="1441226" y="1355608"/>
                </a:lnTo>
                <a:lnTo>
                  <a:pt x="1410081" y="1387983"/>
                </a:lnTo>
                <a:lnTo>
                  <a:pt x="1377189" y="1418638"/>
                </a:lnTo>
                <a:lnTo>
                  <a:pt x="1342630" y="1447500"/>
                </a:lnTo>
                <a:lnTo>
                  <a:pt x="1306480" y="1474490"/>
                </a:lnTo>
                <a:lnTo>
                  <a:pt x="1268817" y="1499533"/>
                </a:lnTo>
                <a:lnTo>
                  <a:pt x="1229719" y="1522553"/>
                </a:lnTo>
                <a:lnTo>
                  <a:pt x="1189262" y="1543474"/>
                </a:lnTo>
                <a:lnTo>
                  <a:pt x="1147524" y="1562219"/>
                </a:lnTo>
                <a:lnTo>
                  <a:pt x="1104583" y="1578711"/>
                </a:lnTo>
                <a:lnTo>
                  <a:pt x="1060516" y="1592876"/>
                </a:lnTo>
                <a:lnTo>
                  <a:pt x="1015401" y="1604636"/>
                </a:lnTo>
                <a:lnTo>
                  <a:pt x="969315" y="1613915"/>
                </a:lnTo>
                <a:lnTo>
                  <a:pt x="922336" y="1620638"/>
                </a:lnTo>
                <a:lnTo>
                  <a:pt x="874541" y="1624727"/>
                </a:lnTo>
                <a:lnTo>
                  <a:pt x="826008" y="1626108"/>
                </a:lnTo>
                <a:lnTo>
                  <a:pt x="777474" y="1624727"/>
                </a:lnTo>
                <a:lnTo>
                  <a:pt x="729679" y="1620638"/>
                </a:lnTo>
                <a:lnTo>
                  <a:pt x="682700" y="1613915"/>
                </a:lnTo>
                <a:lnTo>
                  <a:pt x="636614" y="1604636"/>
                </a:lnTo>
                <a:lnTo>
                  <a:pt x="591499" y="1592876"/>
                </a:lnTo>
                <a:lnTo>
                  <a:pt x="547432" y="1578711"/>
                </a:lnTo>
                <a:lnTo>
                  <a:pt x="504491" y="1562219"/>
                </a:lnTo>
                <a:lnTo>
                  <a:pt x="462753" y="1543474"/>
                </a:lnTo>
                <a:lnTo>
                  <a:pt x="422296" y="1522553"/>
                </a:lnTo>
                <a:lnTo>
                  <a:pt x="383198" y="1499533"/>
                </a:lnTo>
                <a:lnTo>
                  <a:pt x="345535" y="1474490"/>
                </a:lnTo>
                <a:lnTo>
                  <a:pt x="309385" y="1447500"/>
                </a:lnTo>
                <a:lnTo>
                  <a:pt x="274826" y="1418638"/>
                </a:lnTo>
                <a:lnTo>
                  <a:pt x="241935" y="1387983"/>
                </a:lnTo>
                <a:lnTo>
                  <a:pt x="210789" y="1355608"/>
                </a:lnTo>
                <a:lnTo>
                  <a:pt x="181467" y="1321592"/>
                </a:lnTo>
                <a:lnTo>
                  <a:pt x="154045" y="1286010"/>
                </a:lnTo>
                <a:lnTo>
                  <a:pt x="128601" y="1248937"/>
                </a:lnTo>
                <a:lnTo>
                  <a:pt x="105213" y="1210452"/>
                </a:lnTo>
                <a:lnTo>
                  <a:pt x="83957" y="1170629"/>
                </a:lnTo>
                <a:lnTo>
                  <a:pt x="64912" y="1129545"/>
                </a:lnTo>
                <a:lnTo>
                  <a:pt x="48155" y="1087277"/>
                </a:lnTo>
                <a:lnTo>
                  <a:pt x="33764" y="1043900"/>
                </a:lnTo>
                <a:lnTo>
                  <a:pt x="21815" y="999490"/>
                </a:lnTo>
                <a:lnTo>
                  <a:pt x="12387" y="954125"/>
                </a:lnTo>
                <a:lnTo>
                  <a:pt x="5557" y="907879"/>
                </a:lnTo>
                <a:lnTo>
                  <a:pt x="1402" y="860830"/>
                </a:lnTo>
                <a:lnTo>
                  <a:pt x="0" y="81305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742432" y="4850892"/>
            <a:ext cx="495300" cy="513715"/>
          </a:xfrm>
          <a:custGeom>
            <a:avLst/>
            <a:gdLst/>
            <a:ahLst/>
            <a:cxnLst/>
            <a:rect l="l" t="t" r="r" b="b"/>
            <a:pathLst>
              <a:path w="495300" h="513714">
                <a:moveTo>
                  <a:pt x="247650" y="0"/>
                </a:moveTo>
                <a:lnTo>
                  <a:pt x="203133" y="4136"/>
                </a:lnTo>
                <a:lnTo>
                  <a:pt x="161234" y="16061"/>
                </a:lnTo>
                <a:lnTo>
                  <a:pt x="122653" y="35051"/>
                </a:lnTo>
                <a:lnTo>
                  <a:pt x="88089" y="60383"/>
                </a:lnTo>
                <a:lnTo>
                  <a:pt x="58242" y="91330"/>
                </a:lnTo>
                <a:lnTo>
                  <a:pt x="33810" y="127169"/>
                </a:lnTo>
                <a:lnTo>
                  <a:pt x="15492" y="167175"/>
                </a:lnTo>
                <a:lnTo>
                  <a:pt x="3989" y="210625"/>
                </a:lnTo>
                <a:lnTo>
                  <a:pt x="0" y="256793"/>
                </a:lnTo>
                <a:lnTo>
                  <a:pt x="3989" y="302962"/>
                </a:lnTo>
                <a:lnTo>
                  <a:pt x="15492" y="346412"/>
                </a:lnTo>
                <a:lnTo>
                  <a:pt x="33810" y="386418"/>
                </a:lnTo>
                <a:lnTo>
                  <a:pt x="58242" y="422257"/>
                </a:lnTo>
                <a:lnTo>
                  <a:pt x="88089" y="453204"/>
                </a:lnTo>
                <a:lnTo>
                  <a:pt x="122653" y="478535"/>
                </a:lnTo>
                <a:lnTo>
                  <a:pt x="161234" y="497526"/>
                </a:lnTo>
                <a:lnTo>
                  <a:pt x="203133" y="509451"/>
                </a:lnTo>
                <a:lnTo>
                  <a:pt x="247650" y="513587"/>
                </a:lnTo>
                <a:lnTo>
                  <a:pt x="292166" y="509451"/>
                </a:lnTo>
                <a:lnTo>
                  <a:pt x="334065" y="497526"/>
                </a:lnTo>
                <a:lnTo>
                  <a:pt x="372646" y="478535"/>
                </a:lnTo>
                <a:lnTo>
                  <a:pt x="407210" y="453204"/>
                </a:lnTo>
                <a:lnTo>
                  <a:pt x="437057" y="422257"/>
                </a:lnTo>
                <a:lnTo>
                  <a:pt x="461489" y="386418"/>
                </a:lnTo>
                <a:lnTo>
                  <a:pt x="479807" y="346412"/>
                </a:lnTo>
                <a:lnTo>
                  <a:pt x="491310" y="302962"/>
                </a:lnTo>
                <a:lnTo>
                  <a:pt x="495300" y="256793"/>
                </a:lnTo>
                <a:lnTo>
                  <a:pt x="491310" y="210625"/>
                </a:lnTo>
                <a:lnTo>
                  <a:pt x="479807" y="167175"/>
                </a:lnTo>
                <a:lnTo>
                  <a:pt x="461489" y="127169"/>
                </a:lnTo>
                <a:lnTo>
                  <a:pt x="437057" y="91330"/>
                </a:lnTo>
                <a:lnTo>
                  <a:pt x="407210" y="60383"/>
                </a:lnTo>
                <a:lnTo>
                  <a:pt x="372646" y="35051"/>
                </a:lnTo>
                <a:lnTo>
                  <a:pt x="334065" y="16061"/>
                </a:lnTo>
                <a:lnTo>
                  <a:pt x="292166" y="4136"/>
                </a:lnTo>
                <a:lnTo>
                  <a:pt x="247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742432" y="4850892"/>
            <a:ext cx="495300" cy="513715"/>
          </a:xfrm>
          <a:custGeom>
            <a:avLst/>
            <a:gdLst/>
            <a:ahLst/>
            <a:cxnLst/>
            <a:rect l="l" t="t" r="r" b="b"/>
            <a:pathLst>
              <a:path w="495300" h="513714">
                <a:moveTo>
                  <a:pt x="0" y="256793"/>
                </a:moveTo>
                <a:lnTo>
                  <a:pt x="3989" y="210625"/>
                </a:lnTo>
                <a:lnTo>
                  <a:pt x="15492" y="167175"/>
                </a:lnTo>
                <a:lnTo>
                  <a:pt x="33810" y="127169"/>
                </a:lnTo>
                <a:lnTo>
                  <a:pt x="58242" y="91330"/>
                </a:lnTo>
                <a:lnTo>
                  <a:pt x="88089" y="60383"/>
                </a:lnTo>
                <a:lnTo>
                  <a:pt x="122653" y="35051"/>
                </a:lnTo>
                <a:lnTo>
                  <a:pt x="161234" y="16061"/>
                </a:lnTo>
                <a:lnTo>
                  <a:pt x="203133" y="4136"/>
                </a:lnTo>
                <a:lnTo>
                  <a:pt x="247650" y="0"/>
                </a:lnTo>
                <a:lnTo>
                  <a:pt x="292166" y="4136"/>
                </a:lnTo>
                <a:lnTo>
                  <a:pt x="334065" y="16061"/>
                </a:lnTo>
                <a:lnTo>
                  <a:pt x="372646" y="35051"/>
                </a:lnTo>
                <a:lnTo>
                  <a:pt x="407210" y="60383"/>
                </a:lnTo>
                <a:lnTo>
                  <a:pt x="437057" y="91330"/>
                </a:lnTo>
                <a:lnTo>
                  <a:pt x="461489" y="127169"/>
                </a:lnTo>
                <a:lnTo>
                  <a:pt x="479807" y="167175"/>
                </a:lnTo>
                <a:lnTo>
                  <a:pt x="491310" y="210625"/>
                </a:lnTo>
                <a:lnTo>
                  <a:pt x="495300" y="256793"/>
                </a:lnTo>
                <a:lnTo>
                  <a:pt x="491310" y="302962"/>
                </a:lnTo>
                <a:lnTo>
                  <a:pt x="479807" y="346412"/>
                </a:lnTo>
                <a:lnTo>
                  <a:pt x="461489" y="386418"/>
                </a:lnTo>
                <a:lnTo>
                  <a:pt x="437057" y="422257"/>
                </a:lnTo>
                <a:lnTo>
                  <a:pt x="407210" y="453204"/>
                </a:lnTo>
                <a:lnTo>
                  <a:pt x="372646" y="478535"/>
                </a:lnTo>
                <a:lnTo>
                  <a:pt x="334065" y="497526"/>
                </a:lnTo>
                <a:lnTo>
                  <a:pt x="292166" y="509451"/>
                </a:lnTo>
                <a:lnTo>
                  <a:pt x="247650" y="513587"/>
                </a:lnTo>
                <a:lnTo>
                  <a:pt x="203133" y="509451"/>
                </a:lnTo>
                <a:lnTo>
                  <a:pt x="161234" y="497526"/>
                </a:lnTo>
                <a:lnTo>
                  <a:pt x="122653" y="478535"/>
                </a:lnTo>
                <a:lnTo>
                  <a:pt x="88089" y="453204"/>
                </a:lnTo>
                <a:lnTo>
                  <a:pt x="58242" y="422257"/>
                </a:lnTo>
                <a:lnTo>
                  <a:pt x="33810" y="386418"/>
                </a:lnTo>
                <a:lnTo>
                  <a:pt x="15492" y="346412"/>
                </a:lnTo>
                <a:lnTo>
                  <a:pt x="3989" y="302962"/>
                </a:lnTo>
                <a:lnTo>
                  <a:pt x="0" y="2567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6175248" y="4732020"/>
            <a:ext cx="173736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939028" y="4974336"/>
            <a:ext cx="175260" cy="179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705856" y="5297424"/>
            <a:ext cx="173736" cy="179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93" y="192150"/>
            <a:ext cx="890981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912" y="2576512"/>
            <a:ext cx="5681980" cy="2327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27-May-20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394" y="4934202"/>
            <a:ext cx="3874770" cy="69121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lang="en-US" sz="3200" i="1" spc="-5" dirty="0" smtClean="0">
                <a:latin typeface="Carlito"/>
                <a:cs typeface="Carlito"/>
              </a:rPr>
              <a:t>BANA REMY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537" y="1524000"/>
            <a:ext cx="8913876" cy="134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6790" y="1535429"/>
            <a:ext cx="75361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5675" marR="5080" indent="-221361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rlito"/>
                <a:cs typeface="Carlito"/>
              </a:rPr>
              <a:t>NON-IMAGING </a:t>
            </a:r>
            <a:r>
              <a:rPr sz="4000" b="1" spc="-15" dirty="0">
                <a:latin typeface="Carlito"/>
                <a:cs typeface="Carlito"/>
              </a:rPr>
              <a:t>NUCLEAR </a:t>
            </a:r>
            <a:r>
              <a:rPr sz="4000" b="1" spc="-10" dirty="0">
                <a:latin typeface="Carlito"/>
                <a:cs typeface="Carlito"/>
              </a:rPr>
              <a:t>MEDICINE  </a:t>
            </a:r>
            <a:r>
              <a:rPr sz="4000" b="1" spc="-15" dirty="0">
                <a:latin typeface="Carlito"/>
                <a:cs typeface="Carlito"/>
              </a:rPr>
              <a:t>INSTRUMENTS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9178" y="1093978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IA</a:t>
            </a:r>
            <a:r>
              <a:rPr sz="1200" spc="-15" dirty="0">
                <a:latin typeface="Carlito"/>
                <a:cs typeface="Carlito"/>
              </a:rPr>
              <a:t>E</a:t>
            </a:r>
            <a:r>
              <a:rPr sz="1200" dirty="0">
                <a:latin typeface="Carlito"/>
                <a:cs typeface="Carlito"/>
              </a:rPr>
              <a:t>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8960" y="3331464"/>
            <a:ext cx="2891028" cy="148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561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3556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635000">
              <a:lnSpc>
                <a:spcPts val="3940"/>
              </a:lnSpc>
              <a:spcBef>
                <a:spcPts val="1055"/>
              </a:spcBef>
            </a:pPr>
            <a:r>
              <a:rPr sz="4100" spc="-5" dirty="0"/>
              <a:t>Electronic components </a:t>
            </a:r>
            <a:r>
              <a:rPr sz="4100" spc="-20" dirty="0"/>
              <a:t>for </a:t>
            </a:r>
            <a:r>
              <a:rPr sz="4100" dirty="0"/>
              <a:t>a  nuclear </a:t>
            </a:r>
            <a:r>
              <a:rPr sz="4100" spc="-15" dirty="0"/>
              <a:t>radiation </a:t>
            </a:r>
            <a:r>
              <a:rPr sz="4100" spc="-10" dirty="0"/>
              <a:t>counting</a:t>
            </a:r>
            <a:r>
              <a:rPr sz="4100" spc="-45" dirty="0"/>
              <a:t> </a:t>
            </a:r>
            <a:r>
              <a:rPr sz="4100" spc="-35" dirty="0"/>
              <a:t>system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2593975" y="5659018"/>
            <a:ext cx="536448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Basic principles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scintillation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detectors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213100">
              <a:lnSpc>
                <a:spcPct val="100000"/>
              </a:lnSpc>
              <a:spcBef>
                <a:spcPts val="1560"/>
              </a:spcBef>
            </a:pPr>
            <a:r>
              <a:rPr sz="1400" i="1" spc="-15" dirty="0">
                <a:latin typeface="Carlito"/>
                <a:cs typeface="Carlito"/>
              </a:rPr>
              <a:t>(Cherry, </a:t>
            </a:r>
            <a:r>
              <a:rPr sz="1400" i="1" spc="-5" dirty="0">
                <a:latin typeface="Carlito"/>
                <a:cs typeface="Carlito"/>
              </a:rPr>
              <a:t>Sorenson and</a:t>
            </a:r>
            <a:r>
              <a:rPr sz="1400" i="1" spc="-35" dirty="0">
                <a:latin typeface="Carlito"/>
                <a:cs typeface="Carlito"/>
              </a:rPr>
              <a:t> </a:t>
            </a:r>
            <a:r>
              <a:rPr sz="1400" i="1" spc="-5" dirty="0">
                <a:latin typeface="Carlito"/>
                <a:cs typeface="Carlito"/>
              </a:rPr>
              <a:t>Phelps)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3574160"/>
            <a:ext cx="6539230" cy="181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Amplifier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functions:</a:t>
            </a:r>
            <a:endParaRPr sz="12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to amplify the </a:t>
            </a:r>
            <a:r>
              <a:rPr sz="1200" spc="-5" dirty="0">
                <a:latin typeface="Arial"/>
                <a:cs typeface="Arial"/>
              </a:rPr>
              <a:t>still relatively </a:t>
            </a:r>
            <a:r>
              <a:rPr sz="1200" dirty="0">
                <a:latin typeface="Arial"/>
                <a:cs typeface="Arial"/>
              </a:rPr>
              <a:t>small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pulses</a:t>
            </a:r>
            <a:endParaRPr sz="1200">
              <a:latin typeface="Arial"/>
              <a:cs typeface="Arial"/>
            </a:endParaRPr>
          </a:p>
          <a:p>
            <a:pPr marL="44450" marR="3478529">
              <a:lnSpc>
                <a:spcPts val="1400"/>
              </a:lnSpc>
              <a:spcBef>
                <a:spcPts val="80"/>
              </a:spcBef>
            </a:pPr>
            <a:r>
              <a:rPr sz="1200" spc="-6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reshape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slow decaying pulse </a:t>
            </a:r>
            <a:r>
              <a:rPr sz="1200" dirty="0">
                <a:latin typeface="Arial"/>
                <a:cs typeface="Arial"/>
              </a:rPr>
              <a:t>from the  </a:t>
            </a:r>
            <a:r>
              <a:rPr sz="1200" spc="-6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improve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SNR.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Pre-amplifier:</a:t>
            </a:r>
            <a:endParaRPr sz="1200">
              <a:latin typeface="Arial"/>
              <a:cs typeface="Arial"/>
            </a:endParaRPr>
          </a:p>
          <a:p>
            <a:pPr marL="104139" indent="-91440">
              <a:lnSpc>
                <a:spcPct val="100000"/>
              </a:lnSpc>
              <a:buChar char="-"/>
              <a:tabLst>
                <a:tab pos="104139" algn="l"/>
              </a:tabLst>
            </a:pPr>
            <a:r>
              <a:rPr sz="1200" spc="-6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amplify the small </a:t>
            </a:r>
            <a:r>
              <a:rPr sz="1200" spc="-5" dirty="0">
                <a:latin typeface="Arial"/>
                <a:cs typeface="Arial"/>
              </a:rPr>
              <a:t>signals produced </a:t>
            </a:r>
            <a:r>
              <a:rPr sz="1200" dirty="0">
                <a:latin typeface="Arial"/>
                <a:cs typeface="Arial"/>
              </a:rPr>
              <a:t>by the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radiation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detector,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200" spc="-6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match </a:t>
            </a:r>
            <a:r>
              <a:rPr sz="1200" spc="-5" dirty="0">
                <a:latin typeface="Arial"/>
                <a:cs typeface="Arial"/>
              </a:rPr>
              <a:t>impedance levels between </a:t>
            </a:r>
            <a:r>
              <a:rPr sz="1200" dirty="0">
                <a:latin typeface="Arial"/>
                <a:cs typeface="Arial"/>
              </a:rPr>
              <a:t>the detector </a:t>
            </a:r>
            <a:r>
              <a:rPr sz="1200" spc="-5" dirty="0">
                <a:latin typeface="Arial"/>
                <a:cs typeface="Arial"/>
              </a:rPr>
              <a:t>and subsequent components in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200" spc="-6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shape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signal pulse </a:t>
            </a:r>
            <a:r>
              <a:rPr sz="1200" dirty="0">
                <a:latin typeface="Arial"/>
                <a:cs typeface="Arial"/>
              </a:rPr>
              <a:t>for optimal </a:t>
            </a:r>
            <a:r>
              <a:rPr sz="1200" spc="-5" dirty="0">
                <a:latin typeface="Arial"/>
                <a:cs typeface="Arial"/>
              </a:rPr>
              <a:t>signal processing by the subsequent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components.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1650492"/>
            <a:ext cx="6754368" cy="139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2150"/>
            <a:ext cx="10134600" cy="11022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697230" marR="5080" indent="644525">
              <a:lnSpc>
                <a:spcPts val="4000"/>
              </a:lnSpc>
              <a:spcBef>
                <a:spcPts val="595"/>
              </a:spcBef>
            </a:pPr>
            <a:r>
              <a:rPr sz="3700" spc="-5" dirty="0"/>
              <a:t>Nuclear </a:t>
            </a:r>
            <a:r>
              <a:rPr sz="3700" spc="-10" dirty="0"/>
              <a:t>Medicine </a:t>
            </a:r>
            <a:r>
              <a:rPr sz="3700" spc="-15" dirty="0"/>
              <a:t>measurement  </a:t>
            </a:r>
            <a:r>
              <a:rPr sz="3700" spc="-10" dirty="0"/>
              <a:t>equipment, according </a:t>
            </a:r>
            <a:r>
              <a:rPr sz="3700" spc="-20" dirty="0"/>
              <a:t>to </a:t>
            </a:r>
            <a:r>
              <a:rPr sz="3700" spc="-5" dirty="0"/>
              <a:t>their</a:t>
            </a:r>
            <a:r>
              <a:rPr sz="3700" spc="60" dirty="0"/>
              <a:t> </a:t>
            </a:r>
            <a:r>
              <a:rPr sz="3700" spc="-10" dirty="0"/>
              <a:t>function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64540" y="1988947"/>
            <a:ext cx="6536690" cy="3736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000FF"/>
              </a:buClr>
              <a:buSzPct val="120312"/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Contamination </a:t>
            </a:r>
            <a:r>
              <a:rPr sz="3200" spc="-15" dirty="0">
                <a:latin typeface="Carlito"/>
                <a:cs typeface="Carlito"/>
              </a:rPr>
              <a:t>monitors,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dosemeters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0000FF"/>
              </a:buClr>
              <a:buSzPct val="120312"/>
              <a:buChar char="•"/>
              <a:tabLst>
                <a:tab pos="356235" algn="l"/>
                <a:tab pos="4452620" algn="l"/>
              </a:tabLst>
            </a:pPr>
            <a:r>
              <a:rPr sz="3200" spc="90" dirty="0">
                <a:latin typeface="Arial"/>
                <a:cs typeface="Arial"/>
              </a:rPr>
              <a:t>“</a:t>
            </a:r>
            <a:r>
              <a:rPr sz="3200" spc="90" dirty="0">
                <a:latin typeface="Carlito"/>
                <a:cs typeface="Carlito"/>
              </a:rPr>
              <a:t>In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35" dirty="0">
                <a:latin typeface="Carlito"/>
                <a:cs typeface="Carlito"/>
              </a:rPr>
              <a:t>vitro</a:t>
            </a:r>
            <a:r>
              <a:rPr sz="3200" spc="35" dirty="0">
                <a:latin typeface="Arial"/>
                <a:cs typeface="Arial"/>
              </a:rPr>
              <a:t>”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Carlito"/>
                <a:cs typeface="Carlito"/>
              </a:rPr>
              <a:t>measurement	</a:t>
            </a:r>
            <a:r>
              <a:rPr sz="3200" spc="-5" dirty="0">
                <a:latin typeface="Carlito"/>
                <a:cs typeface="Carlito"/>
              </a:rPr>
              <a:t>equipment</a:t>
            </a:r>
            <a:endParaRPr sz="3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SzPct val="120312"/>
              <a:buChar char="•"/>
              <a:tabLst>
                <a:tab pos="356235" algn="l"/>
              </a:tabLst>
            </a:pPr>
            <a:r>
              <a:rPr sz="3200" spc="90" dirty="0">
                <a:latin typeface="Arial"/>
                <a:cs typeface="Arial"/>
              </a:rPr>
              <a:t>“</a:t>
            </a:r>
            <a:r>
              <a:rPr sz="3200" spc="90" dirty="0">
                <a:latin typeface="Carlito"/>
                <a:cs typeface="Carlito"/>
              </a:rPr>
              <a:t>In </a:t>
            </a:r>
            <a:r>
              <a:rPr sz="3200" spc="50" dirty="0">
                <a:latin typeface="Carlito"/>
                <a:cs typeface="Carlito"/>
              </a:rPr>
              <a:t>vivo</a:t>
            </a:r>
            <a:r>
              <a:rPr sz="3200" spc="50" dirty="0">
                <a:latin typeface="Arial"/>
                <a:cs typeface="Arial"/>
              </a:rPr>
              <a:t>” </a:t>
            </a:r>
            <a:r>
              <a:rPr sz="3200" spc="-10" dirty="0">
                <a:latin typeface="Carlito"/>
                <a:cs typeface="Carlito"/>
              </a:rPr>
              <a:t>measurement</a:t>
            </a:r>
            <a:r>
              <a:rPr sz="3200" spc="-3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equipment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Tahoma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Non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5" dirty="0">
                <a:latin typeface="Carlito"/>
                <a:cs typeface="Carlito"/>
              </a:rPr>
              <a:t>imaging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equipment</a:t>
            </a:r>
            <a:endParaRPr sz="2800">
              <a:latin typeface="Carlito"/>
              <a:cs typeface="Carlito"/>
            </a:endParaRPr>
          </a:p>
          <a:p>
            <a:pPr marL="756285" marR="295275" lvl="1" indent="-287020">
              <a:lnSpc>
                <a:spcPct val="100000"/>
              </a:lnSpc>
              <a:spcBef>
                <a:spcPts val="670"/>
              </a:spcBef>
              <a:buFont typeface="Tahoma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Imaging </a:t>
            </a:r>
            <a:r>
              <a:rPr sz="2800" spc="-10" dirty="0">
                <a:latin typeface="Carlito"/>
                <a:cs typeface="Carlito"/>
              </a:rPr>
              <a:t>equipment </a:t>
            </a:r>
            <a:r>
              <a:rPr sz="2800" spc="-5" dirty="0">
                <a:latin typeface="Carlito"/>
                <a:cs typeface="Carlito"/>
              </a:rPr>
              <a:t>(main </a:t>
            </a:r>
            <a:r>
              <a:rPr sz="2800" spc="-15" dirty="0">
                <a:latin typeface="Carlito"/>
                <a:cs typeface="Carlito"/>
              </a:rPr>
              <a:t>current </a:t>
            </a:r>
            <a:r>
              <a:rPr sz="2800" spc="-5" dirty="0">
                <a:latin typeface="Carlito"/>
                <a:cs typeface="Carlito"/>
              </a:rPr>
              <a:t>NM  </a:t>
            </a:r>
            <a:r>
              <a:rPr sz="2800" spc="-10" dirty="0">
                <a:latin typeface="Carlito"/>
                <a:cs typeface="Carlito"/>
              </a:rPr>
              <a:t>equipment)</a:t>
            </a:r>
            <a:endParaRPr sz="28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Clr>
                <a:srgbClr val="0000FF"/>
              </a:buClr>
              <a:buSzPct val="120312"/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Dose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calibrators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904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Dosimeters </a:t>
            </a:r>
            <a:r>
              <a:rPr sz="4000" spc="-5" dirty="0"/>
              <a:t>and</a:t>
            </a:r>
            <a:r>
              <a:rPr sz="4000" spc="50" dirty="0"/>
              <a:t> </a:t>
            </a:r>
            <a:r>
              <a:rPr sz="4000" spc="-15" dirty="0"/>
              <a:t>contamination</a:t>
            </a:r>
            <a:endParaRPr sz="4000"/>
          </a:p>
          <a:p>
            <a:pPr marL="292735">
              <a:lnSpc>
                <a:spcPct val="100000"/>
              </a:lnSpc>
              <a:tabLst>
                <a:tab pos="3503295" algn="l"/>
                <a:tab pos="8896350" algn="l"/>
              </a:tabLst>
            </a:pP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000" u="heavy" spc="-20" dirty="0">
                <a:uFill>
                  <a:solidFill>
                    <a:srgbClr val="FF0000"/>
                  </a:solidFill>
                </a:uFill>
              </a:rPr>
              <a:t>monitors	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743200" y="2714244"/>
            <a:ext cx="3657600" cy="249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61899"/>
            <a:ext cx="6860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Characteristics </a:t>
            </a:r>
            <a:r>
              <a:rPr sz="4400" dirty="0"/>
              <a:t>and</a:t>
            </a:r>
            <a:r>
              <a:rPr sz="4400" spc="-90" dirty="0"/>
              <a:t> </a:t>
            </a:r>
            <a:r>
              <a:rPr sz="4400" dirty="0"/>
              <a:t>use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8334375" cy="41135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3384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Monitoring equipment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usually portable  </a:t>
            </a:r>
            <a:r>
              <a:rPr sz="3200" dirty="0">
                <a:latin typeface="Arial"/>
                <a:cs typeface="Arial"/>
              </a:rPr>
              <a:t>devices.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They use mainly </a:t>
            </a:r>
            <a:r>
              <a:rPr sz="3200" dirty="0">
                <a:latin typeface="Arial"/>
                <a:cs typeface="Arial"/>
              </a:rPr>
              <a:t>gas </a:t>
            </a:r>
            <a:r>
              <a:rPr sz="3200" spc="-5" dirty="0">
                <a:latin typeface="Arial"/>
                <a:cs typeface="Arial"/>
              </a:rPr>
              <a:t>ionization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solid state  </a:t>
            </a:r>
            <a:r>
              <a:rPr sz="3200" spc="-5" dirty="0">
                <a:latin typeface="Arial"/>
                <a:cs typeface="Arial"/>
              </a:rPr>
              <a:t>detectors.</a:t>
            </a:r>
            <a:endParaRPr sz="3200">
              <a:latin typeface="Arial"/>
              <a:cs typeface="Arial"/>
            </a:endParaRPr>
          </a:p>
          <a:p>
            <a:pPr marL="355600" marR="146050" indent="-343535">
              <a:lnSpc>
                <a:spcPct val="99300"/>
              </a:lnSpc>
              <a:spcBef>
                <a:spcPts val="80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Their main </a:t>
            </a:r>
            <a:r>
              <a:rPr sz="3200" dirty="0">
                <a:latin typeface="Arial"/>
                <a:cs typeface="Arial"/>
              </a:rPr>
              <a:t>use is to </a:t>
            </a:r>
            <a:r>
              <a:rPr sz="3200" spc="-5" dirty="0">
                <a:latin typeface="Arial"/>
                <a:cs typeface="Arial"/>
              </a:rPr>
              <a:t>monitor radiation dose  levels. They are </a:t>
            </a:r>
            <a:r>
              <a:rPr sz="3200" dirty="0">
                <a:latin typeface="Arial"/>
                <a:cs typeface="Arial"/>
              </a:rPr>
              <a:t>usually </a:t>
            </a:r>
            <a:r>
              <a:rPr sz="3200" spc="-5" dirty="0">
                <a:latin typeface="Arial"/>
                <a:cs typeface="Arial"/>
              </a:rPr>
              <a:t>calibrated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C.kg.h  in air for exposure </a:t>
            </a:r>
            <a:r>
              <a:rPr sz="3200" spc="-5" dirty="0">
                <a:latin typeface="Arial"/>
                <a:cs typeface="Arial"/>
              </a:rPr>
              <a:t>levels 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count </a:t>
            </a:r>
            <a:r>
              <a:rPr sz="3200" dirty="0">
                <a:latin typeface="Arial"/>
                <a:cs typeface="Arial"/>
              </a:rPr>
              <a:t>rate  (cpm) to measure surface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contamination.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958" y="12961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56" y="192150"/>
            <a:ext cx="86296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70510"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Dosimeter </a:t>
            </a:r>
            <a:r>
              <a:rPr sz="4000" spc="-5" dirty="0"/>
              <a:t>and</a:t>
            </a:r>
            <a:r>
              <a:rPr sz="4000" spc="30" dirty="0"/>
              <a:t> </a:t>
            </a:r>
            <a:r>
              <a:rPr sz="4000" spc="-15" dirty="0"/>
              <a:t>contamination</a:t>
            </a:r>
            <a:endParaRPr sz="4000"/>
          </a:p>
          <a:p>
            <a:pPr algn="ctr">
              <a:lnSpc>
                <a:spcPct val="100000"/>
              </a:lnSpc>
              <a:tabLst>
                <a:tab pos="3307715" algn="l"/>
                <a:tab pos="8603615" algn="l"/>
              </a:tabLst>
            </a:pP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000" u="heavy" spc="-15" dirty="0">
                <a:uFill>
                  <a:solidFill>
                    <a:srgbClr val="FF0000"/>
                  </a:solidFill>
                </a:uFill>
              </a:rPr>
              <a:t>monitor	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96083" y="1600200"/>
            <a:ext cx="4751832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61899"/>
            <a:ext cx="517575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Detectors</a:t>
            </a:r>
            <a:r>
              <a:rPr sz="4400" spc="-75" dirty="0"/>
              <a:t> </a:t>
            </a:r>
            <a:r>
              <a:rPr sz="4400" dirty="0"/>
              <a:t>used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8033384" cy="41243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most </a:t>
            </a:r>
            <a:r>
              <a:rPr sz="3200" spc="-5" dirty="0">
                <a:latin typeface="Carlito"/>
                <a:cs typeface="Carlito"/>
              </a:rPr>
              <a:t>popular </a:t>
            </a:r>
            <a:r>
              <a:rPr sz="3200" dirty="0">
                <a:latin typeface="Carlito"/>
                <a:cs typeface="Carlito"/>
              </a:rPr>
              <a:t>is the </a:t>
            </a:r>
            <a:r>
              <a:rPr sz="3200" spc="-10" dirty="0">
                <a:latin typeface="Carlito"/>
                <a:cs typeface="Carlito"/>
              </a:rPr>
              <a:t>geiger </a:t>
            </a:r>
            <a:r>
              <a:rPr sz="3200" spc="-40" dirty="0">
                <a:latin typeface="Carlito"/>
                <a:cs typeface="Carlito"/>
              </a:rPr>
              <a:t>detector, </a:t>
            </a:r>
            <a:r>
              <a:rPr sz="3200" spc="-5" dirty="0">
                <a:latin typeface="Carlito"/>
                <a:cs typeface="Carlito"/>
              </a:rPr>
              <a:t>due 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its high </a:t>
            </a:r>
            <a:r>
              <a:rPr sz="3200" spc="-25" dirty="0">
                <a:latin typeface="Carlito"/>
                <a:cs typeface="Carlito"/>
              </a:rPr>
              <a:t>sensitivity. </a:t>
            </a:r>
            <a:r>
              <a:rPr sz="3200" dirty="0">
                <a:latin typeface="Carlito"/>
                <a:cs typeface="Carlito"/>
              </a:rPr>
              <a:t>It is </a:t>
            </a:r>
            <a:r>
              <a:rPr sz="3200" spc="-5" dirty="0">
                <a:latin typeface="Carlito"/>
                <a:cs typeface="Carlito"/>
              </a:rPr>
              <a:t>used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measure </a:t>
            </a:r>
            <a:r>
              <a:rPr sz="3200" spc="-5" dirty="0">
                <a:latin typeface="Carlito"/>
                <a:cs typeface="Carlito"/>
              </a:rPr>
              <a:t>low  dose </a:t>
            </a:r>
            <a:r>
              <a:rPr sz="3200" spc="-30" dirty="0">
                <a:latin typeface="Carlito"/>
                <a:cs typeface="Carlito"/>
              </a:rPr>
              <a:t>rates </a:t>
            </a:r>
            <a:r>
              <a:rPr sz="3200" dirty="0">
                <a:latin typeface="Carlito"/>
                <a:cs typeface="Carlito"/>
              </a:rPr>
              <a:t>and low </a:t>
            </a:r>
            <a:r>
              <a:rPr sz="3200" spc="-10" dirty="0">
                <a:latin typeface="Carlito"/>
                <a:cs typeface="Carlito"/>
              </a:rPr>
              <a:t>contamination levels,  </a:t>
            </a:r>
            <a:r>
              <a:rPr sz="3200" spc="-5" dirty="0">
                <a:latin typeface="Carlito"/>
                <a:cs typeface="Carlito"/>
              </a:rPr>
              <a:t>usually </a:t>
            </a:r>
            <a:r>
              <a:rPr sz="3200" spc="-20" dirty="0">
                <a:latin typeface="Carlito"/>
                <a:cs typeface="Carlito"/>
              </a:rPr>
              <a:t>found </a:t>
            </a:r>
            <a:r>
              <a:rPr sz="3200" dirty="0">
                <a:latin typeface="Carlito"/>
                <a:cs typeface="Carlito"/>
              </a:rPr>
              <a:t>in Nuclear </a:t>
            </a:r>
            <a:r>
              <a:rPr sz="3200" spc="-5" dirty="0">
                <a:latin typeface="Carlito"/>
                <a:cs typeface="Carlito"/>
              </a:rPr>
              <a:t>Medicine  departments.</a:t>
            </a:r>
            <a:endParaRPr sz="3200">
              <a:latin typeface="Carlito"/>
              <a:cs typeface="Carlito"/>
            </a:endParaRPr>
          </a:p>
          <a:p>
            <a:pPr marL="355600" marR="299720" indent="-343535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Solid </a:t>
            </a:r>
            <a:r>
              <a:rPr sz="3200" spc="-30" dirty="0">
                <a:latin typeface="Carlito"/>
                <a:cs typeface="Carlito"/>
              </a:rPr>
              <a:t>state </a:t>
            </a:r>
            <a:r>
              <a:rPr sz="3200" spc="-20" dirty="0">
                <a:latin typeface="Carlito"/>
                <a:cs typeface="Carlito"/>
              </a:rPr>
              <a:t>detectors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only used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measurement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count </a:t>
            </a:r>
            <a:r>
              <a:rPr sz="3200" spc="-25" dirty="0">
                <a:latin typeface="Carlito"/>
                <a:cs typeface="Carlito"/>
              </a:rPr>
              <a:t>rates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not  </a:t>
            </a:r>
            <a:r>
              <a:rPr sz="3200" spc="-15" dirty="0">
                <a:latin typeface="Carlito"/>
                <a:cs typeface="Carlito"/>
              </a:rPr>
              <a:t>exposure,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5" dirty="0">
                <a:latin typeface="Carlito"/>
                <a:cs typeface="Carlito"/>
              </a:rPr>
              <a:t>their </a:t>
            </a:r>
            <a:r>
              <a:rPr sz="3200" spc="-15" dirty="0">
                <a:latin typeface="Carlito"/>
                <a:cs typeface="Carlito"/>
              </a:rPr>
              <a:t>crystal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10" dirty="0">
                <a:latin typeface="Carlito"/>
                <a:cs typeface="Carlito"/>
              </a:rPr>
              <a:t>equivalent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85" dirty="0">
                <a:latin typeface="Carlito"/>
                <a:cs typeface="Carlito"/>
              </a:rPr>
              <a:t>air.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958" y="12961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99947"/>
            <a:ext cx="9601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Stationary contamination</a:t>
            </a:r>
            <a:r>
              <a:rPr sz="4400" spc="-55" dirty="0"/>
              <a:t> </a:t>
            </a:r>
            <a:r>
              <a:rPr sz="4400" spc="-10" dirty="0"/>
              <a:t>monitor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21891"/>
            <a:ext cx="4048760" cy="3806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302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It is </a:t>
            </a: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spc="-10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monitor </a:t>
            </a:r>
            <a:r>
              <a:rPr sz="2000" spc="-10" dirty="0">
                <a:latin typeface="Carlito"/>
                <a:cs typeface="Carlito"/>
              </a:rPr>
              <a:t>personnel  contamination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entrance/exit 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controlled </a:t>
            </a:r>
            <a:r>
              <a:rPr sz="2000" spc="-5" dirty="0">
                <a:latin typeface="Carlito"/>
                <a:cs typeface="Carlito"/>
              </a:rPr>
              <a:t>areas (i.e.  radiopharmacy).</a:t>
            </a:r>
            <a:endParaRPr sz="200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These </a:t>
            </a:r>
            <a:r>
              <a:rPr sz="2000" spc="-15" dirty="0">
                <a:latin typeface="Carlito"/>
                <a:cs typeface="Carlito"/>
              </a:rPr>
              <a:t>monitors </a:t>
            </a:r>
            <a:r>
              <a:rPr sz="2000" spc="-5" dirty="0">
                <a:latin typeface="Carlito"/>
                <a:cs typeface="Carlito"/>
              </a:rPr>
              <a:t>can measure hand 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20" dirty="0">
                <a:latin typeface="Carlito"/>
                <a:cs typeface="Carlito"/>
              </a:rPr>
              <a:t>feet </a:t>
            </a:r>
            <a:r>
              <a:rPr sz="2000" spc="-10" dirty="0">
                <a:latin typeface="Carlito"/>
                <a:cs typeface="Carlito"/>
              </a:rPr>
              <a:t>radioactive contamination,  </a:t>
            </a:r>
            <a:r>
              <a:rPr sz="2000" spc="-5" dirty="0">
                <a:latin typeface="Carlito"/>
                <a:cs typeface="Carlito"/>
              </a:rPr>
              <a:t>using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set </a:t>
            </a:r>
            <a:r>
              <a:rPr sz="2000" spc="-5" dirty="0">
                <a:latin typeface="Carlito"/>
                <a:cs typeface="Carlito"/>
              </a:rPr>
              <a:t>of upper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lower  </a:t>
            </a:r>
            <a:r>
              <a:rPr sz="2000" spc="-15" dirty="0">
                <a:latin typeface="Carlito"/>
                <a:cs typeface="Carlito"/>
              </a:rPr>
              <a:t>detectors.</a:t>
            </a:r>
            <a:endParaRPr sz="2000">
              <a:latin typeface="Carlito"/>
              <a:cs typeface="Carlito"/>
            </a:endParaRPr>
          </a:p>
          <a:p>
            <a:pPr marL="355600" marR="8001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latin typeface="Carlito"/>
                <a:cs typeface="Carlito"/>
              </a:rPr>
              <a:t>Usually, </a:t>
            </a:r>
            <a:r>
              <a:rPr sz="2000" dirty="0">
                <a:latin typeface="Carlito"/>
                <a:cs typeface="Carlito"/>
              </a:rPr>
              <a:t>the upper </a:t>
            </a:r>
            <a:r>
              <a:rPr sz="2000" spc="-10" dirty="0">
                <a:latin typeface="Carlito"/>
                <a:cs typeface="Carlito"/>
              </a:rPr>
              <a:t>detector </a:t>
            </a:r>
            <a:r>
              <a:rPr sz="2000" spc="-5" dirty="0">
                <a:latin typeface="Carlito"/>
                <a:cs typeface="Carlito"/>
              </a:rPr>
              <a:t>can be  </a:t>
            </a:r>
            <a:r>
              <a:rPr sz="2000" spc="-15" dirty="0">
                <a:latin typeface="Carlito"/>
                <a:cs typeface="Carlito"/>
              </a:rPr>
              <a:t>removed </a:t>
            </a:r>
            <a:r>
              <a:rPr sz="2000" spc="-10" dirty="0">
                <a:latin typeface="Carlito"/>
                <a:cs typeface="Carlito"/>
              </a:rPr>
              <a:t>from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stand, </a:t>
            </a:r>
            <a:r>
              <a:rPr sz="2000" spc="-15" dirty="0">
                <a:latin typeface="Carlito"/>
                <a:cs typeface="Carlito"/>
              </a:rPr>
              <a:t>to  </a:t>
            </a:r>
            <a:r>
              <a:rPr sz="2000" spc="-5" dirty="0">
                <a:latin typeface="Carlito"/>
                <a:cs typeface="Carlito"/>
              </a:rPr>
              <a:t>measure </a:t>
            </a:r>
            <a:r>
              <a:rPr sz="2000" spc="-10" dirty="0">
                <a:latin typeface="Carlito"/>
                <a:cs typeface="Carlito"/>
              </a:rPr>
              <a:t>contamination </a:t>
            </a:r>
            <a:r>
              <a:rPr sz="2000" spc="-5" dirty="0">
                <a:latin typeface="Carlito"/>
                <a:cs typeface="Carlito"/>
              </a:rPr>
              <a:t>of  </a:t>
            </a:r>
            <a:r>
              <a:rPr sz="2000" spc="-10" dirty="0">
                <a:latin typeface="Carlito"/>
                <a:cs typeface="Carlito"/>
              </a:rPr>
              <a:t>protective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clothing.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3688" y="1905000"/>
            <a:ext cx="3087623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544" y="599947"/>
            <a:ext cx="6375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Portable</a:t>
            </a:r>
            <a:r>
              <a:rPr sz="4400" spc="-30" dirty="0"/>
              <a:t> </a:t>
            </a:r>
            <a:r>
              <a:rPr sz="4400" spc="-20" dirty="0"/>
              <a:t>monitors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73961"/>
            <a:ext cx="3796029" cy="32639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4450" indent="-343535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  <a:tab pos="2219960" algn="l"/>
              </a:tabLst>
            </a:pPr>
            <a:r>
              <a:rPr sz="1800" spc="-5" dirty="0">
                <a:latin typeface="Carlito"/>
                <a:cs typeface="Carlito"/>
              </a:rPr>
              <a:t>They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spc="-5" dirty="0">
                <a:latin typeface="Carlito"/>
                <a:cs typeface="Carlito"/>
              </a:rPr>
              <a:t>used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monitor </a:t>
            </a:r>
            <a:r>
              <a:rPr sz="1800" spc="-10" dirty="0">
                <a:latin typeface="Carlito"/>
                <a:cs typeface="Carlito"/>
              </a:rPr>
              <a:t>working  areas </a:t>
            </a:r>
            <a:r>
              <a:rPr sz="1800" spc="-5" dirty="0">
                <a:latin typeface="Carlito"/>
                <a:cs typeface="Carlito"/>
              </a:rPr>
              <a:t>which </a:t>
            </a:r>
            <a:r>
              <a:rPr sz="1800" spc="-10" dirty="0">
                <a:latin typeface="Carlito"/>
                <a:cs typeface="Carlito"/>
              </a:rPr>
              <a:t>can </a:t>
            </a:r>
            <a:r>
              <a:rPr sz="1800" spc="-5" dirty="0">
                <a:latin typeface="Carlito"/>
                <a:cs typeface="Carlito"/>
              </a:rPr>
              <a:t>be </a:t>
            </a:r>
            <a:r>
              <a:rPr sz="1800" spc="-10" dirty="0">
                <a:latin typeface="Carlito"/>
                <a:cs typeface="Carlito"/>
              </a:rPr>
              <a:t>potentially  contaminated	(work </a:t>
            </a:r>
            <a:r>
              <a:rPr sz="1800" spc="-5" dirty="0">
                <a:latin typeface="Carlito"/>
                <a:cs typeface="Carlito"/>
              </a:rPr>
              <a:t>benches,  laminar </a:t>
            </a:r>
            <a:r>
              <a:rPr sz="1800" spc="-10" dirty="0">
                <a:latin typeface="Carlito"/>
                <a:cs typeface="Carlito"/>
              </a:rPr>
              <a:t>flows, </a:t>
            </a:r>
            <a:r>
              <a:rPr sz="1800" spc="-15" dirty="0">
                <a:latin typeface="Carlito"/>
                <a:cs typeface="Carlito"/>
              </a:rPr>
              <a:t>isolators, </a:t>
            </a:r>
            <a:r>
              <a:rPr sz="1800" spc="-5" dirty="0">
                <a:latin typeface="Carlito"/>
                <a:cs typeface="Carlito"/>
              </a:rPr>
              <a:t>glove </a:t>
            </a:r>
            <a:r>
              <a:rPr sz="1800" spc="-15" dirty="0">
                <a:latin typeface="Carlito"/>
                <a:cs typeface="Carlito"/>
              </a:rPr>
              <a:t>boxes,  </a:t>
            </a:r>
            <a:r>
              <a:rPr sz="1800" spc="-5" dirty="0">
                <a:latin typeface="Carlito"/>
                <a:cs typeface="Carlito"/>
              </a:rPr>
              <a:t>active sinks, </a:t>
            </a:r>
            <a:r>
              <a:rPr sz="1800" spc="-15" dirty="0">
                <a:latin typeface="Carlito"/>
                <a:cs typeface="Carlito"/>
              </a:rPr>
              <a:t>etc.).</a:t>
            </a:r>
            <a:endParaRPr sz="1800">
              <a:latin typeface="Carlito"/>
              <a:cs typeface="Carlito"/>
            </a:endParaRPr>
          </a:p>
          <a:p>
            <a:pPr marL="355600" marR="21590" indent="-343535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rlito"/>
                <a:cs typeface="Carlito"/>
              </a:rPr>
              <a:t>In </a:t>
            </a:r>
            <a:r>
              <a:rPr sz="1800" spc="-10" dirty="0">
                <a:latin typeface="Carlito"/>
                <a:cs typeface="Carlito"/>
              </a:rPr>
              <a:t>areas </a:t>
            </a:r>
            <a:r>
              <a:rPr sz="1800" spc="-5" dirty="0">
                <a:latin typeface="Carlito"/>
                <a:cs typeface="Carlito"/>
              </a:rPr>
              <a:t>where dose </a:t>
            </a:r>
            <a:r>
              <a:rPr sz="1800" spc="-25" dirty="0">
                <a:latin typeface="Carlito"/>
                <a:cs typeface="Carlito"/>
              </a:rPr>
              <a:t>rate </a:t>
            </a:r>
            <a:r>
              <a:rPr sz="1800" spc="-10" dirty="0">
                <a:latin typeface="Carlito"/>
                <a:cs typeface="Carlito"/>
              </a:rPr>
              <a:t>from  external sources could </a:t>
            </a:r>
            <a:r>
              <a:rPr sz="1800" spc="-5" dirty="0">
                <a:latin typeface="Carlito"/>
                <a:cs typeface="Carlito"/>
              </a:rPr>
              <a:t>be high </a:t>
            </a:r>
            <a:r>
              <a:rPr sz="1800" spc="-10" dirty="0">
                <a:latin typeface="Carlito"/>
                <a:cs typeface="Carlito"/>
              </a:rPr>
              <a:t>(i.e.  </a:t>
            </a:r>
            <a:r>
              <a:rPr sz="1800" spc="-5" dirty="0">
                <a:latin typeface="Carlito"/>
                <a:cs typeface="Carlito"/>
              </a:rPr>
              <a:t>near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radionuclide </a:t>
            </a:r>
            <a:r>
              <a:rPr sz="1800" spc="-10" dirty="0">
                <a:latin typeface="Carlito"/>
                <a:cs typeface="Carlito"/>
              </a:rPr>
              <a:t>generator),  radioactive contamination </a:t>
            </a:r>
            <a:r>
              <a:rPr sz="1800" spc="-5" dirty="0">
                <a:latin typeface="Carlito"/>
                <a:cs typeface="Carlito"/>
              </a:rPr>
              <a:t>cannot be  </a:t>
            </a:r>
            <a:r>
              <a:rPr sz="1800" spc="-10" dirty="0">
                <a:latin typeface="Carlito"/>
                <a:cs typeface="Carlito"/>
              </a:rPr>
              <a:t>evaluated </a:t>
            </a:r>
            <a:r>
              <a:rPr sz="1800" spc="-5" dirty="0">
                <a:latin typeface="Carlito"/>
                <a:cs typeface="Carlito"/>
              </a:rPr>
              <a:t>by </a:t>
            </a:r>
            <a:r>
              <a:rPr sz="1800" spc="-10" dirty="0">
                <a:latin typeface="Carlito"/>
                <a:cs typeface="Carlito"/>
              </a:rPr>
              <a:t>direct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measurements.</a:t>
            </a:r>
            <a:endParaRPr sz="18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rlito"/>
                <a:cs typeface="Carlito"/>
              </a:rPr>
              <a:t>Other methods should be employed,  such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5" dirty="0">
                <a:latin typeface="Carlito"/>
                <a:cs typeface="Carlito"/>
              </a:rPr>
              <a:t>wipe </a:t>
            </a:r>
            <a:r>
              <a:rPr sz="1800" spc="-10" dirty="0">
                <a:latin typeface="Carlito"/>
                <a:cs typeface="Carlito"/>
              </a:rPr>
              <a:t>tests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measurement  of wipe samples in </a:t>
            </a:r>
            <a:r>
              <a:rPr sz="1800" spc="-15" dirty="0">
                <a:latin typeface="Carlito"/>
                <a:cs typeface="Carlito"/>
              </a:rPr>
              <a:t>calibrated </a:t>
            </a:r>
            <a:r>
              <a:rPr sz="1800" spc="-5" dirty="0">
                <a:latin typeface="Carlito"/>
                <a:cs typeface="Carlito"/>
              </a:rPr>
              <a:t>well  </a:t>
            </a:r>
            <a:r>
              <a:rPr sz="1800" spc="-15" dirty="0">
                <a:latin typeface="Carlito"/>
                <a:cs typeface="Carlito"/>
              </a:rPr>
              <a:t>counters.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700" y="1905000"/>
            <a:ext cx="36576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838" y="599947"/>
            <a:ext cx="7973162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Portable </a:t>
            </a:r>
            <a:r>
              <a:rPr sz="4400" spc="-15" dirty="0"/>
              <a:t>ionization</a:t>
            </a:r>
            <a:r>
              <a:rPr sz="4400" spc="-5" dirty="0"/>
              <a:t> </a:t>
            </a:r>
            <a:r>
              <a:rPr sz="4400" spc="-10" dirty="0"/>
              <a:t>chambers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60930"/>
            <a:ext cx="3825875" cy="39147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147955" indent="-343535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They are used </a:t>
            </a:r>
            <a:r>
              <a:rPr sz="2200" spc="-5" dirty="0">
                <a:latin typeface="Carlito"/>
                <a:cs typeface="Carlito"/>
              </a:rPr>
              <a:t>as an  </a:t>
            </a:r>
            <a:r>
              <a:rPr sz="2200" spc="-10" dirty="0">
                <a:latin typeface="Carlito"/>
                <a:cs typeface="Carlito"/>
              </a:rPr>
              <a:t>alternative method </a:t>
            </a:r>
            <a:r>
              <a:rPr sz="2200" spc="-20" dirty="0">
                <a:latin typeface="Carlito"/>
                <a:cs typeface="Carlito"/>
              </a:rPr>
              <a:t>for  </a:t>
            </a:r>
            <a:r>
              <a:rPr sz="2200" spc="-10" dirty="0">
                <a:latin typeface="Carlito"/>
                <a:cs typeface="Carlito"/>
              </a:rPr>
              <a:t>personnel </a:t>
            </a:r>
            <a:r>
              <a:rPr sz="2200" spc="-5" dirty="0">
                <a:latin typeface="Carlito"/>
                <a:cs typeface="Carlito"/>
              </a:rPr>
              <a:t>monitoring, aside  </a:t>
            </a:r>
            <a:r>
              <a:rPr sz="2200" spc="-15" dirty="0">
                <a:latin typeface="Carlito"/>
                <a:cs typeface="Carlito"/>
              </a:rPr>
              <a:t>from </a:t>
            </a:r>
            <a:r>
              <a:rPr sz="2200" spc="-5" dirty="0">
                <a:latin typeface="Carlito"/>
                <a:cs typeface="Carlito"/>
              </a:rPr>
              <a:t>film </a:t>
            </a:r>
            <a:r>
              <a:rPr sz="2200" dirty="0">
                <a:latin typeface="Carlito"/>
                <a:cs typeface="Carlito"/>
              </a:rPr>
              <a:t>or </a:t>
            </a:r>
            <a:r>
              <a:rPr sz="2200" spc="-10" dirty="0">
                <a:latin typeface="Carlito"/>
                <a:cs typeface="Carlito"/>
              </a:rPr>
              <a:t>TLD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dosemeters.</a:t>
            </a:r>
            <a:endParaRPr sz="22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They are useful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10" dirty="0">
                <a:latin typeface="Carlito"/>
                <a:cs typeface="Carlito"/>
              </a:rPr>
              <a:t>areas where  high levels </a:t>
            </a:r>
            <a:r>
              <a:rPr sz="2200" spc="-5" dirty="0">
                <a:latin typeface="Carlito"/>
                <a:cs typeface="Carlito"/>
              </a:rPr>
              <a:t>of activities </a:t>
            </a:r>
            <a:r>
              <a:rPr sz="2200" spc="-10" dirty="0">
                <a:latin typeface="Carlito"/>
                <a:cs typeface="Carlito"/>
              </a:rPr>
              <a:t>are  manipulated (i.e. </a:t>
            </a:r>
            <a:r>
              <a:rPr sz="2200" spc="-5" dirty="0">
                <a:latin typeface="Carlito"/>
                <a:cs typeface="Carlito"/>
              </a:rPr>
              <a:t>dispensing  </a:t>
            </a:r>
            <a:r>
              <a:rPr sz="2200" spc="-15" dirty="0">
                <a:latin typeface="Carlito"/>
                <a:cs typeface="Carlito"/>
              </a:rPr>
              <a:t>therapy </a:t>
            </a:r>
            <a:r>
              <a:rPr sz="2200" spc="-5" dirty="0">
                <a:latin typeface="Carlito"/>
                <a:cs typeface="Carlito"/>
              </a:rPr>
              <a:t>doses in </a:t>
            </a:r>
            <a:r>
              <a:rPr sz="2200" spc="-15" dirty="0">
                <a:latin typeface="Carlito"/>
                <a:cs typeface="Carlito"/>
              </a:rPr>
              <a:t>the  </a:t>
            </a:r>
            <a:r>
              <a:rPr sz="2200" spc="-10" dirty="0">
                <a:latin typeface="Carlito"/>
                <a:cs typeface="Carlito"/>
              </a:rPr>
              <a:t>radiopharmacy), where </a:t>
            </a:r>
            <a:r>
              <a:rPr sz="2200" dirty="0">
                <a:latin typeface="Carlito"/>
                <a:cs typeface="Carlito"/>
              </a:rPr>
              <a:t>an  </a:t>
            </a:r>
            <a:r>
              <a:rPr sz="2200" spc="-15" dirty="0">
                <a:latin typeface="Carlito"/>
                <a:cs typeface="Carlito"/>
              </a:rPr>
              <a:t>immediate </a:t>
            </a:r>
            <a:r>
              <a:rPr sz="2200" spc="-10" dirty="0">
                <a:latin typeface="Carlito"/>
                <a:cs typeface="Carlito"/>
              </a:rPr>
              <a:t>reading </a:t>
            </a:r>
            <a:r>
              <a:rPr sz="2200" spc="-5" dirty="0">
                <a:latin typeface="Carlito"/>
                <a:cs typeface="Carlito"/>
              </a:rPr>
              <a:t>of dose  </a:t>
            </a:r>
            <a:r>
              <a:rPr sz="2200" spc="-10" dirty="0">
                <a:latin typeface="Carlito"/>
                <a:cs typeface="Carlito"/>
              </a:rPr>
              <a:t>levels </a:t>
            </a:r>
            <a:r>
              <a:rPr sz="2200" spc="-15" dirty="0">
                <a:latin typeface="Carlito"/>
                <a:cs typeface="Carlito"/>
              </a:rPr>
              <a:t>could </a:t>
            </a:r>
            <a:r>
              <a:rPr sz="2200" spc="-10" dirty="0">
                <a:latin typeface="Carlito"/>
                <a:cs typeface="Carlito"/>
              </a:rPr>
              <a:t>be </a:t>
            </a:r>
            <a:r>
              <a:rPr sz="2200" spc="-5" dirty="0">
                <a:latin typeface="Carlito"/>
                <a:cs typeface="Carlito"/>
              </a:rPr>
              <a:t>necessary </a:t>
            </a:r>
            <a:r>
              <a:rPr sz="2200" spc="-20" dirty="0">
                <a:latin typeface="Carlito"/>
                <a:cs typeface="Carlito"/>
              </a:rPr>
              <a:t>to  </a:t>
            </a:r>
            <a:r>
              <a:rPr sz="2200" spc="-10" dirty="0">
                <a:latin typeface="Carlito"/>
                <a:cs typeface="Carlito"/>
              </a:rPr>
              <a:t>implement </a:t>
            </a:r>
            <a:r>
              <a:rPr sz="2200" spc="-15" dirty="0">
                <a:latin typeface="Carlito"/>
                <a:cs typeface="Carlito"/>
              </a:rPr>
              <a:t>rotation </a:t>
            </a:r>
            <a:r>
              <a:rPr sz="2200" spc="-10" dirty="0">
                <a:latin typeface="Carlito"/>
                <a:cs typeface="Carlito"/>
              </a:rPr>
              <a:t>of  personnel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maintain </a:t>
            </a:r>
            <a:r>
              <a:rPr sz="2200" spc="-20" dirty="0">
                <a:latin typeface="Carlito"/>
                <a:cs typeface="Carlito"/>
              </a:rPr>
              <a:t>staff  </a:t>
            </a:r>
            <a:r>
              <a:rPr sz="2200" spc="-5" dirty="0">
                <a:latin typeface="Carlito"/>
                <a:cs typeface="Carlito"/>
              </a:rPr>
              <a:t>dose within </a:t>
            </a:r>
            <a:r>
              <a:rPr sz="2200" spc="-10" dirty="0">
                <a:latin typeface="Carlito"/>
                <a:cs typeface="Carlito"/>
              </a:rPr>
              <a:t>acceptable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levels.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5088" y="2089404"/>
            <a:ext cx="3544823" cy="374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92" y="192150"/>
            <a:ext cx="10398507" cy="962956"/>
          </a:xfrm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  <a:tabLst>
                <a:tab pos="762635" algn="l"/>
                <a:tab pos="8896350" algn="l"/>
              </a:tabLst>
            </a:pPr>
            <a:r>
              <a:rPr sz="4400" b="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400" u="heavy" spc="-5" dirty="0">
                <a:uFill>
                  <a:solidFill>
                    <a:srgbClr val="FF0000"/>
                  </a:solidFill>
                </a:uFill>
              </a:rPr>
              <a:t>“In </a:t>
            </a:r>
            <a:r>
              <a:rPr sz="4400" u="heavy" spc="-15" dirty="0">
                <a:uFill>
                  <a:solidFill>
                    <a:srgbClr val="FF0000"/>
                  </a:solidFill>
                </a:uFill>
              </a:rPr>
              <a:t>vitro” </a:t>
            </a:r>
            <a:r>
              <a:rPr sz="4400" u="heavy" spc="-5" dirty="0">
                <a:uFill>
                  <a:solidFill>
                    <a:srgbClr val="FF0000"/>
                  </a:solidFill>
                </a:uFill>
              </a:rPr>
              <a:t>measuring</a:t>
            </a:r>
            <a:r>
              <a:rPr sz="4400"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400" u="heavy" spc="-10" dirty="0">
                <a:uFill>
                  <a:solidFill>
                    <a:srgbClr val="FF0000"/>
                  </a:solidFill>
                </a:uFill>
              </a:rPr>
              <a:t>equipment	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1371600"/>
            <a:ext cx="5890259" cy="530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2814" y="452374"/>
            <a:ext cx="33169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smtClean="0"/>
              <a:t>C</a:t>
            </a:r>
            <a:r>
              <a:rPr sz="4400" spc="-5" smtClean="0"/>
              <a:t>ONT</a:t>
            </a:r>
            <a:r>
              <a:rPr lang="en-US" sz="4400" spc="-5" dirty="0" smtClean="0"/>
              <a:t>EN</a:t>
            </a:r>
            <a:r>
              <a:rPr sz="4400" spc="-15" smtClean="0"/>
              <a:t>T</a:t>
            </a:r>
            <a:r>
              <a:rPr sz="4400" smtClean="0"/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2140" y="1799970"/>
            <a:ext cx="7834630" cy="37572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spc="5" dirty="0">
                <a:latin typeface="Arial"/>
                <a:cs typeface="Arial"/>
              </a:rPr>
              <a:t>–</a:t>
            </a:r>
            <a:r>
              <a:rPr sz="3600" spc="5" dirty="0">
                <a:latin typeface="Carlito"/>
                <a:cs typeface="Carlito"/>
              </a:rPr>
              <a:t>Detectors </a:t>
            </a:r>
            <a:r>
              <a:rPr sz="3600" dirty="0">
                <a:latin typeface="Carlito"/>
                <a:cs typeface="Carlito"/>
              </a:rPr>
              <a:t>and</a:t>
            </a:r>
            <a:r>
              <a:rPr sz="3600" spc="-45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electronic</a:t>
            </a:r>
            <a:endParaRPr sz="36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latin typeface="Arial"/>
                <a:cs typeface="Arial"/>
              </a:rPr>
              <a:t>– </a:t>
            </a:r>
            <a:r>
              <a:rPr sz="3600" spc="-15" dirty="0">
                <a:latin typeface="Carlito"/>
                <a:cs typeface="Carlito"/>
              </a:rPr>
              <a:t>Dosimeter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15" dirty="0">
                <a:latin typeface="Carlito"/>
                <a:cs typeface="Carlito"/>
              </a:rPr>
              <a:t>contamination monitors,  </a:t>
            </a:r>
            <a:r>
              <a:rPr sz="3600" i="1" spc="-5" dirty="0">
                <a:latin typeface="Carlito"/>
                <a:cs typeface="Carlito"/>
              </a:rPr>
              <a:t>“in </a:t>
            </a:r>
            <a:r>
              <a:rPr sz="3600" i="1" dirty="0">
                <a:latin typeface="Carlito"/>
                <a:cs typeface="Carlito"/>
              </a:rPr>
              <a:t>vitro”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i="1" spc="-5" dirty="0">
                <a:latin typeface="Carlito"/>
                <a:cs typeface="Carlito"/>
              </a:rPr>
              <a:t>“in </a:t>
            </a:r>
            <a:r>
              <a:rPr sz="3600" i="1" dirty="0">
                <a:latin typeface="Carlito"/>
                <a:cs typeface="Carlito"/>
              </a:rPr>
              <a:t>vivo” </a:t>
            </a:r>
            <a:r>
              <a:rPr sz="3600" dirty="0">
                <a:latin typeface="Carlito"/>
                <a:cs typeface="Carlito"/>
              </a:rPr>
              <a:t>measuring  </a:t>
            </a:r>
            <a:r>
              <a:rPr sz="3600" spc="-5" dirty="0">
                <a:latin typeface="Carlito"/>
                <a:cs typeface="Carlito"/>
              </a:rPr>
              <a:t>equipment</a:t>
            </a:r>
            <a:endParaRPr sz="3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600" spc="25" dirty="0">
                <a:latin typeface="Arial"/>
                <a:cs typeface="Arial"/>
              </a:rPr>
              <a:t>–</a:t>
            </a:r>
            <a:r>
              <a:rPr sz="3600" spc="25" dirty="0">
                <a:latin typeface="Carlito"/>
                <a:cs typeface="Carlito"/>
              </a:rPr>
              <a:t>Activity</a:t>
            </a:r>
            <a:r>
              <a:rPr sz="3600" spc="-50" dirty="0">
                <a:latin typeface="Carlito"/>
                <a:cs typeface="Carlito"/>
              </a:rPr>
              <a:t> </a:t>
            </a:r>
            <a:r>
              <a:rPr sz="3600" spc="-25" dirty="0">
                <a:latin typeface="Carlito"/>
                <a:cs typeface="Carlito"/>
              </a:rPr>
              <a:t>calibrators</a:t>
            </a:r>
            <a:endParaRPr sz="3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spc="30" dirty="0">
                <a:latin typeface="Arial"/>
                <a:cs typeface="Arial"/>
              </a:rPr>
              <a:t>–</a:t>
            </a:r>
            <a:r>
              <a:rPr sz="3600" spc="30" dirty="0">
                <a:latin typeface="Carlito"/>
                <a:cs typeface="Carlito"/>
              </a:rPr>
              <a:t>Quality </a:t>
            </a:r>
            <a:r>
              <a:rPr sz="3600" spc="-20" dirty="0">
                <a:latin typeface="Carlito"/>
                <a:cs typeface="Carlito"/>
              </a:rPr>
              <a:t>Control </a:t>
            </a:r>
            <a:r>
              <a:rPr sz="3600" spc="-5" dirty="0">
                <a:latin typeface="Carlito"/>
                <a:cs typeface="Carlito"/>
              </a:rPr>
              <a:t>of </a:t>
            </a:r>
            <a:r>
              <a:rPr sz="3600" dirty="0">
                <a:latin typeface="Carlito"/>
                <a:cs typeface="Carlito"/>
              </a:rPr>
              <a:t>activity</a:t>
            </a:r>
            <a:r>
              <a:rPr sz="3600" spc="-70" dirty="0">
                <a:latin typeface="Carlito"/>
                <a:cs typeface="Carlito"/>
              </a:rPr>
              <a:t> </a:t>
            </a:r>
            <a:r>
              <a:rPr sz="3600" spc="-25" dirty="0">
                <a:latin typeface="Carlito"/>
                <a:cs typeface="Carlito"/>
              </a:rPr>
              <a:t>calibrators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3855" y="472516"/>
            <a:ext cx="4403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Well</a:t>
            </a:r>
            <a:r>
              <a:rPr sz="4400" spc="-85" dirty="0"/>
              <a:t> </a:t>
            </a:r>
            <a:r>
              <a:rPr sz="4400" spc="-20" dirty="0"/>
              <a:t>counter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491742"/>
            <a:ext cx="4460240" cy="3626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Components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0" dirty="0">
                <a:latin typeface="Carlito"/>
                <a:cs typeface="Carlito"/>
              </a:rPr>
              <a:t>well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counter:</a:t>
            </a:r>
            <a:endParaRPr sz="28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61365" algn="l"/>
              </a:tabLst>
            </a:pPr>
            <a:r>
              <a:rPr sz="2400" dirty="0">
                <a:latin typeface="Carlito"/>
                <a:cs typeface="Carlito"/>
              </a:rPr>
              <a:t>INa </a:t>
            </a:r>
            <a:r>
              <a:rPr sz="2400" spc="-5" dirty="0">
                <a:latin typeface="Carlito"/>
                <a:cs typeface="Carlito"/>
              </a:rPr>
              <a:t>(Tl)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detector</a:t>
            </a:r>
            <a:endParaRPr sz="24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buFont typeface="Arial"/>
              <a:buChar char="–"/>
              <a:tabLst>
                <a:tab pos="761365" algn="l"/>
              </a:tabLst>
            </a:pPr>
            <a:r>
              <a:rPr sz="2400" spc="-10" dirty="0">
                <a:latin typeface="Carlito"/>
                <a:cs typeface="Carlito"/>
              </a:rPr>
              <a:t>Photomultiplier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tube</a:t>
            </a:r>
            <a:endParaRPr sz="24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buFont typeface="Arial"/>
              <a:buChar char="–"/>
              <a:tabLst>
                <a:tab pos="761365" algn="l"/>
              </a:tabLst>
            </a:pP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spc="-15" dirty="0">
                <a:latin typeface="Carlito"/>
                <a:cs typeface="Carlito"/>
              </a:rPr>
              <a:t>voltage </a:t>
            </a:r>
            <a:r>
              <a:rPr sz="2400" spc="-5" dirty="0">
                <a:latin typeface="Carlito"/>
                <a:cs typeface="Carlito"/>
              </a:rPr>
              <a:t>supply</a:t>
            </a:r>
            <a:endParaRPr sz="24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61365" algn="l"/>
              </a:tabLst>
            </a:pPr>
            <a:r>
              <a:rPr sz="2400" spc="-5" dirty="0">
                <a:latin typeface="Carlito"/>
                <a:cs typeface="Carlito"/>
              </a:rPr>
              <a:t>Preamplifier</a:t>
            </a:r>
            <a:endParaRPr sz="24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buFont typeface="Arial"/>
              <a:buChar char="–"/>
              <a:tabLst>
                <a:tab pos="761365" algn="l"/>
              </a:tabLst>
            </a:pPr>
            <a:r>
              <a:rPr sz="2400" dirty="0">
                <a:latin typeface="Carlito"/>
                <a:cs typeface="Carlito"/>
              </a:rPr>
              <a:t>Amplifier</a:t>
            </a:r>
            <a:endParaRPr sz="24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buFont typeface="Arial"/>
              <a:buChar char="–"/>
              <a:tabLst>
                <a:tab pos="761365" algn="l"/>
              </a:tabLst>
            </a:pPr>
            <a:r>
              <a:rPr sz="2400" spc="-5" dirty="0">
                <a:latin typeface="Carlito"/>
                <a:cs typeface="Carlito"/>
              </a:rPr>
              <a:t>Pulse </a:t>
            </a:r>
            <a:r>
              <a:rPr sz="2400" spc="-10" dirty="0">
                <a:latin typeface="Carlito"/>
                <a:cs typeface="Carlito"/>
              </a:rPr>
              <a:t>height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analizer</a:t>
            </a:r>
            <a:endParaRPr sz="2400">
              <a:latin typeface="Carlito"/>
              <a:cs typeface="Carlito"/>
            </a:endParaRPr>
          </a:p>
          <a:p>
            <a:pPr marL="760730" indent="-287020">
              <a:lnSpc>
                <a:spcPct val="100000"/>
              </a:lnSpc>
              <a:buFont typeface="Arial"/>
              <a:buChar char="–"/>
              <a:tabLst>
                <a:tab pos="761365" algn="l"/>
              </a:tabLst>
            </a:pPr>
            <a:r>
              <a:rPr sz="2400" spc="-15" dirty="0">
                <a:latin typeface="Carlito"/>
                <a:cs typeface="Carlito"/>
              </a:rPr>
              <a:t>Display</a:t>
            </a:r>
            <a:endParaRPr sz="2400">
              <a:latin typeface="Carlito"/>
              <a:cs typeface="Carlito"/>
            </a:endParaRPr>
          </a:p>
          <a:p>
            <a:pPr marL="1103630" lvl="1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03630" algn="l"/>
                <a:tab pos="1104265" algn="l"/>
              </a:tabLst>
            </a:pPr>
            <a:r>
              <a:rPr sz="2000" spc="-10" dirty="0">
                <a:latin typeface="Carlito"/>
                <a:cs typeface="Carlito"/>
              </a:rPr>
              <a:t>Counter</a:t>
            </a:r>
            <a:endParaRPr sz="2000">
              <a:latin typeface="Carlito"/>
              <a:cs typeface="Carlito"/>
            </a:endParaRPr>
          </a:p>
          <a:p>
            <a:pPr marL="1103630" lvl="1" indent="-229235">
              <a:lnSpc>
                <a:spcPct val="100000"/>
              </a:lnSpc>
              <a:buFont typeface="Arial"/>
              <a:buChar char="•"/>
              <a:tabLst>
                <a:tab pos="1103630" algn="l"/>
                <a:tab pos="1104265" algn="l"/>
              </a:tabLst>
            </a:pPr>
            <a:r>
              <a:rPr sz="2000" spc="-10" dirty="0">
                <a:latin typeface="Carlito"/>
                <a:cs typeface="Carlito"/>
              </a:rPr>
              <a:t>Ratemeter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1228" y="2456815"/>
            <a:ext cx="277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Block </a:t>
            </a:r>
            <a:r>
              <a:rPr sz="1800" spc="-10" dirty="0">
                <a:latin typeface="Carlito"/>
                <a:cs typeface="Carlito"/>
              </a:rPr>
              <a:t>diagram </a:t>
            </a:r>
            <a:r>
              <a:rPr sz="1800" spc="-5" dirty="0">
                <a:latin typeface="Carlito"/>
                <a:cs typeface="Carlito"/>
              </a:rPr>
              <a:t>of well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counter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2072" y="3114070"/>
            <a:ext cx="3905896" cy="2121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958" y="12961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599947"/>
            <a:ext cx="8991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Characteristics </a:t>
            </a:r>
            <a:r>
              <a:rPr sz="4400" dirty="0"/>
              <a:t>of </a:t>
            </a:r>
            <a:r>
              <a:rPr sz="4400" spc="-15" dirty="0"/>
              <a:t>well</a:t>
            </a:r>
            <a:r>
              <a:rPr sz="4400" spc="-95" dirty="0"/>
              <a:t> </a:t>
            </a:r>
            <a:r>
              <a:rPr sz="4400" spc="-25" dirty="0"/>
              <a:t>counters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76171"/>
            <a:ext cx="4385945" cy="3482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  <a:tab pos="1370330" algn="l"/>
              </a:tabLst>
            </a:pPr>
            <a:r>
              <a:rPr sz="2700" spc="-5" dirty="0">
                <a:latin typeface="Carlito"/>
                <a:cs typeface="Carlito"/>
              </a:rPr>
              <a:t>They use scintillation  </a:t>
            </a:r>
            <a:r>
              <a:rPr sz="2700" spc="-15" dirty="0">
                <a:latin typeface="Carlito"/>
                <a:cs typeface="Carlito"/>
              </a:rPr>
              <a:t>detectors, </a:t>
            </a:r>
            <a:r>
              <a:rPr sz="2700" spc="-5" dirty="0">
                <a:latin typeface="Carlito"/>
                <a:cs typeface="Carlito"/>
              </a:rPr>
              <a:t>typically INa(Tl),  </a:t>
            </a:r>
            <a:r>
              <a:rPr sz="2700" dirty="0">
                <a:latin typeface="Carlito"/>
                <a:cs typeface="Carlito"/>
              </a:rPr>
              <a:t>with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a	</a:t>
            </a:r>
            <a:r>
              <a:rPr sz="2700" spc="-5" dirty="0">
                <a:latin typeface="Carlito"/>
                <a:cs typeface="Carlito"/>
              </a:rPr>
              <a:t>well </a:t>
            </a:r>
            <a:r>
              <a:rPr sz="2700" spc="-20" dirty="0">
                <a:latin typeface="Carlito"/>
                <a:cs typeface="Carlito"/>
              </a:rPr>
              <a:t>to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accommodate  </a:t>
            </a:r>
            <a:r>
              <a:rPr sz="2700" spc="-5" dirty="0">
                <a:latin typeface="Carlito"/>
                <a:cs typeface="Carlito"/>
              </a:rPr>
              <a:t>samples, </a:t>
            </a:r>
            <a:r>
              <a:rPr sz="2700" spc="-10" dirty="0">
                <a:latin typeface="Carlito"/>
                <a:cs typeface="Carlito"/>
              </a:rPr>
              <a:t>providing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5" dirty="0">
                <a:latin typeface="Carlito"/>
                <a:cs typeface="Carlito"/>
              </a:rPr>
              <a:t>high  </a:t>
            </a:r>
            <a:r>
              <a:rPr sz="2700" spc="-10" dirty="0">
                <a:latin typeface="Carlito"/>
                <a:cs typeface="Carlito"/>
              </a:rPr>
              <a:t>counting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efficiency.</a:t>
            </a:r>
            <a:endParaRPr sz="2700">
              <a:latin typeface="Carlito"/>
              <a:cs typeface="Carlito"/>
            </a:endParaRPr>
          </a:p>
          <a:p>
            <a:pPr marL="355600" marR="229235" indent="-343535">
              <a:lnSpc>
                <a:spcPct val="9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arlito"/>
                <a:cs typeface="Carlito"/>
              </a:rPr>
              <a:t>These </a:t>
            </a:r>
            <a:r>
              <a:rPr sz="2700" spc="-20" dirty="0">
                <a:latin typeface="Carlito"/>
                <a:cs typeface="Carlito"/>
              </a:rPr>
              <a:t>detectors </a:t>
            </a:r>
            <a:r>
              <a:rPr sz="2700" spc="-15" dirty="0">
                <a:latin typeface="Carlito"/>
                <a:cs typeface="Carlito"/>
              </a:rPr>
              <a:t>are </a:t>
            </a:r>
            <a:r>
              <a:rPr sz="2700" spc="-10" dirty="0">
                <a:latin typeface="Carlito"/>
                <a:cs typeface="Carlito"/>
              </a:rPr>
              <a:t>quite  sensitive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they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measure  </a:t>
            </a:r>
            <a:r>
              <a:rPr sz="2700" spc="-5" dirty="0">
                <a:latin typeface="Carlito"/>
                <a:cs typeface="Carlito"/>
              </a:rPr>
              <a:t>sample </a:t>
            </a:r>
            <a:r>
              <a:rPr sz="2700" dirty="0">
                <a:latin typeface="Carlito"/>
                <a:cs typeface="Carlito"/>
              </a:rPr>
              <a:t>activities </a:t>
            </a:r>
            <a:r>
              <a:rPr sz="2700" spc="-20" dirty="0">
                <a:latin typeface="Carlito"/>
                <a:cs typeface="Carlito"/>
              </a:rPr>
              <a:t>from </a:t>
            </a:r>
            <a:r>
              <a:rPr sz="2700" spc="-30" dirty="0">
                <a:latin typeface="Carlito"/>
                <a:cs typeface="Carlito"/>
              </a:rPr>
              <a:t>few  </a:t>
            </a:r>
            <a:r>
              <a:rPr sz="2700" spc="-5" dirty="0">
                <a:latin typeface="Carlito"/>
                <a:cs typeface="Carlito"/>
              </a:rPr>
              <a:t>kBq up </a:t>
            </a:r>
            <a:r>
              <a:rPr sz="2700" spc="-15" dirty="0">
                <a:latin typeface="Carlito"/>
                <a:cs typeface="Carlito"/>
              </a:rPr>
              <a:t>to roughly</a:t>
            </a:r>
            <a:r>
              <a:rPr sz="2700" spc="-4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100kBq.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0491" y="2529839"/>
            <a:ext cx="2474976" cy="287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140" y="599947"/>
            <a:ext cx="63394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Use of </a:t>
            </a:r>
            <a:r>
              <a:rPr sz="4400" spc="-15" dirty="0"/>
              <a:t>well</a:t>
            </a:r>
            <a:r>
              <a:rPr sz="4400" spc="-75" dirty="0"/>
              <a:t> </a:t>
            </a:r>
            <a:r>
              <a:rPr sz="4400" spc="-25" dirty="0"/>
              <a:t>counters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60930"/>
            <a:ext cx="4132579" cy="31769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60045" marR="5080" indent="-34798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spc="-10" dirty="0">
                <a:latin typeface="Carlito"/>
                <a:cs typeface="Carlito"/>
              </a:rPr>
              <a:t>They are </a:t>
            </a:r>
            <a:r>
              <a:rPr sz="2200" spc="-5" dirty="0">
                <a:latin typeface="Carlito"/>
                <a:cs typeface="Carlito"/>
              </a:rPr>
              <a:t>mostly </a:t>
            </a:r>
            <a:r>
              <a:rPr sz="2200" spc="-10" dirty="0">
                <a:latin typeface="Carlito"/>
                <a:cs typeface="Carlito"/>
              </a:rPr>
              <a:t>used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measure  </a:t>
            </a:r>
            <a:r>
              <a:rPr sz="2200" spc="-10" dirty="0">
                <a:latin typeface="Carlito"/>
                <a:cs typeface="Carlito"/>
              </a:rPr>
              <a:t>biological </a:t>
            </a:r>
            <a:r>
              <a:rPr sz="2200" spc="-5" dirty="0">
                <a:latin typeface="Carlito"/>
                <a:cs typeface="Carlito"/>
              </a:rPr>
              <a:t>samples </a:t>
            </a:r>
            <a:r>
              <a:rPr sz="2200" spc="-10" dirty="0">
                <a:latin typeface="Carlito"/>
                <a:cs typeface="Carlito"/>
              </a:rPr>
              <a:t>(i.e. </a:t>
            </a:r>
            <a:r>
              <a:rPr sz="2200" spc="-5" dirty="0">
                <a:latin typeface="Carlito"/>
                <a:cs typeface="Carlito"/>
              </a:rPr>
              <a:t>blood,  urine, </a:t>
            </a:r>
            <a:r>
              <a:rPr sz="2200" spc="-15" dirty="0">
                <a:latin typeface="Carlito"/>
                <a:cs typeface="Carlito"/>
              </a:rPr>
              <a:t>etc.), </a:t>
            </a:r>
            <a:r>
              <a:rPr sz="2200" spc="-10" dirty="0">
                <a:latin typeface="Carlito"/>
                <a:cs typeface="Carlito"/>
              </a:rPr>
              <a:t>radioimmunoassays  </a:t>
            </a:r>
            <a:r>
              <a:rPr sz="2200" spc="-5" dirty="0">
                <a:latin typeface="Carlito"/>
                <a:cs typeface="Carlito"/>
              </a:rPr>
              <a:t>and other </a:t>
            </a:r>
            <a:r>
              <a:rPr sz="2200" spc="-15" dirty="0">
                <a:latin typeface="Carlito"/>
                <a:cs typeface="Carlito"/>
              </a:rPr>
              <a:t>related </a:t>
            </a:r>
            <a:r>
              <a:rPr sz="2200" spc="-10" dirty="0">
                <a:latin typeface="Carlito"/>
                <a:cs typeface="Carlito"/>
              </a:rPr>
              <a:t>assays,  radiopharmaceutical quality  </a:t>
            </a:r>
            <a:r>
              <a:rPr sz="2200" spc="-20" dirty="0">
                <a:latin typeface="Carlito"/>
                <a:cs typeface="Carlito"/>
              </a:rPr>
              <a:t>control </a:t>
            </a:r>
            <a:r>
              <a:rPr sz="2200" spc="-5" dirty="0">
                <a:latin typeface="Carlito"/>
                <a:cs typeface="Carlito"/>
              </a:rPr>
              <a:t>samples and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others.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Carlito"/>
              <a:cs typeface="Carlito"/>
            </a:endParaRPr>
          </a:p>
          <a:p>
            <a:pPr marL="360045" marR="40005" indent="-347980">
              <a:lnSpc>
                <a:spcPts val="2110"/>
              </a:lnSpc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200" spc="-10" dirty="0">
                <a:latin typeface="Carlito"/>
                <a:cs typeface="Carlito"/>
              </a:rPr>
              <a:t>They are </a:t>
            </a:r>
            <a:r>
              <a:rPr sz="2200" spc="-5" dirty="0">
                <a:latin typeface="Carlito"/>
                <a:cs typeface="Carlito"/>
              </a:rPr>
              <a:t>also used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count </a:t>
            </a:r>
            <a:r>
              <a:rPr sz="2200" spc="-5" dirty="0">
                <a:latin typeface="Carlito"/>
                <a:cs typeface="Carlito"/>
              </a:rPr>
              <a:t>wipe  </a:t>
            </a:r>
            <a:r>
              <a:rPr sz="2200" spc="-15" dirty="0">
                <a:latin typeface="Carlito"/>
                <a:cs typeface="Carlito"/>
              </a:rPr>
              <a:t>tests </a:t>
            </a:r>
            <a:r>
              <a:rPr sz="2200" spc="-5" dirty="0">
                <a:latin typeface="Carlito"/>
                <a:cs typeface="Carlito"/>
              </a:rPr>
              <a:t>samples,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evaluate  </a:t>
            </a:r>
            <a:r>
              <a:rPr sz="2200" spc="-10" dirty="0">
                <a:latin typeface="Carlito"/>
                <a:cs typeface="Carlito"/>
              </a:rPr>
              <a:t>radioactive contamination </a:t>
            </a:r>
            <a:r>
              <a:rPr sz="2200" spc="-5" dirty="0">
                <a:latin typeface="Carlito"/>
                <a:cs typeface="Carlito"/>
              </a:rPr>
              <a:t>of  </a:t>
            </a:r>
            <a:r>
              <a:rPr sz="2200" spc="-10" dirty="0">
                <a:latin typeface="Carlito"/>
                <a:cs typeface="Carlito"/>
              </a:rPr>
              <a:t>surfaces </a:t>
            </a:r>
            <a:r>
              <a:rPr sz="2200" spc="-5" dirty="0">
                <a:latin typeface="Carlito"/>
                <a:cs typeface="Carlito"/>
              </a:rPr>
              <a:t>within the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service.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5211" y="1905000"/>
            <a:ext cx="308609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936" y="599947"/>
            <a:ext cx="660006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Manual </a:t>
            </a:r>
            <a:r>
              <a:rPr sz="4400" spc="-15" dirty="0"/>
              <a:t>well</a:t>
            </a:r>
            <a:r>
              <a:rPr sz="4400" spc="-40" dirty="0"/>
              <a:t> </a:t>
            </a:r>
            <a:r>
              <a:rPr sz="4400" spc="-20" dirty="0"/>
              <a:t>counter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60930"/>
            <a:ext cx="3868420" cy="404876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11430" indent="-343535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It is a </a:t>
            </a:r>
            <a:r>
              <a:rPr sz="2200" spc="-10" dirty="0">
                <a:latin typeface="Carlito"/>
                <a:cs typeface="Carlito"/>
              </a:rPr>
              <a:t>very simple equipment  </a:t>
            </a:r>
            <a:r>
              <a:rPr sz="2200" spc="-20" dirty="0">
                <a:latin typeface="Carlito"/>
                <a:cs typeface="Carlito"/>
              </a:rPr>
              <a:t>to operate. </a:t>
            </a:r>
            <a:r>
              <a:rPr sz="2200" spc="-5" dirty="0">
                <a:latin typeface="Carlito"/>
                <a:cs typeface="Carlito"/>
              </a:rPr>
              <a:t>It is </a:t>
            </a:r>
            <a:r>
              <a:rPr sz="2200" spc="-15" dirty="0">
                <a:latin typeface="Carlito"/>
                <a:cs typeface="Carlito"/>
              </a:rPr>
              <a:t>generally fitted  </a:t>
            </a:r>
            <a:r>
              <a:rPr sz="2200" spc="-5" dirty="0">
                <a:latin typeface="Carlito"/>
                <a:cs typeface="Carlito"/>
              </a:rPr>
              <a:t>with a </a:t>
            </a:r>
            <a:r>
              <a:rPr sz="2200" spc="-10" dirty="0">
                <a:latin typeface="Carlito"/>
                <a:cs typeface="Carlito"/>
              </a:rPr>
              <a:t>single </a:t>
            </a:r>
            <a:r>
              <a:rPr sz="2200" spc="-5" dirty="0">
                <a:latin typeface="Carlito"/>
                <a:cs typeface="Carlito"/>
              </a:rPr>
              <a:t>channel </a:t>
            </a:r>
            <a:r>
              <a:rPr sz="2200" spc="-30" dirty="0">
                <a:latin typeface="Carlito"/>
                <a:cs typeface="Carlito"/>
              </a:rPr>
              <a:t>analizer, 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select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isotope </a:t>
            </a:r>
            <a:r>
              <a:rPr sz="2200" spc="-15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be  </a:t>
            </a:r>
            <a:r>
              <a:rPr sz="2200" spc="-5" dirty="0">
                <a:latin typeface="Carlito"/>
                <a:cs typeface="Carlito"/>
              </a:rPr>
              <a:t>measured.</a:t>
            </a:r>
            <a:endParaRPr sz="2200">
              <a:latin typeface="Carlito"/>
              <a:cs typeface="Carlito"/>
            </a:endParaRPr>
          </a:p>
          <a:p>
            <a:pPr marL="355600" marR="104139" indent="-343535">
              <a:lnSpc>
                <a:spcPts val="211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It is used when the </a:t>
            </a:r>
            <a:r>
              <a:rPr sz="2200" spc="-10" dirty="0">
                <a:latin typeface="Carlito"/>
                <a:cs typeface="Carlito"/>
              </a:rPr>
              <a:t>number </a:t>
            </a:r>
            <a:r>
              <a:rPr sz="2200" dirty="0">
                <a:latin typeface="Carlito"/>
                <a:cs typeface="Carlito"/>
              </a:rPr>
              <a:t>of  </a:t>
            </a:r>
            <a:r>
              <a:rPr sz="2200" spc="-5" dirty="0">
                <a:latin typeface="Carlito"/>
                <a:cs typeface="Carlito"/>
              </a:rPr>
              <a:t>samples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measured </a:t>
            </a:r>
            <a:r>
              <a:rPr sz="2200" spc="-5" dirty="0">
                <a:latin typeface="Carlito"/>
                <a:cs typeface="Carlito"/>
              </a:rPr>
              <a:t>is  small.</a:t>
            </a:r>
            <a:endParaRPr sz="2200">
              <a:latin typeface="Carlito"/>
              <a:cs typeface="Carlito"/>
            </a:endParaRPr>
          </a:p>
          <a:p>
            <a:pPr marL="355600" marR="584835" indent="-343535">
              <a:lnSpc>
                <a:spcPts val="211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They </a:t>
            </a:r>
            <a:r>
              <a:rPr sz="2200" spc="-15" dirty="0">
                <a:latin typeface="Carlito"/>
                <a:cs typeface="Carlito"/>
              </a:rPr>
              <a:t>generally </a:t>
            </a:r>
            <a:r>
              <a:rPr sz="2200" spc="-10" dirty="0">
                <a:latin typeface="Carlito"/>
                <a:cs typeface="Carlito"/>
              </a:rPr>
              <a:t>use </a:t>
            </a:r>
            <a:r>
              <a:rPr sz="2200" spc="-5" dirty="0">
                <a:latin typeface="Carlito"/>
                <a:cs typeface="Carlito"/>
              </a:rPr>
              <a:t>INa(Tl)  </a:t>
            </a:r>
            <a:r>
              <a:rPr sz="2200" spc="-20" dirty="0">
                <a:latin typeface="Carlito"/>
                <a:cs typeface="Carlito"/>
              </a:rPr>
              <a:t>detectors </a:t>
            </a:r>
            <a:r>
              <a:rPr sz="2200" spc="-5" dirty="0">
                <a:latin typeface="Carlito"/>
                <a:cs typeface="Carlito"/>
              </a:rPr>
              <a:t>4.5x4.5 cm </a:t>
            </a:r>
            <a:r>
              <a:rPr sz="2200" spc="-20" dirty="0">
                <a:latin typeface="Carlito"/>
                <a:cs typeface="Carlito"/>
              </a:rPr>
              <a:t>to  </a:t>
            </a:r>
            <a:r>
              <a:rPr sz="2200" spc="-10" dirty="0">
                <a:latin typeface="Carlito"/>
                <a:cs typeface="Carlito"/>
              </a:rPr>
              <a:t>measure </a:t>
            </a:r>
            <a:r>
              <a:rPr sz="2200" spc="-5" dirty="0">
                <a:latin typeface="Carlito"/>
                <a:cs typeface="Carlito"/>
              </a:rPr>
              <a:t>125I and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35" dirty="0">
                <a:latin typeface="Carlito"/>
                <a:cs typeface="Carlito"/>
              </a:rPr>
              <a:t>99mTc.</a:t>
            </a:r>
            <a:endParaRPr sz="22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rlito"/>
                <a:cs typeface="Carlito"/>
              </a:rPr>
              <a:t>For </a:t>
            </a:r>
            <a:r>
              <a:rPr sz="2200" spc="-10" dirty="0">
                <a:latin typeface="Carlito"/>
                <a:cs typeface="Carlito"/>
              </a:rPr>
              <a:t>higher </a:t>
            </a:r>
            <a:r>
              <a:rPr sz="2200" spc="-5" dirty="0">
                <a:latin typeface="Carlito"/>
                <a:cs typeface="Carlito"/>
              </a:rPr>
              <a:t>energies, (i.e. 59 </a:t>
            </a:r>
            <a:r>
              <a:rPr sz="2200" spc="-20" dirty="0">
                <a:latin typeface="Carlito"/>
                <a:cs typeface="Carlito"/>
              </a:rPr>
              <a:t>Fe)  </a:t>
            </a:r>
            <a:r>
              <a:rPr sz="2200" spc="-10" dirty="0">
                <a:latin typeface="Carlito"/>
                <a:cs typeface="Carlito"/>
              </a:rPr>
              <a:t>bigger </a:t>
            </a:r>
            <a:r>
              <a:rPr sz="2200" spc="-20" dirty="0">
                <a:latin typeface="Carlito"/>
                <a:cs typeface="Carlito"/>
              </a:rPr>
              <a:t>detectors </a:t>
            </a:r>
            <a:r>
              <a:rPr sz="2200" spc="-5" dirty="0">
                <a:latin typeface="Carlito"/>
                <a:cs typeface="Carlito"/>
              </a:rPr>
              <a:t>should </a:t>
            </a:r>
            <a:r>
              <a:rPr sz="2200" spc="-10" dirty="0">
                <a:latin typeface="Carlito"/>
                <a:cs typeface="Carlito"/>
              </a:rPr>
              <a:t>be  used.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520695"/>
            <a:ext cx="4038600" cy="2883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599947"/>
            <a:ext cx="641413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Automatic </a:t>
            </a:r>
            <a:r>
              <a:rPr sz="4400" dirty="0"/>
              <a:t>γ</a:t>
            </a:r>
            <a:r>
              <a:rPr sz="4400" spc="-85" dirty="0"/>
              <a:t> </a:t>
            </a:r>
            <a:r>
              <a:rPr sz="4400" spc="-20" dirty="0"/>
              <a:t>counter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952371"/>
            <a:ext cx="4421505" cy="35648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309245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It is </a:t>
            </a:r>
            <a:r>
              <a:rPr sz="2700" spc="-5" dirty="0">
                <a:latin typeface="Carlito"/>
                <a:cs typeface="Carlito"/>
              </a:rPr>
              <a:t>capable of continously  </a:t>
            </a:r>
            <a:r>
              <a:rPr sz="2700" spc="-10" dirty="0">
                <a:latin typeface="Carlito"/>
                <a:cs typeface="Carlito"/>
              </a:rPr>
              <a:t>counting </a:t>
            </a:r>
            <a:r>
              <a:rPr sz="2700" spc="-5" dirty="0">
                <a:latin typeface="Carlito"/>
                <a:cs typeface="Carlito"/>
              </a:rPr>
              <a:t>big number of  samples, usually</a:t>
            </a:r>
            <a:r>
              <a:rPr sz="2700" spc="-9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hundreds.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Its </a:t>
            </a:r>
            <a:r>
              <a:rPr sz="2700" spc="-10" dirty="0">
                <a:latin typeface="Carlito"/>
                <a:cs typeface="Carlito"/>
              </a:rPr>
              <a:t>most </a:t>
            </a:r>
            <a:r>
              <a:rPr sz="2700" spc="-15" dirty="0">
                <a:latin typeface="Carlito"/>
                <a:cs typeface="Carlito"/>
              </a:rPr>
              <a:t>frequent </a:t>
            </a:r>
            <a:r>
              <a:rPr sz="2700" spc="-5" dirty="0">
                <a:latin typeface="Carlito"/>
                <a:cs typeface="Carlito"/>
              </a:rPr>
              <a:t>use </a:t>
            </a:r>
            <a:r>
              <a:rPr sz="2700" dirty="0">
                <a:latin typeface="Carlito"/>
                <a:cs typeface="Carlito"/>
              </a:rPr>
              <a:t>is  </a:t>
            </a:r>
            <a:r>
              <a:rPr sz="2700" spc="-10" dirty="0">
                <a:latin typeface="Carlito"/>
                <a:cs typeface="Carlito"/>
              </a:rPr>
              <a:t>counting</a:t>
            </a:r>
            <a:r>
              <a:rPr sz="2700" spc="-8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radioimmunoassays 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other similar</a:t>
            </a:r>
            <a:r>
              <a:rPr sz="2700" spc="-6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assays.</a:t>
            </a:r>
            <a:endParaRPr sz="2700">
              <a:latin typeface="Carlito"/>
              <a:cs typeface="Carlito"/>
            </a:endParaRPr>
          </a:p>
          <a:p>
            <a:pPr marL="355600" marR="382270" indent="-342900">
              <a:lnSpc>
                <a:spcPct val="9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Their </a:t>
            </a:r>
            <a:r>
              <a:rPr sz="2700" spc="-20" dirty="0">
                <a:latin typeface="Carlito"/>
                <a:cs typeface="Carlito"/>
              </a:rPr>
              <a:t>detectors </a:t>
            </a:r>
            <a:r>
              <a:rPr sz="2700" spc="-15" dirty="0">
                <a:latin typeface="Carlito"/>
                <a:cs typeface="Carlito"/>
              </a:rPr>
              <a:t>are</a:t>
            </a:r>
            <a:r>
              <a:rPr sz="2700" spc="-9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usually  designed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dirty="0">
                <a:latin typeface="Carlito"/>
                <a:cs typeface="Carlito"/>
              </a:rPr>
              <a:t>low </a:t>
            </a:r>
            <a:r>
              <a:rPr sz="2700" spc="-10" dirty="0">
                <a:latin typeface="Carlito"/>
                <a:cs typeface="Carlito"/>
              </a:rPr>
              <a:t>energies  </a:t>
            </a:r>
            <a:r>
              <a:rPr sz="2700" spc="-15" dirty="0">
                <a:latin typeface="Carlito"/>
                <a:cs typeface="Carlito"/>
              </a:rPr>
              <a:t>(125I-35keV)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823972"/>
            <a:ext cx="4038600" cy="2276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72" y="330199"/>
            <a:ext cx="86296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Sample </a:t>
            </a:r>
            <a:r>
              <a:rPr sz="4000" spc="-5" dirty="0"/>
              <a:t>positioning in</a:t>
            </a:r>
            <a:r>
              <a:rPr sz="4000" spc="50" dirty="0"/>
              <a:t> </a:t>
            </a:r>
            <a:r>
              <a:rPr sz="4000" spc="-15" dirty="0"/>
              <a:t>automatic</a:t>
            </a:r>
            <a:endParaRPr sz="4000"/>
          </a:p>
          <a:p>
            <a:pPr algn="ctr">
              <a:lnSpc>
                <a:spcPct val="100000"/>
              </a:lnSpc>
              <a:tabLst>
                <a:tab pos="3388995" algn="l"/>
                <a:tab pos="8603615" algn="l"/>
              </a:tabLst>
            </a:pP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000" u="heavy" spc="-25" dirty="0">
                <a:uFill>
                  <a:solidFill>
                    <a:srgbClr val="FF0000"/>
                  </a:solidFill>
                </a:uFill>
              </a:rPr>
              <a:t>counters	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842642"/>
            <a:ext cx="4253865" cy="38119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210185" indent="-343535">
              <a:lnSpc>
                <a:spcPts val="259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85" dirty="0">
                <a:latin typeface="Arial"/>
                <a:cs typeface="Arial"/>
              </a:rPr>
              <a:t>They </a:t>
            </a:r>
            <a:r>
              <a:rPr sz="2700" spc="-114" dirty="0">
                <a:latin typeface="Arial"/>
                <a:cs typeface="Arial"/>
              </a:rPr>
              <a:t>usually </a:t>
            </a:r>
            <a:r>
              <a:rPr sz="2700" spc="-170" dirty="0">
                <a:latin typeface="Arial"/>
                <a:cs typeface="Arial"/>
              </a:rPr>
              <a:t>have </a:t>
            </a:r>
            <a:r>
              <a:rPr sz="2700" spc="-15" dirty="0">
                <a:latin typeface="Arial"/>
                <a:cs typeface="Arial"/>
              </a:rPr>
              <a:t>“drilled</a:t>
            </a:r>
            <a:r>
              <a:rPr sz="2700" spc="-15" dirty="0">
                <a:latin typeface="Carlito"/>
                <a:cs typeface="Carlito"/>
              </a:rPr>
              <a:t>-  </a:t>
            </a:r>
            <a:r>
              <a:rPr sz="2700" spc="-30" dirty="0">
                <a:latin typeface="Arial"/>
                <a:cs typeface="Arial"/>
              </a:rPr>
              <a:t>through” </a:t>
            </a:r>
            <a:r>
              <a:rPr sz="2700" spc="-85" dirty="0">
                <a:latin typeface="Arial"/>
                <a:cs typeface="Arial"/>
              </a:rPr>
              <a:t>detectors, </a:t>
            </a:r>
            <a:r>
              <a:rPr sz="2700" spc="-75" dirty="0">
                <a:latin typeface="Arial"/>
                <a:cs typeface="Arial"/>
              </a:rPr>
              <a:t>which  </a:t>
            </a:r>
            <a:r>
              <a:rPr sz="2700" spc="-15" dirty="0">
                <a:latin typeface="Carlito"/>
                <a:cs typeface="Carlito"/>
              </a:rPr>
              <a:t>facilitate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15" dirty="0">
                <a:latin typeface="Carlito"/>
                <a:cs typeface="Carlito"/>
              </a:rPr>
              <a:t>central  </a:t>
            </a:r>
            <a:r>
              <a:rPr sz="2700" spc="-5" dirty="0">
                <a:latin typeface="Carlito"/>
                <a:cs typeface="Carlito"/>
              </a:rPr>
              <a:t>positioning of samples,</a:t>
            </a:r>
            <a:r>
              <a:rPr sz="2700" spc="-100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for</a:t>
            </a:r>
            <a:endParaRPr sz="2700">
              <a:latin typeface="Carlito"/>
              <a:cs typeface="Carlito"/>
            </a:endParaRPr>
          </a:p>
          <a:p>
            <a:pPr marL="355600" marR="15240">
              <a:lnSpc>
                <a:spcPct val="80000"/>
              </a:lnSpc>
              <a:spcBef>
                <a:spcPts val="30"/>
              </a:spcBef>
            </a:pPr>
            <a:r>
              <a:rPr sz="2700" dirty="0">
                <a:latin typeface="Carlito"/>
                <a:cs typeface="Carlito"/>
              </a:rPr>
              <a:t>a </a:t>
            </a:r>
            <a:r>
              <a:rPr sz="2700" spc="-20" dirty="0">
                <a:latin typeface="Carlito"/>
                <a:cs typeface="Carlito"/>
              </a:rPr>
              <a:t>better </a:t>
            </a:r>
            <a:r>
              <a:rPr sz="2700" spc="-10" dirty="0">
                <a:latin typeface="Carlito"/>
                <a:cs typeface="Carlito"/>
              </a:rPr>
              <a:t>counting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geometry.  </a:t>
            </a:r>
            <a:r>
              <a:rPr sz="2700" spc="-5" dirty="0">
                <a:latin typeface="Carlito"/>
                <a:cs typeface="Carlito"/>
              </a:rPr>
              <a:t>This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10" dirty="0">
                <a:latin typeface="Carlito"/>
                <a:cs typeface="Carlito"/>
              </a:rPr>
              <a:t>useful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5" dirty="0">
                <a:latin typeface="Carlito"/>
                <a:cs typeface="Carlito"/>
              </a:rPr>
              <a:t>variable  </a:t>
            </a:r>
            <a:r>
              <a:rPr sz="2700" spc="-10" dirty="0">
                <a:latin typeface="Carlito"/>
                <a:cs typeface="Carlito"/>
              </a:rPr>
              <a:t>volume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samples.</a:t>
            </a:r>
            <a:endParaRPr sz="27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spcBef>
                <a:spcPts val="64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90" dirty="0">
                <a:latin typeface="Arial"/>
                <a:cs typeface="Arial"/>
              </a:rPr>
              <a:t>“Crosstalk” </a:t>
            </a:r>
            <a:r>
              <a:rPr sz="2700" spc="-95" dirty="0">
                <a:latin typeface="Arial"/>
                <a:cs typeface="Arial"/>
              </a:rPr>
              <a:t>effects </a:t>
            </a:r>
            <a:r>
              <a:rPr sz="2700" spc="-125" dirty="0">
                <a:latin typeface="Arial"/>
                <a:cs typeface="Arial"/>
              </a:rPr>
              <a:t>are</a:t>
            </a:r>
            <a:r>
              <a:rPr sz="2700" spc="-33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more  </a:t>
            </a:r>
            <a:r>
              <a:rPr sz="2700" spc="-10" dirty="0">
                <a:latin typeface="Carlito"/>
                <a:cs typeface="Carlito"/>
              </a:rPr>
              <a:t>significant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5" dirty="0">
                <a:latin typeface="Carlito"/>
                <a:cs typeface="Carlito"/>
              </a:rPr>
              <a:t>higher </a:t>
            </a:r>
            <a:r>
              <a:rPr sz="2700" spc="-10" dirty="0">
                <a:latin typeface="Carlito"/>
                <a:cs typeface="Carlito"/>
              </a:rPr>
              <a:t>energy  radionuclides </a:t>
            </a:r>
            <a:r>
              <a:rPr sz="2700" dirty="0">
                <a:latin typeface="Carlito"/>
                <a:cs typeface="Carlito"/>
              </a:rPr>
              <a:t>than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dirty="0">
                <a:latin typeface="Carlito"/>
                <a:cs typeface="Carlito"/>
              </a:rPr>
              <a:t>125I  </a:t>
            </a:r>
            <a:r>
              <a:rPr sz="2700" spc="-5" dirty="0">
                <a:latin typeface="Carlito"/>
                <a:cs typeface="Carlito"/>
              </a:rPr>
              <a:t>(i.e. </a:t>
            </a:r>
            <a:r>
              <a:rPr sz="2700" dirty="0">
                <a:latin typeface="Carlito"/>
                <a:cs typeface="Carlito"/>
              </a:rPr>
              <a:t>131I,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51Cr).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6983" y="2769548"/>
            <a:ext cx="2707068" cy="264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546" y="599947"/>
            <a:ext cx="80234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Mutidetector </a:t>
            </a:r>
            <a:r>
              <a:rPr sz="4400" spc="-5" dirty="0"/>
              <a:t>manual</a:t>
            </a:r>
            <a:r>
              <a:rPr sz="4400" spc="-60" dirty="0"/>
              <a:t> </a:t>
            </a:r>
            <a:r>
              <a:rPr sz="4400" spc="-20" dirty="0"/>
              <a:t>counter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842642"/>
            <a:ext cx="4276725" cy="38944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5626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It is a </a:t>
            </a:r>
            <a:r>
              <a:rPr sz="2700" spc="-15" dirty="0">
                <a:latin typeface="Carlito"/>
                <a:cs typeface="Carlito"/>
              </a:rPr>
              <a:t>cost-efficient  </a:t>
            </a:r>
            <a:r>
              <a:rPr sz="2700" spc="-10" dirty="0">
                <a:latin typeface="Carlito"/>
                <a:cs typeface="Carlito"/>
              </a:rPr>
              <a:t>alternative </a:t>
            </a:r>
            <a:r>
              <a:rPr sz="2700" spc="-15" dirty="0">
                <a:latin typeface="Carlito"/>
                <a:cs typeface="Carlito"/>
              </a:rPr>
              <a:t>to</a:t>
            </a:r>
            <a:r>
              <a:rPr sz="2700" spc="-7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automatic  </a:t>
            </a:r>
            <a:r>
              <a:rPr sz="2700" spc="-20" dirty="0">
                <a:latin typeface="Carlito"/>
                <a:cs typeface="Carlito"/>
              </a:rPr>
              <a:t>counters.</a:t>
            </a:r>
            <a:endParaRPr sz="2700">
              <a:latin typeface="Carlito"/>
              <a:cs typeface="Carlito"/>
            </a:endParaRPr>
          </a:p>
          <a:p>
            <a:pPr marL="355600" marR="719455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Not </a:t>
            </a:r>
            <a:r>
              <a:rPr sz="2700" spc="-10" dirty="0">
                <a:latin typeface="Carlito"/>
                <a:cs typeface="Carlito"/>
              </a:rPr>
              <a:t>having </a:t>
            </a:r>
            <a:r>
              <a:rPr sz="2700" dirty="0">
                <a:latin typeface="Carlito"/>
                <a:cs typeface="Carlito"/>
              </a:rPr>
              <a:t>moving  </a:t>
            </a:r>
            <a:r>
              <a:rPr sz="2700" spc="-5" dirty="0">
                <a:latin typeface="Carlito"/>
                <a:cs typeface="Carlito"/>
              </a:rPr>
              <a:t>mechanical </a:t>
            </a:r>
            <a:r>
              <a:rPr sz="2700" spc="-10" dirty="0">
                <a:latin typeface="Carlito"/>
                <a:cs typeface="Carlito"/>
              </a:rPr>
              <a:t>parts</a:t>
            </a:r>
            <a:r>
              <a:rPr sz="2700" spc="-80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make  </a:t>
            </a:r>
            <a:r>
              <a:rPr sz="2700" dirty="0">
                <a:latin typeface="Carlito"/>
                <a:cs typeface="Carlito"/>
              </a:rPr>
              <a:t>them </a:t>
            </a:r>
            <a:r>
              <a:rPr sz="2700" spc="-10" dirty="0">
                <a:latin typeface="Carlito"/>
                <a:cs typeface="Carlito"/>
              </a:rPr>
              <a:t>quite</a:t>
            </a:r>
            <a:r>
              <a:rPr sz="2700" spc="-5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robust.</a:t>
            </a:r>
            <a:endParaRPr sz="27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A RIA kit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100 </a:t>
            </a:r>
            <a:r>
              <a:rPr sz="2700" spc="-5" dirty="0">
                <a:latin typeface="Carlito"/>
                <a:cs typeface="Carlito"/>
              </a:rPr>
              <a:t>samples</a:t>
            </a:r>
            <a:r>
              <a:rPr sz="2700" spc="-13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can  </a:t>
            </a:r>
            <a:r>
              <a:rPr sz="2700" spc="-5" dirty="0">
                <a:latin typeface="Carlito"/>
                <a:cs typeface="Carlito"/>
              </a:rPr>
              <a:t>be </a:t>
            </a:r>
            <a:r>
              <a:rPr sz="2700" spc="-15" dirty="0">
                <a:latin typeface="Carlito"/>
                <a:cs typeface="Carlito"/>
              </a:rPr>
              <a:t>counted </a:t>
            </a:r>
            <a:r>
              <a:rPr sz="2700" dirty="0">
                <a:latin typeface="Carlito"/>
                <a:cs typeface="Carlito"/>
              </a:rPr>
              <a:t>in less than 10  min, which </a:t>
            </a:r>
            <a:r>
              <a:rPr sz="2700" spc="-20" dirty="0">
                <a:latin typeface="Carlito"/>
                <a:cs typeface="Carlito"/>
              </a:rPr>
              <a:t>makes </a:t>
            </a:r>
            <a:r>
              <a:rPr sz="2700" spc="-5" dirty="0">
                <a:latin typeface="Carlito"/>
                <a:cs typeface="Carlito"/>
              </a:rPr>
              <a:t>them  </a:t>
            </a:r>
            <a:r>
              <a:rPr sz="2700" spc="-20" dirty="0">
                <a:latin typeface="Carlito"/>
                <a:cs typeface="Carlito"/>
              </a:rPr>
              <a:t>faster </a:t>
            </a:r>
            <a:r>
              <a:rPr sz="2700" dirty="0">
                <a:latin typeface="Carlito"/>
                <a:cs typeface="Carlito"/>
              </a:rPr>
              <a:t>than </a:t>
            </a:r>
            <a:r>
              <a:rPr sz="2700" spc="-15" dirty="0">
                <a:latin typeface="Carlito"/>
                <a:cs typeface="Carlito"/>
              </a:rPr>
              <a:t>many </a:t>
            </a:r>
            <a:r>
              <a:rPr sz="2700" spc="-10" dirty="0">
                <a:latin typeface="Carlito"/>
                <a:cs typeface="Carlito"/>
              </a:rPr>
              <a:t>automatic  </a:t>
            </a:r>
            <a:r>
              <a:rPr sz="2700" spc="-20" dirty="0">
                <a:latin typeface="Carlito"/>
                <a:cs typeface="Carlito"/>
              </a:rPr>
              <a:t>counters.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078735"/>
            <a:ext cx="4038600" cy="376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96950"/>
            <a:ext cx="8610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“In </a:t>
            </a:r>
            <a:r>
              <a:rPr sz="4000" spc="-10" dirty="0"/>
              <a:t>vivo” </a:t>
            </a:r>
            <a:r>
              <a:rPr sz="4000" spc="-15" dirty="0"/>
              <a:t>measurement</a:t>
            </a:r>
            <a:r>
              <a:rPr sz="4000" spc="-40" dirty="0"/>
              <a:t> </a:t>
            </a:r>
            <a:r>
              <a:rPr sz="4000" spc="-10" dirty="0"/>
              <a:t>equipment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819399" y="1371520"/>
            <a:ext cx="3509778" cy="532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958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380" y="599947"/>
            <a:ext cx="7238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Characteristics </a:t>
            </a:r>
            <a:r>
              <a:rPr sz="4400" dirty="0"/>
              <a:t>and</a:t>
            </a:r>
            <a:r>
              <a:rPr sz="4400" spc="-100" dirty="0"/>
              <a:t> </a:t>
            </a:r>
            <a:r>
              <a:rPr sz="4400" dirty="0"/>
              <a:t>use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66341"/>
            <a:ext cx="3751579" cy="41116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23495" indent="-343535">
              <a:lnSpc>
                <a:spcPct val="80000"/>
              </a:lnSpc>
              <a:spcBef>
                <a:spcPts val="58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5" dirty="0">
                <a:latin typeface="Arial"/>
                <a:cs typeface="Arial"/>
              </a:rPr>
              <a:t>“</a:t>
            </a:r>
            <a:r>
              <a:rPr sz="2000" spc="55" dirty="0">
                <a:latin typeface="Carlito"/>
                <a:cs typeface="Carlito"/>
              </a:rPr>
              <a:t>In </a:t>
            </a:r>
            <a:r>
              <a:rPr sz="2000" spc="-25" dirty="0">
                <a:latin typeface="Arial"/>
                <a:cs typeface="Arial"/>
              </a:rPr>
              <a:t>vivo” </a:t>
            </a:r>
            <a:r>
              <a:rPr sz="2000" spc="-5" dirty="0">
                <a:latin typeface="Carlito"/>
                <a:cs typeface="Carlito"/>
              </a:rPr>
              <a:t>counting </a:t>
            </a:r>
            <a:r>
              <a:rPr sz="2000" spc="-20" dirty="0">
                <a:latin typeface="Carlito"/>
                <a:cs typeface="Carlito"/>
              </a:rPr>
              <a:t>systems </a:t>
            </a:r>
            <a:r>
              <a:rPr sz="2000" dirty="0">
                <a:latin typeface="Carlito"/>
                <a:cs typeface="Carlito"/>
              </a:rPr>
              <a:t>add a  </a:t>
            </a:r>
            <a:r>
              <a:rPr sz="2000" spc="-5" dirty="0">
                <a:latin typeface="Carlito"/>
                <a:cs typeface="Carlito"/>
              </a:rPr>
              <a:t>new element </a:t>
            </a:r>
            <a:r>
              <a:rPr sz="2000" dirty="0">
                <a:latin typeface="Carlito"/>
                <a:cs typeface="Carlito"/>
              </a:rPr>
              <a:t>when </a:t>
            </a:r>
            <a:r>
              <a:rPr sz="2000" spc="-10" dirty="0">
                <a:latin typeface="Carlito"/>
                <a:cs typeface="Carlito"/>
              </a:rPr>
              <a:t>compared </a:t>
            </a:r>
            <a:r>
              <a:rPr sz="2000" spc="-15" dirty="0">
                <a:latin typeface="Carlito"/>
                <a:cs typeface="Carlito"/>
              </a:rPr>
              <a:t>to  </a:t>
            </a:r>
            <a:r>
              <a:rPr sz="2000" spc="35" dirty="0">
                <a:latin typeface="Arial"/>
                <a:cs typeface="Arial"/>
              </a:rPr>
              <a:t>“in </a:t>
            </a:r>
            <a:r>
              <a:rPr sz="2000" spc="20" dirty="0">
                <a:latin typeface="Arial"/>
                <a:cs typeface="Arial"/>
              </a:rPr>
              <a:t>vitro” </a:t>
            </a:r>
            <a:r>
              <a:rPr sz="2000" spc="-60" dirty="0">
                <a:latin typeface="Arial"/>
                <a:cs typeface="Arial"/>
              </a:rPr>
              <a:t>counting </a:t>
            </a:r>
            <a:r>
              <a:rPr sz="2000" spc="-125" dirty="0">
                <a:latin typeface="Arial"/>
                <a:cs typeface="Arial"/>
              </a:rPr>
              <a:t>systems: </a:t>
            </a:r>
            <a:r>
              <a:rPr sz="2000" dirty="0">
                <a:solidFill>
                  <a:srgbClr val="0000FF"/>
                </a:solidFill>
                <a:latin typeface="Carlito"/>
                <a:cs typeface="Carlito"/>
              </a:rPr>
              <a:t>the  </a:t>
            </a:r>
            <a:r>
              <a:rPr sz="2000" spc="-30" dirty="0">
                <a:solidFill>
                  <a:srgbClr val="0000FF"/>
                </a:solidFill>
                <a:latin typeface="Carlito"/>
                <a:cs typeface="Carlito"/>
              </a:rPr>
              <a:t>collimator. </a:t>
            </a:r>
            <a:r>
              <a:rPr sz="2000" spc="-5" dirty="0">
                <a:latin typeface="Carlito"/>
                <a:cs typeface="Carlito"/>
              </a:rPr>
              <a:t>This gives </a:t>
            </a:r>
            <a:r>
              <a:rPr sz="2000" dirty="0">
                <a:latin typeface="Carlito"/>
                <a:cs typeface="Carlito"/>
              </a:rPr>
              <a:t>these  </a:t>
            </a:r>
            <a:r>
              <a:rPr sz="2000" spc="-20" dirty="0">
                <a:latin typeface="Carlito"/>
                <a:cs typeface="Carlito"/>
              </a:rPr>
              <a:t>systems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new </a:t>
            </a:r>
            <a:r>
              <a:rPr sz="2000" spc="-10" dirty="0">
                <a:latin typeface="Carlito"/>
                <a:cs typeface="Carlito"/>
              </a:rPr>
              <a:t>characteristic:  </a:t>
            </a:r>
            <a:r>
              <a:rPr sz="2000" dirty="0">
                <a:latin typeface="Carlito"/>
                <a:cs typeface="Carlito"/>
              </a:rPr>
              <a:t>their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Arial"/>
                <a:cs typeface="Arial"/>
              </a:rPr>
              <a:t>“directionality”.</a:t>
            </a:r>
            <a:endParaRPr sz="2000">
              <a:latin typeface="Arial"/>
              <a:cs typeface="Arial"/>
            </a:endParaRPr>
          </a:p>
          <a:p>
            <a:pPr marL="355600" marR="60960" indent="-34353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Background counts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dirty="0">
                <a:latin typeface="Carlito"/>
                <a:cs typeface="Carlito"/>
              </a:rPr>
              <a:t>higher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  these </a:t>
            </a:r>
            <a:r>
              <a:rPr sz="2000" spc="-15" dirty="0">
                <a:latin typeface="Carlito"/>
                <a:cs typeface="Carlito"/>
              </a:rPr>
              <a:t>counters, </a:t>
            </a:r>
            <a:r>
              <a:rPr sz="2000" dirty="0">
                <a:latin typeface="Carlito"/>
                <a:cs typeface="Carlito"/>
              </a:rPr>
              <a:t>due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  activity </a:t>
            </a:r>
            <a:r>
              <a:rPr sz="2000" spc="-5" dirty="0">
                <a:latin typeface="Carlito"/>
                <a:cs typeface="Carlito"/>
              </a:rPr>
              <a:t>distribution </a:t>
            </a:r>
            <a:r>
              <a:rPr sz="2000" dirty="0">
                <a:latin typeface="Carlito"/>
                <a:cs typeface="Carlito"/>
              </a:rPr>
              <a:t>in nearby  </a:t>
            </a:r>
            <a:r>
              <a:rPr sz="2000" spc="-5" dirty="0">
                <a:latin typeface="Carlito"/>
                <a:cs typeface="Carlito"/>
              </a:rPr>
              <a:t>structures.</a:t>
            </a:r>
            <a:endParaRPr sz="20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They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determine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15" dirty="0">
                <a:latin typeface="Carlito"/>
                <a:cs typeface="Carlito"/>
              </a:rPr>
              <a:t>uptake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radiopharmaceuticals 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10" dirty="0">
                <a:latin typeface="Carlito"/>
                <a:cs typeface="Carlito"/>
              </a:rPr>
              <a:t>organs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tissues, detecting  higher </a:t>
            </a:r>
            <a:r>
              <a:rPr sz="2000" spc="-10" dirty="0">
                <a:latin typeface="Carlito"/>
                <a:cs typeface="Carlito"/>
              </a:rPr>
              <a:t>levels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activity than </a:t>
            </a:r>
            <a:r>
              <a:rPr sz="2000" spc="-10" dirty="0">
                <a:latin typeface="Carlito"/>
                <a:cs typeface="Carlito"/>
              </a:rPr>
              <a:t>well  </a:t>
            </a:r>
            <a:r>
              <a:rPr sz="2000" spc="-15" dirty="0">
                <a:latin typeface="Carlito"/>
                <a:cs typeface="Carlito"/>
              </a:rPr>
              <a:t>counters, </a:t>
            </a:r>
            <a:r>
              <a:rPr sz="2000" dirty="0">
                <a:latin typeface="Carlito"/>
                <a:cs typeface="Carlito"/>
              </a:rPr>
              <a:t>due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their </a:t>
            </a:r>
            <a:r>
              <a:rPr sz="2000" spc="-10" dirty="0">
                <a:latin typeface="Carlito"/>
                <a:cs typeface="Carlito"/>
              </a:rPr>
              <a:t>lower  </a:t>
            </a:r>
            <a:r>
              <a:rPr sz="2000" spc="-5" dirty="0">
                <a:latin typeface="Carlito"/>
                <a:cs typeface="Carlito"/>
              </a:rPr>
              <a:t>geometric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efficiency.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3810000"/>
            <a:ext cx="2513076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8213" y="1965483"/>
            <a:ext cx="4028239" cy="1441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80261"/>
            <a:ext cx="46221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The shielded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collimated detector 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positioned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spc="-5" dirty="0">
                <a:latin typeface="Carlito"/>
                <a:cs typeface="Carlito"/>
              </a:rPr>
              <a:t>adjustable support  </a:t>
            </a:r>
            <a:r>
              <a:rPr sz="2400" spc="-10" dirty="0">
                <a:latin typeface="Carlito"/>
                <a:cs typeface="Carlito"/>
              </a:rPr>
              <a:t>structures, facilitating patient-  detector </a:t>
            </a:r>
            <a:r>
              <a:rPr sz="2400" spc="-15" dirty="0">
                <a:latin typeface="Carlito"/>
                <a:cs typeface="Carlito"/>
              </a:rPr>
              <a:t>relative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positioning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1913" y="305181"/>
            <a:ext cx="6334887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Directional</a:t>
            </a:r>
            <a:r>
              <a:rPr sz="4400" spc="-110" dirty="0"/>
              <a:t> </a:t>
            </a:r>
            <a:r>
              <a:rPr sz="4400" spc="-10" dirty="0"/>
              <a:t>probes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867400" y="1371600"/>
            <a:ext cx="2543555" cy="417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8532" y="3276600"/>
            <a:ext cx="3279648" cy="316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958" y="10675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2317267"/>
            <a:ext cx="5605145" cy="2220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15925" indent="-403860">
              <a:lnSpc>
                <a:spcPct val="100000"/>
              </a:lnSpc>
              <a:spcBef>
                <a:spcPts val="1060"/>
              </a:spcBef>
              <a:buSzPct val="97500"/>
              <a:buFont typeface="Wingdings"/>
              <a:buChar char=""/>
              <a:tabLst>
                <a:tab pos="416559" algn="l"/>
              </a:tabLst>
            </a:pPr>
            <a:r>
              <a:rPr sz="4000" spc="-5" dirty="0">
                <a:latin typeface="Carlito"/>
                <a:cs typeface="Carlito"/>
              </a:rPr>
              <a:t>Gas </a:t>
            </a:r>
            <a:r>
              <a:rPr sz="4000" spc="-10" dirty="0">
                <a:latin typeface="Carlito"/>
                <a:cs typeface="Carlito"/>
              </a:rPr>
              <a:t>Filled</a:t>
            </a:r>
            <a:r>
              <a:rPr sz="4000" spc="-5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Detectors</a:t>
            </a:r>
            <a:endParaRPr sz="4000">
              <a:latin typeface="Carlito"/>
              <a:cs typeface="Carlito"/>
            </a:endParaRPr>
          </a:p>
          <a:p>
            <a:pPr marL="415925" indent="-403860">
              <a:lnSpc>
                <a:spcPct val="100000"/>
              </a:lnSpc>
              <a:spcBef>
                <a:spcPts val="965"/>
              </a:spcBef>
              <a:buSzPct val="97500"/>
              <a:buFont typeface="Wingdings"/>
              <a:buChar char=""/>
              <a:tabLst>
                <a:tab pos="416559" algn="l"/>
              </a:tabLst>
            </a:pPr>
            <a:r>
              <a:rPr sz="4000" spc="-10" dirty="0">
                <a:latin typeface="Carlito"/>
                <a:cs typeface="Carlito"/>
              </a:rPr>
              <a:t>Scintillation</a:t>
            </a:r>
            <a:r>
              <a:rPr sz="4000" spc="-20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Detectors</a:t>
            </a:r>
            <a:endParaRPr sz="4000">
              <a:latin typeface="Carlito"/>
              <a:cs typeface="Carlito"/>
            </a:endParaRPr>
          </a:p>
          <a:p>
            <a:pPr marL="415925" indent="-403860">
              <a:lnSpc>
                <a:spcPct val="100000"/>
              </a:lnSpc>
              <a:spcBef>
                <a:spcPts val="960"/>
              </a:spcBef>
              <a:buSzPct val="97500"/>
              <a:buFont typeface="Wingdings"/>
              <a:buChar char=""/>
              <a:tabLst>
                <a:tab pos="416559" algn="l"/>
              </a:tabLst>
            </a:pPr>
            <a:r>
              <a:rPr sz="4000" spc="-15" dirty="0">
                <a:latin typeface="Carlito"/>
                <a:cs typeface="Carlito"/>
              </a:rPr>
              <a:t>Semiconductor</a:t>
            </a:r>
            <a:r>
              <a:rPr sz="4000" spc="10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detectors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8626" y="405129"/>
            <a:ext cx="8145374" cy="9575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36575" marR="5080" indent="-524510">
              <a:lnSpc>
                <a:spcPts val="3260"/>
              </a:lnSpc>
              <a:spcBef>
                <a:spcPts val="885"/>
              </a:spcBef>
            </a:pPr>
            <a:r>
              <a:rPr sz="3400" spc="-5" dirty="0"/>
              <a:t>Nuclear </a:t>
            </a:r>
            <a:r>
              <a:rPr sz="3400" spc="-10" dirty="0"/>
              <a:t>Medicine equipment, according  </a:t>
            </a:r>
            <a:r>
              <a:rPr sz="3400" spc="-25" dirty="0"/>
              <a:t>to </a:t>
            </a:r>
            <a:r>
              <a:rPr sz="3400" spc="-5" dirty="0"/>
              <a:t>the </a:t>
            </a:r>
            <a:r>
              <a:rPr sz="3400" spc="-15" dirty="0"/>
              <a:t>radiation detection</a:t>
            </a:r>
            <a:r>
              <a:rPr sz="3400" spc="-5" dirty="0"/>
              <a:t> </a:t>
            </a:r>
            <a:r>
              <a:rPr sz="3400" spc="-10" dirty="0"/>
              <a:t>method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425958" y="1751838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39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9947"/>
            <a:ext cx="9144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Examples </a:t>
            </a:r>
            <a:r>
              <a:rPr sz="4400" dirty="0"/>
              <a:t>of </a:t>
            </a:r>
            <a:r>
              <a:rPr sz="4400" spc="-10" dirty="0"/>
              <a:t>directional</a:t>
            </a:r>
            <a:r>
              <a:rPr sz="4400" spc="-70" dirty="0"/>
              <a:t> </a:t>
            </a:r>
            <a:r>
              <a:rPr sz="4400" spc="-10" dirty="0"/>
              <a:t>probes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029200" y="2671572"/>
            <a:ext cx="3646932" cy="2734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915794"/>
            <a:ext cx="6280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4204335" algn="l"/>
                <a:tab pos="4547235" algn="l"/>
              </a:tabLst>
            </a:pPr>
            <a:r>
              <a:rPr sz="2800" spc="-10" dirty="0">
                <a:latin typeface="Carlito"/>
                <a:cs typeface="Carlito"/>
              </a:rPr>
              <a:t>T</a:t>
            </a:r>
            <a:r>
              <a:rPr sz="2800" spc="-55" dirty="0">
                <a:latin typeface="Carlito"/>
                <a:cs typeface="Carlito"/>
              </a:rPr>
              <a:t>h</a:t>
            </a:r>
            <a:r>
              <a:rPr sz="2800" spc="-5" dirty="0">
                <a:latin typeface="Carlito"/>
                <a:cs typeface="Carlito"/>
              </a:rPr>
              <a:t>y</a:t>
            </a:r>
            <a:r>
              <a:rPr sz="2800" spc="-65" dirty="0">
                <a:latin typeface="Carlito"/>
                <a:cs typeface="Carlito"/>
              </a:rPr>
              <a:t>r</a:t>
            </a:r>
            <a:r>
              <a:rPr sz="2800" spc="-10" dirty="0">
                <a:latin typeface="Carlito"/>
                <a:cs typeface="Carlito"/>
              </a:rPr>
              <a:t>oi</a:t>
            </a:r>
            <a:r>
              <a:rPr sz="2800" spc="-5" dirty="0">
                <a:latin typeface="Carlito"/>
                <a:cs typeface="Carlito"/>
              </a:rPr>
              <a:t>d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u</a:t>
            </a:r>
            <a:r>
              <a:rPr sz="2800" spc="-30" dirty="0">
                <a:latin typeface="Carlito"/>
                <a:cs typeface="Carlito"/>
              </a:rPr>
              <a:t>p</a:t>
            </a:r>
            <a:r>
              <a:rPr sz="2800" spc="-45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-85" dirty="0">
                <a:latin typeface="Carlito"/>
                <a:cs typeface="Carlito"/>
              </a:rPr>
              <a:t>k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</a:t>
            </a:r>
            <a:r>
              <a:rPr sz="2800" spc="-65" dirty="0">
                <a:latin typeface="Carlito"/>
                <a:cs typeface="Carlito"/>
              </a:rPr>
              <a:t>r</a:t>
            </a:r>
            <a:r>
              <a:rPr sz="2800" spc="-10" dirty="0">
                <a:latin typeface="Carlito"/>
                <a:cs typeface="Carlito"/>
              </a:rPr>
              <a:t>ob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Arial"/>
                <a:cs typeface="Arial"/>
              </a:rPr>
              <a:t>•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enog</a:t>
            </a:r>
            <a:r>
              <a:rPr sz="2800" spc="-7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ap</a:t>
            </a:r>
            <a:r>
              <a:rPr sz="2800" spc="-60" dirty="0">
                <a:latin typeface="Carlito"/>
                <a:cs typeface="Carlito"/>
              </a:rPr>
              <a:t>h</a:t>
            </a:r>
            <a:r>
              <a:rPr sz="2800" spc="-5" dirty="0">
                <a:latin typeface="Carlito"/>
                <a:cs typeface="Carlito"/>
              </a:rPr>
              <a:t>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199" y="2642574"/>
            <a:ext cx="2584292" cy="3041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5028" y="5429199"/>
            <a:ext cx="3143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Not </a:t>
            </a:r>
            <a:r>
              <a:rPr sz="1800" spc="-10" dirty="0">
                <a:latin typeface="Carlito"/>
                <a:cs typeface="Carlito"/>
              </a:rPr>
              <a:t>currently </a:t>
            </a:r>
            <a:r>
              <a:rPr sz="1800" dirty="0">
                <a:latin typeface="Carlito"/>
                <a:cs typeface="Carlito"/>
              </a:rPr>
              <a:t>used, </a:t>
            </a:r>
            <a:r>
              <a:rPr sz="1800" spc="-5" dirty="0">
                <a:latin typeface="Carlito"/>
                <a:cs typeface="Carlito"/>
              </a:rPr>
              <a:t>mostly due </a:t>
            </a:r>
            <a:r>
              <a:rPr sz="1800" spc="-10" dirty="0">
                <a:latin typeface="Carlito"/>
                <a:cs typeface="Carlito"/>
              </a:rPr>
              <a:t>to  </a:t>
            </a:r>
            <a:r>
              <a:rPr sz="1800" spc="-5" dirty="0">
                <a:latin typeface="Carlito"/>
                <a:cs typeface="Carlito"/>
              </a:rPr>
              <a:t>imaging </a:t>
            </a:r>
            <a:r>
              <a:rPr sz="1800" spc="-10" dirty="0">
                <a:latin typeface="Carlito"/>
                <a:cs typeface="Carlito"/>
              </a:rPr>
              <a:t>procedures </a:t>
            </a:r>
            <a:r>
              <a:rPr sz="1800" spc="-5" dirty="0">
                <a:latin typeface="Carlito"/>
                <a:cs typeface="Carlito"/>
              </a:rPr>
              <a:t>that </a:t>
            </a:r>
            <a:r>
              <a:rPr sz="1800" spc="-10" dirty="0">
                <a:latin typeface="Carlito"/>
                <a:cs typeface="Carlito"/>
              </a:rPr>
              <a:t>have  </a:t>
            </a:r>
            <a:r>
              <a:rPr sz="1800" spc="-5" dirty="0">
                <a:latin typeface="Carlito"/>
                <a:cs typeface="Carlito"/>
              </a:rPr>
              <a:t>replaced </a:t>
            </a:r>
            <a:r>
              <a:rPr sz="1800" dirty="0">
                <a:latin typeface="Carlito"/>
                <a:cs typeface="Carlito"/>
              </a:rPr>
              <a:t>these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measurements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5720283"/>
            <a:ext cx="3651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These </a:t>
            </a:r>
            <a:r>
              <a:rPr sz="1800" spc="-10" dirty="0">
                <a:latin typeface="Carlito"/>
                <a:cs typeface="Carlito"/>
              </a:rPr>
              <a:t>probes are still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produced,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currently coupled to computer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systems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970" y="623062"/>
            <a:ext cx="6259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Use: </a:t>
            </a:r>
            <a:r>
              <a:rPr sz="4400" spc="-25" dirty="0"/>
              <a:t>thyroid</a:t>
            </a:r>
            <a:r>
              <a:rPr sz="4400" spc="-45" dirty="0"/>
              <a:t> </a:t>
            </a:r>
            <a:r>
              <a:rPr sz="4400" spc="-35" dirty="0"/>
              <a:t>uptake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2116963"/>
            <a:ext cx="476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3200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3308603"/>
            <a:ext cx="245364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6504" y="3182110"/>
            <a:ext cx="2426208" cy="367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187" y="1905000"/>
            <a:ext cx="4764024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1003" y="2154119"/>
            <a:ext cx="3296730" cy="621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899"/>
            <a:ext cx="9144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Block </a:t>
            </a:r>
            <a:r>
              <a:rPr sz="4400" spc="-15" dirty="0"/>
              <a:t>diagram </a:t>
            </a:r>
            <a:r>
              <a:rPr sz="4400" dirty="0"/>
              <a:t>of </a:t>
            </a:r>
            <a:r>
              <a:rPr sz="4400" spc="-15" dirty="0"/>
              <a:t>gamma</a:t>
            </a:r>
            <a:r>
              <a:rPr sz="4400" spc="-80" dirty="0"/>
              <a:t> </a:t>
            </a:r>
            <a:r>
              <a:rPr sz="4400" spc="-10" dirty="0"/>
              <a:t>probe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6256" y="1550782"/>
            <a:ext cx="4147729" cy="4087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4999" y="1905068"/>
            <a:ext cx="1840772" cy="129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5028" y="3752469"/>
            <a:ext cx="3209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These </a:t>
            </a:r>
            <a:r>
              <a:rPr sz="1800" spc="-10" dirty="0">
                <a:latin typeface="Carlito"/>
                <a:cs typeface="Carlito"/>
              </a:rPr>
              <a:t>gamma probes </a:t>
            </a:r>
            <a:r>
              <a:rPr sz="1800" dirty="0">
                <a:latin typeface="Carlito"/>
                <a:cs typeface="Carlito"/>
              </a:rPr>
              <a:t>use  </a:t>
            </a:r>
            <a:r>
              <a:rPr sz="1800" spc="-10" dirty="0">
                <a:latin typeface="Carlito"/>
                <a:cs typeface="Carlito"/>
              </a:rPr>
              <a:t>scintillation </a:t>
            </a: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spc="-10" dirty="0">
                <a:latin typeface="Carlito"/>
                <a:cs typeface="Carlito"/>
              </a:rPr>
              <a:t>semiconductor  </a:t>
            </a:r>
            <a:r>
              <a:rPr sz="1800" spc="-15" dirty="0">
                <a:latin typeface="Carlito"/>
                <a:cs typeface="Carlito"/>
              </a:rPr>
              <a:t>detectors, </a:t>
            </a:r>
            <a:r>
              <a:rPr sz="1800" spc="-10" dirty="0">
                <a:latin typeface="Carlito"/>
                <a:cs typeface="Carlito"/>
              </a:rPr>
              <a:t>according 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energy 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detected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radiation.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958" y="12961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5797"/>
            <a:ext cx="9753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Other </a:t>
            </a:r>
            <a:r>
              <a:rPr sz="4400" dirty="0"/>
              <a:t>uses: </a:t>
            </a:r>
            <a:r>
              <a:rPr sz="4400" spc="-25" dirty="0"/>
              <a:t>intraoperatory</a:t>
            </a:r>
            <a:r>
              <a:rPr sz="4400" spc="-55" dirty="0"/>
              <a:t> </a:t>
            </a:r>
            <a:r>
              <a:rPr sz="4400" spc="-10" dirty="0"/>
              <a:t>probes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08532" y="2017776"/>
            <a:ext cx="2535936" cy="388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7828" y="1572208"/>
            <a:ext cx="3872865" cy="40690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15"/>
              </a:spcBef>
              <a:tabLst>
                <a:tab pos="2040889" algn="l"/>
              </a:tabLst>
            </a:pPr>
            <a:r>
              <a:rPr sz="2600" spc="-5" dirty="0">
                <a:latin typeface="Carlito"/>
                <a:cs typeface="Carlito"/>
              </a:rPr>
              <a:t>They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spc="-5" dirty="0">
                <a:latin typeface="Carlito"/>
                <a:cs typeface="Carlito"/>
              </a:rPr>
              <a:t>been </a:t>
            </a:r>
            <a:r>
              <a:rPr sz="2600" spc="-10" dirty="0">
                <a:latin typeface="Carlito"/>
                <a:cs typeface="Carlito"/>
              </a:rPr>
              <a:t>successfully  employed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sentinel node  detection </a:t>
            </a:r>
            <a:r>
              <a:rPr sz="2600" spc="-40" dirty="0">
                <a:latin typeface="Carlito"/>
                <a:cs typeface="Carlito"/>
              </a:rPr>
              <a:t>(99mTc  </a:t>
            </a:r>
            <a:r>
              <a:rPr sz="2600" spc="-5" dirty="0">
                <a:latin typeface="Carlito"/>
                <a:cs typeface="Carlito"/>
              </a:rPr>
              <a:t>nanocolloids),	</a:t>
            </a:r>
            <a:r>
              <a:rPr sz="2600" spc="-20" dirty="0">
                <a:latin typeface="Carlito"/>
                <a:cs typeface="Carlito"/>
              </a:rPr>
              <a:t>parathyroid  </a:t>
            </a:r>
            <a:r>
              <a:rPr sz="2600" dirty="0">
                <a:latin typeface="Carlito"/>
                <a:cs typeface="Carlito"/>
              </a:rPr>
              <a:t>adenomas </a:t>
            </a:r>
            <a:r>
              <a:rPr sz="2600" spc="-25" dirty="0">
                <a:latin typeface="Carlito"/>
                <a:cs typeface="Carlito"/>
              </a:rPr>
              <a:t>(99mTc-MIBI)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5" dirty="0">
                <a:latin typeface="Carlito"/>
                <a:cs typeface="Carlito"/>
              </a:rPr>
              <a:t>other </a:t>
            </a:r>
            <a:r>
              <a:rPr sz="2600" spc="-10" dirty="0">
                <a:latin typeface="Carlito"/>
                <a:cs typeface="Carlito"/>
              </a:rPr>
              <a:t>hard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detect </a:t>
            </a:r>
            <a:r>
              <a:rPr sz="2600" spc="-15" dirty="0">
                <a:latin typeface="Carlito"/>
                <a:cs typeface="Carlito"/>
              </a:rPr>
              <a:t>organs 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0" dirty="0">
                <a:latin typeface="Carlito"/>
                <a:cs typeface="Carlito"/>
              </a:rPr>
              <a:t>operating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theatre.</a:t>
            </a:r>
            <a:endParaRPr sz="2600">
              <a:latin typeface="Carlito"/>
              <a:cs typeface="Carlito"/>
            </a:endParaRPr>
          </a:p>
          <a:p>
            <a:pPr marL="12700" marR="138430">
              <a:lnSpc>
                <a:spcPct val="90000"/>
              </a:lnSpc>
              <a:spcBef>
                <a:spcPts val="625"/>
              </a:spcBef>
            </a:pPr>
            <a:r>
              <a:rPr sz="2600" dirty="0">
                <a:latin typeface="Carlito"/>
                <a:cs typeface="Carlito"/>
              </a:rPr>
              <a:t>Use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5" dirty="0">
                <a:latin typeface="Carlito"/>
                <a:cs typeface="Carlito"/>
              </a:rPr>
              <a:t>beta </a:t>
            </a:r>
            <a:r>
              <a:rPr sz="2600" spc="-10" dirty="0">
                <a:latin typeface="Carlito"/>
                <a:cs typeface="Carlito"/>
              </a:rPr>
              <a:t>probes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5" dirty="0">
                <a:latin typeface="Carlito"/>
                <a:cs typeface="Carlito"/>
              </a:rPr>
              <a:t>currently increase </a:t>
            </a:r>
            <a:r>
              <a:rPr sz="2600" dirty="0">
                <a:latin typeface="Carlito"/>
                <a:cs typeface="Carlito"/>
              </a:rPr>
              <a:t>in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clinical  practice </a:t>
            </a:r>
            <a:r>
              <a:rPr sz="2600" dirty="0">
                <a:latin typeface="Carlito"/>
                <a:cs typeface="Carlito"/>
              </a:rPr>
              <a:t>(Radioguided  </a:t>
            </a:r>
            <a:r>
              <a:rPr sz="2600" spc="-10" dirty="0">
                <a:latin typeface="Carlito"/>
                <a:cs typeface="Carlito"/>
              </a:rPr>
              <a:t>surgery)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958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3684" y="0"/>
            <a:ext cx="3290316" cy="354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667000"/>
            <a:ext cx="9144000" cy="4191000"/>
            <a:chOff x="0" y="2667000"/>
            <a:chExt cx="9144000" cy="4191000"/>
          </a:xfrm>
        </p:grpSpPr>
        <p:sp>
          <p:nvSpPr>
            <p:cNvPr id="4" name="object 4"/>
            <p:cNvSpPr/>
            <p:nvPr/>
          </p:nvSpPr>
          <p:spPr>
            <a:xfrm>
              <a:off x="6737604" y="4495798"/>
              <a:ext cx="2406396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4200" y="3124200"/>
              <a:ext cx="4251959" cy="3189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67000"/>
              <a:ext cx="4191000" cy="3144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409702"/>
            <a:ext cx="4901183" cy="38202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62230">
              <a:lnSpc>
                <a:spcPct val="80000"/>
              </a:lnSpc>
              <a:spcBef>
                <a:spcPts val="675"/>
              </a:spcBef>
            </a:pPr>
            <a:r>
              <a:rPr sz="2400" spc="-15" dirty="0"/>
              <a:t>Intraoperative  </a:t>
            </a:r>
            <a:r>
              <a:rPr sz="2400" spc="-5" dirty="0"/>
              <a:t>Gamma</a:t>
            </a:r>
            <a:r>
              <a:rPr sz="2400" spc="-75" dirty="0"/>
              <a:t> </a:t>
            </a:r>
            <a:r>
              <a:rPr sz="2400" spc="-10" dirty="0"/>
              <a:t>Probes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8739" y="6424676"/>
            <a:ext cx="426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Pictures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Patti Langford,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CNMT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184" y="339597"/>
            <a:ext cx="7282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Gamma </a:t>
            </a:r>
            <a:r>
              <a:rPr sz="4400" spc="-10" dirty="0"/>
              <a:t>Probe</a:t>
            </a:r>
            <a:r>
              <a:rPr sz="4400" spc="-85" dirty="0"/>
              <a:t> </a:t>
            </a:r>
            <a:r>
              <a:rPr sz="4400" spc="-30" dirty="0"/>
              <a:t>Anatomy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138237" y="1824037"/>
            <a:ext cx="1838325" cy="771525"/>
            <a:chOff x="1138237" y="1824037"/>
            <a:chExt cx="1838325" cy="771525"/>
          </a:xfrm>
        </p:grpSpPr>
        <p:sp>
          <p:nvSpPr>
            <p:cNvPr id="4" name="object 4"/>
            <p:cNvSpPr/>
            <p:nvPr/>
          </p:nvSpPr>
          <p:spPr>
            <a:xfrm>
              <a:off x="1143000" y="1866900"/>
              <a:ext cx="1828800" cy="685800"/>
            </a:xfrm>
            <a:custGeom>
              <a:avLst/>
              <a:gdLst/>
              <a:ahLst/>
              <a:cxnLst/>
              <a:rect l="l" t="t" r="r" b="b"/>
              <a:pathLst>
                <a:path w="1828800" h="685800">
                  <a:moveTo>
                    <a:pt x="0" y="685800"/>
                  </a:moveTo>
                  <a:lnTo>
                    <a:pt x="1828800" y="6858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E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3000" y="1828800"/>
              <a:ext cx="1828800" cy="762000"/>
            </a:xfrm>
            <a:custGeom>
              <a:avLst/>
              <a:gdLst/>
              <a:ahLst/>
              <a:cxnLst/>
              <a:rect l="l" t="t" r="r" b="b"/>
              <a:pathLst>
                <a:path w="1828800" h="762000">
                  <a:moveTo>
                    <a:pt x="0" y="762000"/>
                  </a:moveTo>
                  <a:lnTo>
                    <a:pt x="1828800" y="7620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7572" y="2004186"/>
            <a:ext cx="181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DEBE0"/>
                </a:solidFill>
                <a:latin typeface="Times New Roman"/>
                <a:cs typeface="Times New Roman"/>
              </a:rPr>
              <a:t>Crystal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000" y="1790700"/>
            <a:ext cx="4381500" cy="838200"/>
            <a:chOff x="1143000" y="1790700"/>
            <a:chExt cx="4381500" cy="838200"/>
          </a:xfrm>
        </p:grpSpPr>
        <p:sp>
          <p:nvSpPr>
            <p:cNvPr id="8" name="object 8"/>
            <p:cNvSpPr/>
            <p:nvPr/>
          </p:nvSpPr>
          <p:spPr>
            <a:xfrm>
              <a:off x="1143000" y="1828800"/>
              <a:ext cx="4343400" cy="762000"/>
            </a:xfrm>
            <a:custGeom>
              <a:avLst/>
              <a:gdLst/>
              <a:ahLst/>
              <a:cxnLst/>
              <a:rect l="l" t="t" r="r" b="b"/>
              <a:pathLst>
                <a:path w="4343400" h="762000">
                  <a:moveTo>
                    <a:pt x="0" y="0"/>
                  </a:moveTo>
                  <a:lnTo>
                    <a:pt x="4343400" y="0"/>
                  </a:lnTo>
                </a:path>
                <a:path w="4343400" h="762000">
                  <a:moveTo>
                    <a:pt x="0" y="762000"/>
                  </a:moveTo>
                  <a:lnTo>
                    <a:pt x="4343400" y="76200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1800" y="1905000"/>
              <a:ext cx="1617345" cy="609600"/>
            </a:xfrm>
            <a:custGeom>
              <a:avLst/>
              <a:gdLst/>
              <a:ahLst/>
              <a:cxnLst/>
              <a:rect l="l" t="t" r="r" b="b"/>
              <a:pathLst>
                <a:path w="1617345" h="609600">
                  <a:moveTo>
                    <a:pt x="0" y="0"/>
                  </a:moveTo>
                  <a:lnTo>
                    <a:pt x="0" y="609600"/>
                  </a:lnTo>
                  <a:lnTo>
                    <a:pt x="1218691" y="609600"/>
                  </a:lnTo>
                  <a:lnTo>
                    <a:pt x="1464690" y="533400"/>
                  </a:lnTo>
                  <a:lnTo>
                    <a:pt x="1616964" y="414274"/>
                  </a:lnTo>
                  <a:lnTo>
                    <a:pt x="1616964" y="195199"/>
                  </a:lnTo>
                  <a:lnTo>
                    <a:pt x="1464690" y="76200"/>
                  </a:lnTo>
                  <a:lnTo>
                    <a:pt x="1226565" y="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1800" y="1905000"/>
              <a:ext cx="1905000" cy="609600"/>
            </a:xfrm>
            <a:custGeom>
              <a:avLst/>
              <a:gdLst/>
              <a:ahLst/>
              <a:cxnLst/>
              <a:rect l="l" t="t" r="r" b="b"/>
              <a:pathLst>
                <a:path w="1905000" h="609600">
                  <a:moveTo>
                    <a:pt x="0" y="0"/>
                  </a:moveTo>
                  <a:lnTo>
                    <a:pt x="1226565" y="7874"/>
                  </a:lnTo>
                  <a:lnTo>
                    <a:pt x="1464690" y="76200"/>
                  </a:lnTo>
                  <a:lnTo>
                    <a:pt x="1616964" y="195199"/>
                  </a:lnTo>
                  <a:lnTo>
                    <a:pt x="1616964" y="414274"/>
                  </a:lnTo>
                  <a:lnTo>
                    <a:pt x="1464690" y="533400"/>
                  </a:lnTo>
                  <a:lnTo>
                    <a:pt x="1218691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  <a:path w="1905000" h="609600">
                  <a:moveTo>
                    <a:pt x="1600200" y="228600"/>
                  </a:moveTo>
                  <a:lnTo>
                    <a:pt x="1828800" y="228600"/>
                  </a:lnTo>
                </a:path>
                <a:path w="1905000" h="609600">
                  <a:moveTo>
                    <a:pt x="1676400" y="304800"/>
                  </a:moveTo>
                  <a:lnTo>
                    <a:pt x="1905000" y="304800"/>
                  </a:lnTo>
                </a:path>
                <a:path w="1905000" h="609600">
                  <a:moveTo>
                    <a:pt x="1600200" y="304800"/>
                  </a:moveTo>
                  <a:lnTo>
                    <a:pt x="1828800" y="304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00" y="1828800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7600" y="1988311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13765" algn="l"/>
                <a:tab pos="1215390" algn="l"/>
              </a:tabLst>
            </a:pPr>
            <a:r>
              <a:rPr sz="2400" spc="-5" dirty="0">
                <a:latin typeface="Times New Roman"/>
                <a:cs typeface="Times New Roman"/>
              </a:rPr>
              <a:t>PMT	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38237" y="3043237"/>
            <a:ext cx="1838325" cy="771525"/>
            <a:chOff x="1138237" y="3043237"/>
            <a:chExt cx="1838325" cy="771525"/>
          </a:xfrm>
        </p:grpSpPr>
        <p:sp>
          <p:nvSpPr>
            <p:cNvPr id="14" name="object 14"/>
            <p:cNvSpPr/>
            <p:nvPr/>
          </p:nvSpPr>
          <p:spPr>
            <a:xfrm>
              <a:off x="1143000" y="3086100"/>
              <a:ext cx="1828800" cy="685800"/>
            </a:xfrm>
            <a:custGeom>
              <a:avLst/>
              <a:gdLst/>
              <a:ahLst/>
              <a:cxnLst/>
              <a:rect l="l" t="t" r="r" b="b"/>
              <a:pathLst>
                <a:path w="1828800" h="685800">
                  <a:moveTo>
                    <a:pt x="0" y="685800"/>
                  </a:moveTo>
                  <a:lnTo>
                    <a:pt x="1828800" y="6858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E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43000" y="3048000"/>
              <a:ext cx="1828800" cy="762000"/>
            </a:xfrm>
            <a:custGeom>
              <a:avLst/>
              <a:gdLst/>
              <a:ahLst/>
              <a:cxnLst/>
              <a:rect l="l" t="t" r="r" b="b"/>
              <a:pathLst>
                <a:path w="1828800" h="762000">
                  <a:moveTo>
                    <a:pt x="0" y="762000"/>
                  </a:moveTo>
                  <a:lnTo>
                    <a:pt x="1828800" y="7620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47572" y="3223082"/>
            <a:ext cx="1819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DEBE0"/>
                </a:solidFill>
                <a:latin typeface="Times New Roman"/>
                <a:cs typeface="Times New Roman"/>
              </a:rPr>
              <a:t>Crystal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43000" y="3009900"/>
            <a:ext cx="3663315" cy="946150"/>
            <a:chOff x="1143000" y="3009900"/>
            <a:chExt cx="3663315" cy="946150"/>
          </a:xfrm>
        </p:grpSpPr>
        <p:sp>
          <p:nvSpPr>
            <p:cNvPr id="18" name="object 18"/>
            <p:cNvSpPr/>
            <p:nvPr/>
          </p:nvSpPr>
          <p:spPr>
            <a:xfrm>
              <a:off x="1143000" y="3048000"/>
              <a:ext cx="2819400" cy="762000"/>
            </a:xfrm>
            <a:custGeom>
              <a:avLst/>
              <a:gdLst/>
              <a:ahLst/>
              <a:cxnLst/>
              <a:rect l="l" t="t" r="r" b="b"/>
              <a:pathLst>
                <a:path w="2819400" h="762000">
                  <a:moveTo>
                    <a:pt x="0" y="0"/>
                  </a:moveTo>
                  <a:lnTo>
                    <a:pt x="2819400" y="0"/>
                  </a:lnTo>
                </a:path>
                <a:path w="2819400" h="762000">
                  <a:moveTo>
                    <a:pt x="0" y="762000"/>
                  </a:moveTo>
                  <a:lnTo>
                    <a:pt x="2819400" y="762000"/>
                  </a:lnTo>
                </a:path>
                <a:path w="2819400" h="762000">
                  <a:moveTo>
                    <a:pt x="2819400" y="0"/>
                  </a:moveTo>
                  <a:lnTo>
                    <a:pt x="2819400" y="76200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1800" y="3124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228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1800" y="3124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609600"/>
                  </a:moveTo>
                  <a:lnTo>
                    <a:pt x="228600" y="6096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4961" y="3646677"/>
              <a:ext cx="1681480" cy="309245"/>
            </a:xfrm>
            <a:custGeom>
              <a:avLst/>
              <a:gdLst/>
              <a:ahLst/>
              <a:cxnLst/>
              <a:rect l="l" t="t" r="r" b="b"/>
              <a:pathLst>
                <a:path w="1681479" h="309245">
                  <a:moveTo>
                    <a:pt x="57561" y="20661"/>
                  </a:moveTo>
                  <a:lnTo>
                    <a:pt x="48132" y="27940"/>
                  </a:lnTo>
                  <a:lnTo>
                    <a:pt x="51208" y="39448"/>
                  </a:lnTo>
                  <a:lnTo>
                    <a:pt x="287527" y="118491"/>
                  </a:lnTo>
                  <a:lnTo>
                    <a:pt x="429640" y="163830"/>
                  </a:lnTo>
                  <a:lnTo>
                    <a:pt x="499363" y="185166"/>
                  </a:lnTo>
                  <a:lnTo>
                    <a:pt x="568071" y="205359"/>
                  </a:lnTo>
                  <a:lnTo>
                    <a:pt x="635253" y="224282"/>
                  </a:lnTo>
                  <a:lnTo>
                    <a:pt x="701293" y="241681"/>
                  </a:lnTo>
                  <a:lnTo>
                    <a:pt x="765555" y="257429"/>
                  </a:lnTo>
                  <a:lnTo>
                    <a:pt x="828166" y="271399"/>
                  </a:lnTo>
                  <a:lnTo>
                    <a:pt x="888873" y="283464"/>
                  </a:lnTo>
                  <a:lnTo>
                    <a:pt x="947547" y="293370"/>
                  </a:lnTo>
                  <a:lnTo>
                    <a:pt x="1003935" y="300990"/>
                  </a:lnTo>
                  <a:lnTo>
                    <a:pt x="1058037" y="306070"/>
                  </a:lnTo>
                  <a:lnTo>
                    <a:pt x="1109599" y="308610"/>
                  </a:lnTo>
                  <a:lnTo>
                    <a:pt x="1134490" y="308991"/>
                  </a:lnTo>
                  <a:lnTo>
                    <a:pt x="1158748" y="308610"/>
                  </a:lnTo>
                  <a:lnTo>
                    <a:pt x="1205738" y="306451"/>
                  </a:lnTo>
                  <a:lnTo>
                    <a:pt x="1250314" y="302006"/>
                  </a:lnTo>
                  <a:lnTo>
                    <a:pt x="1293240" y="295656"/>
                  </a:lnTo>
                  <a:lnTo>
                    <a:pt x="1326030" y="289179"/>
                  </a:lnTo>
                  <a:lnTo>
                    <a:pt x="1134745" y="289179"/>
                  </a:lnTo>
                  <a:lnTo>
                    <a:pt x="1110234" y="288798"/>
                  </a:lnTo>
                  <a:lnTo>
                    <a:pt x="1059561" y="286385"/>
                  </a:lnTo>
                  <a:lnTo>
                    <a:pt x="1006475" y="281305"/>
                  </a:lnTo>
                  <a:lnTo>
                    <a:pt x="921892" y="269240"/>
                  </a:lnTo>
                  <a:lnTo>
                    <a:pt x="832485" y="252095"/>
                  </a:lnTo>
                  <a:lnTo>
                    <a:pt x="770254" y="238125"/>
                  </a:lnTo>
                  <a:lnTo>
                    <a:pt x="706374" y="222504"/>
                  </a:lnTo>
                  <a:lnTo>
                    <a:pt x="640714" y="205232"/>
                  </a:lnTo>
                  <a:lnTo>
                    <a:pt x="573659" y="186436"/>
                  </a:lnTo>
                  <a:lnTo>
                    <a:pt x="505205" y="166243"/>
                  </a:lnTo>
                  <a:lnTo>
                    <a:pt x="365125" y="122682"/>
                  </a:lnTo>
                  <a:lnTo>
                    <a:pt x="149098" y="51689"/>
                  </a:lnTo>
                  <a:lnTo>
                    <a:pt x="57561" y="20661"/>
                  </a:lnTo>
                  <a:close/>
                </a:path>
                <a:path w="1681479" h="309245">
                  <a:moveTo>
                    <a:pt x="1671701" y="124841"/>
                  </a:moveTo>
                  <a:lnTo>
                    <a:pt x="1608201" y="158750"/>
                  </a:lnTo>
                  <a:lnTo>
                    <a:pt x="1543685" y="191516"/>
                  </a:lnTo>
                  <a:lnTo>
                    <a:pt x="1476755" y="221361"/>
                  </a:lnTo>
                  <a:lnTo>
                    <a:pt x="1406143" y="247269"/>
                  </a:lnTo>
                  <a:lnTo>
                    <a:pt x="1368933" y="258445"/>
                  </a:lnTo>
                  <a:lnTo>
                    <a:pt x="1330578" y="268097"/>
                  </a:lnTo>
                  <a:lnTo>
                    <a:pt x="1290320" y="276098"/>
                  </a:lnTo>
                  <a:lnTo>
                    <a:pt x="1248410" y="282321"/>
                  </a:lnTo>
                  <a:lnTo>
                    <a:pt x="1204467" y="286639"/>
                  </a:lnTo>
                  <a:lnTo>
                    <a:pt x="1158493" y="288925"/>
                  </a:lnTo>
                  <a:lnTo>
                    <a:pt x="1134745" y="289179"/>
                  </a:lnTo>
                  <a:lnTo>
                    <a:pt x="1326030" y="289179"/>
                  </a:lnTo>
                  <a:lnTo>
                    <a:pt x="1373886" y="277622"/>
                  </a:lnTo>
                  <a:lnTo>
                    <a:pt x="1411859" y="266192"/>
                  </a:lnTo>
                  <a:lnTo>
                    <a:pt x="1448435" y="253619"/>
                  </a:lnTo>
                  <a:lnTo>
                    <a:pt x="1483995" y="239776"/>
                  </a:lnTo>
                  <a:lnTo>
                    <a:pt x="1551939" y="209423"/>
                  </a:lnTo>
                  <a:lnTo>
                    <a:pt x="1617345" y="176403"/>
                  </a:lnTo>
                  <a:lnTo>
                    <a:pt x="1681099" y="142367"/>
                  </a:lnTo>
                  <a:lnTo>
                    <a:pt x="1671701" y="124841"/>
                  </a:lnTo>
                  <a:close/>
                </a:path>
                <a:path w="1681479" h="309245">
                  <a:moveTo>
                    <a:pt x="84327" y="0"/>
                  </a:moveTo>
                  <a:lnTo>
                    <a:pt x="0" y="11684"/>
                  </a:lnTo>
                  <a:lnTo>
                    <a:pt x="59943" y="72136"/>
                  </a:lnTo>
                  <a:lnTo>
                    <a:pt x="51208" y="39448"/>
                  </a:lnTo>
                  <a:lnTo>
                    <a:pt x="44957" y="37338"/>
                  </a:lnTo>
                  <a:lnTo>
                    <a:pt x="51307" y="18542"/>
                  </a:lnTo>
                  <a:lnTo>
                    <a:pt x="60307" y="18542"/>
                  </a:lnTo>
                  <a:lnTo>
                    <a:pt x="84327" y="0"/>
                  </a:lnTo>
                  <a:close/>
                </a:path>
                <a:path w="1681479" h="309245">
                  <a:moveTo>
                    <a:pt x="48132" y="27940"/>
                  </a:moveTo>
                  <a:lnTo>
                    <a:pt x="44957" y="37338"/>
                  </a:lnTo>
                  <a:lnTo>
                    <a:pt x="51208" y="39448"/>
                  </a:lnTo>
                  <a:lnTo>
                    <a:pt x="48132" y="27940"/>
                  </a:lnTo>
                  <a:close/>
                </a:path>
                <a:path w="1681479" h="309245">
                  <a:moveTo>
                    <a:pt x="51307" y="18542"/>
                  </a:moveTo>
                  <a:lnTo>
                    <a:pt x="48132" y="27940"/>
                  </a:lnTo>
                  <a:lnTo>
                    <a:pt x="57561" y="20661"/>
                  </a:lnTo>
                  <a:lnTo>
                    <a:pt x="51307" y="18542"/>
                  </a:lnTo>
                  <a:close/>
                </a:path>
                <a:path w="1681479" h="309245">
                  <a:moveTo>
                    <a:pt x="60307" y="18542"/>
                  </a:moveTo>
                  <a:lnTo>
                    <a:pt x="51307" y="18542"/>
                  </a:lnTo>
                  <a:lnTo>
                    <a:pt x="57561" y="20661"/>
                  </a:lnTo>
                  <a:lnTo>
                    <a:pt x="60307" y="185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04028" y="3452241"/>
            <a:ext cx="141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Photodiode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04900" y="5600700"/>
            <a:ext cx="2254885" cy="1028065"/>
            <a:chOff x="1104900" y="5600700"/>
            <a:chExt cx="2254885" cy="1028065"/>
          </a:xfrm>
        </p:grpSpPr>
        <p:sp>
          <p:nvSpPr>
            <p:cNvPr id="24" name="object 24"/>
            <p:cNvSpPr/>
            <p:nvPr/>
          </p:nvSpPr>
          <p:spPr>
            <a:xfrm>
              <a:off x="1524000" y="5943600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4000" y="60198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4000" y="6019800"/>
              <a:ext cx="152400" cy="76200"/>
            </a:xfrm>
            <a:custGeom>
              <a:avLst/>
              <a:gdLst/>
              <a:ahLst/>
              <a:cxnLst/>
              <a:rect l="l" t="t" r="r" b="b"/>
              <a:pathLst>
                <a:path w="152400" h="76200">
                  <a:moveTo>
                    <a:pt x="0" y="0"/>
                  </a:moveTo>
                  <a:lnTo>
                    <a:pt x="152400" y="0"/>
                  </a:lnTo>
                </a:path>
                <a:path w="152400" h="76200">
                  <a:moveTo>
                    <a:pt x="0" y="76200"/>
                  </a:moveTo>
                  <a:lnTo>
                    <a:pt x="152400" y="7620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3000" y="5638800"/>
              <a:ext cx="1830705" cy="763905"/>
            </a:xfrm>
            <a:custGeom>
              <a:avLst/>
              <a:gdLst/>
              <a:ahLst/>
              <a:cxnLst/>
              <a:rect l="l" t="t" r="r" b="b"/>
              <a:pathLst>
                <a:path w="1830705" h="763904">
                  <a:moveTo>
                    <a:pt x="0" y="0"/>
                  </a:moveTo>
                  <a:lnTo>
                    <a:pt x="1828800" y="1524"/>
                  </a:lnTo>
                </a:path>
                <a:path w="1830705" h="763904">
                  <a:moveTo>
                    <a:pt x="0" y="762000"/>
                  </a:moveTo>
                  <a:lnTo>
                    <a:pt x="1828800" y="763524"/>
                  </a:lnTo>
                </a:path>
                <a:path w="1830705" h="763904">
                  <a:moveTo>
                    <a:pt x="1828800" y="0"/>
                  </a:moveTo>
                  <a:lnTo>
                    <a:pt x="1830324" y="76200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95400" y="57150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228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228600" y="609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5400" y="57150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609600"/>
                  </a:moveTo>
                  <a:lnTo>
                    <a:pt x="228600" y="6096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48561" y="6170282"/>
              <a:ext cx="1911350" cy="458470"/>
            </a:xfrm>
            <a:custGeom>
              <a:avLst/>
              <a:gdLst/>
              <a:ahLst/>
              <a:cxnLst/>
              <a:rect l="l" t="t" r="r" b="b"/>
              <a:pathLst>
                <a:path w="1911350" h="458470">
                  <a:moveTo>
                    <a:pt x="56256" y="17713"/>
                  </a:moveTo>
                  <a:lnTo>
                    <a:pt x="46189" y="23897"/>
                  </a:lnTo>
                  <a:lnTo>
                    <a:pt x="46117" y="24055"/>
                  </a:lnTo>
                  <a:lnTo>
                    <a:pt x="47943" y="35669"/>
                  </a:lnTo>
                  <a:lnTo>
                    <a:pt x="326136" y="162585"/>
                  </a:lnTo>
                  <a:lnTo>
                    <a:pt x="487680" y="233045"/>
                  </a:lnTo>
                  <a:lnTo>
                    <a:pt x="566927" y="266039"/>
                  </a:lnTo>
                  <a:lnTo>
                    <a:pt x="644906" y="297332"/>
                  </a:lnTo>
                  <a:lnTo>
                    <a:pt x="721487" y="326631"/>
                  </a:lnTo>
                  <a:lnTo>
                    <a:pt x="759206" y="340410"/>
                  </a:lnTo>
                  <a:lnTo>
                    <a:pt x="833246" y="366191"/>
                  </a:lnTo>
                  <a:lnTo>
                    <a:pt x="869569" y="378129"/>
                  </a:lnTo>
                  <a:lnTo>
                    <a:pt x="940688" y="399745"/>
                  </a:lnTo>
                  <a:lnTo>
                    <a:pt x="1009776" y="418414"/>
                  </a:lnTo>
                  <a:lnTo>
                    <a:pt x="1076452" y="433743"/>
                  </a:lnTo>
                  <a:lnTo>
                    <a:pt x="1140587" y="445541"/>
                  </a:lnTo>
                  <a:lnTo>
                    <a:pt x="1202055" y="453529"/>
                  </a:lnTo>
                  <a:lnTo>
                    <a:pt x="1260856" y="457479"/>
                  </a:lnTo>
                  <a:lnTo>
                    <a:pt x="1289177" y="457974"/>
                  </a:lnTo>
                  <a:lnTo>
                    <a:pt x="1316736" y="457593"/>
                  </a:lnTo>
                  <a:lnTo>
                    <a:pt x="1370202" y="454126"/>
                  </a:lnTo>
                  <a:lnTo>
                    <a:pt x="1421257" y="447281"/>
                  </a:lnTo>
                  <a:lnTo>
                    <a:pt x="1466487" y="438162"/>
                  </a:lnTo>
                  <a:lnTo>
                    <a:pt x="1289431" y="438162"/>
                  </a:lnTo>
                  <a:lnTo>
                    <a:pt x="1261745" y="437692"/>
                  </a:lnTo>
                  <a:lnTo>
                    <a:pt x="1204340" y="433844"/>
                  </a:lnTo>
                  <a:lnTo>
                    <a:pt x="1143889" y="426021"/>
                  </a:lnTo>
                  <a:lnTo>
                    <a:pt x="1080643" y="414388"/>
                  </a:lnTo>
                  <a:lnTo>
                    <a:pt x="1014730" y="399237"/>
                  </a:lnTo>
                  <a:lnTo>
                    <a:pt x="946404" y="380746"/>
                  </a:lnTo>
                  <a:lnTo>
                    <a:pt x="875792" y="359308"/>
                  </a:lnTo>
                  <a:lnTo>
                    <a:pt x="765937" y="321792"/>
                  </a:lnTo>
                  <a:lnTo>
                    <a:pt x="728599" y="308127"/>
                  </a:lnTo>
                  <a:lnTo>
                    <a:pt x="652399" y="278942"/>
                  </a:lnTo>
                  <a:lnTo>
                    <a:pt x="574548" y="247751"/>
                  </a:lnTo>
                  <a:lnTo>
                    <a:pt x="495554" y="214845"/>
                  </a:lnTo>
                  <a:lnTo>
                    <a:pt x="334263" y="144526"/>
                  </a:lnTo>
                  <a:lnTo>
                    <a:pt x="69659" y="23897"/>
                  </a:lnTo>
                  <a:lnTo>
                    <a:pt x="56256" y="17713"/>
                  </a:lnTo>
                  <a:close/>
                </a:path>
                <a:path w="1911350" h="458470">
                  <a:moveTo>
                    <a:pt x="1899158" y="183654"/>
                  </a:moveTo>
                  <a:lnTo>
                    <a:pt x="1827022" y="236334"/>
                  </a:lnTo>
                  <a:lnTo>
                    <a:pt x="1790573" y="262026"/>
                  </a:lnTo>
                  <a:lnTo>
                    <a:pt x="1753743" y="286918"/>
                  </a:lnTo>
                  <a:lnTo>
                    <a:pt x="1716024" y="310730"/>
                  </a:lnTo>
                  <a:lnTo>
                    <a:pt x="1677543" y="333209"/>
                  </a:lnTo>
                  <a:lnTo>
                    <a:pt x="1638045" y="354241"/>
                  </a:lnTo>
                  <a:lnTo>
                    <a:pt x="1597279" y="373456"/>
                  </a:lnTo>
                  <a:lnTo>
                    <a:pt x="1554988" y="390652"/>
                  </a:lnTo>
                  <a:lnTo>
                    <a:pt x="1511300" y="405599"/>
                  </a:lnTo>
                  <a:lnTo>
                    <a:pt x="1465833" y="418007"/>
                  </a:lnTo>
                  <a:lnTo>
                    <a:pt x="1418336" y="427697"/>
                  </a:lnTo>
                  <a:lnTo>
                    <a:pt x="1368679" y="434378"/>
                  </a:lnTo>
                  <a:lnTo>
                    <a:pt x="1316482" y="437781"/>
                  </a:lnTo>
                  <a:lnTo>
                    <a:pt x="1289431" y="438162"/>
                  </a:lnTo>
                  <a:lnTo>
                    <a:pt x="1466487" y="438162"/>
                  </a:lnTo>
                  <a:lnTo>
                    <a:pt x="1516888" y="424624"/>
                  </a:lnTo>
                  <a:lnTo>
                    <a:pt x="1561719" y="409282"/>
                  </a:lnTo>
                  <a:lnTo>
                    <a:pt x="1604771" y="391807"/>
                  </a:lnTo>
                  <a:lnTo>
                    <a:pt x="1646555" y="372160"/>
                  </a:lnTo>
                  <a:lnTo>
                    <a:pt x="1686814" y="350710"/>
                  </a:lnTo>
                  <a:lnTo>
                    <a:pt x="1726057" y="327850"/>
                  </a:lnTo>
                  <a:lnTo>
                    <a:pt x="1764283" y="303657"/>
                  </a:lnTo>
                  <a:lnTo>
                    <a:pt x="1801621" y="278447"/>
                  </a:lnTo>
                  <a:lnTo>
                    <a:pt x="1838452" y="252514"/>
                  </a:lnTo>
                  <a:lnTo>
                    <a:pt x="1910841" y="199656"/>
                  </a:lnTo>
                  <a:lnTo>
                    <a:pt x="1899158" y="183654"/>
                  </a:lnTo>
                  <a:close/>
                </a:path>
                <a:path w="1911350" h="458470">
                  <a:moveTo>
                    <a:pt x="85090" y="0"/>
                  </a:moveTo>
                  <a:lnTo>
                    <a:pt x="0" y="2679"/>
                  </a:lnTo>
                  <a:lnTo>
                    <a:pt x="53212" y="69189"/>
                  </a:lnTo>
                  <a:lnTo>
                    <a:pt x="47943" y="35669"/>
                  </a:lnTo>
                  <a:lnTo>
                    <a:pt x="42037" y="32943"/>
                  </a:lnTo>
                  <a:lnTo>
                    <a:pt x="50291" y="14960"/>
                  </a:lnTo>
                  <a:lnTo>
                    <a:pt x="60737" y="14960"/>
                  </a:lnTo>
                  <a:lnTo>
                    <a:pt x="85090" y="0"/>
                  </a:lnTo>
                  <a:close/>
                </a:path>
                <a:path w="1911350" h="458470">
                  <a:moveTo>
                    <a:pt x="46117" y="24055"/>
                  </a:moveTo>
                  <a:lnTo>
                    <a:pt x="42037" y="32943"/>
                  </a:lnTo>
                  <a:lnTo>
                    <a:pt x="47943" y="35669"/>
                  </a:lnTo>
                  <a:lnTo>
                    <a:pt x="46117" y="24055"/>
                  </a:lnTo>
                  <a:close/>
                </a:path>
                <a:path w="1911350" h="458470">
                  <a:moveTo>
                    <a:pt x="50291" y="14960"/>
                  </a:moveTo>
                  <a:lnTo>
                    <a:pt x="46189" y="23897"/>
                  </a:lnTo>
                  <a:lnTo>
                    <a:pt x="56256" y="17713"/>
                  </a:lnTo>
                  <a:lnTo>
                    <a:pt x="50291" y="14960"/>
                  </a:lnTo>
                  <a:close/>
                </a:path>
                <a:path w="1911350" h="458470">
                  <a:moveTo>
                    <a:pt x="60737" y="14960"/>
                  </a:moveTo>
                  <a:lnTo>
                    <a:pt x="50291" y="14960"/>
                  </a:lnTo>
                  <a:lnTo>
                    <a:pt x="56256" y="17713"/>
                  </a:lnTo>
                  <a:lnTo>
                    <a:pt x="60737" y="14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55975" y="6196076"/>
            <a:ext cx="299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Semiconductor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Detector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8690" y="1302258"/>
            <a:ext cx="1602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Scintillation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340" y="5205221"/>
            <a:ext cx="1423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Solid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State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12534" y="1302258"/>
            <a:ext cx="15151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  <a:p>
            <a:pPr marL="469265" marR="5080" algn="just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NaI(Tl)  CsI(Tl)  CsI(Na)  LSO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14209" y="5723331"/>
            <a:ext cx="2002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imes New Roman"/>
                <a:cs typeface="Times New Roman"/>
              </a:rPr>
              <a:t>CdZnTe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(CZT)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60" dirty="0">
                <a:latin typeface="Times New Roman"/>
                <a:cs typeface="Times New Roman"/>
              </a:rPr>
              <a:t>CdTe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38237" y="3953636"/>
            <a:ext cx="5570855" cy="1156970"/>
            <a:chOff x="1138237" y="3953636"/>
            <a:chExt cx="5570855" cy="1156970"/>
          </a:xfrm>
        </p:grpSpPr>
        <p:sp>
          <p:nvSpPr>
            <p:cNvPr id="37" name="object 37"/>
            <p:cNvSpPr/>
            <p:nvPr/>
          </p:nvSpPr>
          <p:spPr>
            <a:xfrm>
              <a:off x="5334761" y="3953636"/>
              <a:ext cx="1374775" cy="695325"/>
            </a:xfrm>
            <a:custGeom>
              <a:avLst/>
              <a:gdLst/>
              <a:ahLst/>
              <a:cxnLst/>
              <a:rect l="l" t="t" r="r" b="b"/>
              <a:pathLst>
                <a:path w="1374775" h="695325">
                  <a:moveTo>
                    <a:pt x="20827" y="612775"/>
                  </a:moveTo>
                  <a:lnTo>
                    <a:pt x="0" y="695325"/>
                  </a:lnTo>
                  <a:lnTo>
                    <a:pt x="76488" y="663320"/>
                  </a:lnTo>
                  <a:lnTo>
                    <a:pt x="40639" y="663320"/>
                  </a:lnTo>
                  <a:lnTo>
                    <a:pt x="25653" y="650367"/>
                  </a:lnTo>
                  <a:lnTo>
                    <a:pt x="29938" y="645367"/>
                  </a:lnTo>
                  <a:lnTo>
                    <a:pt x="20827" y="612775"/>
                  </a:lnTo>
                  <a:close/>
                </a:path>
                <a:path w="1374775" h="695325">
                  <a:moveTo>
                    <a:pt x="33147" y="656844"/>
                  </a:moveTo>
                  <a:lnTo>
                    <a:pt x="40639" y="663320"/>
                  </a:lnTo>
                  <a:lnTo>
                    <a:pt x="44948" y="658294"/>
                  </a:lnTo>
                  <a:lnTo>
                    <a:pt x="33147" y="656844"/>
                  </a:lnTo>
                  <a:close/>
                </a:path>
                <a:path w="1374775" h="695325">
                  <a:moveTo>
                    <a:pt x="44948" y="658294"/>
                  </a:moveTo>
                  <a:lnTo>
                    <a:pt x="40639" y="663320"/>
                  </a:lnTo>
                  <a:lnTo>
                    <a:pt x="76488" y="663320"/>
                  </a:lnTo>
                  <a:lnTo>
                    <a:pt x="78612" y="662432"/>
                  </a:lnTo>
                  <a:lnTo>
                    <a:pt x="44948" y="658294"/>
                  </a:lnTo>
                  <a:close/>
                </a:path>
                <a:path w="1374775" h="695325">
                  <a:moveTo>
                    <a:pt x="1368933" y="0"/>
                  </a:moveTo>
                  <a:lnTo>
                    <a:pt x="1113409" y="71755"/>
                  </a:lnTo>
                  <a:lnTo>
                    <a:pt x="928115" y="126618"/>
                  </a:lnTo>
                  <a:lnTo>
                    <a:pt x="810133" y="164211"/>
                  </a:lnTo>
                  <a:lnTo>
                    <a:pt x="753237" y="183387"/>
                  </a:lnTo>
                  <a:lnTo>
                    <a:pt x="698118" y="202819"/>
                  </a:lnTo>
                  <a:lnTo>
                    <a:pt x="644651" y="222631"/>
                  </a:lnTo>
                  <a:lnTo>
                    <a:pt x="593343" y="242696"/>
                  </a:lnTo>
                  <a:lnTo>
                    <a:pt x="520318" y="273685"/>
                  </a:lnTo>
                  <a:lnTo>
                    <a:pt x="474599" y="294767"/>
                  </a:lnTo>
                  <a:lnTo>
                    <a:pt x="431418" y="316356"/>
                  </a:lnTo>
                  <a:lnTo>
                    <a:pt x="390905" y="338455"/>
                  </a:lnTo>
                  <a:lnTo>
                    <a:pt x="352678" y="360806"/>
                  </a:lnTo>
                  <a:lnTo>
                    <a:pt x="299592" y="395224"/>
                  </a:lnTo>
                  <a:lnTo>
                    <a:pt x="266826" y="418592"/>
                  </a:lnTo>
                  <a:lnTo>
                    <a:pt x="235965" y="442340"/>
                  </a:lnTo>
                  <a:lnTo>
                    <a:pt x="179070" y="490346"/>
                  </a:lnTo>
                  <a:lnTo>
                    <a:pt x="127508" y="539495"/>
                  </a:lnTo>
                  <a:lnTo>
                    <a:pt x="80137" y="588899"/>
                  </a:lnTo>
                  <a:lnTo>
                    <a:pt x="35560" y="638810"/>
                  </a:lnTo>
                  <a:lnTo>
                    <a:pt x="29938" y="645367"/>
                  </a:lnTo>
                  <a:lnTo>
                    <a:pt x="33147" y="656844"/>
                  </a:lnTo>
                  <a:lnTo>
                    <a:pt x="44948" y="658294"/>
                  </a:lnTo>
                  <a:lnTo>
                    <a:pt x="50546" y="651763"/>
                  </a:lnTo>
                  <a:lnTo>
                    <a:pt x="72516" y="626999"/>
                  </a:lnTo>
                  <a:lnTo>
                    <a:pt x="117855" y="577723"/>
                  </a:lnTo>
                  <a:lnTo>
                    <a:pt x="166497" y="528955"/>
                  </a:lnTo>
                  <a:lnTo>
                    <a:pt x="219837" y="481202"/>
                  </a:lnTo>
                  <a:lnTo>
                    <a:pt x="278891" y="434339"/>
                  </a:lnTo>
                  <a:lnTo>
                    <a:pt x="311150" y="411352"/>
                  </a:lnTo>
                  <a:lnTo>
                    <a:pt x="345439" y="388746"/>
                  </a:lnTo>
                  <a:lnTo>
                    <a:pt x="381635" y="366521"/>
                  </a:lnTo>
                  <a:lnTo>
                    <a:pt x="420497" y="344550"/>
                  </a:lnTo>
                  <a:lnTo>
                    <a:pt x="461645" y="323214"/>
                  </a:lnTo>
                  <a:lnTo>
                    <a:pt x="505587" y="302006"/>
                  </a:lnTo>
                  <a:lnTo>
                    <a:pt x="552068" y="281431"/>
                  </a:lnTo>
                  <a:lnTo>
                    <a:pt x="600837" y="261112"/>
                  </a:lnTo>
                  <a:lnTo>
                    <a:pt x="651890" y="241045"/>
                  </a:lnTo>
                  <a:lnTo>
                    <a:pt x="704976" y="221361"/>
                  </a:lnTo>
                  <a:lnTo>
                    <a:pt x="759840" y="202183"/>
                  </a:lnTo>
                  <a:lnTo>
                    <a:pt x="816483" y="183006"/>
                  </a:lnTo>
                  <a:lnTo>
                    <a:pt x="934085" y="145542"/>
                  </a:lnTo>
                  <a:lnTo>
                    <a:pt x="1118997" y="90805"/>
                  </a:lnTo>
                  <a:lnTo>
                    <a:pt x="1374266" y="19050"/>
                  </a:lnTo>
                  <a:lnTo>
                    <a:pt x="1368933" y="0"/>
                  </a:lnTo>
                  <a:close/>
                </a:path>
                <a:path w="1374775" h="695325">
                  <a:moveTo>
                    <a:pt x="29938" y="645367"/>
                  </a:moveTo>
                  <a:lnTo>
                    <a:pt x="25653" y="650367"/>
                  </a:lnTo>
                  <a:lnTo>
                    <a:pt x="33146" y="656844"/>
                  </a:lnTo>
                  <a:lnTo>
                    <a:pt x="29938" y="645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3561" y="4495196"/>
              <a:ext cx="2819400" cy="466725"/>
            </a:xfrm>
            <a:custGeom>
              <a:avLst/>
              <a:gdLst/>
              <a:ahLst/>
              <a:cxnLst/>
              <a:rect l="l" t="t" r="r" b="b"/>
              <a:pathLst>
                <a:path w="2819400" h="466725">
                  <a:moveTo>
                    <a:pt x="0" y="229457"/>
                  </a:moveTo>
                  <a:lnTo>
                    <a:pt x="55485" y="219226"/>
                  </a:lnTo>
                  <a:lnTo>
                    <a:pt x="110834" y="209150"/>
                  </a:lnTo>
                  <a:lnTo>
                    <a:pt x="165908" y="199387"/>
                  </a:lnTo>
                  <a:lnTo>
                    <a:pt x="220570" y="190092"/>
                  </a:lnTo>
                  <a:lnTo>
                    <a:pt x="274682" y="181421"/>
                  </a:lnTo>
                  <a:lnTo>
                    <a:pt x="328108" y="173530"/>
                  </a:lnTo>
                  <a:lnTo>
                    <a:pt x="380709" y="166576"/>
                  </a:lnTo>
                  <a:lnTo>
                    <a:pt x="432349" y="160714"/>
                  </a:lnTo>
                  <a:lnTo>
                    <a:pt x="482891" y="156102"/>
                  </a:lnTo>
                  <a:lnTo>
                    <a:pt x="532196" y="152893"/>
                  </a:lnTo>
                  <a:lnTo>
                    <a:pt x="580128" y="151246"/>
                  </a:lnTo>
                  <a:lnTo>
                    <a:pt x="626549" y="151315"/>
                  </a:lnTo>
                  <a:lnTo>
                    <a:pt x="671322" y="153257"/>
                  </a:lnTo>
                  <a:lnTo>
                    <a:pt x="721081" y="160242"/>
                  </a:lnTo>
                  <a:lnTo>
                    <a:pt x="767164" y="173238"/>
                  </a:lnTo>
                  <a:lnTo>
                    <a:pt x="810326" y="190699"/>
                  </a:lnTo>
                  <a:lnTo>
                    <a:pt x="851323" y="211080"/>
                  </a:lnTo>
                  <a:lnTo>
                    <a:pt x="890912" y="232835"/>
                  </a:lnTo>
                  <a:lnTo>
                    <a:pt x="929849" y="254419"/>
                  </a:lnTo>
                  <a:lnTo>
                    <a:pt x="968890" y="274284"/>
                  </a:lnTo>
                  <a:lnTo>
                    <a:pt x="1008792" y="290887"/>
                  </a:lnTo>
                  <a:lnTo>
                    <a:pt x="1050310" y="302680"/>
                  </a:lnTo>
                  <a:lnTo>
                    <a:pt x="1094201" y="308119"/>
                  </a:lnTo>
                  <a:lnTo>
                    <a:pt x="1141222" y="305657"/>
                  </a:lnTo>
                  <a:lnTo>
                    <a:pt x="1216064" y="282041"/>
                  </a:lnTo>
                  <a:lnTo>
                    <a:pt x="1255575" y="261766"/>
                  </a:lnTo>
                  <a:lnTo>
                    <a:pt x="1296163" y="237292"/>
                  </a:lnTo>
                  <a:lnTo>
                    <a:pt x="1337587" y="209702"/>
                  </a:lnTo>
                  <a:lnTo>
                    <a:pt x="1379610" y="180080"/>
                  </a:lnTo>
                  <a:lnTo>
                    <a:pt x="1421992" y="149510"/>
                  </a:lnTo>
                  <a:lnTo>
                    <a:pt x="1464495" y="119075"/>
                  </a:lnTo>
                  <a:lnTo>
                    <a:pt x="1506881" y="89859"/>
                  </a:lnTo>
                  <a:lnTo>
                    <a:pt x="1548910" y="62946"/>
                  </a:lnTo>
                  <a:lnTo>
                    <a:pt x="1590345" y="39420"/>
                  </a:lnTo>
                  <a:lnTo>
                    <a:pt x="1630946" y="20365"/>
                  </a:lnTo>
                  <a:lnTo>
                    <a:pt x="1670474" y="6863"/>
                  </a:lnTo>
                  <a:lnTo>
                    <a:pt x="1708692" y="0"/>
                  </a:lnTo>
                  <a:lnTo>
                    <a:pt x="1745361" y="857"/>
                  </a:lnTo>
                  <a:lnTo>
                    <a:pt x="1813680" y="28357"/>
                  </a:lnTo>
                  <a:lnTo>
                    <a:pt x="1845753" y="53283"/>
                  </a:lnTo>
                  <a:lnTo>
                    <a:pt x="1876755" y="84034"/>
                  </a:lnTo>
                  <a:lnTo>
                    <a:pt x="1906923" y="119391"/>
                  </a:lnTo>
                  <a:lnTo>
                    <a:pt x="1936497" y="158134"/>
                  </a:lnTo>
                  <a:lnTo>
                    <a:pt x="1965713" y="199045"/>
                  </a:lnTo>
                  <a:lnTo>
                    <a:pt x="1994813" y="240904"/>
                  </a:lnTo>
                  <a:lnTo>
                    <a:pt x="2024033" y="282493"/>
                  </a:lnTo>
                  <a:lnTo>
                    <a:pt x="2053613" y="322591"/>
                  </a:lnTo>
                  <a:lnTo>
                    <a:pt x="2083791" y="359980"/>
                  </a:lnTo>
                  <a:lnTo>
                    <a:pt x="2114807" y="393440"/>
                  </a:lnTo>
                  <a:lnTo>
                    <a:pt x="2146897" y="421752"/>
                  </a:lnTo>
                  <a:lnTo>
                    <a:pt x="2180302" y="443698"/>
                  </a:lnTo>
                  <a:lnTo>
                    <a:pt x="2258787" y="465896"/>
                  </a:lnTo>
                  <a:lnTo>
                    <a:pt x="2306168" y="466659"/>
                  </a:lnTo>
                  <a:lnTo>
                    <a:pt x="2356484" y="461387"/>
                  </a:lnTo>
                  <a:lnTo>
                    <a:pt x="2408820" y="451121"/>
                  </a:lnTo>
                  <a:lnTo>
                    <a:pt x="2462258" y="436900"/>
                  </a:lnTo>
                  <a:lnTo>
                    <a:pt x="2515881" y="419767"/>
                  </a:lnTo>
                  <a:lnTo>
                    <a:pt x="2568773" y="400760"/>
                  </a:lnTo>
                  <a:lnTo>
                    <a:pt x="2620016" y="380921"/>
                  </a:lnTo>
                  <a:lnTo>
                    <a:pt x="2668692" y="361290"/>
                  </a:lnTo>
                  <a:lnTo>
                    <a:pt x="2713886" y="342908"/>
                  </a:lnTo>
                  <a:lnTo>
                    <a:pt x="2754680" y="326814"/>
                  </a:lnTo>
                  <a:lnTo>
                    <a:pt x="2790157" y="314051"/>
                  </a:lnTo>
                  <a:lnTo>
                    <a:pt x="2819400" y="305657"/>
                  </a:lnTo>
                </a:path>
              </a:pathLst>
            </a:custGeom>
            <a:ln w="38100">
              <a:solidFill>
                <a:srgbClr val="FFEA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79820" y="475792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0"/>
                  </a:moveTo>
                  <a:lnTo>
                    <a:pt x="12763" y="21145"/>
                  </a:lnTo>
                  <a:lnTo>
                    <a:pt x="6834" y="27360"/>
                  </a:lnTo>
                  <a:lnTo>
                    <a:pt x="0" y="35052"/>
                  </a:lnTo>
                  <a:lnTo>
                    <a:pt x="10191" y="24217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79820" y="475792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0" y="35052"/>
                  </a:moveTo>
                  <a:lnTo>
                    <a:pt x="10191" y="24217"/>
                  </a:lnTo>
                  <a:lnTo>
                    <a:pt x="21716" y="12763"/>
                  </a:lnTo>
                  <a:lnTo>
                    <a:pt x="31146" y="3690"/>
                  </a:lnTo>
                  <a:lnTo>
                    <a:pt x="35051" y="0"/>
                  </a:lnTo>
                  <a:lnTo>
                    <a:pt x="21074" y="13120"/>
                  </a:lnTo>
                  <a:lnTo>
                    <a:pt x="12763" y="21145"/>
                  </a:lnTo>
                  <a:lnTo>
                    <a:pt x="6834" y="27360"/>
                  </a:lnTo>
                  <a:lnTo>
                    <a:pt x="0" y="350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3000" y="4381499"/>
              <a:ext cx="1828800" cy="685800"/>
            </a:xfrm>
            <a:custGeom>
              <a:avLst/>
              <a:gdLst/>
              <a:ahLst/>
              <a:cxnLst/>
              <a:rect l="l" t="t" r="r" b="b"/>
              <a:pathLst>
                <a:path w="1828800" h="685800">
                  <a:moveTo>
                    <a:pt x="0" y="685800"/>
                  </a:moveTo>
                  <a:lnTo>
                    <a:pt x="1828800" y="6858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E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43000" y="4343399"/>
              <a:ext cx="1828800" cy="762000"/>
            </a:xfrm>
            <a:custGeom>
              <a:avLst/>
              <a:gdLst/>
              <a:ahLst/>
              <a:cxnLst/>
              <a:rect l="l" t="t" r="r" b="b"/>
              <a:pathLst>
                <a:path w="1828800" h="762000">
                  <a:moveTo>
                    <a:pt x="0" y="762000"/>
                  </a:moveTo>
                  <a:lnTo>
                    <a:pt x="1828800" y="7620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85609" y="3680841"/>
            <a:ext cx="163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Optical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Fiber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7572" y="4518736"/>
            <a:ext cx="1819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DEBE0"/>
                </a:solidFill>
                <a:latin typeface="Times New Roman"/>
                <a:cs typeface="Times New Roman"/>
              </a:rPr>
              <a:t>Crystal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143000" y="4305300"/>
            <a:ext cx="7239000" cy="838200"/>
            <a:chOff x="1143000" y="4305300"/>
            <a:chExt cx="7239000" cy="838200"/>
          </a:xfrm>
        </p:grpSpPr>
        <p:sp>
          <p:nvSpPr>
            <p:cNvPr id="46" name="object 46"/>
            <p:cNvSpPr/>
            <p:nvPr/>
          </p:nvSpPr>
          <p:spPr>
            <a:xfrm>
              <a:off x="1143000" y="4343400"/>
              <a:ext cx="2819400" cy="762000"/>
            </a:xfrm>
            <a:custGeom>
              <a:avLst/>
              <a:gdLst/>
              <a:ahLst/>
              <a:cxnLst/>
              <a:rect l="l" t="t" r="r" b="b"/>
              <a:pathLst>
                <a:path w="2819400" h="762000">
                  <a:moveTo>
                    <a:pt x="0" y="0"/>
                  </a:moveTo>
                  <a:lnTo>
                    <a:pt x="2819400" y="0"/>
                  </a:lnTo>
                </a:path>
                <a:path w="2819400" h="762000">
                  <a:moveTo>
                    <a:pt x="0" y="762000"/>
                  </a:moveTo>
                  <a:lnTo>
                    <a:pt x="2819400" y="76200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77000" y="4495800"/>
              <a:ext cx="1617345" cy="609600"/>
            </a:xfrm>
            <a:custGeom>
              <a:avLst/>
              <a:gdLst/>
              <a:ahLst/>
              <a:cxnLst/>
              <a:rect l="l" t="t" r="r" b="b"/>
              <a:pathLst>
                <a:path w="1617345" h="609600">
                  <a:moveTo>
                    <a:pt x="0" y="0"/>
                  </a:moveTo>
                  <a:lnTo>
                    <a:pt x="0" y="609600"/>
                  </a:lnTo>
                  <a:lnTo>
                    <a:pt x="1218692" y="609600"/>
                  </a:lnTo>
                  <a:lnTo>
                    <a:pt x="1464691" y="533400"/>
                  </a:lnTo>
                  <a:lnTo>
                    <a:pt x="1616964" y="414274"/>
                  </a:lnTo>
                  <a:lnTo>
                    <a:pt x="1616964" y="195199"/>
                  </a:lnTo>
                  <a:lnTo>
                    <a:pt x="1464691" y="76200"/>
                  </a:lnTo>
                  <a:lnTo>
                    <a:pt x="1226566" y="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77000" y="4495800"/>
              <a:ext cx="1905000" cy="609600"/>
            </a:xfrm>
            <a:custGeom>
              <a:avLst/>
              <a:gdLst/>
              <a:ahLst/>
              <a:cxnLst/>
              <a:rect l="l" t="t" r="r" b="b"/>
              <a:pathLst>
                <a:path w="1905000" h="609600">
                  <a:moveTo>
                    <a:pt x="0" y="0"/>
                  </a:moveTo>
                  <a:lnTo>
                    <a:pt x="1226566" y="7874"/>
                  </a:lnTo>
                  <a:lnTo>
                    <a:pt x="1464691" y="76200"/>
                  </a:lnTo>
                  <a:lnTo>
                    <a:pt x="1616964" y="195199"/>
                  </a:lnTo>
                  <a:lnTo>
                    <a:pt x="1616964" y="414274"/>
                  </a:lnTo>
                  <a:lnTo>
                    <a:pt x="1464691" y="533400"/>
                  </a:lnTo>
                  <a:lnTo>
                    <a:pt x="1218692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  <a:path w="1905000" h="609600">
                  <a:moveTo>
                    <a:pt x="1600200" y="228600"/>
                  </a:moveTo>
                  <a:lnTo>
                    <a:pt x="1828800" y="228600"/>
                  </a:lnTo>
                </a:path>
                <a:path w="1905000" h="609600">
                  <a:moveTo>
                    <a:pt x="1676400" y="304800"/>
                  </a:moveTo>
                  <a:lnTo>
                    <a:pt x="1905000" y="304800"/>
                  </a:lnTo>
                </a:path>
                <a:path w="1905000" h="609600">
                  <a:moveTo>
                    <a:pt x="1600200" y="304800"/>
                  </a:moveTo>
                  <a:lnTo>
                    <a:pt x="1828800" y="304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62400" y="4343400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71800" y="44196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0" y="0"/>
                  </a:moveTo>
                  <a:lnTo>
                    <a:pt x="0" y="609600"/>
                  </a:lnTo>
                  <a:lnTo>
                    <a:pt x="381000" y="30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71800" y="44196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381000" y="30480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8100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96000" y="44958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381000" y="0"/>
                  </a:moveTo>
                  <a:lnTo>
                    <a:pt x="0" y="304800"/>
                  </a:lnTo>
                  <a:lnTo>
                    <a:pt x="381000" y="6096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96000" y="44958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0" y="304800"/>
                  </a:moveTo>
                  <a:lnTo>
                    <a:pt x="381000" y="0"/>
                  </a:lnTo>
                  <a:lnTo>
                    <a:pt x="381000" y="6096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531609" y="4579061"/>
            <a:ext cx="188595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  <a:tabLst>
                <a:tab pos="1544955" algn="l"/>
                <a:tab pos="1847214" algn="l"/>
              </a:tabLst>
            </a:pPr>
            <a:r>
              <a:rPr sz="3600" spc="-975" baseline="-17361" dirty="0">
                <a:latin typeface="Times New Roman"/>
                <a:cs typeface="Times New Roman"/>
              </a:rPr>
              <a:t>P</a:t>
            </a:r>
            <a:r>
              <a:rPr sz="2400" spc="-650" dirty="0">
                <a:latin typeface="Times New Roman"/>
                <a:cs typeface="Times New Roman"/>
              </a:rPr>
              <a:t>P</a:t>
            </a:r>
            <a:r>
              <a:rPr sz="3600" spc="-975" baseline="-17361" dirty="0">
                <a:latin typeface="Times New Roman"/>
                <a:cs typeface="Times New Roman"/>
              </a:rPr>
              <a:t>M</a:t>
            </a:r>
            <a:r>
              <a:rPr sz="2400" spc="-650" dirty="0">
                <a:latin typeface="Times New Roman"/>
                <a:cs typeface="Times New Roman"/>
              </a:rPr>
              <a:t>M</a:t>
            </a:r>
            <a:r>
              <a:rPr sz="3600" spc="-975" baseline="-17361" dirty="0">
                <a:latin typeface="Times New Roman"/>
                <a:cs typeface="Times New Roman"/>
              </a:rPr>
              <a:t>T</a:t>
            </a:r>
            <a:r>
              <a:rPr sz="2400" spc="-650" dirty="0">
                <a:latin typeface="Times New Roman"/>
                <a:cs typeface="Times New Roman"/>
              </a:rPr>
              <a:t>T	</a:t>
            </a:r>
            <a:r>
              <a:rPr sz="2400" u="sng" spc="-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5958" y="11437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613" y="339597"/>
            <a:ext cx="7287387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Collimators </a:t>
            </a:r>
            <a:r>
              <a:rPr sz="4400" dirty="0"/>
              <a:t>and</a:t>
            </a:r>
            <a:r>
              <a:rPr sz="4400" spc="-95" dirty="0"/>
              <a:t> </a:t>
            </a:r>
            <a:r>
              <a:rPr sz="4400" dirty="0"/>
              <a:t>Shields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05027" y="1409700"/>
            <a:ext cx="1381125" cy="4081779"/>
            <a:chOff x="605027" y="1409700"/>
            <a:chExt cx="1381125" cy="4081779"/>
          </a:xfrm>
        </p:grpSpPr>
        <p:sp>
          <p:nvSpPr>
            <p:cNvPr id="4" name="object 4"/>
            <p:cNvSpPr/>
            <p:nvPr/>
          </p:nvSpPr>
          <p:spPr>
            <a:xfrm>
              <a:off x="1083657" y="1447800"/>
              <a:ext cx="276225" cy="2537460"/>
            </a:xfrm>
            <a:custGeom>
              <a:avLst/>
              <a:gdLst/>
              <a:ahLst/>
              <a:cxnLst/>
              <a:rect l="l" t="t" r="r" b="b"/>
              <a:pathLst>
                <a:path w="276225" h="2537460">
                  <a:moveTo>
                    <a:pt x="192438" y="2537460"/>
                  </a:moveTo>
                  <a:lnTo>
                    <a:pt x="195195" y="2480486"/>
                  </a:lnTo>
                  <a:lnTo>
                    <a:pt x="197882" y="2423660"/>
                  </a:lnTo>
                  <a:lnTo>
                    <a:pt x="200423" y="2367128"/>
                  </a:lnTo>
                  <a:lnTo>
                    <a:pt x="202744" y="2311037"/>
                  </a:lnTo>
                  <a:lnTo>
                    <a:pt x="204771" y="2255534"/>
                  </a:lnTo>
                  <a:lnTo>
                    <a:pt x="206428" y="2200765"/>
                  </a:lnTo>
                  <a:lnTo>
                    <a:pt x="207641" y="2146879"/>
                  </a:lnTo>
                  <a:lnTo>
                    <a:pt x="208337" y="2094021"/>
                  </a:lnTo>
                  <a:lnTo>
                    <a:pt x="208440" y="2042339"/>
                  </a:lnTo>
                  <a:lnTo>
                    <a:pt x="207875" y="1991980"/>
                  </a:lnTo>
                  <a:lnTo>
                    <a:pt x="206569" y="1943091"/>
                  </a:lnTo>
                  <a:lnTo>
                    <a:pt x="204447" y="1895819"/>
                  </a:lnTo>
                  <a:lnTo>
                    <a:pt x="201434" y="1850310"/>
                  </a:lnTo>
                  <a:lnTo>
                    <a:pt x="197455" y="1806713"/>
                  </a:lnTo>
                  <a:lnTo>
                    <a:pt x="192438" y="1765173"/>
                  </a:lnTo>
                  <a:lnTo>
                    <a:pt x="181811" y="1708153"/>
                  </a:lnTo>
                  <a:lnTo>
                    <a:pt x="167191" y="1657522"/>
                  </a:lnTo>
                  <a:lnTo>
                    <a:pt x="149576" y="1611959"/>
                  </a:lnTo>
                  <a:lnTo>
                    <a:pt x="129965" y="1570141"/>
                  </a:lnTo>
                  <a:lnTo>
                    <a:pt x="109354" y="1530746"/>
                  </a:lnTo>
                  <a:lnTo>
                    <a:pt x="88742" y="1492453"/>
                  </a:lnTo>
                  <a:lnTo>
                    <a:pt x="69126" y="1453938"/>
                  </a:lnTo>
                  <a:lnTo>
                    <a:pt x="51504" y="1413880"/>
                  </a:lnTo>
                  <a:lnTo>
                    <a:pt x="36873" y="1370958"/>
                  </a:lnTo>
                  <a:lnTo>
                    <a:pt x="26233" y="1323848"/>
                  </a:lnTo>
                  <a:lnTo>
                    <a:pt x="19050" y="1277433"/>
                  </a:lnTo>
                  <a:lnTo>
                    <a:pt x="12741" y="1228781"/>
                  </a:lnTo>
                  <a:lnTo>
                    <a:pt x="7495" y="1178391"/>
                  </a:lnTo>
                  <a:lnTo>
                    <a:pt x="3497" y="1126758"/>
                  </a:lnTo>
                  <a:lnTo>
                    <a:pt x="936" y="1074380"/>
                  </a:lnTo>
                  <a:lnTo>
                    <a:pt x="0" y="1021754"/>
                  </a:lnTo>
                  <a:lnTo>
                    <a:pt x="874" y="969376"/>
                  </a:lnTo>
                  <a:lnTo>
                    <a:pt x="3747" y="917743"/>
                  </a:lnTo>
                  <a:lnTo>
                    <a:pt x="8806" y="867353"/>
                  </a:lnTo>
                  <a:lnTo>
                    <a:pt x="16239" y="818701"/>
                  </a:lnTo>
                  <a:lnTo>
                    <a:pt x="26233" y="772287"/>
                  </a:lnTo>
                  <a:lnTo>
                    <a:pt x="41095" y="727612"/>
                  </a:lnTo>
                  <a:lnTo>
                    <a:pt x="62018" y="683850"/>
                  </a:lnTo>
                  <a:lnTo>
                    <a:pt x="87500" y="641000"/>
                  </a:lnTo>
                  <a:lnTo>
                    <a:pt x="116044" y="599061"/>
                  </a:lnTo>
                  <a:lnTo>
                    <a:pt x="146149" y="558033"/>
                  </a:lnTo>
                  <a:lnTo>
                    <a:pt x="176318" y="517915"/>
                  </a:lnTo>
                  <a:lnTo>
                    <a:pt x="205049" y="478707"/>
                  </a:lnTo>
                  <a:lnTo>
                    <a:pt x="230845" y="440409"/>
                  </a:lnTo>
                  <a:lnTo>
                    <a:pt x="252205" y="403018"/>
                  </a:lnTo>
                  <a:lnTo>
                    <a:pt x="267631" y="366536"/>
                  </a:lnTo>
                  <a:lnTo>
                    <a:pt x="276147" y="283950"/>
                  </a:lnTo>
                  <a:lnTo>
                    <a:pt x="268149" y="239190"/>
                  </a:lnTo>
                  <a:lnTo>
                    <a:pt x="252846" y="196362"/>
                  </a:lnTo>
                  <a:lnTo>
                    <a:pt x="231455" y="155146"/>
                  </a:lnTo>
                  <a:lnTo>
                    <a:pt x="205193" y="115221"/>
                  </a:lnTo>
                  <a:lnTo>
                    <a:pt x="175278" y="76269"/>
                  </a:lnTo>
                  <a:lnTo>
                    <a:pt x="142926" y="37968"/>
                  </a:lnTo>
                  <a:lnTo>
                    <a:pt x="10935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0" y="4037076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5400" y="396087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5400" y="4037076"/>
              <a:ext cx="76200" cy="152400"/>
            </a:xfrm>
            <a:custGeom>
              <a:avLst/>
              <a:gdLst/>
              <a:ahLst/>
              <a:cxnLst/>
              <a:rect l="l" t="t" r="r" b="b"/>
              <a:pathLst>
                <a:path w="76200" h="152400">
                  <a:moveTo>
                    <a:pt x="76200" y="0"/>
                  </a:moveTo>
                  <a:lnTo>
                    <a:pt x="76200" y="152400"/>
                  </a:lnTo>
                </a:path>
                <a:path w="7620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2057400"/>
              <a:ext cx="763905" cy="2513330"/>
            </a:xfrm>
            <a:custGeom>
              <a:avLst/>
              <a:gdLst/>
              <a:ahLst/>
              <a:cxnLst/>
              <a:rect l="l" t="t" r="r" b="b"/>
              <a:pathLst>
                <a:path w="763905" h="2513329">
                  <a:moveTo>
                    <a:pt x="0" y="2513076"/>
                  </a:moveTo>
                  <a:lnTo>
                    <a:pt x="1524" y="0"/>
                  </a:lnTo>
                </a:path>
                <a:path w="763905" h="2513329">
                  <a:moveTo>
                    <a:pt x="762000" y="2513076"/>
                  </a:moveTo>
                  <a:lnTo>
                    <a:pt x="763524" y="0"/>
                  </a:lnTo>
                </a:path>
                <a:path w="763905" h="2513329">
                  <a:moveTo>
                    <a:pt x="0" y="0"/>
                  </a:moveTo>
                  <a:lnTo>
                    <a:pt x="762000" y="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4189476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609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09600" y="228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0600" y="4189476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0" y="228600"/>
                  </a:moveTo>
                  <a:lnTo>
                    <a:pt x="609600" y="2286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6400" y="35052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0" y="0"/>
                  </a:moveTo>
                  <a:lnTo>
                    <a:pt x="76200" y="76200"/>
                  </a:lnTo>
                  <a:lnTo>
                    <a:pt x="76200" y="1981200"/>
                  </a:lnTo>
                  <a:lnTo>
                    <a:pt x="304800" y="1752600"/>
                  </a:lnTo>
                  <a:lnTo>
                    <a:pt x="3048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6400" y="35052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0" y="0"/>
                  </a:moveTo>
                  <a:lnTo>
                    <a:pt x="304800" y="76200"/>
                  </a:lnTo>
                  <a:lnTo>
                    <a:pt x="304800" y="762000"/>
                  </a:lnTo>
                  <a:lnTo>
                    <a:pt x="304800" y="1219200"/>
                  </a:lnTo>
                  <a:lnTo>
                    <a:pt x="304800" y="1752600"/>
                  </a:lnTo>
                  <a:lnTo>
                    <a:pt x="76200" y="1981200"/>
                  </a:lnTo>
                  <a:lnTo>
                    <a:pt x="76200" y="76200"/>
                  </a:lnTo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0200" y="46482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1524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52400" y="838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0200" y="46482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0" y="838200"/>
                  </a:moveTo>
                  <a:lnTo>
                    <a:pt x="152400" y="8382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599" y="35052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304800" y="0"/>
                  </a:moveTo>
                  <a:lnTo>
                    <a:pt x="0" y="76200"/>
                  </a:lnTo>
                  <a:lnTo>
                    <a:pt x="0" y="1752600"/>
                  </a:lnTo>
                  <a:lnTo>
                    <a:pt x="228600" y="1981200"/>
                  </a:lnTo>
                  <a:lnTo>
                    <a:pt x="228600" y="762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599" y="35052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304800" y="0"/>
                  </a:moveTo>
                  <a:lnTo>
                    <a:pt x="0" y="76200"/>
                  </a:lnTo>
                  <a:lnTo>
                    <a:pt x="0" y="762000"/>
                  </a:lnTo>
                  <a:lnTo>
                    <a:pt x="0" y="1219200"/>
                  </a:lnTo>
                  <a:lnTo>
                    <a:pt x="0" y="1752600"/>
                  </a:lnTo>
                  <a:lnTo>
                    <a:pt x="228600" y="1981200"/>
                  </a:lnTo>
                  <a:lnTo>
                    <a:pt x="228600" y="76200"/>
                  </a:lnTo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8200" y="46482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1524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52400" y="838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200" y="46482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0" y="838200"/>
                  </a:moveTo>
                  <a:lnTo>
                    <a:pt x="152400" y="8382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662427" y="1371600"/>
            <a:ext cx="2066925" cy="4196080"/>
            <a:chOff x="2662427" y="1371600"/>
            <a:chExt cx="2066925" cy="4196080"/>
          </a:xfrm>
        </p:grpSpPr>
        <p:sp>
          <p:nvSpPr>
            <p:cNvPr id="20" name="object 20"/>
            <p:cNvSpPr/>
            <p:nvPr/>
          </p:nvSpPr>
          <p:spPr>
            <a:xfrm>
              <a:off x="3445843" y="1409700"/>
              <a:ext cx="276225" cy="2537460"/>
            </a:xfrm>
            <a:custGeom>
              <a:avLst/>
              <a:gdLst/>
              <a:ahLst/>
              <a:cxnLst/>
              <a:rect l="l" t="t" r="r" b="b"/>
              <a:pathLst>
                <a:path w="276225" h="2537460">
                  <a:moveTo>
                    <a:pt x="192452" y="2537460"/>
                  </a:moveTo>
                  <a:lnTo>
                    <a:pt x="195210" y="2480486"/>
                  </a:lnTo>
                  <a:lnTo>
                    <a:pt x="197896" y="2423660"/>
                  </a:lnTo>
                  <a:lnTo>
                    <a:pt x="200437" y="2367128"/>
                  </a:lnTo>
                  <a:lnTo>
                    <a:pt x="202758" y="2311037"/>
                  </a:lnTo>
                  <a:lnTo>
                    <a:pt x="204785" y="2255534"/>
                  </a:lnTo>
                  <a:lnTo>
                    <a:pt x="206442" y="2200765"/>
                  </a:lnTo>
                  <a:lnTo>
                    <a:pt x="207656" y="2146879"/>
                  </a:lnTo>
                  <a:lnTo>
                    <a:pt x="208351" y="2094021"/>
                  </a:lnTo>
                  <a:lnTo>
                    <a:pt x="208454" y="2042339"/>
                  </a:lnTo>
                  <a:lnTo>
                    <a:pt x="207889" y="1991980"/>
                  </a:lnTo>
                  <a:lnTo>
                    <a:pt x="206583" y="1943091"/>
                  </a:lnTo>
                  <a:lnTo>
                    <a:pt x="204461" y="1895819"/>
                  </a:lnTo>
                  <a:lnTo>
                    <a:pt x="201448" y="1850310"/>
                  </a:lnTo>
                  <a:lnTo>
                    <a:pt x="197470" y="1806713"/>
                  </a:lnTo>
                  <a:lnTo>
                    <a:pt x="192452" y="1765173"/>
                  </a:lnTo>
                  <a:lnTo>
                    <a:pt x="181817" y="1708153"/>
                  </a:lnTo>
                  <a:lnTo>
                    <a:pt x="167189" y="1657522"/>
                  </a:lnTo>
                  <a:lnTo>
                    <a:pt x="149566" y="1611959"/>
                  </a:lnTo>
                  <a:lnTo>
                    <a:pt x="129947" y="1570141"/>
                  </a:lnTo>
                  <a:lnTo>
                    <a:pt x="109330" y="1530746"/>
                  </a:lnTo>
                  <a:lnTo>
                    <a:pt x="88713" y="1492453"/>
                  </a:lnTo>
                  <a:lnTo>
                    <a:pt x="69094" y="1453938"/>
                  </a:lnTo>
                  <a:lnTo>
                    <a:pt x="51471" y="1413880"/>
                  </a:lnTo>
                  <a:lnTo>
                    <a:pt x="36844" y="1370958"/>
                  </a:lnTo>
                  <a:lnTo>
                    <a:pt x="26209" y="1323848"/>
                  </a:lnTo>
                  <a:lnTo>
                    <a:pt x="19032" y="1277433"/>
                  </a:lnTo>
                  <a:lnTo>
                    <a:pt x="12730" y="1228781"/>
                  </a:lnTo>
                  <a:lnTo>
                    <a:pt x="7488" y="1178391"/>
                  </a:lnTo>
                  <a:lnTo>
                    <a:pt x="3494" y="1126758"/>
                  </a:lnTo>
                  <a:lnTo>
                    <a:pt x="936" y="1074380"/>
                  </a:lnTo>
                  <a:lnTo>
                    <a:pt x="0" y="1021754"/>
                  </a:lnTo>
                  <a:lnTo>
                    <a:pt x="873" y="969376"/>
                  </a:lnTo>
                  <a:lnTo>
                    <a:pt x="3744" y="917743"/>
                  </a:lnTo>
                  <a:lnTo>
                    <a:pt x="8798" y="867353"/>
                  </a:lnTo>
                  <a:lnTo>
                    <a:pt x="16224" y="818701"/>
                  </a:lnTo>
                  <a:lnTo>
                    <a:pt x="26209" y="772287"/>
                  </a:lnTo>
                  <a:lnTo>
                    <a:pt x="41095" y="727612"/>
                  </a:lnTo>
                  <a:lnTo>
                    <a:pt x="62034" y="683850"/>
                  </a:lnTo>
                  <a:lnTo>
                    <a:pt x="87527" y="641000"/>
                  </a:lnTo>
                  <a:lnTo>
                    <a:pt x="116076" y="599061"/>
                  </a:lnTo>
                  <a:lnTo>
                    <a:pt x="146183" y="558033"/>
                  </a:lnTo>
                  <a:lnTo>
                    <a:pt x="176350" y="517915"/>
                  </a:lnTo>
                  <a:lnTo>
                    <a:pt x="205077" y="478707"/>
                  </a:lnTo>
                  <a:lnTo>
                    <a:pt x="230868" y="440409"/>
                  </a:lnTo>
                  <a:lnTo>
                    <a:pt x="252224" y="403018"/>
                  </a:lnTo>
                  <a:lnTo>
                    <a:pt x="267646" y="366536"/>
                  </a:lnTo>
                  <a:lnTo>
                    <a:pt x="276161" y="283950"/>
                  </a:lnTo>
                  <a:lnTo>
                    <a:pt x="268163" y="239190"/>
                  </a:lnTo>
                  <a:lnTo>
                    <a:pt x="252861" y="196362"/>
                  </a:lnTo>
                  <a:lnTo>
                    <a:pt x="231472" y="155146"/>
                  </a:lnTo>
                  <a:lnTo>
                    <a:pt x="205214" y="115221"/>
                  </a:lnTo>
                  <a:lnTo>
                    <a:pt x="175303" y="76269"/>
                  </a:lnTo>
                  <a:lnTo>
                    <a:pt x="142957" y="37968"/>
                  </a:lnTo>
                  <a:lnTo>
                    <a:pt x="10939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81400" y="3998976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57600" y="3922776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7600" y="3998976"/>
              <a:ext cx="76200" cy="152400"/>
            </a:xfrm>
            <a:custGeom>
              <a:avLst/>
              <a:gdLst/>
              <a:ahLst/>
              <a:cxnLst/>
              <a:rect l="l" t="t" r="r" b="b"/>
              <a:pathLst>
                <a:path w="76200" h="152400">
                  <a:moveTo>
                    <a:pt x="76200" y="0"/>
                  </a:moveTo>
                  <a:lnTo>
                    <a:pt x="76200" y="152400"/>
                  </a:lnTo>
                </a:path>
                <a:path w="7620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6600" y="2019300"/>
              <a:ext cx="763905" cy="2513330"/>
            </a:xfrm>
            <a:custGeom>
              <a:avLst/>
              <a:gdLst/>
              <a:ahLst/>
              <a:cxnLst/>
              <a:rect l="l" t="t" r="r" b="b"/>
              <a:pathLst>
                <a:path w="763904" h="2513329">
                  <a:moveTo>
                    <a:pt x="0" y="2513076"/>
                  </a:moveTo>
                  <a:lnTo>
                    <a:pt x="1524" y="0"/>
                  </a:lnTo>
                </a:path>
                <a:path w="763904" h="2513329">
                  <a:moveTo>
                    <a:pt x="762000" y="2513076"/>
                  </a:moveTo>
                  <a:lnTo>
                    <a:pt x="763524" y="0"/>
                  </a:lnTo>
                </a:path>
                <a:path w="763904" h="2513329">
                  <a:moveTo>
                    <a:pt x="0" y="0"/>
                  </a:moveTo>
                  <a:lnTo>
                    <a:pt x="762000" y="0"/>
                  </a:lnTo>
                </a:path>
              </a:pathLst>
            </a:custGeom>
            <a:ln w="762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2800" y="4151376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609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09600" y="228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52800" y="4151376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0" y="228600"/>
                  </a:moveTo>
                  <a:lnTo>
                    <a:pt x="609600" y="2286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38600" y="34671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0" y="0"/>
                  </a:moveTo>
                  <a:lnTo>
                    <a:pt x="76200" y="76200"/>
                  </a:lnTo>
                  <a:lnTo>
                    <a:pt x="76200" y="1981200"/>
                  </a:lnTo>
                  <a:lnTo>
                    <a:pt x="304800" y="1752600"/>
                  </a:lnTo>
                  <a:lnTo>
                    <a:pt x="3048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38600" y="34671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0" y="0"/>
                  </a:moveTo>
                  <a:lnTo>
                    <a:pt x="304800" y="76200"/>
                  </a:lnTo>
                  <a:lnTo>
                    <a:pt x="304800" y="762000"/>
                  </a:lnTo>
                  <a:lnTo>
                    <a:pt x="304800" y="1219200"/>
                  </a:lnTo>
                  <a:lnTo>
                    <a:pt x="304800" y="1752600"/>
                  </a:lnTo>
                  <a:lnTo>
                    <a:pt x="76200" y="1981200"/>
                  </a:lnTo>
                  <a:lnTo>
                    <a:pt x="76200" y="76200"/>
                  </a:lnTo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2400" y="46101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1524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52400" y="838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62400" y="46101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0" y="838200"/>
                  </a:moveTo>
                  <a:lnTo>
                    <a:pt x="152400" y="8382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71800" y="34671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304800" y="0"/>
                  </a:moveTo>
                  <a:lnTo>
                    <a:pt x="0" y="76200"/>
                  </a:lnTo>
                  <a:lnTo>
                    <a:pt x="0" y="1752600"/>
                  </a:lnTo>
                  <a:lnTo>
                    <a:pt x="228600" y="1981200"/>
                  </a:lnTo>
                  <a:lnTo>
                    <a:pt x="228600" y="762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71800" y="3467100"/>
              <a:ext cx="304800" cy="1981200"/>
            </a:xfrm>
            <a:custGeom>
              <a:avLst/>
              <a:gdLst/>
              <a:ahLst/>
              <a:cxnLst/>
              <a:rect l="l" t="t" r="r" b="b"/>
              <a:pathLst>
                <a:path w="304800" h="1981200">
                  <a:moveTo>
                    <a:pt x="304800" y="0"/>
                  </a:moveTo>
                  <a:lnTo>
                    <a:pt x="0" y="76200"/>
                  </a:lnTo>
                  <a:lnTo>
                    <a:pt x="0" y="762000"/>
                  </a:lnTo>
                  <a:lnTo>
                    <a:pt x="0" y="1219200"/>
                  </a:lnTo>
                  <a:lnTo>
                    <a:pt x="0" y="1752600"/>
                  </a:lnTo>
                  <a:lnTo>
                    <a:pt x="228600" y="1981200"/>
                  </a:lnTo>
                  <a:lnTo>
                    <a:pt x="228600" y="76200"/>
                  </a:lnTo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0400" y="4610100"/>
              <a:ext cx="152400" cy="38100"/>
            </a:xfrm>
            <a:custGeom>
              <a:avLst/>
              <a:gdLst/>
              <a:ahLst/>
              <a:cxnLst/>
              <a:rect l="l" t="t" r="r" b="b"/>
              <a:pathLst>
                <a:path w="152400" h="381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00400" y="4610100"/>
              <a:ext cx="152400" cy="838200"/>
            </a:xfrm>
            <a:custGeom>
              <a:avLst/>
              <a:gdLst/>
              <a:ahLst/>
              <a:cxnLst/>
              <a:rect l="l" t="t" r="r" b="b"/>
              <a:pathLst>
                <a:path w="152400" h="838200">
                  <a:moveTo>
                    <a:pt x="0" y="838200"/>
                  </a:moveTo>
                  <a:lnTo>
                    <a:pt x="152400" y="83820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66999" y="4648200"/>
              <a:ext cx="2057400" cy="914400"/>
            </a:xfrm>
            <a:custGeom>
              <a:avLst/>
              <a:gdLst/>
              <a:ahLst/>
              <a:cxnLst/>
              <a:rect l="l" t="t" r="r" b="b"/>
              <a:pathLst>
                <a:path w="2057400" h="914400">
                  <a:moveTo>
                    <a:pt x="20574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057400" y="9144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6999" y="4648200"/>
              <a:ext cx="2057400" cy="914400"/>
            </a:xfrm>
            <a:custGeom>
              <a:avLst/>
              <a:gdLst/>
              <a:ahLst/>
              <a:cxnLst/>
              <a:rect l="l" t="t" r="r" b="b"/>
              <a:pathLst>
                <a:path w="2057400" h="914400">
                  <a:moveTo>
                    <a:pt x="0" y="914400"/>
                  </a:moveTo>
                  <a:lnTo>
                    <a:pt x="2057400" y="91440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2140" y="5738571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Collimator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03575" y="5738571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Shie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80228" y="1101153"/>
            <a:ext cx="3211830" cy="53486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Longer</a:t>
            </a:r>
            <a:r>
              <a:rPr sz="3200" spc="-10" dirty="0">
                <a:latin typeface="Carlito"/>
                <a:cs typeface="Carlito"/>
              </a:rPr>
              <a:t> Bore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Better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resolution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Lower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Sensitivity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Higher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Energy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More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Shielding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Bulkier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Probe</a:t>
            </a:r>
            <a:endParaRPr sz="2800">
              <a:latin typeface="Carlito"/>
              <a:cs typeface="Carlito"/>
            </a:endParaRPr>
          </a:p>
          <a:p>
            <a:pPr marL="355600" marR="141605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Variety</a:t>
            </a:r>
            <a:r>
              <a:rPr sz="3200" spc="-7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between  </a:t>
            </a:r>
            <a:r>
              <a:rPr sz="3200" spc="-15" dirty="0">
                <a:latin typeface="Carlito"/>
                <a:cs typeface="Carlito"/>
              </a:rPr>
              <a:t>Manufacturers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Built-in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Removable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5958" y="11437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600" y="1676400"/>
            <a:ext cx="4724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182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  <a:tabLst>
                <a:tab pos="2024380" algn="l"/>
                <a:tab pos="8896350" algn="l"/>
              </a:tabLst>
            </a:pPr>
            <a:r>
              <a:rPr sz="4400" u="heavy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400" u="heavy" spc="-15" dirty="0">
                <a:uFill>
                  <a:solidFill>
                    <a:srgbClr val="FF0000"/>
                  </a:solidFill>
                </a:uFill>
              </a:rPr>
              <a:t>Capintec: </a:t>
            </a:r>
            <a:r>
              <a:rPr sz="4400" u="heavy" dirty="0">
                <a:uFill>
                  <a:solidFill>
                    <a:srgbClr val="FF0000"/>
                  </a:solidFill>
                </a:uFill>
              </a:rPr>
              <a:t>Gammed</a:t>
            </a:r>
            <a:r>
              <a:rPr sz="4400" u="heavy" spc="-1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400" u="heavy" dirty="0">
                <a:uFill>
                  <a:solidFill>
                    <a:srgbClr val="FF0000"/>
                  </a:solidFill>
                </a:uFill>
              </a:rPr>
              <a:t>IV	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8739" y="1216774"/>
            <a:ext cx="3591560" cy="41179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70" dirty="0">
                <a:latin typeface="Carlito"/>
                <a:cs typeface="Carlito"/>
              </a:rPr>
              <a:t>CdTe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Semiconductor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Carlito"/>
                <a:cs typeface="Carlito"/>
              </a:rPr>
              <a:t>15-170</a:t>
            </a:r>
            <a:r>
              <a:rPr sz="2400" spc="23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keV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Length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5" dirty="0">
                <a:latin typeface="Carlito"/>
                <a:cs typeface="Carlito"/>
              </a:rPr>
              <a:t>105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mm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Diameter </a:t>
            </a:r>
            <a:r>
              <a:rPr sz="2400" dirty="0">
                <a:latin typeface="Carlito"/>
                <a:cs typeface="Carlito"/>
              </a:rPr>
              <a:t>= 11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mm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CsI(Tl) </a:t>
            </a:r>
            <a:r>
              <a:rPr sz="2800" spc="-15" dirty="0">
                <a:latin typeface="Carlito"/>
                <a:cs typeface="Carlito"/>
              </a:rPr>
              <a:t>Scintillator </a:t>
            </a:r>
            <a:r>
              <a:rPr sz="2800" spc="-5" dirty="0">
                <a:latin typeface="Carlito"/>
                <a:cs typeface="Carlito"/>
              </a:rPr>
              <a:t>with  </a:t>
            </a:r>
            <a:r>
              <a:rPr sz="2800" spc="-10" dirty="0">
                <a:latin typeface="Carlito"/>
                <a:cs typeface="Carlito"/>
              </a:rPr>
              <a:t>Photodiode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100 </a:t>
            </a:r>
            <a:r>
              <a:rPr sz="2400" spc="-25" dirty="0">
                <a:latin typeface="Carlito"/>
                <a:cs typeface="Carlito"/>
              </a:rPr>
              <a:t>keV </a:t>
            </a:r>
            <a:r>
              <a:rPr sz="2400" dirty="0">
                <a:latin typeface="Carlito"/>
                <a:cs typeface="Carlito"/>
              </a:rPr>
              <a:t>- 1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MeV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Length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5" dirty="0">
                <a:latin typeface="Carlito"/>
                <a:cs typeface="Carlito"/>
              </a:rPr>
              <a:t>110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mm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Diameter </a:t>
            </a:r>
            <a:r>
              <a:rPr sz="2400" dirty="0">
                <a:latin typeface="Carlito"/>
                <a:cs typeface="Carlito"/>
              </a:rPr>
              <a:t>= 16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mm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826" y="461899"/>
            <a:ext cx="634517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4. </a:t>
            </a:r>
            <a:r>
              <a:rPr sz="4400" spc="-5" dirty="0"/>
              <a:t>Dose</a:t>
            </a:r>
            <a:r>
              <a:rPr sz="4400" spc="-100" dirty="0"/>
              <a:t> </a:t>
            </a:r>
            <a:r>
              <a:rPr sz="4400" spc="-25" dirty="0"/>
              <a:t>calibrators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57400" y="1645920"/>
            <a:ext cx="5241036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958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3940" y="4293108"/>
            <a:ext cx="3579875" cy="2273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1357376"/>
            <a:ext cx="7905750" cy="510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These instruments are </a:t>
            </a:r>
            <a:r>
              <a:rPr sz="2000" dirty="0">
                <a:latin typeface="Carlito"/>
                <a:cs typeface="Carlito"/>
              </a:rPr>
              <a:t>capable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providing </a:t>
            </a:r>
            <a:r>
              <a:rPr sz="2000" spc="-5" dirty="0">
                <a:latin typeface="Carlito"/>
                <a:cs typeface="Carlito"/>
              </a:rPr>
              <a:t>radioactivity measurements 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within the </a:t>
            </a:r>
            <a:r>
              <a:rPr sz="2000" spc="-10" dirty="0">
                <a:latin typeface="Carlito"/>
                <a:cs typeface="Carlito"/>
              </a:rPr>
              <a:t>required </a:t>
            </a:r>
            <a:r>
              <a:rPr sz="2000" spc="-5" dirty="0">
                <a:latin typeface="Carlito"/>
                <a:cs typeface="Carlito"/>
              </a:rPr>
              <a:t>accuracy </a:t>
            </a:r>
            <a:r>
              <a:rPr sz="2000" spc="-10" dirty="0">
                <a:latin typeface="Carlito"/>
                <a:cs typeface="Carlito"/>
              </a:rPr>
              <a:t>levels (for </a:t>
            </a:r>
            <a:r>
              <a:rPr sz="2000" spc="-5" dirty="0">
                <a:latin typeface="Carlito"/>
                <a:cs typeface="Carlito"/>
              </a:rPr>
              <a:t>clinical </a:t>
            </a:r>
            <a:r>
              <a:rPr sz="2000" dirty="0">
                <a:latin typeface="Carlito"/>
                <a:cs typeface="Carlito"/>
              </a:rPr>
              <a:t>activities </a:t>
            </a:r>
            <a:r>
              <a:rPr sz="2000" spc="-5" dirty="0">
                <a:latin typeface="Carlito"/>
                <a:cs typeface="Carlito"/>
              </a:rPr>
              <a:t>in nuclear  </a:t>
            </a:r>
            <a:r>
              <a:rPr sz="2000" dirty="0">
                <a:latin typeface="Carlito"/>
                <a:cs typeface="Carlito"/>
              </a:rPr>
              <a:t>medicine).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It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includes:</a:t>
            </a:r>
            <a:endParaRPr sz="20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rlito"/>
                <a:cs typeface="Carlito"/>
              </a:rPr>
              <a:t>Measurement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radioactivity to </a:t>
            </a:r>
            <a:r>
              <a:rPr sz="1800" dirty="0">
                <a:latin typeface="Carlito"/>
                <a:cs typeface="Carlito"/>
              </a:rPr>
              <a:t>be </a:t>
            </a:r>
            <a:r>
              <a:rPr sz="1800" spc="-10" dirty="0">
                <a:latin typeface="Carlito"/>
                <a:cs typeface="Carlito"/>
              </a:rPr>
              <a:t>administered to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patients.</a:t>
            </a:r>
            <a:endParaRPr sz="18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rlito"/>
                <a:cs typeface="Carlito"/>
              </a:rPr>
              <a:t>Preparation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spc="-15" dirty="0">
                <a:latin typeface="Carlito"/>
                <a:cs typeface="Carlito"/>
              </a:rPr>
              <a:t>calibration </a:t>
            </a:r>
            <a:r>
              <a:rPr sz="1800" spc="-10" dirty="0">
                <a:latin typeface="Carlito"/>
                <a:cs typeface="Carlito"/>
              </a:rPr>
              <a:t>sources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QC of nuclear medicine</a:t>
            </a:r>
            <a:r>
              <a:rPr sz="1800" spc="229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instruments.</a:t>
            </a:r>
            <a:endParaRPr sz="18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rlito"/>
                <a:cs typeface="Carlito"/>
              </a:rPr>
              <a:t>Quality </a:t>
            </a:r>
            <a:r>
              <a:rPr sz="1800" spc="-10" dirty="0">
                <a:latin typeface="Carlito"/>
                <a:cs typeface="Carlito"/>
              </a:rPr>
              <a:t>Control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radiopharmaceuticals.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rlito"/>
              <a:cs typeface="Carlito"/>
            </a:endParaRPr>
          </a:p>
          <a:p>
            <a:pPr marL="427355" marR="4105910" indent="-342900" algn="just">
              <a:lnSpc>
                <a:spcPct val="101000"/>
              </a:lnSpc>
              <a:buFont typeface="Arial"/>
              <a:buChar char="•"/>
              <a:tabLst>
                <a:tab pos="427990" algn="l"/>
              </a:tabLst>
            </a:pPr>
            <a:r>
              <a:rPr sz="2000" dirty="0">
                <a:latin typeface="Carlito"/>
                <a:cs typeface="Carlito"/>
              </a:rPr>
              <a:t>Radioactivity </a:t>
            </a:r>
            <a:r>
              <a:rPr sz="2000" spc="-15" dirty="0">
                <a:latin typeface="Carlito"/>
                <a:cs typeface="Carlito"/>
              </a:rPr>
              <a:t>range: </a:t>
            </a:r>
            <a:r>
              <a:rPr sz="2000" spc="-5" dirty="0">
                <a:latin typeface="Carlito"/>
                <a:cs typeface="Carlito"/>
              </a:rPr>
              <a:t>MBq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GBq  </a:t>
            </a:r>
            <a:r>
              <a:rPr sz="2000" spc="-5" dirty="0">
                <a:latin typeface="Carlito"/>
                <a:cs typeface="Carlito"/>
              </a:rPr>
              <a:t>(</a:t>
            </a:r>
            <a:r>
              <a:rPr sz="2000" spc="-5" dirty="0">
                <a:latin typeface="Symbol"/>
                <a:cs typeface="Symbol"/>
              </a:rPr>
              <a:t></a:t>
            </a:r>
            <a:r>
              <a:rPr sz="2000" spc="-5" dirty="0">
                <a:latin typeface="Carlito"/>
                <a:cs typeface="Carlito"/>
              </a:rPr>
              <a:t>Ci </a:t>
            </a:r>
            <a:r>
              <a:rPr sz="2000" spc="-15" dirty="0">
                <a:latin typeface="Carlito"/>
                <a:cs typeface="Carlito"/>
              </a:rPr>
              <a:t>to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Ci).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50">
              <a:latin typeface="Carlito"/>
              <a:cs typeface="Carlito"/>
            </a:endParaRPr>
          </a:p>
          <a:p>
            <a:pPr marL="427355" marR="4107815" indent="-342900" algn="just">
              <a:lnSpc>
                <a:spcPct val="100000"/>
              </a:lnSpc>
              <a:buFont typeface="Arial"/>
              <a:buChar char="•"/>
              <a:tabLst>
                <a:tab pos="427990" algn="l"/>
              </a:tabLst>
            </a:pPr>
            <a:r>
              <a:rPr sz="2000" spc="-5" dirty="0">
                <a:latin typeface="Carlito"/>
                <a:cs typeface="Carlito"/>
              </a:rPr>
              <a:t>Radionuclide </a:t>
            </a:r>
            <a:r>
              <a:rPr sz="2000" dirty="0">
                <a:latin typeface="Carlito"/>
                <a:cs typeface="Carlito"/>
              </a:rPr>
              <a:t>activity </a:t>
            </a:r>
            <a:r>
              <a:rPr sz="2000" spc="-15" dirty="0">
                <a:latin typeface="Carlito"/>
                <a:cs typeface="Carlito"/>
              </a:rPr>
              <a:t>calibrators  </a:t>
            </a:r>
            <a:r>
              <a:rPr sz="2000" spc="-10" dirty="0">
                <a:latin typeface="Carlito"/>
                <a:cs typeface="Carlito"/>
              </a:rPr>
              <a:t>are considered </a:t>
            </a:r>
            <a:r>
              <a:rPr sz="2000" dirty="0">
                <a:latin typeface="Carlito"/>
                <a:cs typeface="Carlito"/>
              </a:rPr>
              <a:t>an </a:t>
            </a:r>
            <a:r>
              <a:rPr sz="2000" spc="-10" dirty="0">
                <a:latin typeface="Carlito"/>
                <a:cs typeface="Carlito"/>
              </a:rPr>
              <a:t>important  component </a:t>
            </a:r>
            <a:r>
              <a:rPr sz="2000" spc="-2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patient  radiation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protection.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66141"/>
            <a:ext cx="9143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5" name="object 5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68197"/>
            <a:ext cx="748550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/>
              <a:t>Ionizing </a:t>
            </a:r>
            <a:r>
              <a:rPr sz="4400" spc="-20" smtClean="0"/>
              <a:t>radiation</a:t>
            </a:r>
            <a:r>
              <a:rPr lang="en-US" sz="4400" spc="-45" dirty="0" smtClean="0"/>
              <a:t> </a:t>
            </a:r>
            <a:r>
              <a:rPr sz="4400" spc="-15" smtClean="0"/>
              <a:t>detection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25958" y="1751838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39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4253" y="2384869"/>
            <a:ext cx="6358255" cy="3021330"/>
            <a:chOff x="504253" y="2384869"/>
            <a:chExt cx="6358255" cy="3021330"/>
          </a:xfrm>
        </p:grpSpPr>
        <p:sp>
          <p:nvSpPr>
            <p:cNvPr id="5" name="object 5"/>
            <p:cNvSpPr/>
            <p:nvPr/>
          </p:nvSpPr>
          <p:spPr>
            <a:xfrm>
              <a:off x="1709674" y="2531364"/>
              <a:ext cx="5152390" cy="2393950"/>
            </a:xfrm>
            <a:custGeom>
              <a:avLst/>
              <a:gdLst/>
              <a:ahLst/>
              <a:cxnLst/>
              <a:rect l="l" t="t" r="r" b="b"/>
              <a:pathLst>
                <a:path w="5152390" h="2393950">
                  <a:moveTo>
                    <a:pt x="5037307" y="47480"/>
                  </a:moveTo>
                  <a:lnTo>
                    <a:pt x="0" y="2356231"/>
                  </a:lnTo>
                  <a:lnTo>
                    <a:pt x="17144" y="2393696"/>
                  </a:lnTo>
                  <a:lnTo>
                    <a:pt x="5054514" y="84917"/>
                  </a:lnTo>
                  <a:lnTo>
                    <a:pt x="5077979" y="51515"/>
                  </a:lnTo>
                  <a:lnTo>
                    <a:pt x="5037307" y="47480"/>
                  </a:lnTo>
                  <a:close/>
                </a:path>
                <a:path w="5152390" h="2393950">
                  <a:moveTo>
                    <a:pt x="5134263" y="15748"/>
                  </a:moveTo>
                  <a:lnTo>
                    <a:pt x="5106543" y="15748"/>
                  </a:lnTo>
                  <a:lnTo>
                    <a:pt x="5123687" y="53212"/>
                  </a:lnTo>
                  <a:lnTo>
                    <a:pt x="5054514" y="84917"/>
                  </a:lnTo>
                  <a:lnTo>
                    <a:pt x="5016119" y="139573"/>
                  </a:lnTo>
                  <a:lnTo>
                    <a:pt x="5012803" y="147040"/>
                  </a:lnTo>
                  <a:lnTo>
                    <a:pt x="5012642" y="154924"/>
                  </a:lnTo>
                  <a:lnTo>
                    <a:pt x="5015458" y="162307"/>
                  </a:lnTo>
                  <a:lnTo>
                    <a:pt x="5021072" y="168275"/>
                  </a:lnTo>
                  <a:lnTo>
                    <a:pt x="5028539" y="171517"/>
                  </a:lnTo>
                  <a:lnTo>
                    <a:pt x="5036423" y="171640"/>
                  </a:lnTo>
                  <a:lnTo>
                    <a:pt x="5043806" y="168810"/>
                  </a:lnTo>
                  <a:lnTo>
                    <a:pt x="5049774" y="163195"/>
                  </a:lnTo>
                  <a:lnTo>
                    <a:pt x="5152262" y="17525"/>
                  </a:lnTo>
                  <a:lnTo>
                    <a:pt x="5134263" y="15748"/>
                  </a:lnTo>
                  <a:close/>
                </a:path>
                <a:path w="5152390" h="2393950">
                  <a:moveTo>
                    <a:pt x="5077979" y="51515"/>
                  </a:moveTo>
                  <a:lnTo>
                    <a:pt x="5054514" y="84917"/>
                  </a:lnTo>
                  <a:lnTo>
                    <a:pt x="5119808" y="54990"/>
                  </a:lnTo>
                  <a:lnTo>
                    <a:pt x="5113020" y="54990"/>
                  </a:lnTo>
                  <a:lnTo>
                    <a:pt x="5077979" y="51515"/>
                  </a:lnTo>
                  <a:close/>
                </a:path>
                <a:path w="5152390" h="2393950">
                  <a:moveTo>
                    <a:pt x="5098287" y="22606"/>
                  </a:moveTo>
                  <a:lnTo>
                    <a:pt x="5077979" y="51515"/>
                  </a:lnTo>
                  <a:lnTo>
                    <a:pt x="5113020" y="54990"/>
                  </a:lnTo>
                  <a:lnTo>
                    <a:pt x="5098287" y="22606"/>
                  </a:lnTo>
                  <a:close/>
                </a:path>
                <a:path w="5152390" h="2393950">
                  <a:moveTo>
                    <a:pt x="5109681" y="22606"/>
                  </a:moveTo>
                  <a:lnTo>
                    <a:pt x="5098287" y="22606"/>
                  </a:lnTo>
                  <a:lnTo>
                    <a:pt x="5113020" y="54990"/>
                  </a:lnTo>
                  <a:lnTo>
                    <a:pt x="5119808" y="54990"/>
                  </a:lnTo>
                  <a:lnTo>
                    <a:pt x="5123687" y="53212"/>
                  </a:lnTo>
                  <a:lnTo>
                    <a:pt x="5109681" y="22606"/>
                  </a:lnTo>
                  <a:close/>
                </a:path>
                <a:path w="5152390" h="2393950">
                  <a:moveTo>
                    <a:pt x="5106543" y="15748"/>
                  </a:moveTo>
                  <a:lnTo>
                    <a:pt x="5037307" y="47480"/>
                  </a:lnTo>
                  <a:lnTo>
                    <a:pt x="5077979" y="51515"/>
                  </a:lnTo>
                  <a:lnTo>
                    <a:pt x="5098287" y="22606"/>
                  </a:lnTo>
                  <a:lnTo>
                    <a:pt x="5109681" y="22606"/>
                  </a:lnTo>
                  <a:lnTo>
                    <a:pt x="5106543" y="15748"/>
                  </a:lnTo>
                  <a:close/>
                </a:path>
                <a:path w="5152390" h="2393950">
                  <a:moveTo>
                    <a:pt x="4974844" y="0"/>
                  </a:moveTo>
                  <a:lnTo>
                    <a:pt x="4966723" y="805"/>
                  </a:lnTo>
                  <a:lnTo>
                    <a:pt x="4959794" y="4540"/>
                  </a:lnTo>
                  <a:lnTo>
                    <a:pt x="4954770" y="10608"/>
                  </a:lnTo>
                  <a:lnTo>
                    <a:pt x="4952365" y="18414"/>
                  </a:lnTo>
                  <a:lnTo>
                    <a:pt x="4953244" y="26552"/>
                  </a:lnTo>
                  <a:lnTo>
                    <a:pt x="4957016" y="33512"/>
                  </a:lnTo>
                  <a:lnTo>
                    <a:pt x="4963098" y="38542"/>
                  </a:lnTo>
                  <a:lnTo>
                    <a:pt x="4970907" y="40894"/>
                  </a:lnTo>
                  <a:lnTo>
                    <a:pt x="5037307" y="47480"/>
                  </a:lnTo>
                  <a:lnTo>
                    <a:pt x="5106543" y="15748"/>
                  </a:lnTo>
                  <a:lnTo>
                    <a:pt x="5134263" y="15748"/>
                  </a:lnTo>
                  <a:lnTo>
                    <a:pt x="4974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198" y="3477842"/>
              <a:ext cx="1754505" cy="1000760"/>
            </a:xfrm>
            <a:custGeom>
              <a:avLst/>
              <a:gdLst/>
              <a:ahLst/>
              <a:cxnLst/>
              <a:rect l="l" t="t" r="r" b="b"/>
              <a:pathLst>
                <a:path w="1754505" h="1000760">
                  <a:moveTo>
                    <a:pt x="1754124" y="1000431"/>
                  </a:moveTo>
                  <a:lnTo>
                    <a:pt x="1729723" y="943209"/>
                  </a:lnTo>
                  <a:lnTo>
                    <a:pt x="1705320" y="886149"/>
                  </a:lnTo>
                  <a:lnTo>
                    <a:pt x="1680914" y="829418"/>
                  </a:lnTo>
                  <a:lnTo>
                    <a:pt x="1656502" y="773180"/>
                  </a:lnTo>
                  <a:lnTo>
                    <a:pt x="1632083" y="717599"/>
                  </a:lnTo>
                  <a:lnTo>
                    <a:pt x="1607655" y="662841"/>
                  </a:lnTo>
                  <a:lnTo>
                    <a:pt x="1583216" y="609070"/>
                  </a:lnTo>
                  <a:lnTo>
                    <a:pt x="1558764" y="556451"/>
                  </a:lnTo>
                  <a:lnTo>
                    <a:pt x="1534298" y="505149"/>
                  </a:lnTo>
                  <a:lnTo>
                    <a:pt x="1509815" y="455328"/>
                  </a:lnTo>
                  <a:lnTo>
                    <a:pt x="1485314" y="407154"/>
                  </a:lnTo>
                  <a:lnTo>
                    <a:pt x="1460794" y="360790"/>
                  </a:lnTo>
                  <a:lnTo>
                    <a:pt x="1436251" y="316403"/>
                  </a:lnTo>
                  <a:lnTo>
                    <a:pt x="1411685" y="274156"/>
                  </a:lnTo>
                  <a:lnTo>
                    <a:pt x="1387093" y="234215"/>
                  </a:lnTo>
                  <a:lnTo>
                    <a:pt x="1362475" y="196743"/>
                  </a:lnTo>
                  <a:lnTo>
                    <a:pt x="1337827" y="161907"/>
                  </a:lnTo>
                  <a:lnTo>
                    <a:pt x="1313148" y="129871"/>
                  </a:lnTo>
                  <a:lnTo>
                    <a:pt x="1288437" y="100799"/>
                  </a:lnTo>
                  <a:lnTo>
                    <a:pt x="1238908" y="52207"/>
                  </a:lnTo>
                  <a:lnTo>
                    <a:pt x="1189228" y="17451"/>
                  </a:lnTo>
                  <a:lnTo>
                    <a:pt x="1121890" y="0"/>
                  </a:lnTo>
                  <a:lnTo>
                    <a:pt x="1088199" y="4457"/>
                  </a:lnTo>
                  <a:lnTo>
                    <a:pt x="1020725" y="34530"/>
                  </a:lnTo>
                  <a:lnTo>
                    <a:pt x="986923" y="58061"/>
                  </a:lnTo>
                  <a:lnTo>
                    <a:pt x="953067" y="85866"/>
                  </a:lnTo>
                  <a:lnTo>
                    <a:pt x="919147" y="116902"/>
                  </a:lnTo>
                  <a:lnTo>
                    <a:pt x="885153" y="150129"/>
                  </a:lnTo>
                  <a:lnTo>
                    <a:pt x="851078" y="184504"/>
                  </a:lnTo>
                  <a:lnTo>
                    <a:pt x="816910" y="218985"/>
                  </a:lnTo>
                  <a:lnTo>
                    <a:pt x="782642" y="252530"/>
                  </a:lnTo>
                  <a:lnTo>
                    <a:pt x="748265" y="284097"/>
                  </a:lnTo>
                  <a:lnTo>
                    <a:pt x="713768" y="312645"/>
                  </a:lnTo>
                  <a:lnTo>
                    <a:pt x="679143" y="337131"/>
                  </a:lnTo>
                  <a:lnTo>
                    <a:pt x="644381" y="356513"/>
                  </a:lnTo>
                  <a:lnTo>
                    <a:pt x="430628" y="390373"/>
                  </a:lnTo>
                  <a:lnTo>
                    <a:pt x="230412" y="381386"/>
                  </a:lnTo>
                  <a:lnTo>
                    <a:pt x="67358" y="361945"/>
                  </a:lnTo>
                  <a:lnTo>
                    <a:pt x="0" y="35120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5560" y="4547616"/>
              <a:ext cx="1571625" cy="571500"/>
            </a:xfrm>
            <a:custGeom>
              <a:avLst/>
              <a:gdLst/>
              <a:ahLst/>
              <a:cxnLst/>
              <a:rect l="l" t="t" r="r" b="b"/>
              <a:pathLst>
                <a:path w="1571625" h="571500">
                  <a:moveTo>
                    <a:pt x="0" y="0"/>
                  </a:moveTo>
                  <a:lnTo>
                    <a:pt x="1571625" y="5714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8792" y="3191256"/>
              <a:ext cx="142875" cy="929005"/>
            </a:xfrm>
            <a:custGeom>
              <a:avLst/>
              <a:gdLst/>
              <a:ahLst/>
              <a:cxnLst/>
              <a:rect l="l" t="t" r="r" b="b"/>
              <a:pathLst>
                <a:path w="142875" h="929004">
                  <a:moveTo>
                    <a:pt x="0" y="928624"/>
                  </a:moveTo>
                  <a:lnTo>
                    <a:pt x="14287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6036" y="3048000"/>
              <a:ext cx="1310640" cy="1696720"/>
            </a:xfrm>
            <a:custGeom>
              <a:avLst/>
              <a:gdLst/>
              <a:ahLst/>
              <a:cxnLst/>
              <a:rect l="l" t="t" r="r" b="b"/>
              <a:pathLst>
                <a:path w="1310639" h="1696720">
                  <a:moveTo>
                    <a:pt x="0" y="1143381"/>
                  </a:moveTo>
                  <a:lnTo>
                    <a:pt x="54801" y="1140332"/>
                  </a:lnTo>
                  <a:lnTo>
                    <a:pt x="109415" y="1137651"/>
                  </a:lnTo>
                  <a:lnTo>
                    <a:pt x="163657" y="1135701"/>
                  </a:lnTo>
                  <a:lnTo>
                    <a:pt x="217339" y="1134843"/>
                  </a:lnTo>
                  <a:lnTo>
                    <a:pt x="270275" y="1135441"/>
                  </a:lnTo>
                  <a:lnTo>
                    <a:pt x="322278" y="1137856"/>
                  </a:lnTo>
                  <a:lnTo>
                    <a:pt x="373162" y="1142451"/>
                  </a:lnTo>
                  <a:lnTo>
                    <a:pt x="422740" y="1149589"/>
                  </a:lnTo>
                  <a:lnTo>
                    <a:pt x="470826" y="1159633"/>
                  </a:lnTo>
                  <a:lnTo>
                    <a:pt x="517233" y="1172943"/>
                  </a:lnTo>
                  <a:lnTo>
                    <a:pt x="561775" y="1189884"/>
                  </a:lnTo>
                  <a:lnTo>
                    <a:pt x="604265" y="1210818"/>
                  </a:lnTo>
                  <a:lnTo>
                    <a:pt x="734972" y="1325504"/>
                  </a:lnTo>
                  <a:lnTo>
                    <a:pt x="861060" y="1488043"/>
                  </a:lnTo>
                  <a:lnTo>
                    <a:pt x="956095" y="1633317"/>
                  </a:lnTo>
                  <a:lnTo>
                    <a:pt x="993648" y="1696212"/>
                  </a:lnTo>
                </a:path>
                <a:path w="1310639" h="1696720">
                  <a:moveTo>
                    <a:pt x="1310259" y="571500"/>
                  </a:moveTo>
                  <a:lnTo>
                    <a:pt x="5958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46675" y="3619500"/>
              <a:ext cx="500380" cy="714375"/>
            </a:xfrm>
            <a:custGeom>
              <a:avLst/>
              <a:gdLst/>
              <a:ahLst/>
              <a:cxnLst/>
              <a:rect l="l" t="t" r="r" b="b"/>
              <a:pathLst>
                <a:path w="500379" h="714375">
                  <a:moveTo>
                    <a:pt x="0" y="0"/>
                  </a:moveTo>
                  <a:lnTo>
                    <a:pt x="499999" y="71437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77027" y="2389632"/>
              <a:ext cx="898525" cy="1087755"/>
            </a:xfrm>
            <a:custGeom>
              <a:avLst/>
              <a:gdLst/>
              <a:ahLst/>
              <a:cxnLst/>
              <a:rect l="l" t="t" r="r" b="b"/>
              <a:pathLst>
                <a:path w="898525" h="1087754">
                  <a:moveTo>
                    <a:pt x="0" y="928115"/>
                  </a:moveTo>
                  <a:lnTo>
                    <a:pt x="29" y="869786"/>
                  </a:lnTo>
                  <a:lnTo>
                    <a:pt x="235" y="811716"/>
                  </a:lnTo>
                  <a:lnTo>
                    <a:pt x="794" y="754165"/>
                  </a:lnTo>
                  <a:lnTo>
                    <a:pt x="1883" y="697388"/>
                  </a:lnTo>
                  <a:lnTo>
                    <a:pt x="3679" y="641642"/>
                  </a:lnTo>
                  <a:lnTo>
                    <a:pt x="6358" y="587185"/>
                  </a:lnTo>
                  <a:lnTo>
                    <a:pt x="10096" y="534273"/>
                  </a:lnTo>
                  <a:lnTo>
                    <a:pt x="15071" y="483162"/>
                  </a:lnTo>
                  <a:lnTo>
                    <a:pt x="21458" y="434111"/>
                  </a:lnTo>
                  <a:lnTo>
                    <a:pt x="29435" y="387375"/>
                  </a:lnTo>
                  <a:lnTo>
                    <a:pt x="39179" y="343212"/>
                  </a:lnTo>
                  <a:lnTo>
                    <a:pt x="50865" y="301878"/>
                  </a:lnTo>
                  <a:lnTo>
                    <a:pt x="64670" y="263631"/>
                  </a:lnTo>
                  <a:lnTo>
                    <a:pt x="80772" y="228726"/>
                  </a:lnTo>
                  <a:lnTo>
                    <a:pt x="177950" y="127730"/>
                  </a:lnTo>
                  <a:lnTo>
                    <a:pt x="312991" y="56356"/>
                  </a:lnTo>
                  <a:lnTo>
                    <a:pt x="432887" y="13985"/>
                  </a:lnTo>
                  <a:lnTo>
                    <a:pt x="484632" y="0"/>
                  </a:lnTo>
                </a:path>
                <a:path w="898525" h="1087754">
                  <a:moveTo>
                    <a:pt x="41148" y="944879"/>
                  </a:moveTo>
                  <a:lnTo>
                    <a:pt x="898398" y="108775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2524" y="511454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55" y="0"/>
                  </a:move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7303" y="188537"/>
                  </a:lnTo>
                  <a:lnTo>
                    <a:pt x="27639" y="227862"/>
                  </a:lnTo>
                  <a:lnTo>
                    <a:pt x="58649" y="258872"/>
                  </a:lnTo>
                  <a:lnTo>
                    <a:pt x="97974" y="279208"/>
                  </a:lnTo>
                  <a:lnTo>
                    <a:pt x="143255" y="286511"/>
                  </a:lnTo>
                  <a:lnTo>
                    <a:pt x="188537" y="279208"/>
                  </a:lnTo>
                  <a:lnTo>
                    <a:pt x="227862" y="258872"/>
                  </a:lnTo>
                  <a:lnTo>
                    <a:pt x="258872" y="227862"/>
                  </a:lnTo>
                  <a:lnTo>
                    <a:pt x="279208" y="188537"/>
                  </a:lnTo>
                  <a:lnTo>
                    <a:pt x="286512" y="143255"/>
                  </a:lnTo>
                  <a:lnTo>
                    <a:pt x="279208" y="97974"/>
                  </a:lnTo>
                  <a:lnTo>
                    <a:pt x="258872" y="58649"/>
                  </a:lnTo>
                  <a:lnTo>
                    <a:pt x="227862" y="27639"/>
                  </a:lnTo>
                  <a:lnTo>
                    <a:pt x="188537" y="730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92524" y="511454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5" y="0"/>
                  </a:lnTo>
                  <a:lnTo>
                    <a:pt x="188537" y="7303"/>
                  </a:lnTo>
                  <a:lnTo>
                    <a:pt x="227862" y="27639"/>
                  </a:lnTo>
                  <a:lnTo>
                    <a:pt x="258872" y="58649"/>
                  </a:lnTo>
                  <a:lnTo>
                    <a:pt x="279208" y="97974"/>
                  </a:lnTo>
                  <a:lnTo>
                    <a:pt x="286512" y="143255"/>
                  </a:lnTo>
                  <a:lnTo>
                    <a:pt x="279208" y="188537"/>
                  </a:lnTo>
                  <a:lnTo>
                    <a:pt x="258872" y="227862"/>
                  </a:lnTo>
                  <a:lnTo>
                    <a:pt x="227862" y="258872"/>
                  </a:lnTo>
                  <a:lnTo>
                    <a:pt x="188537" y="279208"/>
                  </a:lnTo>
                  <a:lnTo>
                    <a:pt x="143255" y="286511"/>
                  </a:lnTo>
                  <a:lnTo>
                    <a:pt x="97974" y="279208"/>
                  </a:lnTo>
                  <a:lnTo>
                    <a:pt x="58649" y="258872"/>
                  </a:lnTo>
                  <a:lnTo>
                    <a:pt x="27639" y="227862"/>
                  </a:lnTo>
                  <a:lnTo>
                    <a:pt x="7303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9016" y="3614928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143256" y="0"/>
                  </a:moveTo>
                  <a:lnTo>
                    <a:pt x="97974" y="7260"/>
                  </a:lnTo>
                  <a:lnTo>
                    <a:pt x="58649" y="27480"/>
                  </a:lnTo>
                  <a:lnTo>
                    <a:pt x="27639" y="58320"/>
                  </a:lnTo>
                  <a:lnTo>
                    <a:pt x="7303" y="97438"/>
                  </a:lnTo>
                  <a:lnTo>
                    <a:pt x="0" y="142494"/>
                  </a:lnTo>
                  <a:lnTo>
                    <a:pt x="7303" y="187549"/>
                  </a:lnTo>
                  <a:lnTo>
                    <a:pt x="27639" y="226667"/>
                  </a:lnTo>
                  <a:lnTo>
                    <a:pt x="58649" y="257507"/>
                  </a:lnTo>
                  <a:lnTo>
                    <a:pt x="97974" y="277727"/>
                  </a:lnTo>
                  <a:lnTo>
                    <a:pt x="143256" y="284988"/>
                  </a:lnTo>
                  <a:lnTo>
                    <a:pt x="188537" y="277727"/>
                  </a:lnTo>
                  <a:lnTo>
                    <a:pt x="227862" y="257507"/>
                  </a:lnTo>
                  <a:lnTo>
                    <a:pt x="258872" y="226667"/>
                  </a:lnTo>
                  <a:lnTo>
                    <a:pt x="279208" y="187549"/>
                  </a:lnTo>
                  <a:lnTo>
                    <a:pt x="286512" y="142494"/>
                  </a:lnTo>
                  <a:lnTo>
                    <a:pt x="279208" y="97438"/>
                  </a:lnTo>
                  <a:lnTo>
                    <a:pt x="258872" y="58320"/>
                  </a:lnTo>
                  <a:lnTo>
                    <a:pt x="227862" y="27480"/>
                  </a:lnTo>
                  <a:lnTo>
                    <a:pt x="188537" y="7260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016" y="3614928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0" y="142494"/>
                  </a:moveTo>
                  <a:lnTo>
                    <a:pt x="7303" y="97438"/>
                  </a:lnTo>
                  <a:lnTo>
                    <a:pt x="27639" y="58320"/>
                  </a:lnTo>
                  <a:lnTo>
                    <a:pt x="58649" y="27480"/>
                  </a:lnTo>
                  <a:lnTo>
                    <a:pt x="97974" y="7260"/>
                  </a:lnTo>
                  <a:lnTo>
                    <a:pt x="143256" y="0"/>
                  </a:lnTo>
                  <a:lnTo>
                    <a:pt x="188537" y="7260"/>
                  </a:lnTo>
                  <a:lnTo>
                    <a:pt x="227862" y="27480"/>
                  </a:lnTo>
                  <a:lnTo>
                    <a:pt x="258872" y="58320"/>
                  </a:lnTo>
                  <a:lnTo>
                    <a:pt x="279208" y="97438"/>
                  </a:lnTo>
                  <a:lnTo>
                    <a:pt x="286512" y="142494"/>
                  </a:lnTo>
                  <a:lnTo>
                    <a:pt x="279208" y="187549"/>
                  </a:lnTo>
                  <a:lnTo>
                    <a:pt x="258872" y="226667"/>
                  </a:lnTo>
                  <a:lnTo>
                    <a:pt x="227862" y="257507"/>
                  </a:lnTo>
                  <a:lnTo>
                    <a:pt x="188537" y="277727"/>
                  </a:lnTo>
                  <a:lnTo>
                    <a:pt x="143256" y="284988"/>
                  </a:lnTo>
                  <a:lnTo>
                    <a:pt x="97974" y="277727"/>
                  </a:lnTo>
                  <a:lnTo>
                    <a:pt x="58649" y="257507"/>
                  </a:lnTo>
                  <a:lnTo>
                    <a:pt x="27639" y="226667"/>
                  </a:lnTo>
                  <a:lnTo>
                    <a:pt x="7303" y="187549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7827" y="3381578"/>
            <a:ext cx="191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-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97745" y="2869501"/>
            <a:ext cx="296545" cy="296545"/>
            <a:chOff x="3297745" y="2869501"/>
            <a:chExt cx="296545" cy="296545"/>
          </a:xfrm>
        </p:grpSpPr>
        <p:sp>
          <p:nvSpPr>
            <p:cNvPr id="18" name="object 18"/>
            <p:cNvSpPr/>
            <p:nvPr/>
          </p:nvSpPr>
          <p:spPr>
            <a:xfrm>
              <a:off x="3302508" y="287426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55" y="0"/>
                  </a:move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7303" y="188537"/>
                  </a:lnTo>
                  <a:lnTo>
                    <a:pt x="27639" y="227862"/>
                  </a:lnTo>
                  <a:lnTo>
                    <a:pt x="58649" y="258872"/>
                  </a:lnTo>
                  <a:lnTo>
                    <a:pt x="97974" y="279208"/>
                  </a:lnTo>
                  <a:lnTo>
                    <a:pt x="143255" y="286512"/>
                  </a:lnTo>
                  <a:lnTo>
                    <a:pt x="188537" y="279208"/>
                  </a:lnTo>
                  <a:lnTo>
                    <a:pt x="227862" y="258872"/>
                  </a:lnTo>
                  <a:lnTo>
                    <a:pt x="258872" y="227862"/>
                  </a:lnTo>
                  <a:lnTo>
                    <a:pt x="279208" y="188537"/>
                  </a:lnTo>
                  <a:lnTo>
                    <a:pt x="286512" y="143256"/>
                  </a:lnTo>
                  <a:lnTo>
                    <a:pt x="279208" y="97974"/>
                  </a:lnTo>
                  <a:lnTo>
                    <a:pt x="258872" y="58649"/>
                  </a:lnTo>
                  <a:lnTo>
                    <a:pt x="227862" y="27639"/>
                  </a:lnTo>
                  <a:lnTo>
                    <a:pt x="188537" y="730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2508" y="2874264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5" y="0"/>
                  </a:lnTo>
                  <a:lnTo>
                    <a:pt x="188537" y="7303"/>
                  </a:lnTo>
                  <a:lnTo>
                    <a:pt x="227862" y="27639"/>
                  </a:lnTo>
                  <a:lnTo>
                    <a:pt x="258872" y="58649"/>
                  </a:lnTo>
                  <a:lnTo>
                    <a:pt x="279208" y="97974"/>
                  </a:lnTo>
                  <a:lnTo>
                    <a:pt x="286512" y="143256"/>
                  </a:lnTo>
                  <a:lnTo>
                    <a:pt x="279208" y="188537"/>
                  </a:lnTo>
                  <a:lnTo>
                    <a:pt x="258872" y="227862"/>
                  </a:lnTo>
                  <a:lnTo>
                    <a:pt x="227862" y="258872"/>
                  </a:lnTo>
                  <a:lnTo>
                    <a:pt x="188537" y="279208"/>
                  </a:lnTo>
                  <a:lnTo>
                    <a:pt x="143255" y="286512"/>
                  </a:lnTo>
                  <a:lnTo>
                    <a:pt x="97974" y="279208"/>
                  </a:lnTo>
                  <a:lnTo>
                    <a:pt x="58649" y="258872"/>
                  </a:lnTo>
                  <a:lnTo>
                    <a:pt x="27639" y="227862"/>
                  </a:lnTo>
                  <a:lnTo>
                    <a:pt x="7303" y="188537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72358" y="2794508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+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55885" y="2726245"/>
            <a:ext cx="294640" cy="296545"/>
            <a:chOff x="3655885" y="2726245"/>
            <a:chExt cx="294640" cy="296545"/>
          </a:xfrm>
        </p:grpSpPr>
        <p:sp>
          <p:nvSpPr>
            <p:cNvPr id="22" name="object 22"/>
            <p:cNvSpPr/>
            <p:nvPr/>
          </p:nvSpPr>
          <p:spPr>
            <a:xfrm>
              <a:off x="3660647" y="2731007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19">
                  <a:moveTo>
                    <a:pt x="142493" y="0"/>
                  </a:moveTo>
                  <a:lnTo>
                    <a:pt x="97438" y="7303"/>
                  </a:lnTo>
                  <a:lnTo>
                    <a:pt x="58320" y="27639"/>
                  </a:lnTo>
                  <a:lnTo>
                    <a:pt x="27480" y="58649"/>
                  </a:lnTo>
                  <a:lnTo>
                    <a:pt x="7260" y="97974"/>
                  </a:lnTo>
                  <a:lnTo>
                    <a:pt x="0" y="143255"/>
                  </a:lnTo>
                  <a:lnTo>
                    <a:pt x="7260" y="188537"/>
                  </a:lnTo>
                  <a:lnTo>
                    <a:pt x="27480" y="227862"/>
                  </a:lnTo>
                  <a:lnTo>
                    <a:pt x="58320" y="258872"/>
                  </a:lnTo>
                  <a:lnTo>
                    <a:pt x="97438" y="279208"/>
                  </a:lnTo>
                  <a:lnTo>
                    <a:pt x="142493" y="286512"/>
                  </a:lnTo>
                  <a:lnTo>
                    <a:pt x="187549" y="279208"/>
                  </a:lnTo>
                  <a:lnTo>
                    <a:pt x="226667" y="258872"/>
                  </a:lnTo>
                  <a:lnTo>
                    <a:pt x="257507" y="227862"/>
                  </a:lnTo>
                  <a:lnTo>
                    <a:pt x="277727" y="188537"/>
                  </a:lnTo>
                  <a:lnTo>
                    <a:pt x="284988" y="143255"/>
                  </a:lnTo>
                  <a:lnTo>
                    <a:pt x="277727" y="97974"/>
                  </a:lnTo>
                  <a:lnTo>
                    <a:pt x="257507" y="58649"/>
                  </a:lnTo>
                  <a:lnTo>
                    <a:pt x="226667" y="27639"/>
                  </a:lnTo>
                  <a:lnTo>
                    <a:pt x="187549" y="7303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0647" y="2731007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19">
                  <a:moveTo>
                    <a:pt x="0" y="143255"/>
                  </a:moveTo>
                  <a:lnTo>
                    <a:pt x="7260" y="97974"/>
                  </a:lnTo>
                  <a:lnTo>
                    <a:pt x="27480" y="58649"/>
                  </a:lnTo>
                  <a:lnTo>
                    <a:pt x="58320" y="27639"/>
                  </a:lnTo>
                  <a:lnTo>
                    <a:pt x="97438" y="7303"/>
                  </a:lnTo>
                  <a:lnTo>
                    <a:pt x="142493" y="0"/>
                  </a:lnTo>
                  <a:lnTo>
                    <a:pt x="187549" y="7303"/>
                  </a:lnTo>
                  <a:lnTo>
                    <a:pt x="226667" y="27639"/>
                  </a:lnTo>
                  <a:lnTo>
                    <a:pt x="257507" y="58649"/>
                  </a:lnTo>
                  <a:lnTo>
                    <a:pt x="277727" y="97974"/>
                  </a:lnTo>
                  <a:lnTo>
                    <a:pt x="284988" y="143255"/>
                  </a:lnTo>
                  <a:lnTo>
                    <a:pt x="277727" y="188537"/>
                  </a:lnTo>
                  <a:lnTo>
                    <a:pt x="257507" y="227862"/>
                  </a:lnTo>
                  <a:lnTo>
                    <a:pt x="226667" y="258872"/>
                  </a:lnTo>
                  <a:lnTo>
                    <a:pt x="187549" y="279208"/>
                  </a:lnTo>
                  <a:lnTo>
                    <a:pt x="142493" y="286512"/>
                  </a:lnTo>
                  <a:lnTo>
                    <a:pt x="97438" y="279208"/>
                  </a:lnTo>
                  <a:lnTo>
                    <a:pt x="58320" y="258872"/>
                  </a:lnTo>
                  <a:lnTo>
                    <a:pt x="27480" y="227862"/>
                  </a:lnTo>
                  <a:lnTo>
                    <a:pt x="7260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9609" y="2651505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+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55245" y="3297745"/>
            <a:ext cx="296545" cy="296545"/>
            <a:chOff x="6155245" y="3297745"/>
            <a:chExt cx="296545" cy="296545"/>
          </a:xfrm>
        </p:grpSpPr>
        <p:sp>
          <p:nvSpPr>
            <p:cNvPr id="26" name="object 26"/>
            <p:cNvSpPr/>
            <p:nvPr/>
          </p:nvSpPr>
          <p:spPr>
            <a:xfrm>
              <a:off x="6160008" y="330250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255" y="0"/>
                  </a:move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7303" y="188537"/>
                  </a:lnTo>
                  <a:lnTo>
                    <a:pt x="27639" y="227862"/>
                  </a:lnTo>
                  <a:lnTo>
                    <a:pt x="58649" y="258872"/>
                  </a:lnTo>
                  <a:lnTo>
                    <a:pt x="97974" y="279208"/>
                  </a:lnTo>
                  <a:lnTo>
                    <a:pt x="143255" y="286512"/>
                  </a:lnTo>
                  <a:lnTo>
                    <a:pt x="188537" y="279208"/>
                  </a:lnTo>
                  <a:lnTo>
                    <a:pt x="227862" y="258872"/>
                  </a:lnTo>
                  <a:lnTo>
                    <a:pt x="258872" y="227862"/>
                  </a:lnTo>
                  <a:lnTo>
                    <a:pt x="279208" y="188537"/>
                  </a:lnTo>
                  <a:lnTo>
                    <a:pt x="286512" y="143255"/>
                  </a:lnTo>
                  <a:lnTo>
                    <a:pt x="279208" y="97974"/>
                  </a:lnTo>
                  <a:lnTo>
                    <a:pt x="258872" y="58649"/>
                  </a:lnTo>
                  <a:lnTo>
                    <a:pt x="227862" y="27639"/>
                  </a:lnTo>
                  <a:lnTo>
                    <a:pt x="188537" y="730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0008" y="330250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5" y="0"/>
                  </a:lnTo>
                  <a:lnTo>
                    <a:pt x="188537" y="7303"/>
                  </a:lnTo>
                  <a:lnTo>
                    <a:pt x="227862" y="27639"/>
                  </a:lnTo>
                  <a:lnTo>
                    <a:pt x="258872" y="58649"/>
                  </a:lnTo>
                  <a:lnTo>
                    <a:pt x="279208" y="97974"/>
                  </a:lnTo>
                  <a:lnTo>
                    <a:pt x="286512" y="143255"/>
                  </a:lnTo>
                  <a:lnTo>
                    <a:pt x="279208" y="188537"/>
                  </a:lnTo>
                  <a:lnTo>
                    <a:pt x="258872" y="227862"/>
                  </a:lnTo>
                  <a:lnTo>
                    <a:pt x="227862" y="258872"/>
                  </a:lnTo>
                  <a:lnTo>
                    <a:pt x="188537" y="279208"/>
                  </a:lnTo>
                  <a:lnTo>
                    <a:pt x="143255" y="286512"/>
                  </a:lnTo>
                  <a:lnTo>
                    <a:pt x="97974" y="279208"/>
                  </a:lnTo>
                  <a:lnTo>
                    <a:pt x="58649" y="258872"/>
                  </a:lnTo>
                  <a:lnTo>
                    <a:pt x="27639" y="227862"/>
                  </a:lnTo>
                  <a:lnTo>
                    <a:pt x="7303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30492" y="3223005"/>
            <a:ext cx="19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+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61497" y="4753165"/>
            <a:ext cx="296545" cy="294640"/>
            <a:chOff x="4361497" y="4753165"/>
            <a:chExt cx="296545" cy="294640"/>
          </a:xfrm>
        </p:grpSpPr>
        <p:sp>
          <p:nvSpPr>
            <p:cNvPr id="30" name="object 30"/>
            <p:cNvSpPr/>
            <p:nvPr/>
          </p:nvSpPr>
          <p:spPr>
            <a:xfrm>
              <a:off x="4366259" y="4757928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143255" y="0"/>
                  </a:moveTo>
                  <a:lnTo>
                    <a:pt x="97974" y="7260"/>
                  </a:lnTo>
                  <a:lnTo>
                    <a:pt x="58649" y="27480"/>
                  </a:lnTo>
                  <a:lnTo>
                    <a:pt x="27639" y="58320"/>
                  </a:lnTo>
                  <a:lnTo>
                    <a:pt x="7303" y="97438"/>
                  </a:lnTo>
                  <a:lnTo>
                    <a:pt x="0" y="142494"/>
                  </a:lnTo>
                  <a:lnTo>
                    <a:pt x="7303" y="187549"/>
                  </a:lnTo>
                  <a:lnTo>
                    <a:pt x="27639" y="226667"/>
                  </a:lnTo>
                  <a:lnTo>
                    <a:pt x="58649" y="257507"/>
                  </a:lnTo>
                  <a:lnTo>
                    <a:pt x="97974" y="277727"/>
                  </a:lnTo>
                  <a:lnTo>
                    <a:pt x="143255" y="284988"/>
                  </a:lnTo>
                  <a:lnTo>
                    <a:pt x="188537" y="277727"/>
                  </a:lnTo>
                  <a:lnTo>
                    <a:pt x="227862" y="257507"/>
                  </a:lnTo>
                  <a:lnTo>
                    <a:pt x="258872" y="226667"/>
                  </a:lnTo>
                  <a:lnTo>
                    <a:pt x="279208" y="187549"/>
                  </a:lnTo>
                  <a:lnTo>
                    <a:pt x="286512" y="142494"/>
                  </a:lnTo>
                  <a:lnTo>
                    <a:pt x="279208" y="97438"/>
                  </a:lnTo>
                  <a:lnTo>
                    <a:pt x="258872" y="58320"/>
                  </a:lnTo>
                  <a:lnTo>
                    <a:pt x="227862" y="27480"/>
                  </a:lnTo>
                  <a:lnTo>
                    <a:pt x="188537" y="7260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66259" y="4757928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0" y="142494"/>
                  </a:moveTo>
                  <a:lnTo>
                    <a:pt x="7303" y="97438"/>
                  </a:lnTo>
                  <a:lnTo>
                    <a:pt x="27639" y="58320"/>
                  </a:lnTo>
                  <a:lnTo>
                    <a:pt x="58649" y="27480"/>
                  </a:lnTo>
                  <a:lnTo>
                    <a:pt x="97974" y="7260"/>
                  </a:lnTo>
                  <a:lnTo>
                    <a:pt x="143255" y="0"/>
                  </a:lnTo>
                  <a:lnTo>
                    <a:pt x="188537" y="7260"/>
                  </a:lnTo>
                  <a:lnTo>
                    <a:pt x="227862" y="27480"/>
                  </a:lnTo>
                  <a:lnTo>
                    <a:pt x="258872" y="58320"/>
                  </a:lnTo>
                  <a:lnTo>
                    <a:pt x="279208" y="97438"/>
                  </a:lnTo>
                  <a:lnTo>
                    <a:pt x="286512" y="142494"/>
                  </a:lnTo>
                  <a:lnTo>
                    <a:pt x="279208" y="187549"/>
                  </a:lnTo>
                  <a:lnTo>
                    <a:pt x="258872" y="226667"/>
                  </a:lnTo>
                  <a:lnTo>
                    <a:pt x="227862" y="257507"/>
                  </a:lnTo>
                  <a:lnTo>
                    <a:pt x="188537" y="277727"/>
                  </a:lnTo>
                  <a:lnTo>
                    <a:pt x="143255" y="284988"/>
                  </a:lnTo>
                  <a:lnTo>
                    <a:pt x="97974" y="277727"/>
                  </a:lnTo>
                  <a:lnTo>
                    <a:pt x="58649" y="257507"/>
                  </a:lnTo>
                  <a:lnTo>
                    <a:pt x="27639" y="226667"/>
                  </a:lnTo>
                  <a:lnTo>
                    <a:pt x="7303" y="187549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418965" y="4524832"/>
            <a:ext cx="166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-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80825" y="4396549"/>
            <a:ext cx="294640" cy="294640"/>
            <a:chOff x="5080825" y="4396549"/>
            <a:chExt cx="294640" cy="294640"/>
          </a:xfrm>
        </p:grpSpPr>
        <p:sp>
          <p:nvSpPr>
            <p:cNvPr id="34" name="object 34"/>
            <p:cNvSpPr/>
            <p:nvPr/>
          </p:nvSpPr>
          <p:spPr>
            <a:xfrm>
              <a:off x="5085588" y="4401311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142494" y="0"/>
                  </a:moveTo>
                  <a:lnTo>
                    <a:pt x="97438" y="7260"/>
                  </a:lnTo>
                  <a:lnTo>
                    <a:pt x="58320" y="27480"/>
                  </a:lnTo>
                  <a:lnTo>
                    <a:pt x="27480" y="58320"/>
                  </a:lnTo>
                  <a:lnTo>
                    <a:pt x="7260" y="97438"/>
                  </a:lnTo>
                  <a:lnTo>
                    <a:pt x="0" y="142494"/>
                  </a:lnTo>
                  <a:lnTo>
                    <a:pt x="7260" y="187549"/>
                  </a:lnTo>
                  <a:lnTo>
                    <a:pt x="27480" y="226667"/>
                  </a:lnTo>
                  <a:lnTo>
                    <a:pt x="58320" y="257507"/>
                  </a:lnTo>
                  <a:lnTo>
                    <a:pt x="97438" y="277727"/>
                  </a:lnTo>
                  <a:lnTo>
                    <a:pt x="142494" y="284988"/>
                  </a:lnTo>
                  <a:lnTo>
                    <a:pt x="187549" y="277727"/>
                  </a:lnTo>
                  <a:lnTo>
                    <a:pt x="226667" y="257507"/>
                  </a:lnTo>
                  <a:lnTo>
                    <a:pt x="257507" y="226667"/>
                  </a:lnTo>
                  <a:lnTo>
                    <a:pt x="277727" y="187549"/>
                  </a:lnTo>
                  <a:lnTo>
                    <a:pt x="284988" y="142494"/>
                  </a:lnTo>
                  <a:lnTo>
                    <a:pt x="277727" y="97438"/>
                  </a:lnTo>
                  <a:lnTo>
                    <a:pt x="257507" y="58320"/>
                  </a:lnTo>
                  <a:lnTo>
                    <a:pt x="226667" y="27480"/>
                  </a:lnTo>
                  <a:lnTo>
                    <a:pt x="187549" y="726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5588" y="4401311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0" y="142494"/>
                  </a:moveTo>
                  <a:lnTo>
                    <a:pt x="7260" y="97438"/>
                  </a:lnTo>
                  <a:lnTo>
                    <a:pt x="27480" y="58320"/>
                  </a:lnTo>
                  <a:lnTo>
                    <a:pt x="58320" y="27480"/>
                  </a:lnTo>
                  <a:lnTo>
                    <a:pt x="97438" y="7260"/>
                  </a:lnTo>
                  <a:lnTo>
                    <a:pt x="142494" y="0"/>
                  </a:lnTo>
                  <a:lnTo>
                    <a:pt x="187549" y="7260"/>
                  </a:lnTo>
                  <a:lnTo>
                    <a:pt x="226667" y="27480"/>
                  </a:lnTo>
                  <a:lnTo>
                    <a:pt x="257507" y="58320"/>
                  </a:lnTo>
                  <a:lnTo>
                    <a:pt x="277727" y="97438"/>
                  </a:lnTo>
                  <a:lnTo>
                    <a:pt x="284988" y="142494"/>
                  </a:lnTo>
                  <a:lnTo>
                    <a:pt x="277727" y="187549"/>
                  </a:lnTo>
                  <a:lnTo>
                    <a:pt x="257507" y="226667"/>
                  </a:lnTo>
                  <a:lnTo>
                    <a:pt x="226667" y="257507"/>
                  </a:lnTo>
                  <a:lnTo>
                    <a:pt x="187549" y="277727"/>
                  </a:lnTo>
                  <a:lnTo>
                    <a:pt x="142494" y="284988"/>
                  </a:lnTo>
                  <a:lnTo>
                    <a:pt x="97438" y="277727"/>
                  </a:lnTo>
                  <a:lnTo>
                    <a:pt x="58320" y="257507"/>
                  </a:lnTo>
                  <a:lnTo>
                    <a:pt x="27480" y="226667"/>
                  </a:lnTo>
                  <a:lnTo>
                    <a:pt x="7260" y="187549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125339" y="4167885"/>
            <a:ext cx="19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-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722620" y="2164079"/>
            <a:ext cx="295910" cy="295910"/>
            <a:chOff x="5722620" y="2164079"/>
            <a:chExt cx="295910" cy="295910"/>
          </a:xfrm>
        </p:grpSpPr>
        <p:sp>
          <p:nvSpPr>
            <p:cNvPr id="38" name="object 38"/>
            <p:cNvSpPr/>
            <p:nvPr/>
          </p:nvSpPr>
          <p:spPr>
            <a:xfrm>
              <a:off x="5727192" y="216865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56" y="0"/>
                  </a:move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7303" y="188537"/>
                  </a:lnTo>
                  <a:lnTo>
                    <a:pt x="27639" y="227862"/>
                  </a:lnTo>
                  <a:lnTo>
                    <a:pt x="58649" y="258872"/>
                  </a:lnTo>
                  <a:lnTo>
                    <a:pt x="97974" y="279208"/>
                  </a:lnTo>
                  <a:lnTo>
                    <a:pt x="143256" y="286512"/>
                  </a:lnTo>
                  <a:lnTo>
                    <a:pt x="188537" y="279208"/>
                  </a:lnTo>
                  <a:lnTo>
                    <a:pt x="227862" y="258872"/>
                  </a:lnTo>
                  <a:lnTo>
                    <a:pt x="258872" y="227862"/>
                  </a:lnTo>
                  <a:lnTo>
                    <a:pt x="279208" y="188537"/>
                  </a:lnTo>
                  <a:lnTo>
                    <a:pt x="286512" y="143256"/>
                  </a:lnTo>
                  <a:lnTo>
                    <a:pt x="279208" y="97974"/>
                  </a:lnTo>
                  <a:lnTo>
                    <a:pt x="258872" y="58649"/>
                  </a:lnTo>
                  <a:lnTo>
                    <a:pt x="227862" y="27639"/>
                  </a:lnTo>
                  <a:lnTo>
                    <a:pt x="188537" y="7303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27192" y="216865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188537" y="7303"/>
                  </a:lnTo>
                  <a:lnTo>
                    <a:pt x="227862" y="27639"/>
                  </a:lnTo>
                  <a:lnTo>
                    <a:pt x="258872" y="58649"/>
                  </a:lnTo>
                  <a:lnTo>
                    <a:pt x="279208" y="97974"/>
                  </a:lnTo>
                  <a:lnTo>
                    <a:pt x="286512" y="143256"/>
                  </a:lnTo>
                  <a:lnTo>
                    <a:pt x="279208" y="188537"/>
                  </a:lnTo>
                  <a:lnTo>
                    <a:pt x="258872" y="227862"/>
                  </a:lnTo>
                  <a:lnTo>
                    <a:pt x="227862" y="258872"/>
                  </a:lnTo>
                  <a:lnTo>
                    <a:pt x="188537" y="279208"/>
                  </a:lnTo>
                  <a:lnTo>
                    <a:pt x="143256" y="286512"/>
                  </a:lnTo>
                  <a:lnTo>
                    <a:pt x="97974" y="279208"/>
                  </a:lnTo>
                  <a:lnTo>
                    <a:pt x="58649" y="258872"/>
                  </a:lnTo>
                  <a:lnTo>
                    <a:pt x="27639" y="227862"/>
                  </a:lnTo>
                  <a:lnTo>
                    <a:pt x="7303" y="188537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768466" y="1935607"/>
            <a:ext cx="19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-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72883" y="2119883"/>
            <a:ext cx="1143000" cy="368935"/>
          </a:xfrm>
          <a:prstGeom prst="rect">
            <a:avLst/>
          </a:prstGeom>
          <a:solidFill>
            <a:srgbClr val="FFFF66"/>
          </a:solidFill>
          <a:ln w="9144">
            <a:solidFill>
              <a:srgbClr val="FF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latin typeface="Symbol"/>
                <a:cs typeface="Symbol"/>
              </a:rPr>
              <a:t></a:t>
            </a:r>
            <a:r>
              <a:rPr sz="1800" spc="-5" dirty="0">
                <a:latin typeface="Tahoma"/>
                <a:cs typeface="Tahoma"/>
              </a:rPr>
              <a:t>, </a:t>
            </a:r>
            <a:r>
              <a:rPr sz="1800" spc="-5" dirty="0">
                <a:latin typeface="Symbol"/>
                <a:cs typeface="Symbol"/>
              </a:rPr>
              <a:t></a:t>
            </a:r>
            <a:r>
              <a:rPr sz="1800" spc="-5" dirty="0">
                <a:latin typeface="Tahoma"/>
                <a:cs typeface="Tahoma"/>
              </a:rPr>
              <a:t>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Symbol"/>
                <a:cs typeface="Symbol"/>
              </a:rPr>
              <a:t>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49374" y="4130534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185" y="0"/>
                </a:lnTo>
              </a:path>
            </a:pathLst>
          </a:custGeom>
          <a:ln w="10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27328" y="3569492"/>
            <a:ext cx="29591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25" dirty="0">
                <a:latin typeface="Arial"/>
                <a:cs typeface="Arial"/>
              </a:rPr>
              <a:t>E</a:t>
            </a:r>
            <a:endParaRPr sz="3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18197" y="3818340"/>
            <a:ext cx="129159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150" spc="25" dirty="0">
                <a:latin typeface="Arial"/>
                <a:cs typeface="Arial"/>
              </a:rPr>
              <a:t>N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spc="20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Arial"/>
                <a:cs typeface="Arial"/>
              </a:rPr>
              <a:t>b</a:t>
            </a:r>
            <a:r>
              <a:rPr sz="3150" spc="-335" dirty="0">
                <a:latin typeface="Arial"/>
                <a:cs typeface="Arial"/>
              </a:rPr>
              <a:t> </a:t>
            </a:r>
            <a:r>
              <a:rPr sz="4725" spc="22" baseline="-43209" dirty="0">
                <a:latin typeface="Symbol"/>
                <a:cs typeface="Symbol"/>
              </a:rPr>
              <a:t></a:t>
            </a:r>
            <a:endParaRPr sz="4725" baseline="-43209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866" y="5034788"/>
            <a:ext cx="7502525" cy="161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+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Electrons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cations are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produced.</a:t>
            </a:r>
            <a:endParaRPr sz="1800">
              <a:latin typeface="Carlito"/>
              <a:cs typeface="Carlito"/>
            </a:endParaRPr>
          </a:p>
          <a:p>
            <a:pPr marL="319405" marR="5080" indent="-28702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1800" dirty="0">
                <a:latin typeface="Carlito"/>
                <a:cs typeface="Carlito"/>
              </a:rPr>
              <a:t>In the </a:t>
            </a:r>
            <a:r>
              <a:rPr sz="1800" spc="-5" dirty="0">
                <a:latin typeface="Carlito"/>
                <a:cs typeface="Carlito"/>
              </a:rPr>
              <a:t>absence </a:t>
            </a:r>
            <a:r>
              <a:rPr sz="1800" spc="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an </a:t>
            </a:r>
            <a:r>
              <a:rPr sz="1800" spc="-5" dirty="0">
                <a:latin typeface="Carlito"/>
                <a:cs typeface="Carlito"/>
              </a:rPr>
              <a:t>electric field,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charged </a:t>
            </a:r>
            <a:r>
              <a:rPr sz="1800" spc="-5" dirty="0">
                <a:latin typeface="Carlito"/>
                <a:cs typeface="Carlito"/>
              </a:rPr>
              <a:t>particles recombine with </a:t>
            </a:r>
            <a:r>
              <a:rPr sz="1800" dirty="0">
                <a:latin typeface="Carlito"/>
                <a:cs typeface="Carlito"/>
              </a:rPr>
              <a:t>each  </a:t>
            </a:r>
            <a:r>
              <a:rPr sz="1800" spc="-5" dirty="0">
                <a:latin typeface="Carlito"/>
                <a:cs typeface="Carlito"/>
              </a:rPr>
              <a:t>other or produce chemical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reactions.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888" y="1498472"/>
            <a:ext cx="7810500" cy="381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020" marR="5080" indent="-12909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The typical instrument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0" dirty="0">
                <a:latin typeface="Carlito"/>
                <a:cs typeface="Carlito"/>
              </a:rPr>
              <a:t>assaying </a:t>
            </a:r>
            <a:r>
              <a:rPr sz="2400" spc="-5" dirty="0">
                <a:latin typeface="Carlito"/>
                <a:cs typeface="Carlito"/>
              </a:rPr>
              <a:t>radiopharmaceuticals </a:t>
            </a:r>
            <a:r>
              <a:rPr sz="2400" dirty="0">
                <a:latin typeface="Carlito"/>
                <a:cs typeface="Carlito"/>
              </a:rPr>
              <a:t>is the  </a:t>
            </a:r>
            <a:r>
              <a:rPr sz="2400" spc="-10" dirty="0">
                <a:latin typeface="Carlito"/>
                <a:cs typeface="Carlito"/>
              </a:rPr>
              <a:t>pressurized, well-type ionization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30" dirty="0">
                <a:latin typeface="Carlito"/>
                <a:cs typeface="Carlito"/>
              </a:rPr>
              <a:t>chamber.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 marL="3553460">
              <a:lnSpc>
                <a:spcPct val="100000"/>
              </a:lnSpc>
              <a:spcBef>
                <a:spcPts val="153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¿Why ionization</a:t>
            </a:r>
            <a:r>
              <a:rPr sz="20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chambers?</a:t>
            </a:r>
            <a:endParaRPr sz="2000">
              <a:latin typeface="Arial"/>
              <a:cs typeface="Arial"/>
            </a:endParaRPr>
          </a:p>
          <a:p>
            <a:pPr marL="3206115" marR="382905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3337560" algn="l"/>
              </a:tabLst>
            </a:pPr>
            <a:r>
              <a:rPr sz="1800" spc="-5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ionization </a:t>
            </a:r>
            <a:r>
              <a:rPr sz="1800" dirty="0">
                <a:latin typeface="Carlito"/>
                <a:cs typeface="Carlito"/>
              </a:rPr>
              <a:t>chamber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simplest of all  </a:t>
            </a:r>
            <a:r>
              <a:rPr sz="1800" spc="-10" dirty="0">
                <a:latin typeface="Carlito"/>
                <a:cs typeface="Carlito"/>
              </a:rPr>
              <a:t>gas-filled radiation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detectors.</a:t>
            </a:r>
            <a:endParaRPr sz="1800">
              <a:latin typeface="Carlito"/>
              <a:cs typeface="Carlito"/>
            </a:endParaRPr>
          </a:p>
          <a:p>
            <a:pPr marL="3336925" indent="-1314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37560" algn="l"/>
              </a:tabLst>
            </a:pPr>
            <a:r>
              <a:rPr sz="1800" spc="-5" dirty="0">
                <a:latin typeface="Carlito"/>
                <a:cs typeface="Carlito"/>
              </a:rPr>
              <a:t>Low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cost.</a:t>
            </a:r>
            <a:endParaRPr sz="1800">
              <a:latin typeface="Carlito"/>
              <a:cs typeface="Carlito"/>
            </a:endParaRPr>
          </a:p>
          <a:p>
            <a:pPr marL="3336925" indent="-1314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37560" algn="l"/>
              </a:tabLst>
            </a:pPr>
            <a:r>
              <a:rPr sz="1800" dirty="0">
                <a:latin typeface="Carlito"/>
                <a:cs typeface="Carlito"/>
              </a:rPr>
              <a:t>Good </a:t>
            </a:r>
            <a:r>
              <a:rPr sz="1800" spc="-10" dirty="0">
                <a:latin typeface="Carlito"/>
                <a:cs typeface="Carlito"/>
              </a:rPr>
              <a:t>detection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efficiency.</a:t>
            </a:r>
            <a:endParaRPr sz="1800">
              <a:latin typeface="Carlito"/>
              <a:cs typeface="Carlito"/>
            </a:endParaRPr>
          </a:p>
          <a:p>
            <a:pPr marL="3336925" indent="-1314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37560" algn="l"/>
              </a:tabLst>
            </a:pPr>
            <a:r>
              <a:rPr sz="1800" spc="-5" dirty="0">
                <a:latin typeface="Carlito"/>
                <a:cs typeface="Carlito"/>
              </a:rPr>
              <a:t>Long </a:t>
            </a:r>
            <a:r>
              <a:rPr sz="1800" spc="-10" dirty="0">
                <a:latin typeface="Carlito"/>
                <a:cs typeface="Carlito"/>
              </a:rPr>
              <a:t>term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stability.</a:t>
            </a:r>
            <a:endParaRPr sz="1800">
              <a:latin typeface="Carlito"/>
              <a:cs typeface="Carlito"/>
            </a:endParaRPr>
          </a:p>
          <a:p>
            <a:pPr marL="3336925" indent="-1314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337560" algn="l"/>
              </a:tabLst>
            </a:pPr>
            <a:r>
              <a:rPr sz="1800" spc="-10" dirty="0">
                <a:latin typeface="Carlito"/>
                <a:cs typeface="Carlito"/>
              </a:rPr>
              <a:t>Excellent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reproducibility.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66141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06424" y="3154679"/>
            <a:ext cx="1710055" cy="2689860"/>
            <a:chOff x="1106424" y="3154679"/>
            <a:chExt cx="1710055" cy="2689860"/>
          </a:xfrm>
        </p:grpSpPr>
        <p:sp>
          <p:nvSpPr>
            <p:cNvPr id="6" name="object 6"/>
            <p:cNvSpPr/>
            <p:nvPr/>
          </p:nvSpPr>
          <p:spPr>
            <a:xfrm>
              <a:off x="1115568" y="3163823"/>
              <a:ext cx="1691639" cy="2671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0996" y="3159251"/>
              <a:ext cx="1701164" cy="2680970"/>
            </a:xfrm>
            <a:custGeom>
              <a:avLst/>
              <a:gdLst/>
              <a:ahLst/>
              <a:cxnLst/>
              <a:rect l="l" t="t" r="r" b="b"/>
              <a:pathLst>
                <a:path w="1701164" h="2680970">
                  <a:moveTo>
                    <a:pt x="0" y="2680716"/>
                  </a:moveTo>
                  <a:lnTo>
                    <a:pt x="1700783" y="2680716"/>
                  </a:lnTo>
                  <a:lnTo>
                    <a:pt x="1700783" y="0"/>
                  </a:lnTo>
                  <a:lnTo>
                    <a:pt x="0" y="0"/>
                  </a:lnTo>
                  <a:lnTo>
                    <a:pt x="0" y="26807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654" y="2224135"/>
            <a:ext cx="7107541" cy="386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43628" y="1813560"/>
            <a:ext cx="4150360" cy="1831975"/>
          </a:xfrm>
          <a:prstGeom prst="rect">
            <a:avLst/>
          </a:prstGeom>
          <a:ln w="57911">
            <a:solidFill>
              <a:srgbClr val="C5D9F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9095" marR="215900" indent="-287020">
              <a:lnSpc>
                <a:spcPct val="100000"/>
              </a:lnSpc>
              <a:spcBef>
                <a:spcPts val="320"/>
              </a:spcBef>
              <a:buChar char="-"/>
              <a:tabLst>
                <a:tab pos="379095" algn="l"/>
                <a:tab pos="379730" algn="l"/>
              </a:tabLst>
            </a:pPr>
            <a:r>
              <a:rPr sz="1400" spc="-5" dirty="0">
                <a:latin typeface="Arial"/>
                <a:cs typeface="Arial"/>
              </a:rPr>
              <a:t>The well-type </a:t>
            </a:r>
            <a:r>
              <a:rPr sz="1400" dirty="0">
                <a:latin typeface="Arial"/>
                <a:cs typeface="Arial"/>
              </a:rPr>
              <a:t>ionization chamber is filled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  </a:t>
            </a:r>
            <a:r>
              <a:rPr sz="1400" dirty="0">
                <a:latin typeface="Arial"/>
                <a:cs typeface="Arial"/>
              </a:rPr>
              <a:t>a gas under pressure (e.g. Xenon, argon,  nitrogen, gas </a:t>
            </a:r>
            <a:r>
              <a:rPr sz="1400" spc="-5" dirty="0">
                <a:latin typeface="Arial"/>
                <a:cs typeface="Arial"/>
              </a:rPr>
              <a:t>mixture)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79095" marR="245745" indent="-287020">
              <a:lnSpc>
                <a:spcPct val="100000"/>
              </a:lnSpc>
              <a:spcBef>
                <a:spcPts val="600"/>
              </a:spcBef>
              <a:buChar char="-"/>
              <a:tabLst>
                <a:tab pos="379095" algn="l"/>
                <a:tab pos="379730" algn="l"/>
              </a:tabLst>
            </a:pPr>
            <a:r>
              <a:rPr sz="1400" spc="-10" dirty="0">
                <a:latin typeface="Arial"/>
                <a:cs typeface="Arial"/>
              </a:rPr>
              <a:t>Typically </a:t>
            </a:r>
            <a:r>
              <a:rPr sz="1400" dirty="0">
                <a:latin typeface="Arial"/>
                <a:cs typeface="Arial"/>
              </a:rPr>
              <a:t>a pressure of </a:t>
            </a:r>
            <a:r>
              <a:rPr sz="1400" spc="-5" dirty="0">
                <a:latin typeface="Arial"/>
                <a:cs typeface="Arial"/>
              </a:rPr>
              <a:t>10-20 atmospheres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 used.</a:t>
            </a:r>
            <a:endParaRPr sz="14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600"/>
              </a:spcBef>
              <a:buChar char="-"/>
              <a:tabLst>
                <a:tab pos="379095" algn="l"/>
                <a:tab pos="379730" algn="l"/>
              </a:tabLst>
            </a:pPr>
            <a:r>
              <a:rPr sz="1400" spc="-35" dirty="0">
                <a:latin typeface="Arial"/>
                <a:cs typeface="Arial"/>
              </a:rPr>
              <a:t>Two </a:t>
            </a:r>
            <a:r>
              <a:rPr sz="1400" spc="-5" dirty="0">
                <a:latin typeface="Arial"/>
                <a:cs typeface="Arial"/>
              </a:rPr>
              <a:t>co-axial cylindrical</a:t>
            </a:r>
            <a:r>
              <a:rPr sz="1400" dirty="0">
                <a:latin typeface="Arial"/>
                <a:cs typeface="Arial"/>
              </a:rPr>
              <a:t> electrodes</a:t>
            </a:r>
            <a:endParaRPr sz="14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600"/>
              </a:spcBef>
              <a:buChar char="-"/>
              <a:tabLst>
                <a:tab pos="379095" algn="l"/>
                <a:tab pos="379730" algn="l"/>
              </a:tabLst>
            </a:pPr>
            <a:r>
              <a:rPr sz="1400" spc="-10" dirty="0">
                <a:latin typeface="Arial"/>
                <a:cs typeface="Arial"/>
              </a:rPr>
              <a:t>Voltage: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100-500V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66141"/>
            <a:ext cx="944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5" name="object 5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0" y="1330833"/>
            <a:ext cx="23284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rlito"/>
                <a:cs typeface="Carlito"/>
              </a:rPr>
              <a:t>COMPONENTS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654" y="2224135"/>
            <a:ext cx="7107541" cy="386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66141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03772" y="1330833"/>
            <a:ext cx="303542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rlito"/>
                <a:cs typeface="Carlito"/>
              </a:rPr>
              <a:t>ELECTROMETER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7740" y="1988820"/>
            <a:ext cx="4090670" cy="739140"/>
          </a:xfrm>
          <a:prstGeom prst="rect">
            <a:avLst/>
          </a:prstGeom>
          <a:ln w="57911">
            <a:solidFill>
              <a:srgbClr val="C5D9F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8460" marR="210820" indent="-287020">
              <a:lnSpc>
                <a:spcPct val="100000"/>
              </a:lnSpc>
              <a:spcBef>
                <a:spcPts val="320"/>
              </a:spcBef>
              <a:tabLst>
                <a:tab pos="378460" algn="l"/>
              </a:tabLst>
            </a:pPr>
            <a:r>
              <a:rPr sz="1400" dirty="0">
                <a:latin typeface="Arial"/>
                <a:cs typeface="Arial"/>
              </a:rPr>
              <a:t>-	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ionization current is </a:t>
            </a:r>
            <a:r>
              <a:rPr sz="1400" spc="-5" dirty="0">
                <a:latin typeface="Arial"/>
                <a:cs typeface="Arial"/>
              </a:rPr>
              <a:t>converted </a:t>
            </a:r>
            <a:r>
              <a:rPr sz="1400" dirty="0">
                <a:latin typeface="Arial"/>
                <a:cs typeface="Arial"/>
              </a:rPr>
              <a:t>to a  </a:t>
            </a:r>
            <a:r>
              <a:rPr sz="1400" spc="-5" dirty="0">
                <a:latin typeface="Arial"/>
                <a:cs typeface="Arial"/>
              </a:rPr>
              <a:t>voltage </a:t>
            </a:r>
            <a:r>
              <a:rPr sz="1400" dirty="0">
                <a:latin typeface="Arial"/>
                <a:cs typeface="Arial"/>
              </a:rPr>
              <a:t>signal,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is amplified,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processed  and finally </a:t>
            </a:r>
            <a:r>
              <a:rPr sz="1400" spc="-5" dirty="0">
                <a:latin typeface="Arial"/>
                <a:cs typeface="Arial"/>
              </a:rPr>
              <a:t>displayed </a:t>
            </a:r>
            <a:r>
              <a:rPr sz="1400" dirty="0">
                <a:latin typeface="Arial"/>
                <a:cs typeface="Arial"/>
              </a:rPr>
              <a:t>(units: </a:t>
            </a:r>
            <a:r>
              <a:rPr sz="1400" spc="-5" dirty="0">
                <a:latin typeface="Arial"/>
                <a:cs typeface="Arial"/>
              </a:rPr>
              <a:t>Bq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Ci)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1917192"/>
            <a:ext cx="8516620" cy="4676140"/>
            <a:chOff x="323088" y="1917192"/>
            <a:chExt cx="8516620" cy="4676140"/>
          </a:xfrm>
        </p:grpSpPr>
        <p:sp>
          <p:nvSpPr>
            <p:cNvPr id="3" name="object 3"/>
            <p:cNvSpPr/>
            <p:nvPr/>
          </p:nvSpPr>
          <p:spPr>
            <a:xfrm>
              <a:off x="323088" y="1917192"/>
              <a:ext cx="1754124" cy="32400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24" y="4218432"/>
              <a:ext cx="7200900" cy="1947545"/>
            </a:xfrm>
            <a:custGeom>
              <a:avLst/>
              <a:gdLst/>
              <a:ahLst/>
              <a:cxnLst/>
              <a:rect l="l" t="t" r="r" b="b"/>
              <a:pathLst>
                <a:path w="7200900" h="1947545">
                  <a:moveTo>
                    <a:pt x="0" y="1947113"/>
                  </a:moveTo>
                  <a:lnTo>
                    <a:pt x="7200773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6359" y="5192268"/>
              <a:ext cx="1609343" cy="1400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32547" y="4552188"/>
              <a:ext cx="1406652" cy="1278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62860" y="1557604"/>
            <a:ext cx="5495925" cy="258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4000" algn="ctr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WELL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LINERS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removable </a:t>
            </a:r>
            <a:r>
              <a:rPr sz="2800" spc="-5" dirty="0">
                <a:latin typeface="Carlito"/>
                <a:cs typeface="Carlito"/>
              </a:rPr>
              <a:t>liner </a:t>
            </a:r>
            <a:r>
              <a:rPr sz="2800" spc="-10" dirty="0">
                <a:latin typeface="Carlito"/>
                <a:cs typeface="Carlito"/>
              </a:rPr>
              <a:t>that can </a:t>
            </a:r>
            <a:r>
              <a:rPr sz="2800" dirty="0">
                <a:latin typeface="Carlito"/>
                <a:cs typeface="Carlito"/>
              </a:rPr>
              <a:t>be </a:t>
            </a:r>
            <a:r>
              <a:rPr sz="2800" spc="-5" dirty="0">
                <a:latin typeface="Carlito"/>
                <a:cs typeface="Carlito"/>
              </a:rPr>
              <a:t>easily  cleaned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event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accidental  </a:t>
            </a:r>
            <a:r>
              <a:rPr sz="2800" spc="-15" dirty="0">
                <a:latin typeface="Carlito"/>
                <a:cs typeface="Carlito"/>
              </a:rPr>
              <a:t>radioactive </a:t>
            </a:r>
            <a:r>
              <a:rPr sz="2800" spc="-10" dirty="0">
                <a:latin typeface="Carlito"/>
                <a:cs typeface="Carlito"/>
              </a:rPr>
              <a:t>contamination </a:t>
            </a:r>
            <a:r>
              <a:rPr sz="2800" spc="-5" dirty="0">
                <a:latin typeface="Carlito"/>
                <a:cs typeface="Carlito"/>
              </a:rPr>
              <a:t>of the  chamber </a:t>
            </a:r>
            <a:r>
              <a:rPr sz="2800" spc="-10" dirty="0">
                <a:latin typeface="Carlito"/>
                <a:cs typeface="Carlito"/>
              </a:rPr>
              <a:t>well is usually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provided.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482295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9" name="object 9"/>
          <p:cNvSpPr/>
          <p:nvPr/>
        </p:nvSpPr>
        <p:spPr>
          <a:xfrm>
            <a:off x="468630" y="1341882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24141" y="6224727"/>
            <a:ext cx="1447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rlito"/>
                <a:cs typeface="Carlito"/>
              </a:rPr>
              <a:t>Lead</a:t>
            </a:r>
            <a:r>
              <a:rPr sz="1800" i="1" spc="-55" dirty="0">
                <a:latin typeface="Carlito"/>
                <a:cs typeface="Carlito"/>
              </a:rPr>
              <a:t> </a:t>
            </a:r>
            <a:r>
              <a:rPr sz="1800" i="1" spc="-5" dirty="0">
                <a:latin typeface="Carlito"/>
                <a:cs typeface="Carlito"/>
              </a:rPr>
              <a:t>Shieldings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44957"/>
            <a:ext cx="7664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GEOMETRIC</a:t>
            </a:r>
            <a:r>
              <a:rPr sz="4400" spc="-105" dirty="0"/>
              <a:t> </a:t>
            </a:r>
            <a:r>
              <a:rPr sz="4400" dirty="0"/>
              <a:t>EFFICIENCY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542288" y="2473451"/>
            <a:ext cx="1748155" cy="1758950"/>
            <a:chOff x="1542288" y="2473451"/>
            <a:chExt cx="1748155" cy="1758950"/>
          </a:xfrm>
        </p:grpSpPr>
        <p:sp>
          <p:nvSpPr>
            <p:cNvPr id="4" name="object 4"/>
            <p:cNvSpPr/>
            <p:nvPr/>
          </p:nvSpPr>
          <p:spPr>
            <a:xfrm>
              <a:off x="1554480" y="3125723"/>
              <a:ext cx="1724025" cy="1100455"/>
            </a:xfrm>
            <a:custGeom>
              <a:avLst/>
              <a:gdLst/>
              <a:ahLst/>
              <a:cxnLst/>
              <a:rect l="l" t="t" r="r" b="b"/>
              <a:pathLst>
                <a:path w="1724025" h="1100454">
                  <a:moveTo>
                    <a:pt x="1723644" y="0"/>
                  </a:moveTo>
                  <a:lnTo>
                    <a:pt x="0" y="0"/>
                  </a:lnTo>
                  <a:lnTo>
                    <a:pt x="0" y="1100327"/>
                  </a:lnTo>
                  <a:lnTo>
                    <a:pt x="1723644" y="1100327"/>
                  </a:lnTo>
                  <a:lnTo>
                    <a:pt x="172364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4480" y="3125723"/>
              <a:ext cx="1724025" cy="1100455"/>
            </a:xfrm>
            <a:custGeom>
              <a:avLst/>
              <a:gdLst/>
              <a:ahLst/>
              <a:cxnLst/>
              <a:rect l="l" t="t" r="r" b="b"/>
              <a:pathLst>
                <a:path w="1724025" h="1100454">
                  <a:moveTo>
                    <a:pt x="0" y="1100327"/>
                  </a:moveTo>
                  <a:lnTo>
                    <a:pt x="1723644" y="1100327"/>
                  </a:lnTo>
                  <a:lnTo>
                    <a:pt x="1723644" y="0"/>
                  </a:lnTo>
                  <a:lnTo>
                    <a:pt x="0" y="0"/>
                  </a:lnTo>
                  <a:lnTo>
                    <a:pt x="0" y="110032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0" y="3119627"/>
              <a:ext cx="641985" cy="822960"/>
            </a:xfrm>
            <a:custGeom>
              <a:avLst/>
              <a:gdLst/>
              <a:ahLst/>
              <a:cxnLst/>
              <a:rect l="l" t="t" r="r" b="b"/>
              <a:pathLst>
                <a:path w="641985" h="822960">
                  <a:moveTo>
                    <a:pt x="6416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641604" y="822960"/>
                  </a:lnTo>
                  <a:lnTo>
                    <a:pt x="641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0" y="3035807"/>
              <a:ext cx="260985" cy="901065"/>
            </a:xfrm>
            <a:custGeom>
              <a:avLst/>
              <a:gdLst/>
              <a:ahLst/>
              <a:cxnLst/>
              <a:rect l="l" t="t" r="r" b="b"/>
              <a:pathLst>
                <a:path w="260985" h="901064">
                  <a:moveTo>
                    <a:pt x="0" y="900683"/>
                  </a:moveTo>
                  <a:lnTo>
                    <a:pt x="260604" y="900683"/>
                  </a:lnTo>
                  <a:lnTo>
                    <a:pt x="260604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0" y="2759963"/>
              <a:ext cx="260985" cy="262255"/>
            </a:xfrm>
            <a:custGeom>
              <a:avLst/>
              <a:gdLst/>
              <a:ahLst/>
              <a:cxnLst/>
              <a:rect l="l" t="t" r="r" b="b"/>
              <a:pathLst>
                <a:path w="260985" h="262255">
                  <a:moveTo>
                    <a:pt x="260604" y="0"/>
                  </a:moveTo>
                  <a:lnTo>
                    <a:pt x="0" y="0"/>
                  </a:lnTo>
                  <a:lnTo>
                    <a:pt x="65150" y="262127"/>
                  </a:lnTo>
                  <a:lnTo>
                    <a:pt x="195452" y="262127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0" y="2759963"/>
              <a:ext cx="260985" cy="262255"/>
            </a:xfrm>
            <a:custGeom>
              <a:avLst/>
              <a:gdLst/>
              <a:ahLst/>
              <a:cxnLst/>
              <a:rect l="l" t="t" r="r" b="b"/>
              <a:pathLst>
                <a:path w="260985" h="262255">
                  <a:moveTo>
                    <a:pt x="0" y="0"/>
                  </a:moveTo>
                  <a:lnTo>
                    <a:pt x="65150" y="262127"/>
                  </a:lnTo>
                  <a:lnTo>
                    <a:pt x="195452" y="262127"/>
                  </a:lnTo>
                  <a:lnTo>
                    <a:pt x="260604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0" y="3308603"/>
              <a:ext cx="260604" cy="627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0" y="3308603"/>
              <a:ext cx="260985" cy="628015"/>
            </a:xfrm>
            <a:custGeom>
              <a:avLst/>
              <a:gdLst/>
              <a:ahLst/>
              <a:cxnLst/>
              <a:rect l="l" t="t" r="r" b="b"/>
              <a:pathLst>
                <a:path w="260985" h="628014">
                  <a:moveTo>
                    <a:pt x="0" y="627888"/>
                  </a:moveTo>
                  <a:lnTo>
                    <a:pt x="260604" y="627888"/>
                  </a:lnTo>
                  <a:lnTo>
                    <a:pt x="260604" y="0"/>
                  </a:lnTo>
                  <a:lnTo>
                    <a:pt x="0" y="0"/>
                  </a:lnTo>
                  <a:lnTo>
                    <a:pt x="0" y="6278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8384" y="2479547"/>
              <a:ext cx="1736089" cy="822960"/>
            </a:xfrm>
            <a:custGeom>
              <a:avLst/>
              <a:gdLst/>
              <a:ahLst/>
              <a:cxnLst/>
              <a:rect l="l" t="t" r="r" b="b"/>
              <a:pathLst>
                <a:path w="1736089" h="822960">
                  <a:moveTo>
                    <a:pt x="731520" y="822960"/>
                  </a:moveTo>
                  <a:lnTo>
                    <a:pt x="0" y="0"/>
                  </a:lnTo>
                </a:path>
                <a:path w="1736089" h="822960">
                  <a:moveTo>
                    <a:pt x="1004316" y="822960"/>
                  </a:moveTo>
                  <a:lnTo>
                    <a:pt x="1735836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741420" y="1482852"/>
            <a:ext cx="1739264" cy="2764790"/>
            <a:chOff x="3741420" y="1482852"/>
            <a:chExt cx="1739264" cy="2764790"/>
          </a:xfrm>
        </p:grpSpPr>
        <p:sp>
          <p:nvSpPr>
            <p:cNvPr id="14" name="object 14"/>
            <p:cNvSpPr/>
            <p:nvPr/>
          </p:nvSpPr>
          <p:spPr>
            <a:xfrm>
              <a:off x="3747516" y="2058924"/>
              <a:ext cx="1727200" cy="2182495"/>
            </a:xfrm>
            <a:custGeom>
              <a:avLst/>
              <a:gdLst/>
              <a:ahLst/>
              <a:cxnLst/>
              <a:rect l="l" t="t" r="r" b="b"/>
              <a:pathLst>
                <a:path w="1727200" h="2182495">
                  <a:moveTo>
                    <a:pt x="1726691" y="0"/>
                  </a:moveTo>
                  <a:lnTo>
                    <a:pt x="0" y="0"/>
                  </a:lnTo>
                  <a:lnTo>
                    <a:pt x="0" y="2182368"/>
                  </a:lnTo>
                  <a:lnTo>
                    <a:pt x="1726691" y="2182368"/>
                  </a:lnTo>
                  <a:lnTo>
                    <a:pt x="172669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7516" y="2058924"/>
              <a:ext cx="1727200" cy="2182495"/>
            </a:xfrm>
            <a:custGeom>
              <a:avLst/>
              <a:gdLst/>
              <a:ahLst/>
              <a:cxnLst/>
              <a:rect l="l" t="t" r="r" b="b"/>
              <a:pathLst>
                <a:path w="1727200" h="2182495">
                  <a:moveTo>
                    <a:pt x="0" y="2182368"/>
                  </a:moveTo>
                  <a:lnTo>
                    <a:pt x="1726691" y="2182368"/>
                  </a:lnTo>
                  <a:lnTo>
                    <a:pt x="1726691" y="0"/>
                  </a:lnTo>
                  <a:lnTo>
                    <a:pt x="0" y="0"/>
                  </a:lnTo>
                  <a:lnTo>
                    <a:pt x="0" y="21823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1584" y="2052827"/>
              <a:ext cx="638810" cy="1828800"/>
            </a:xfrm>
            <a:custGeom>
              <a:avLst/>
              <a:gdLst/>
              <a:ahLst/>
              <a:cxnLst/>
              <a:rect l="l" t="t" r="r" b="b"/>
              <a:pathLst>
                <a:path w="638810" h="1828800">
                  <a:moveTo>
                    <a:pt x="63855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0" y="1828800"/>
                  </a:lnTo>
                  <a:lnTo>
                    <a:pt x="638556" y="1828800"/>
                  </a:lnTo>
                  <a:lnTo>
                    <a:pt x="638556" y="822960"/>
                  </a:lnTo>
                  <a:lnTo>
                    <a:pt x="638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9036" y="2333244"/>
              <a:ext cx="292735" cy="1542415"/>
            </a:xfrm>
            <a:custGeom>
              <a:avLst/>
              <a:gdLst/>
              <a:ahLst/>
              <a:cxnLst/>
              <a:rect l="l" t="t" r="r" b="b"/>
              <a:pathLst>
                <a:path w="292735" h="1542414">
                  <a:moveTo>
                    <a:pt x="0" y="1542287"/>
                  </a:moveTo>
                  <a:lnTo>
                    <a:pt x="292608" y="1542287"/>
                  </a:lnTo>
                  <a:lnTo>
                    <a:pt x="292608" y="0"/>
                  </a:lnTo>
                  <a:lnTo>
                    <a:pt x="0" y="0"/>
                  </a:lnTo>
                  <a:lnTo>
                    <a:pt x="0" y="154228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79036" y="2089404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262127" y="0"/>
                  </a:moveTo>
                  <a:lnTo>
                    <a:pt x="0" y="0"/>
                  </a:lnTo>
                  <a:lnTo>
                    <a:pt x="65531" y="262128"/>
                  </a:lnTo>
                  <a:lnTo>
                    <a:pt x="196596" y="26212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79036" y="2089404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0" y="0"/>
                  </a:moveTo>
                  <a:lnTo>
                    <a:pt x="65531" y="262128"/>
                  </a:lnTo>
                  <a:lnTo>
                    <a:pt x="196596" y="262128"/>
                  </a:lnTo>
                  <a:lnTo>
                    <a:pt x="262127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79036" y="2714244"/>
              <a:ext cx="292608" cy="1161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9036" y="2714244"/>
              <a:ext cx="292735" cy="1161415"/>
            </a:xfrm>
            <a:custGeom>
              <a:avLst/>
              <a:gdLst/>
              <a:ahLst/>
              <a:cxnLst/>
              <a:rect l="l" t="t" r="r" b="b"/>
              <a:pathLst>
                <a:path w="292735" h="1161414">
                  <a:moveTo>
                    <a:pt x="0" y="1161287"/>
                  </a:moveTo>
                  <a:lnTo>
                    <a:pt x="292608" y="1161287"/>
                  </a:lnTo>
                  <a:lnTo>
                    <a:pt x="292608" y="0"/>
                  </a:lnTo>
                  <a:lnTo>
                    <a:pt x="0" y="0"/>
                  </a:lnTo>
                  <a:lnTo>
                    <a:pt x="0" y="116128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1940" y="1488948"/>
              <a:ext cx="990600" cy="1219200"/>
            </a:xfrm>
            <a:custGeom>
              <a:avLst/>
              <a:gdLst/>
              <a:ahLst/>
              <a:cxnLst/>
              <a:rect l="l" t="t" r="r" b="b"/>
              <a:pathLst>
                <a:path w="990600" h="1219200">
                  <a:moveTo>
                    <a:pt x="381000" y="1219200"/>
                  </a:moveTo>
                  <a:lnTo>
                    <a:pt x="0" y="0"/>
                  </a:lnTo>
                </a:path>
                <a:path w="990600" h="1219200">
                  <a:moveTo>
                    <a:pt x="685800" y="1219200"/>
                  </a:moveTo>
                  <a:lnTo>
                    <a:pt x="9906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99871" y="4393819"/>
            <a:ext cx="6819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" marR="5080" indent="-5810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The quotient: </a:t>
            </a:r>
            <a:r>
              <a:rPr sz="1800" dirty="0">
                <a:latin typeface="Carlito"/>
                <a:cs typeface="Carlito"/>
              </a:rPr>
              <a:t>number </a:t>
            </a:r>
            <a:r>
              <a:rPr sz="1800" spc="-5" dirty="0">
                <a:latin typeface="Carlito"/>
                <a:cs typeface="Carlito"/>
              </a:rPr>
              <a:t>of photons reaching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detector over </a:t>
            </a:r>
            <a:r>
              <a:rPr sz="1800" dirty="0">
                <a:latin typeface="Carlito"/>
                <a:cs typeface="Carlito"/>
              </a:rPr>
              <a:t>the number 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spc="-10" dirty="0">
                <a:latin typeface="Carlito"/>
                <a:cs typeface="Carlito"/>
              </a:rPr>
              <a:t>photons emitted from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sample </a:t>
            </a:r>
            <a:r>
              <a:rPr sz="1800" dirty="0">
                <a:latin typeface="Carlito"/>
                <a:cs typeface="Carlito"/>
              </a:rPr>
              <a:t>depend </a:t>
            </a:r>
            <a:r>
              <a:rPr sz="1800" spc="-5" dirty="0">
                <a:latin typeface="Carlito"/>
                <a:cs typeface="Carlito"/>
              </a:rPr>
              <a:t>on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geometry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08048" y="1190244"/>
            <a:ext cx="6170930" cy="3057525"/>
            <a:chOff x="1908048" y="1190244"/>
            <a:chExt cx="6170930" cy="3057525"/>
          </a:xfrm>
        </p:grpSpPr>
        <p:sp>
          <p:nvSpPr>
            <p:cNvPr id="25" name="object 25"/>
            <p:cNvSpPr/>
            <p:nvPr/>
          </p:nvSpPr>
          <p:spPr>
            <a:xfrm>
              <a:off x="5804916" y="2058924"/>
              <a:ext cx="1727200" cy="2182495"/>
            </a:xfrm>
            <a:custGeom>
              <a:avLst/>
              <a:gdLst/>
              <a:ahLst/>
              <a:cxnLst/>
              <a:rect l="l" t="t" r="r" b="b"/>
              <a:pathLst>
                <a:path w="1727200" h="2182495">
                  <a:moveTo>
                    <a:pt x="1726691" y="0"/>
                  </a:moveTo>
                  <a:lnTo>
                    <a:pt x="0" y="0"/>
                  </a:lnTo>
                  <a:lnTo>
                    <a:pt x="0" y="2182368"/>
                  </a:lnTo>
                  <a:lnTo>
                    <a:pt x="1726691" y="2182368"/>
                  </a:lnTo>
                  <a:lnTo>
                    <a:pt x="172669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04916" y="2058924"/>
              <a:ext cx="1727200" cy="2182495"/>
            </a:xfrm>
            <a:custGeom>
              <a:avLst/>
              <a:gdLst/>
              <a:ahLst/>
              <a:cxnLst/>
              <a:rect l="l" t="t" r="r" b="b"/>
              <a:pathLst>
                <a:path w="1727200" h="2182495">
                  <a:moveTo>
                    <a:pt x="0" y="2182368"/>
                  </a:moveTo>
                  <a:lnTo>
                    <a:pt x="1726691" y="2182368"/>
                  </a:lnTo>
                  <a:lnTo>
                    <a:pt x="1726691" y="0"/>
                  </a:lnTo>
                  <a:lnTo>
                    <a:pt x="0" y="0"/>
                  </a:lnTo>
                  <a:lnTo>
                    <a:pt x="0" y="21823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48984" y="2052827"/>
              <a:ext cx="638810" cy="1828800"/>
            </a:xfrm>
            <a:custGeom>
              <a:avLst/>
              <a:gdLst/>
              <a:ahLst/>
              <a:cxnLst/>
              <a:rect l="l" t="t" r="r" b="b"/>
              <a:pathLst>
                <a:path w="638809" h="1828800">
                  <a:moveTo>
                    <a:pt x="63855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0" y="1828800"/>
                  </a:lnTo>
                  <a:lnTo>
                    <a:pt x="638556" y="1828800"/>
                  </a:lnTo>
                  <a:lnTo>
                    <a:pt x="638556" y="822960"/>
                  </a:lnTo>
                  <a:lnTo>
                    <a:pt x="638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36436" y="3323844"/>
              <a:ext cx="262255" cy="551815"/>
            </a:xfrm>
            <a:custGeom>
              <a:avLst/>
              <a:gdLst/>
              <a:ahLst/>
              <a:cxnLst/>
              <a:rect l="l" t="t" r="r" b="b"/>
              <a:pathLst>
                <a:path w="262254" h="551814">
                  <a:moveTo>
                    <a:pt x="0" y="551687"/>
                  </a:moveTo>
                  <a:lnTo>
                    <a:pt x="262127" y="551687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55168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6436" y="3080004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262128" y="0"/>
                  </a:moveTo>
                  <a:lnTo>
                    <a:pt x="0" y="0"/>
                  </a:lnTo>
                  <a:lnTo>
                    <a:pt x="65532" y="262128"/>
                  </a:lnTo>
                  <a:lnTo>
                    <a:pt x="196596" y="262128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36436" y="3080004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65532" y="262128"/>
                  </a:lnTo>
                  <a:lnTo>
                    <a:pt x="196596" y="262128"/>
                  </a:lnTo>
                  <a:lnTo>
                    <a:pt x="262128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36436" y="3552444"/>
              <a:ext cx="262127" cy="3230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36436" y="3552444"/>
              <a:ext cx="262255" cy="323215"/>
            </a:xfrm>
            <a:custGeom>
              <a:avLst/>
              <a:gdLst/>
              <a:ahLst/>
              <a:cxnLst/>
              <a:rect l="l" t="t" r="r" b="b"/>
              <a:pathLst>
                <a:path w="262254" h="323214">
                  <a:moveTo>
                    <a:pt x="0" y="323088"/>
                  </a:moveTo>
                  <a:lnTo>
                    <a:pt x="262127" y="323088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56019" y="1412748"/>
              <a:ext cx="807720" cy="2133600"/>
            </a:xfrm>
            <a:custGeom>
              <a:avLst/>
              <a:gdLst/>
              <a:ahLst/>
              <a:cxnLst/>
              <a:rect l="l" t="t" r="r" b="b"/>
              <a:pathLst>
                <a:path w="807720" h="2133600">
                  <a:moveTo>
                    <a:pt x="274320" y="2133600"/>
                  </a:moveTo>
                  <a:lnTo>
                    <a:pt x="0" y="0"/>
                  </a:lnTo>
                </a:path>
                <a:path w="807720" h="2133600">
                  <a:moveTo>
                    <a:pt x="579120" y="2133600"/>
                  </a:moveTo>
                  <a:lnTo>
                    <a:pt x="80772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14144" y="1196340"/>
              <a:ext cx="6158865" cy="216535"/>
            </a:xfrm>
            <a:custGeom>
              <a:avLst/>
              <a:gdLst/>
              <a:ahLst/>
              <a:cxnLst/>
              <a:rect l="l" t="t" r="r" b="b"/>
              <a:pathLst>
                <a:path w="6158865" h="216534">
                  <a:moveTo>
                    <a:pt x="3071241" y="0"/>
                  </a:moveTo>
                  <a:lnTo>
                    <a:pt x="3071241" y="54101"/>
                  </a:lnTo>
                  <a:lnTo>
                    <a:pt x="0" y="54101"/>
                  </a:lnTo>
                  <a:lnTo>
                    <a:pt x="0" y="162306"/>
                  </a:lnTo>
                  <a:lnTo>
                    <a:pt x="3071241" y="162306"/>
                  </a:lnTo>
                  <a:lnTo>
                    <a:pt x="3071241" y="216408"/>
                  </a:lnTo>
                  <a:lnTo>
                    <a:pt x="6158483" y="108204"/>
                  </a:lnTo>
                  <a:lnTo>
                    <a:pt x="3071241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4144" y="1196340"/>
              <a:ext cx="6158865" cy="216535"/>
            </a:xfrm>
            <a:custGeom>
              <a:avLst/>
              <a:gdLst/>
              <a:ahLst/>
              <a:cxnLst/>
              <a:rect l="l" t="t" r="r" b="b"/>
              <a:pathLst>
                <a:path w="6158865" h="216534">
                  <a:moveTo>
                    <a:pt x="0" y="54101"/>
                  </a:moveTo>
                  <a:lnTo>
                    <a:pt x="3071241" y="54101"/>
                  </a:lnTo>
                  <a:lnTo>
                    <a:pt x="3071241" y="0"/>
                  </a:lnTo>
                  <a:lnTo>
                    <a:pt x="6158483" y="108204"/>
                  </a:lnTo>
                  <a:lnTo>
                    <a:pt x="3071241" y="216408"/>
                  </a:lnTo>
                  <a:lnTo>
                    <a:pt x="3071241" y="162306"/>
                  </a:lnTo>
                  <a:lnTo>
                    <a:pt x="0" y="162306"/>
                  </a:lnTo>
                  <a:lnTo>
                    <a:pt x="0" y="5410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908173" y="884936"/>
            <a:ext cx="3222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Increasing geometric </a:t>
            </a:r>
            <a:r>
              <a:rPr sz="2000" spc="-10" dirty="0">
                <a:latin typeface="Carlito"/>
                <a:cs typeface="Carlito"/>
              </a:rPr>
              <a:t>efficiency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8630" y="837438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2523" y="5247132"/>
            <a:ext cx="1178052" cy="1359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0800" y="5228844"/>
            <a:ext cx="1214627" cy="1377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3288" y="5260847"/>
            <a:ext cx="1143000" cy="1360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60984"/>
            <a:ext cx="4903723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1F5F"/>
                </a:solidFill>
                <a:latin typeface="Carlito"/>
                <a:cs typeface="Carlito"/>
              </a:rPr>
              <a:t>SOURCE</a:t>
            </a:r>
            <a:r>
              <a:rPr sz="4400" b="1" spc="-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rlito"/>
                <a:cs typeface="Carlito"/>
              </a:rPr>
              <a:t>HOLDER</a:t>
            </a:r>
            <a:endParaRPr sz="4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2832" y="2648711"/>
            <a:ext cx="2590800" cy="3449320"/>
            <a:chOff x="1322832" y="2648711"/>
            <a:chExt cx="2590800" cy="3449320"/>
          </a:xfrm>
        </p:grpSpPr>
        <p:sp>
          <p:nvSpPr>
            <p:cNvPr id="4" name="object 4"/>
            <p:cNvSpPr/>
            <p:nvPr/>
          </p:nvSpPr>
          <p:spPr>
            <a:xfrm>
              <a:off x="1331976" y="2657855"/>
              <a:ext cx="2572511" cy="3430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7404" y="2653283"/>
              <a:ext cx="2581910" cy="3439795"/>
            </a:xfrm>
            <a:custGeom>
              <a:avLst/>
              <a:gdLst/>
              <a:ahLst/>
              <a:cxnLst/>
              <a:rect l="l" t="t" r="r" b="b"/>
              <a:pathLst>
                <a:path w="2581910" h="3439795">
                  <a:moveTo>
                    <a:pt x="0" y="3439667"/>
                  </a:moveTo>
                  <a:lnTo>
                    <a:pt x="2581656" y="3439667"/>
                  </a:lnTo>
                  <a:lnTo>
                    <a:pt x="2581656" y="0"/>
                  </a:lnTo>
                  <a:lnTo>
                    <a:pt x="0" y="0"/>
                  </a:lnTo>
                  <a:lnTo>
                    <a:pt x="0" y="34396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8630" y="1341882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2860" y="1783461"/>
            <a:ext cx="3536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Reproducible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Geometry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27447" y="2668523"/>
            <a:ext cx="1969135" cy="3474720"/>
            <a:chOff x="4727447" y="2668523"/>
            <a:chExt cx="1969135" cy="3474720"/>
          </a:xfrm>
        </p:grpSpPr>
        <p:sp>
          <p:nvSpPr>
            <p:cNvPr id="9" name="object 9"/>
            <p:cNvSpPr/>
            <p:nvPr/>
          </p:nvSpPr>
          <p:spPr>
            <a:xfrm>
              <a:off x="4736591" y="2677667"/>
              <a:ext cx="1950720" cy="3456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2019" y="2673095"/>
              <a:ext cx="1960245" cy="3465829"/>
            </a:xfrm>
            <a:custGeom>
              <a:avLst/>
              <a:gdLst/>
              <a:ahLst/>
              <a:cxnLst/>
              <a:rect l="l" t="t" r="r" b="b"/>
              <a:pathLst>
                <a:path w="1960245" h="3465829">
                  <a:moveTo>
                    <a:pt x="0" y="3465576"/>
                  </a:moveTo>
                  <a:lnTo>
                    <a:pt x="1959864" y="3465576"/>
                  </a:lnTo>
                  <a:lnTo>
                    <a:pt x="1959864" y="0"/>
                  </a:lnTo>
                  <a:lnTo>
                    <a:pt x="0" y="0"/>
                  </a:lnTo>
                  <a:lnTo>
                    <a:pt x="0" y="34655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45410" y="6230823"/>
            <a:ext cx="295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rlito"/>
                <a:cs typeface="Carlito"/>
              </a:rPr>
              <a:t>(Material: Low </a:t>
            </a:r>
            <a:r>
              <a:rPr sz="1800" i="1" spc="-15" dirty="0">
                <a:latin typeface="Carlito"/>
                <a:cs typeface="Carlito"/>
              </a:rPr>
              <a:t>Atomic</a:t>
            </a:r>
            <a:r>
              <a:rPr sz="1800" i="1" spc="1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Number)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30199"/>
            <a:ext cx="10439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9745" marR="5080" indent="-175768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Important </a:t>
            </a:r>
            <a:r>
              <a:rPr sz="4000" spc="-20" dirty="0"/>
              <a:t>facts </a:t>
            </a:r>
            <a:r>
              <a:rPr sz="4000" spc="-5" dirty="0"/>
              <a:t>about dose  </a:t>
            </a:r>
            <a:r>
              <a:rPr sz="4000" spc="-30" dirty="0"/>
              <a:t>calibrators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79144" y="1843481"/>
            <a:ext cx="3530600" cy="40678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66675">
              <a:lnSpc>
                <a:spcPct val="70000"/>
              </a:lnSpc>
              <a:spcBef>
                <a:spcPts val="825"/>
              </a:spcBef>
            </a:pPr>
            <a:r>
              <a:rPr sz="2000" spc="-5" dirty="0">
                <a:solidFill>
                  <a:srgbClr val="0000FF"/>
                </a:solidFill>
                <a:latin typeface="Carlito"/>
                <a:cs typeface="Carlito"/>
              </a:rPr>
              <a:t>Dose </a:t>
            </a:r>
            <a:r>
              <a:rPr sz="2000" spc="-15" dirty="0">
                <a:solidFill>
                  <a:srgbClr val="0000FF"/>
                </a:solidFill>
                <a:latin typeface="Carlito"/>
                <a:cs typeface="Carlito"/>
              </a:rPr>
              <a:t>calibrators </a:t>
            </a:r>
            <a:r>
              <a:rPr sz="2000" spc="-15" dirty="0">
                <a:latin typeface="Carlito"/>
                <a:cs typeface="Carlito"/>
              </a:rPr>
              <a:t>detectors </a:t>
            </a:r>
            <a:r>
              <a:rPr sz="2000" spc="-5" dirty="0">
                <a:latin typeface="Carlito"/>
                <a:cs typeface="Carlito"/>
              </a:rPr>
              <a:t>should  be shielded, both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protect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15" dirty="0">
                <a:latin typeface="Carlito"/>
                <a:cs typeface="Carlito"/>
              </a:rPr>
              <a:t>operator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reduce  background counts </a:t>
            </a:r>
            <a:r>
              <a:rPr sz="2000" spc="-15" dirty="0">
                <a:latin typeface="Carlito"/>
                <a:cs typeface="Carlito"/>
              </a:rPr>
              <a:t>from </a:t>
            </a:r>
            <a:r>
              <a:rPr sz="2000" spc="-5" dirty="0">
                <a:latin typeface="Carlito"/>
                <a:cs typeface="Carlito"/>
              </a:rPr>
              <a:t>other  sources aside </a:t>
            </a:r>
            <a:r>
              <a:rPr sz="2000" spc="-15" dirty="0">
                <a:latin typeface="Carlito"/>
                <a:cs typeface="Carlito"/>
              </a:rPr>
              <a:t>from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measured  sample.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70000"/>
              </a:lnSpc>
              <a:spcBef>
                <a:spcPts val="1200"/>
              </a:spcBef>
            </a:pPr>
            <a:r>
              <a:rPr sz="2000" spc="-5" dirty="0">
                <a:latin typeface="Carlito"/>
                <a:cs typeface="Carlito"/>
              </a:rPr>
              <a:t>These instruments </a:t>
            </a:r>
            <a:r>
              <a:rPr sz="2000" spc="-10" dirty="0">
                <a:latin typeface="Carlito"/>
                <a:cs typeface="Carlito"/>
              </a:rPr>
              <a:t>are rather  stable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time. </a:t>
            </a:r>
            <a:r>
              <a:rPr sz="2000" spc="-10" dirty="0">
                <a:latin typeface="Carlito"/>
                <a:cs typeface="Carlito"/>
              </a:rPr>
              <a:t>Care </a:t>
            </a:r>
            <a:r>
              <a:rPr sz="2000" spc="-5" dirty="0">
                <a:latin typeface="Carlito"/>
                <a:cs typeface="Carlito"/>
              </a:rPr>
              <a:t>should be  </a:t>
            </a:r>
            <a:r>
              <a:rPr sz="2000" spc="-20" dirty="0">
                <a:latin typeface="Carlito"/>
                <a:cs typeface="Carlito"/>
              </a:rPr>
              <a:t>taken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observe adequate  </a:t>
            </a:r>
            <a:r>
              <a:rPr sz="2000" spc="-10" dirty="0">
                <a:latin typeface="Carlito"/>
                <a:cs typeface="Carlito"/>
              </a:rPr>
              <a:t>source-detector </a:t>
            </a:r>
            <a:r>
              <a:rPr sz="2000" spc="-5" dirty="0">
                <a:latin typeface="Carlito"/>
                <a:cs typeface="Carlito"/>
              </a:rPr>
              <a:t>geometry </a:t>
            </a:r>
            <a:r>
              <a:rPr sz="2000" dirty="0">
                <a:latin typeface="Carlito"/>
                <a:cs typeface="Carlito"/>
              </a:rPr>
              <a:t>and  </a:t>
            </a:r>
            <a:r>
              <a:rPr sz="2000" spc="-10" dirty="0">
                <a:latin typeface="Carlito"/>
                <a:cs typeface="Carlito"/>
              </a:rPr>
              <a:t>source </a:t>
            </a:r>
            <a:r>
              <a:rPr sz="2000" spc="-5" dirty="0">
                <a:latin typeface="Carlito"/>
                <a:cs typeface="Carlito"/>
              </a:rPr>
              <a:t>composition,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5" dirty="0">
                <a:latin typeface="Carlito"/>
                <a:cs typeface="Carlito"/>
              </a:rPr>
              <a:t>they could  influence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final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reading.</a:t>
            </a:r>
            <a:endParaRPr sz="2000">
              <a:latin typeface="Carlito"/>
              <a:cs typeface="Carlito"/>
            </a:endParaRPr>
          </a:p>
          <a:p>
            <a:pPr marL="12700" marR="56515">
              <a:lnSpc>
                <a:spcPct val="90000"/>
              </a:lnSpc>
              <a:spcBef>
                <a:spcPts val="1090"/>
              </a:spcBef>
            </a:pPr>
            <a:r>
              <a:rPr sz="2000" spc="-5" dirty="0">
                <a:latin typeface="Carlito"/>
                <a:cs typeface="Carlito"/>
              </a:rPr>
              <a:t>Geometric dependence is  </a:t>
            </a:r>
            <a:r>
              <a:rPr sz="2000" spc="-10" dirty="0">
                <a:latin typeface="Carlito"/>
                <a:cs typeface="Carlito"/>
              </a:rPr>
              <a:t>characteristic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each </a:t>
            </a:r>
            <a:r>
              <a:rPr sz="2000" spc="-5" dirty="0">
                <a:latin typeface="Carlito"/>
                <a:cs typeface="Carlito"/>
              </a:rPr>
              <a:t>equipment,  </a:t>
            </a:r>
            <a:r>
              <a:rPr sz="2000" dirty="0">
                <a:latin typeface="Carlito"/>
                <a:cs typeface="Carlito"/>
              </a:rPr>
              <a:t>but </a:t>
            </a:r>
            <a:r>
              <a:rPr sz="2000" spc="-5" dirty="0">
                <a:latin typeface="Carlito"/>
                <a:cs typeface="Carlito"/>
              </a:rPr>
              <a:t>is less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10" dirty="0">
                <a:latin typeface="Carlito"/>
                <a:cs typeface="Carlito"/>
              </a:rPr>
              <a:t>well </a:t>
            </a:r>
            <a:r>
              <a:rPr sz="2000" spc="-5" dirty="0">
                <a:latin typeface="Carlito"/>
                <a:cs typeface="Carlito"/>
              </a:rPr>
              <a:t>depth  increases.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2133600"/>
            <a:ext cx="371398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675638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39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9947"/>
            <a:ext cx="7770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Location of </a:t>
            </a:r>
            <a:r>
              <a:rPr sz="4400" spc="-5" dirty="0"/>
              <a:t>dose</a:t>
            </a:r>
            <a:r>
              <a:rPr sz="4400" spc="-55" dirty="0"/>
              <a:t> </a:t>
            </a:r>
            <a:r>
              <a:rPr sz="4400" spc="-25" dirty="0"/>
              <a:t>calibrators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866341"/>
            <a:ext cx="4077970" cy="41116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latin typeface="Carlito"/>
                <a:cs typeface="Carlito"/>
              </a:rPr>
              <a:t>Due </a:t>
            </a:r>
            <a:r>
              <a:rPr sz="2000" spc="-10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fact </a:t>
            </a:r>
            <a:r>
              <a:rPr sz="2000" spc="-5" dirty="0">
                <a:latin typeface="Carlito"/>
                <a:cs typeface="Carlito"/>
              </a:rPr>
              <a:t>that </a:t>
            </a:r>
            <a:r>
              <a:rPr sz="2000" dirty="0">
                <a:latin typeface="Carlito"/>
                <a:cs typeface="Carlito"/>
              </a:rPr>
              <a:t>their </a:t>
            </a:r>
            <a:r>
              <a:rPr sz="2000" spc="-5" dirty="0">
                <a:latin typeface="Carlito"/>
                <a:cs typeface="Carlito"/>
              </a:rPr>
              <a:t>main </a:t>
            </a:r>
            <a:r>
              <a:rPr sz="2000" dirty="0">
                <a:latin typeface="Carlito"/>
                <a:cs typeface="Carlito"/>
              </a:rPr>
              <a:t>use is </a:t>
            </a:r>
            <a:r>
              <a:rPr sz="2000" spc="-10" dirty="0">
                <a:latin typeface="Carlito"/>
                <a:cs typeface="Carlito"/>
              </a:rPr>
              <a:t>to  </a:t>
            </a:r>
            <a:r>
              <a:rPr sz="2000" spc="-5" dirty="0">
                <a:latin typeface="Carlito"/>
                <a:cs typeface="Carlito"/>
              </a:rPr>
              <a:t>measure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activities of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5" dirty="0">
                <a:latin typeface="Carlito"/>
                <a:cs typeface="Carlito"/>
              </a:rPr>
              <a:t>radiopharmaceuticals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be  </a:t>
            </a:r>
            <a:r>
              <a:rPr sz="2000" spc="-10" dirty="0">
                <a:latin typeface="Carlito"/>
                <a:cs typeface="Carlito"/>
              </a:rPr>
              <a:t>administered, </a:t>
            </a:r>
            <a:r>
              <a:rPr sz="2000" dirty="0">
                <a:latin typeface="Carlito"/>
                <a:cs typeface="Carlito"/>
              </a:rPr>
              <a:t>their </a:t>
            </a:r>
            <a:r>
              <a:rPr sz="2000" spc="-5" dirty="0">
                <a:latin typeface="Carlito"/>
                <a:cs typeface="Carlito"/>
              </a:rPr>
              <a:t>location should be  </a:t>
            </a:r>
            <a:r>
              <a:rPr sz="2000" dirty="0">
                <a:latin typeface="Carlito"/>
                <a:cs typeface="Carlito"/>
              </a:rPr>
              <a:t>close </a:t>
            </a:r>
            <a:r>
              <a:rPr sz="2000" spc="-10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place where doses </a:t>
            </a:r>
            <a:r>
              <a:rPr sz="2000" spc="-10" dirty="0">
                <a:latin typeface="Carlito"/>
                <a:cs typeface="Carlito"/>
              </a:rPr>
              <a:t>are  </a:t>
            </a:r>
            <a:r>
              <a:rPr sz="2000" spc="-5" dirty="0">
                <a:latin typeface="Carlito"/>
                <a:cs typeface="Carlito"/>
              </a:rPr>
              <a:t>manipulated (i.e. radiochemical hoods,  </a:t>
            </a:r>
            <a:r>
              <a:rPr sz="2000" spc="-10" dirty="0">
                <a:latin typeface="Carlito"/>
                <a:cs typeface="Carlito"/>
              </a:rPr>
              <a:t>glove </a:t>
            </a:r>
            <a:r>
              <a:rPr sz="2000" spc="-15" dirty="0">
                <a:latin typeface="Carlito"/>
                <a:cs typeface="Carlito"/>
              </a:rPr>
              <a:t>boxes, isolators </a:t>
            </a:r>
            <a:r>
              <a:rPr sz="2000" spc="-5" dirty="0">
                <a:latin typeface="Carlito"/>
                <a:cs typeface="Carlito"/>
              </a:rPr>
              <a:t>or </a:t>
            </a:r>
            <a:r>
              <a:rPr sz="2000" dirty="0">
                <a:latin typeface="Carlito"/>
                <a:cs typeface="Carlito"/>
              </a:rPr>
              <a:t>laminar </a:t>
            </a:r>
            <a:r>
              <a:rPr sz="2000" spc="-10" dirty="0">
                <a:latin typeface="Carlito"/>
                <a:cs typeface="Carlito"/>
              </a:rPr>
              <a:t>flows) 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minimize </a:t>
            </a:r>
            <a:r>
              <a:rPr sz="2000" spc="-5" dirty="0">
                <a:latin typeface="Carlito"/>
                <a:cs typeface="Carlito"/>
              </a:rPr>
              <a:t>irradiation of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personnel.</a:t>
            </a:r>
            <a:endParaRPr sz="2000">
              <a:latin typeface="Carlito"/>
              <a:cs typeface="Carlito"/>
            </a:endParaRPr>
          </a:p>
          <a:p>
            <a:pPr marL="12700" marR="375285">
              <a:lnSpc>
                <a:spcPts val="1920"/>
              </a:lnSpc>
              <a:spcBef>
                <a:spcPts val="465"/>
              </a:spcBef>
            </a:pPr>
            <a:r>
              <a:rPr sz="2000" spc="-10" dirty="0">
                <a:latin typeface="Carlito"/>
                <a:cs typeface="Carlito"/>
              </a:rPr>
              <a:t>Care </a:t>
            </a:r>
            <a:r>
              <a:rPr sz="2000" spc="-5" dirty="0">
                <a:latin typeface="Carlito"/>
                <a:cs typeface="Carlito"/>
              </a:rPr>
              <a:t>should be </a:t>
            </a:r>
            <a:r>
              <a:rPr sz="2000" spc="-20" dirty="0">
                <a:latin typeface="Carlito"/>
                <a:cs typeface="Carlito"/>
              </a:rPr>
              <a:t>taken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adequately  shield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30" dirty="0">
                <a:latin typeface="Carlito"/>
                <a:cs typeface="Carlito"/>
              </a:rPr>
              <a:t>detector, </a:t>
            </a:r>
            <a:r>
              <a:rPr sz="2000" spc="-15" dirty="0">
                <a:latin typeface="Carlito"/>
                <a:cs typeface="Carlito"/>
              </a:rPr>
              <a:t>to avoid </a:t>
            </a:r>
            <a:r>
              <a:rPr sz="2000" spc="-5" dirty="0">
                <a:latin typeface="Carlito"/>
                <a:cs typeface="Carlito"/>
              </a:rPr>
              <a:t>high  background counts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protect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35" dirty="0">
                <a:latin typeface="Carlito"/>
                <a:cs typeface="Carlito"/>
              </a:rPr>
              <a:t>operator.</a:t>
            </a:r>
            <a:endParaRPr sz="2000">
              <a:latin typeface="Carlito"/>
              <a:cs typeface="Carlito"/>
            </a:endParaRPr>
          </a:p>
          <a:p>
            <a:pPr marL="12700" marR="27940">
              <a:lnSpc>
                <a:spcPct val="80000"/>
              </a:lnSpc>
              <a:spcBef>
                <a:spcPts val="500"/>
              </a:spcBef>
            </a:pPr>
            <a:r>
              <a:rPr sz="2000" spc="-10" dirty="0">
                <a:latin typeface="Carlito"/>
                <a:cs typeface="Carlito"/>
              </a:rPr>
              <a:t>Current </a:t>
            </a:r>
            <a:r>
              <a:rPr sz="2000" spc="-5" dirty="0">
                <a:latin typeface="Carlito"/>
                <a:cs typeface="Carlito"/>
              </a:rPr>
              <a:t>commercial </a:t>
            </a:r>
            <a:r>
              <a:rPr sz="2000" spc="-20" dirty="0">
                <a:latin typeface="Carlito"/>
                <a:cs typeface="Carlito"/>
              </a:rPr>
              <a:t>systems </a:t>
            </a:r>
            <a:r>
              <a:rPr sz="2000" spc="-10" dirty="0">
                <a:latin typeface="Carlito"/>
                <a:cs typeface="Carlito"/>
              </a:rPr>
              <a:t>guarantee  </a:t>
            </a:r>
            <a:r>
              <a:rPr sz="2000" spc="-5" dirty="0">
                <a:latin typeface="Carlito"/>
                <a:cs typeface="Carlito"/>
              </a:rPr>
              <a:t>adequate shielding of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5" dirty="0">
                <a:latin typeface="Carlito"/>
                <a:cs typeface="Carlito"/>
              </a:rPr>
              <a:t>measurement </a:t>
            </a:r>
            <a:r>
              <a:rPr sz="2000" dirty="0">
                <a:latin typeface="Carlito"/>
                <a:cs typeface="Carlito"/>
              </a:rPr>
              <a:t>chamber and an </a:t>
            </a:r>
            <a:r>
              <a:rPr sz="2000" spc="-10" dirty="0">
                <a:latin typeface="Carlito"/>
                <a:cs typeface="Carlito"/>
              </a:rPr>
              <a:t>easy  </a:t>
            </a:r>
            <a:r>
              <a:rPr sz="2000" spc="-5" dirty="0">
                <a:latin typeface="Carlito"/>
                <a:cs typeface="Carlito"/>
              </a:rPr>
              <a:t>reading of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activities.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26335"/>
            <a:ext cx="4038600" cy="4072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58" y="144094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540890"/>
            <a:ext cx="6052820" cy="312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response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detector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will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depend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on: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rlito"/>
              <a:cs typeface="Carlito"/>
            </a:endParaRPr>
          </a:p>
          <a:p>
            <a:pPr marL="12700" marR="201930">
              <a:lnSpc>
                <a:spcPct val="100000"/>
              </a:lnSpc>
              <a:buFont typeface="Arial"/>
              <a:buChar char="•"/>
              <a:tabLst>
                <a:tab pos="233679" algn="l"/>
              </a:tabLst>
            </a:pPr>
            <a:r>
              <a:rPr sz="2400" dirty="0">
                <a:latin typeface="Carlito"/>
                <a:cs typeface="Carlito"/>
              </a:rPr>
              <a:t>Radionuclide </a:t>
            </a:r>
            <a:r>
              <a:rPr sz="2400" spc="-5" dirty="0">
                <a:latin typeface="Carlito"/>
                <a:cs typeface="Carlito"/>
              </a:rPr>
              <a:t>(type, energy </a:t>
            </a:r>
            <a:r>
              <a:rPr sz="2400" dirty="0">
                <a:latin typeface="Carlito"/>
                <a:cs typeface="Carlito"/>
              </a:rPr>
              <a:t>and abundance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0" dirty="0">
                <a:latin typeface="Carlito"/>
                <a:cs typeface="Carlito"/>
              </a:rPr>
              <a:t>radiation).</a:t>
            </a:r>
            <a:endParaRPr sz="240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33679" algn="l"/>
              </a:tabLst>
            </a:pPr>
            <a:r>
              <a:rPr sz="2400" dirty="0">
                <a:latin typeface="Carlito"/>
                <a:cs typeface="Carlito"/>
              </a:rPr>
              <a:t>Geometry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detector.</a:t>
            </a:r>
            <a:endParaRPr sz="240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3679" algn="l"/>
              </a:tabLst>
            </a:pPr>
            <a:r>
              <a:rPr sz="2400" dirty="0">
                <a:latin typeface="Carlito"/>
                <a:cs typeface="Carlito"/>
              </a:rPr>
              <a:t>Geometry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source.</a:t>
            </a:r>
            <a:endParaRPr sz="240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3679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condition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instrument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(QC).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38709"/>
            <a:ext cx="9601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40" dirty="0"/>
              <a:t> CALIBRATORS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0821" y="1557527"/>
            <a:ext cx="7431405" cy="4634865"/>
            <a:chOff x="1110821" y="1557527"/>
            <a:chExt cx="7431405" cy="4634865"/>
          </a:xfrm>
        </p:grpSpPr>
        <p:sp>
          <p:nvSpPr>
            <p:cNvPr id="3" name="object 3"/>
            <p:cNvSpPr/>
            <p:nvPr/>
          </p:nvSpPr>
          <p:spPr>
            <a:xfrm>
              <a:off x="1110821" y="1557527"/>
              <a:ext cx="6519846" cy="4634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26379" y="3413760"/>
              <a:ext cx="3215639" cy="1920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57800" y="3345179"/>
            <a:ext cx="3200400" cy="19050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28600" marR="425450">
              <a:lnSpc>
                <a:spcPct val="100000"/>
              </a:lnSpc>
              <a:spcBef>
                <a:spcPts val="740"/>
              </a:spcBef>
            </a:pPr>
            <a:r>
              <a:rPr sz="2200" spc="-10" dirty="0">
                <a:latin typeface="Carlito"/>
                <a:cs typeface="Carlito"/>
              </a:rPr>
              <a:t>Calibration </a:t>
            </a:r>
            <a:r>
              <a:rPr sz="2200" spc="-5" dirty="0">
                <a:latin typeface="Carlito"/>
                <a:cs typeface="Carlito"/>
              </a:rPr>
              <a:t>should </a:t>
            </a:r>
            <a:r>
              <a:rPr sz="2200" spc="-10" dirty="0">
                <a:latin typeface="Carlito"/>
                <a:cs typeface="Carlito"/>
              </a:rPr>
              <a:t>be  </a:t>
            </a:r>
            <a:r>
              <a:rPr sz="2200" spc="-5" dirty="0">
                <a:latin typeface="Carlito"/>
                <a:cs typeface="Carlito"/>
              </a:rPr>
              <a:t>made </a:t>
            </a:r>
            <a:r>
              <a:rPr sz="2200" spc="-15" dirty="0">
                <a:latin typeface="Carlito"/>
                <a:cs typeface="Carlito"/>
              </a:rPr>
              <a:t>at factory </a:t>
            </a:r>
            <a:r>
              <a:rPr sz="2200" spc="-10" dirty="0">
                <a:latin typeface="Carlito"/>
                <a:cs typeface="Carlito"/>
              </a:rPr>
              <a:t>using  </a:t>
            </a:r>
            <a:r>
              <a:rPr sz="2200" spc="-20" dirty="0">
                <a:latin typeface="Carlito"/>
                <a:cs typeface="Carlito"/>
              </a:rPr>
              <a:t>reference </a:t>
            </a:r>
            <a:r>
              <a:rPr sz="2200" spc="-10" dirty="0">
                <a:latin typeface="Carlito"/>
                <a:cs typeface="Carlito"/>
              </a:rPr>
              <a:t>sources </a:t>
            </a:r>
            <a:r>
              <a:rPr sz="2200" spc="-15" dirty="0">
                <a:latin typeface="Carlito"/>
                <a:cs typeface="Carlito"/>
              </a:rPr>
              <a:t>that  </a:t>
            </a:r>
            <a:r>
              <a:rPr sz="2200" spc="-10" dirty="0">
                <a:latin typeface="Carlito"/>
                <a:cs typeface="Carlito"/>
              </a:rPr>
              <a:t>are traceable </a:t>
            </a:r>
            <a:r>
              <a:rPr sz="2200" spc="-15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a  </a:t>
            </a:r>
            <a:r>
              <a:rPr sz="2200" spc="-15" dirty="0">
                <a:latin typeface="Carlito"/>
                <a:cs typeface="Carlito"/>
              </a:rPr>
              <a:t>standard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laboratory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66141"/>
            <a:ext cx="944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7" name="object 7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05129"/>
            <a:ext cx="8174760" cy="9575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36575" marR="5080" indent="-524510">
              <a:lnSpc>
                <a:spcPts val="3260"/>
              </a:lnSpc>
              <a:spcBef>
                <a:spcPts val="885"/>
              </a:spcBef>
            </a:pPr>
            <a:r>
              <a:rPr sz="3400" b="1" spc="-5" dirty="0">
                <a:solidFill>
                  <a:srgbClr val="001F5F"/>
                </a:solidFill>
                <a:latin typeface="Carlito"/>
                <a:cs typeface="Carlito"/>
              </a:rPr>
              <a:t>Nuclear </a:t>
            </a:r>
            <a:r>
              <a:rPr sz="3400" b="1" spc="-10" dirty="0">
                <a:solidFill>
                  <a:srgbClr val="001F5F"/>
                </a:solidFill>
                <a:latin typeface="Carlito"/>
                <a:cs typeface="Carlito"/>
              </a:rPr>
              <a:t>Medicine equipment, according  </a:t>
            </a:r>
            <a:r>
              <a:rPr sz="3400" b="1" spc="-25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3400" b="1" spc="-5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3400" b="1" spc="-15" dirty="0">
                <a:solidFill>
                  <a:srgbClr val="001F5F"/>
                </a:solidFill>
                <a:latin typeface="Carlito"/>
                <a:cs typeface="Carlito"/>
              </a:rPr>
              <a:t>radiation detection</a:t>
            </a:r>
            <a:r>
              <a:rPr sz="3400" b="1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400" b="1" spc="-10" dirty="0">
                <a:solidFill>
                  <a:srgbClr val="001F5F"/>
                </a:solidFill>
                <a:latin typeface="Carlito"/>
                <a:cs typeface="Carlito"/>
              </a:rPr>
              <a:t>method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958" y="1751838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39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1454" y="2019109"/>
            <a:ext cx="3123565" cy="4717415"/>
            <a:chOff x="711454" y="2019109"/>
            <a:chExt cx="3123565" cy="4717415"/>
          </a:xfrm>
        </p:grpSpPr>
        <p:sp>
          <p:nvSpPr>
            <p:cNvPr id="5" name="object 5"/>
            <p:cNvSpPr/>
            <p:nvPr/>
          </p:nvSpPr>
          <p:spPr>
            <a:xfrm>
              <a:off x="2033015" y="2023872"/>
              <a:ext cx="45720" cy="2786380"/>
            </a:xfrm>
            <a:custGeom>
              <a:avLst/>
              <a:gdLst/>
              <a:ahLst/>
              <a:cxnLst/>
              <a:rect l="l" t="t" r="r" b="b"/>
              <a:pathLst>
                <a:path w="45719" h="2786379">
                  <a:moveTo>
                    <a:pt x="45719" y="0"/>
                  </a:moveTo>
                  <a:lnTo>
                    <a:pt x="0" y="0"/>
                  </a:lnTo>
                  <a:lnTo>
                    <a:pt x="0" y="2785872"/>
                  </a:lnTo>
                  <a:lnTo>
                    <a:pt x="45719" y="2785872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3015" y="2023872"/>
              <a:ext cx="45720" cy="2786380"/>
            </a:xfrm>
            <a:custGeom>
              <a:avLst/>
              <a:gdLst/>
              <a:ahLst/>
              <a:cxnLst/>
              <a:rect l="l" t="t" r="r" b="b"/>
              <a:pathLst>
                <a:path w="45719" h="2786379">
                  <a:moveTo>
                    <a:pt x="0" y="2785872"/>
                  </a:moveTo>
                  <a:lnTo>
                    <a:pt x="45719" y="2785872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2785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3138" y="3239261"/>
              <a:ext cx="1285875" cy="1905"/>
            </a:xfrm>
            <a:custGeom>
              <a:avLst/>
              <a:gdLst/>
              <a:ahLst/>
              <a:cxnLst/>
              <a:rect l="l" t="t" r="r" b="b"/>
              <a:pathLst>
                <a:path w="1285875" h="1905">
                  <a:moveTo>
                    <a:pt x="1285875" y="1524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614" y="3239261"/>
              <a:ext cx="1905" cy="2930525"/>
            </a:xfrm>
            <a:custGeom>
              <a:avLst/>
              <a:gdLst/>
              <a:ahLst/>
              <a:cxnLst/>
              <a:rect l="l" t="t" r="r" b="b"/>
              <a:pathLst>
                <a:path w="1904" h="2930525">
                  <a:moveTo>
                    <a:pt x="1587" y="0"/>
                  </a:moveTo>
                  <a:lnTo>
                    <a:pt x="0" y="2930525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138" y="6168389"/>
              <a:ext cx="3072130" cy="1905"/>
            </a:xfrm>
            <a:custGeom>
              <a:avLst/>
              <a:gdLst/>
              <a:ahLst/>
              <a:cxnLst/>
              <a:rect l="l" t="t" r="r" b="b"/>
              <a:pathLst>
                <a:path w="3072129" h="1904">
                  <a:moveTo>
                    <a:pt x="0" y="0"/>
                  </a:moveTo>
                  <a:lnTo>
                    <a:pt x="3071876" y="158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4477" y="5510022"/>
              <a:ext cx="0" cy="1216025"/>
            </a:xfrm>
            <a:custGeom>
              <a:avLst/>
              <a:gdLst/>
              <a:ahLst/>
              <a:cxnLst/>
              <a:rect l="l" t="t" r="r" b="b"/>
              <a:pathLst>
                <a:path h="1216025">
                  <a:moveTo>
                    <a:pt x="0" y="0"/>
                  </a:moveTo>
                  <a:lnTo>
                    <a:pt x="0" y="121602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1215" y="3017519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142494" y="0"/>
                  </a:moveTo>
                  <a:lnTo>
                    <a:pt x="97438" y="7303"/>
                  </a:lnTo>
                  <a:lnTo>
                    <a:pt x="58320" y="27639"/>
                  </a:lnTo>
                  <a:lnTo>
                    <a:pt x="27480" y="58649"/>
                  </a:lnTo>
                  <a:lnTo>
                    <a:pt x="7260" y="97974"/>
                  </a:lnTo>
                  <a:lnTo>
                    <a:pt x="0" y="143255"/>
                  </a:lnTo>
                  <a:lnTo>
                    <a:pt x="7260" y="188537"/>
                  </a:lnTo>
                  <a:lnTo>
                    <a:pt x="27480" y="227862"/>
                  </a:lnTo>
                  <a:lnTo>
                    <a:pt x="58320" y="258872"/>
                  </a:lnTo>
                  <a:lnTo>
                    <a:pt x="97438" y="279208"/>
                  </a:lnTo>
                  <a:lnTo>
                    <a:pt x="142494" y="286512"/>
                  </a:lnTo>
                  <a:lnTo>
                    <a:pt x="187549" y="279208"/>
                  </a:lnTo>
                  <a:lnTo>
                    <a:pt x="226667" y="258872"/>
                  </a:lnTo>
                  <a:lnTo>
                    <a:pt x="257507" y="227862"/>
                  </a:lnTo>
                  <a:lnTo>
                    <a:pt x="277727" y="188537"/>
                  </a:lnTo>
                  <a:lnTo>
                    <a:pt x="284988" y="143255"/>
                  </a:lnTo>
                  <a:lnTo>
                    <a:pt x="277727" y="97974"/>
                  </a:lnTo>
                  <a:lnTo>
                    <a:pt x="257507" y="58649"/>
                  </a:lnTo>
                  <a:lnTo>
                    <a:pt x="226667" y="27639"/>
                  </a:lnTo>
                  <a:lnTo>
                    <a:pt x="187549" y="7303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1215" y="3017519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0" y="143255"/>
                  </a:moveTo>
                  <a:lnTo>
                    <a:pt x="7260" y="97974"/>
                  </a:lnTo>
                  <a:lnTo>
                    <a:pt x="27480" y="58649"/>
                  </a:lnTo>
                  <a:lnTo>
                    <a:pt x="58320" y="27639"/>
                  </a:lnTo>
                  <a:lnTo>
                    <a:pt x="97438" y="7303"/>
                  </a:lnTo>
                  <a:lnTo>
                    <a:pt x="142494" y="0"/>
                  </a:lnTo>
                  <a:lnTo>
                    <a:pt x="187549" y="7303"/>
                  </a:lnTo>
                  <a:lnTo>
                    <a:pt x="226667" y="27639"/>
                  </a:lnTo>
                  <a:lnTo>
                    <a:pt x="257507" y="58649"/>
                  </a:lnTo>
                  <a:lnTo>
                    <a:pt x="277727" y="97974"/>
                  </a:lnTo>
                  <a:lnTo>
                    <a:pt x="284988" y="143255"/>
                  </a:lnTo>
                  <a:lnTo>
                    <a:pt x="277727" y="188537"/>
                  </a:lnTo>
                  <a:lnTo>
                    <a:pt x="257507" y="227862"/>
                  </a:lnTo>
                  <a:lnTo>
                    <a:pt x="226667" y="258872"/>
                  </a:lnTo>
                  <a:lnTo>
                    <a:pt x="187549" y="279208"/>
                  </a:lnTo>
                  <a:lnTo>
                    <a:pt x="142494" y="286512"/>
                  </a:lnTo>
                  <a:lnTo>
                    <a:pt x="97438" y="279208"/>
                  </a:lnTo>
                  <a:lnTo>
                    <a:pt x="58320" y="258872"/>
                  </a:lnTo>
                  <a:lnTo>
                    <a:pt x="27480" y="227862"/>
                  </a:lnTo>
                  <a:lnTo>
                    <a:pt x="7260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58677" y="2019109"/>
            <a:ext cx="3074670" cy="4406900"/>
            <a:chOff x="4658677" y="2019109"/>
            <a:chExt cx="3074670" cy="4406900"/>
          </a:xfrm>
        </p:grpSpPr>
        <p:sp>
          <p:nvSpPr>
            <p:cNvPr id="14" name="object 14"/>
            <p:cNvSpPr/>
            <p:nvPr/>
          </p:nvSpPr>
          <p:spPr>
            <a:xfrm>
              <a:off x="6390132" y="2023872"/>
              <a:ext cx="47625" cy="2786380"/>
            </a:xfrm>
            <a:custGeom>
              <a:avLst/>
              <a:gdLst/>
              <a:ahLst/>
              <a:cxnLst/>
              <a:rect l="l" t="t" r="r" b="b"/>
              <a:pathLst>
                <a:path w="47625" h="2786379">
                  <a:moveTo>
                    <a:pt x="47244" y="0"/>
                  </a:moveTo>
                  <a:lnTo>
                    <a:pt x="0" y="0"/>
                  </a:lnTo>
                  <a:lnTo>
                    <a:pt x="0" y="2785872"/>
                  </a:lnTo>
                  <a:lnTo>
                    <a:pt x="47244" y="2785872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90132" y="2023872"/>
              <a:ext cx="47625" cy="2786380"/>
            </a:xfrm>
            <a:custGeom>
              <a:avLst/>
              <a:gdLst/>
              <a:ahLst/>
              <a:cxnLst/>
              <a:rect l="l" t="t" r="r" b="b"/>
              <a:pathLst>
                <a:path w="47625" h="2786379">
                  <a:moveTo>
                    <a:pt x="0" y="2785872"/>
                  </a:moveTo>
                  <a:lnTo>
                    <a:pt x="47244" y="2785872"/>
                  </a:lnTo>
                  <a:lnTo>
                    <a:pt x="47244" y="0"/>
                  </a:lnTo>
                  <a:lnTo>
                    <a:pt x="0" y="0"/>
                  </a:lnTo>
                  <a:lnTo>
                    <a:pt x="0" y="2785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36614" y="3239261"/>
              <a:ext cx="1285875" cy="1905"/>
            </a:xfrm>
            <a:custGeom>
              <a:avLst/>
              <a:gdLst/>
              <a:ahLst/>
              <a:cxnLst/>
              <a:rect l="l" t="t" r="r" b="b"/>
              <a:pathLst>
                <a:path w="1285875" h="1905">
                  <a:moveTo>
                    <a:pt x="0" y="1650"/>
                  </a:moveTo>
                  <a:lnTo>
                    <a:pt x="1285493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1346" y="3239261"/>
              <a:ext cx="1905" cy="2929255"/>
            </a:xfrm>
            <a:custGeom>
              <a:avLst/>
              <a:gdLst/>
              <a:ahLst/>
              <a:cxnLst/>
              <a:rect l="l" t="t" r="r" b="b"/>
              <a:pathLst>
                <a:path w="1904" h="2929254">
                  <a:moveTo>
                    <a:pt x="0" y="0"/>
                  </a:moveTo>
                  <a:lnTo>
                    <a:pt x="1650" y="2928937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3742" y="6168389"/>
              <a:ext cx="2928620" cy="1905"/>
            </a:xfrm>
            <a:custGeom>
              <a:avLst/>
              <a:gdLst/>
              <a:ahLst/>
              <a:cxnLst/>
              <a:rect l="l" t="t" r="r" b="b"/>
              <a:pathLst>
                <a:path w="2928620" h="1904">
                  <a:moveTo>
                    <a:pt x="2928112" y="0"/>
                  </a:moveTo>
                  <a:lnTo>
                    <a:pt x="0" y="158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92218" y="5915406"/>
              <a:ext cx="1905" cy="500380"/>
            </a:xfrm>
            <a:custGeom>
              <a:avLst/>
              <a:gdLst/>
              <a:ahLst/>
              <a:cxnLst/>
              <a:rect l="l" t="t" r="r" b="b"/>
              <a:pathLst>
                <a:path w="1904" h="500379">
                  <a:moveTo>
                    <a:pt x="1651" y="0"/>
                  </a:moveTo>
                  <a:lnTo>
                    <a:pt x="0" y="500062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63440" y="235000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256" y="0"/>
                  </a:move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7303" y="188537"/>
                  </a:lnTo>
                  <a:lnTo>
                    <a:pt x="27639" y="227862"/>
                  </a:lnTo>
                  <a:lnTo>
                    <a:pt x="58649" y="258872"/>
                  </a:lnTo>
                  <a:lnTo>
                    <a:pt x="97974" y="279208"/>
                  </a:lnTo>
                  <a:lnTo>
                    <a:pt x="143256" y="286512"/>
                  </a:lnTo>
                  <a:lnTo>
                    <a:pt x="188537" y="279208"/>
                  </a:lnTo>
                  <a:lnTo>
                    <a:pt x="227862" y="258872"/>
                  </a:lnTo>
                  <a:lnTo>
                    <a:pt x="258872" y="227862"/>
                  </a:lnTo>
                  <a:lnTo>
                    <a:pt x="279208" y="188537"/>
                  </a:lnTo>
                  <a:lnTo>
                    <a:pt x="286512" y="143255"/>
                  </a:lnTo>
                  <a:lnTo>
                    <a:pt x="279208" y="97974"/>
                  </a:lnTo>
                  <a:lnTo>
                    <a:pt x="258872" y="58649"/>
                  </a:lnTo>
                  <a:lnTo>
                    <a:pt x="227862" y="27639"/>
                  </a:lnTo>
                  <a:lnTo>
                    <a:pt x="188537" y="7303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3440" y="2350008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188537" y="7303"/>
                  </a:lnTo>
                  <a:lnTo>
                    <a:pt x="227862" y="27639"/>
                  </a:lnTo>
                  <a:lnTo>
                    <a:pt x="258872" y="58649"/>
                  </a:lnTo>
                  <a:lnTo>
                    <a:pt x="279208" y="97974"/>
                  </a:lnTo>
                  <a:lnTo>
                    <a:pt x="286512" y="143255"/>
                  </a:lnTo>
                  <a:lnTo>
                    <a:pt x="279208" y="188537"/>
                  </a:lnTo>
                  <a:lnTo>
                    <a:pt x="258872" y="227862"/>
                  </a:lnTo>
                  <a:lnTo>
                    <a:pt x="227862" y="258872"/>
                  </a:lnTo>
                  <a:lnTo>
                    <a:pt x="188537" y="279208"/>
                  </a:lnTo>
                  <a:lnTo>
                    <a:pt x="143256" y="286512"/>
                  </a:lnTo>
                  <a:lnTo>
                    <a:pt x="97974" y="279208"/>
                  </a:lnTo>
                  <a:lnTo>
                    <a:pt x="58649" y="258872"/>
                  </a:lnTo>
                  <a:lnTo>
                    <a:pt x="27639" y="227862"/>
                  </a:lnTo>
                  <a:lnTo>
                    <a:pt x="7303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007358" y="5941314"/>
            <a:ext cx="1905" cy="500380"/>
          </a:xfrm>
          <a:custGeom>
            <a:avLst/>
            <a:gdLst/>
            <a:ahLst/>
            <a:cxnLst/>
            <a:rect l="l" t="t" r="r" b="b"/>
            <a:pathLst>
              <a:path w="1904" h="500379">
                <a:moveTo>
                  <a:pt x="1524" y="0"/>
                </a:moveTo>
                <a:lnTo>
                  <a:pt x="0" y="50006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2138" y="5511546"/>
            <a:ext cx="1905" cy="1214755"/>
          </a:xfrm>
          <a:custGeom>
            <a:avLst/>
            <a:gdLst/>
            <a:ahLst/>
            <a:cxnLst/>
            <a:rect l="l" t="t" r="r" b="b"/>
            <a:pathLst>
              <a:path w="1904" h="1214754">
                <a:moveTo>
                  <a:pt x="1650" y="0"/>
                </a:moveTo>
                <a:lnTo>
                  <a:pt x="0" y="121443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65497" y="5942838"/>
            <a:ext cx="1905" cy="500380"/>
          </a:xfrm>
          <a:custGeom>
            <a:avLst/>
            <a:gdLst/>
            <a:ahLst/>
            <a:cxnLst/>
            <a:rect l="l" t="t" r="r" b="b"/>
            <a:pathLst>
              <a:path w="1904" h="500379">
                <a:moveTo>
                  <a:pt x="1524" y="0"/>
                </a:moveTo>
                <a:lnTo>
                  <a:pt x="0" y="50006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80382" y="5485638"/>
            <a:ext cx="1905" cy="1214755"/>
          </a:xfrm>
          <a:custGeom>
            <a:avLst/>
            <a:gdLst/>
            <a:ahLst/>
            <a:cxnLst/>
            <a:rect l="l" t="t" r="r" b="b"/>
            <a:pathLst>
              <a:path w="1904" h="1214754">
                <a:moveTo>
                  <a:pt x="1650" y="0"/>
                </a:moveTo>
                <a:lnTo>
                  <a:pt x="0" y="121443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91789" y="2784729"/>
            <a:ext cx="228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ahoma"/>
                <a:cs typeface="Tahoma"/>
              </a:rPr>
              <a:t>-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05350" y="2269997"/>
            <a:ext cx="24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+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45189" y="2916745"/>
            <a:ext cx="294640" cy="296545"/>
            <a:chOff x="4945189" y="2916745"/>
            <a:chExt cx="294640" cy="296545"/>
          </a:xfrm>
        </p:grpSpPr>
        <p:sp>
          <p:nvSpPr>
            <p:cNvPr id="29" name="object 29"/>
            <p:cNvSpPr/>
            <p:nvPr/>
          </p:nvSpPr>
          <p:spPr>
            <a:xfrm>
              <a:off x="4949952" y="2921507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19">
                  <a:moveTo>
                    <a:pt x="142494" y="0"/>
                  </a:moveTo>
                  <a:lnTo>
                    <a:pt x="97438" y="7303"/>
                  </a:lnTo>
                  <a:lnTo>
                    <a:pt x="58320" y="27639"/>
                  </a:lnTo>
                  <a:lnTo>
                    <a:pt x="27480" y="58649"/>
                  </a:lnTo>
                  <a:lnTo>
                    <a:pt x="7260" y="97974"/>
                  </a:lnTo>
                  <a:lnTo>
                    <a:pt x="0" y="143255"/>
                  </a:lnTo>
                  <a:lnTo>
                    <a:pt x="7260" y="188537"/>
                  </a:lnTo>
                  <a:lnTo>
                    <a:pt x="27480" y="227862"/>
                  </a:lnTo>
                  <a:lnTo>
                    <a:pt x="58320" y="258872"/>
                  </a:lnTo>
                  <a:lnTo>
                    <a:pt x="97438" y="279208"/>
                  </a:lnTo>
                  <a:lnTo>
                    <a:pt x="142494" y="286512"/>
                  </a:lnTo>
                  <a:lnTo>
                    <a:pt x="187549" y="279208"/>
                  </a:lnTo>
                  <a:lnTo>
                    <a:pt x="226667" y="258872"/>
                  </a:lnTo>
                  <a:lnTo>
                    <a:pt x="257507" y="227862"/>
                  </a:lnTo>
                  <a:lnTo>
                    <a:pt x="277727" y="188537"/>
                  </a:lnTo>
                  <a:lnTo>
                    <a:pt x="284988" y="143255"/>
                  </a:lnTo>
                  <a:lnTo>
                    <a:pt x="277727" y="97974"/>
                  </a:lnTo>
                  <a:lnTo>
                    <a:pt x="257507" y="58649"/>
                  </a:lnTo>
                  <a:lnTo>
                    <a:pt x="226667" y="27639"/>
                  </a:lnTo>
                  <a:lnTo>
                    <a:pt x="187549" y="7303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49952" y="2921507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19">
                  <a:moveTo>
                    <a:pt x="0" y="143255"/>
                  </a:moveTo>
                  <a:lnTo>
                    <a:pt x="7260" y="97974"/>
                  </a:lnTo>
                  <a:lnTo>
                    <a:pt x="27480" y="58649"/>
                  </a:lnTo>
                  <a:lnTo>
                    <a:pt x="58320" y="27639"/>
                  </a:lnTo>
                  <a:lnTo>
                    <a:pt x="97438" y="7303"/>
                  </a:lnTo>
                  <a:lnTo>
                    <a:pt x="142494" y="0"/>
                  </a:lnTo>
                  <a:lnTo>
                    <a:pt x="187549" y="7303"/>
                  </a:lnTo>
                  <a:lnTo>
                    <a:pt x="226667" y="27639"/>
                  </a:lnTo>
                  <a:lnTo>
                    <a:pt x="257507" y="58649"/>
                  </a:lnTo>
                  <a:lnTo>
                    <a:pt x="277727" y="97974"/>
                  </a:lnTo>
                  <a:lnTo>
                    <a:pt x="284988" y="143255"/>
                  </a:lnTo>
                  <a:lnTo>
                    <a:pt x="277727" y="188537"/>
                  </a:lnTo>
                  <a:lnTo>
                    <a:pt x="257507" y="227862"/>
                  </a:lnTo>
                  <a:lnTo>
                    <a:pt x="226667" y="258872"/>
                  </a:lnTo>
                  <a:lnTo>
                    <a:pt x="187549" y="279208"/>
                  </a:lnTo>
                  <a:lnTo>
                    <a:pt x="142494" y="286512"/>
                  </a:lnTo>
                  <a:lnTo>
                    <a:pt x="97438" y="279208"/>
                  </a:lnTo>
                  <a:lnTo>
                    <a:pt x="58320" y="258872"/>
                  </a:lnTo>
                  <a:lnTo>
                    <a:pt x="27480" y="227862"/>
                  </a:lnTo>
                  <a:lnTo>
                    <a:pt x="7260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91227" y="2841752"/>
            <a:ext cx="24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+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588573" y="3811333"/>
            <a:ext cx="294640" cy="296545"/>
            <a:chOff x="4588573" y="3811333"/>
            <a:chExt cx="294640" cy="296545"/>
          </a:xfrm>
        </p:grpSpPr>
        <p:sp>
          <p:nvSpPr>
            <p:cNvPr id="33" name="object 33"/>
            <p:cNvSpPr/>
            <p:nvPr/>
          </p:nvSpPr>
          <p:spPr>
            <a:xfrm>
              <a:off x="4593335" y="3816096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142493" y="0"/>
                  </a:moveTo>
                  <a:lnTo>
                    <a:pt x="97438" y="7303"/>
                  </a:lnTo>
                  <a:lnTo>
                    <a:pt x="58320" y="27639"/>
                  </a:lnTo>
                  <a:lnTo>
                    <a:pt x="27480" y="58649"/>
                  </a:lnTo>
                  <a:lnTo>
                    <a:pt x="7260" y="97974"/>
                  </a:lnTo>
                  <a:lnTo>
                    <a:pt x="0" y="143255"/>
                  </a:lnTo>
                  <a:lnTo>
                    <a:pt x="7260" y="188537"/>
                  </a:lnTo>
                  <a:lnTo>
                    <a:pt x="27480" y="227862"/>
                  </a:lnTo>
                  <a:lnTo>
                    <a:pt x="58320" y="258872"/>
                  </a:lnTo>
                  <a:lnTo>
                    <a:pt x="97438" y="279208"/>
                  </a:lnTo>
                  <a:lnTo>
                    <a:pt x="142493" y="286511"/>
                  </a:lnTo>
                  <a:lnTo>
                    <a:pt x="187549" y="279208"/>
                  </a:lnTo>
                  <a:lnTo>
                    <a:pt x="226667" y="258872"/>
                  </a:lnTo>
                  <a:lnTo>
                    <a:pt x="257507" y="227862"/>
                  </a:lnTo>
                  <a:lnTo>
                    <a:pt x="277727" y="188537"/>
                  </a:lnTo>
                  <a:lnTo>
                    <a:pt x="284988" y="143255"/>
                  </a:lnTo>
                  <a:lnTo>
                    <a:pt x="277727" y="97974"/>
                  </a:lnTo>
                  <a:lnTo>
                    <a:pt x="257507" y="58649"/>
                  </a:lnTo>
                  <a:lnTo>
                    <a:pt x="226667" y="27639"/>
                  </a:lnTo>
                  <a:lnTo>
                    <a:pt x="187549" y="7303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93335" y="3816096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0" y="143255"/>
                  </a:moveTo>
                  <a:lnTo>
                    <a:pt x="7260" y="97974"/>
                  </a:lnTo>
                  <a:lnTo>
                    <a:pt x="27480" y="58649"/>
                  </a:lnTo>
                  <a:lnTo>
                    <a:pt x="58320" y="27639"/>
                  </a:lnTo>
                  <a:lnTo>
                    <a:pt x="97438" y="7303"/>
                  </a:lnTo>
                  <a:lnTo>
                    <a:pt x="142493" y="0"/>
                  </a:lnTo>
                  <a:lnTo>
                    <a:pt x="187549" y="7303"/>
                  </a:lnTo>
                  <a:lnTo>
                    <a:pt x="226667" y="27639"/>
                  </a:lnTo>
                  <a:lnTo>
                    <a:pt x="257507" y="58649"/>
                  </a:lnTo>
                  <a:lnTo>
                    <a:pt x="277727" y="97974"/>
                  </a:lnTo>
                  <a:lnTo>
                    <a:pt x="284988" y="143255"/>
                  </a:lnTo>
                  <a:lnTo>
                    <a:pt x="277727" y="188537"/>
                  </a:lnTo>
                  <a:lnTo>
                    <a:pt x="257507" y="227862"/>
                  </a:lnTo>
                  <a:lnTo>
                    <a:pt x="226667" y="258872"/>
                  </a:lnTo>
                  <a:lnTo>
                    <a:pt x="187549" y="279208"/>
                  </a:lnTo>
                  <a:lnTo>
                    <a:pt x="142493" y="286511"/>
                  </a:lnTo>
                  <a:lnTo>
                    <a:pt x="97438" y="279208"/>
                  </a:lnTo>
                  <a:lnTo>
                    <a:pt x="58320" y="258872"/>
                  </a:lnTo>
                  <a:lnTo>
                    <a:pt x="27480" y="227862"/>
                  </a:lnTo>
                  <a:lnTo>
                    <a:pt x="7260" y="188537"/>
                  </a:lnTo>
                  <a:lnTo>
                    <a:pt x="0" y="1432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633721" y="3737229"/>
            <a:ext cx="24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+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37953" y="2299525"/>
            <a:ext cx="294640" cy="294640"/>
            <a:chOff x="3437953" y="2299525"/>
            <a:chExt cx="294640" cy="294640"/>
          </a:xfrm>
        </p:grpSpPr>
        <p:sp>
          <p:nvSpPr>
            <p:cNvPr id="37" name="object 37"/>
            <p:cNvSpPr/>
            <p:nvPr/>
          </p:nvSpPr>
          <p:spPr>
            <a:xfrm>
              <a:off x="3442715" y="2304288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142494" y="0"/>
                  </a:moveTo>
                  <a:lnTo>
                    <a:pt x="97438" y="7260"/>
                  </a:lnTo>
                  <a:lnTo>
                    <a:pt x="58320" y="27480"/>
                  </a:lnTo>
                  <a:lnTo>
                    <a:pt x="27480" y="58320"/>
                  </a:lnTo>
                  <a:lnTo>
                    <a:pt x="7260" y="97438"/>
                  </a:lnTo>
                  <a:lnTo>
                    <a:pt x="0" y="142494"/>
                  </a:lnTo>
                  <a:lnTo>
                    <a:pt x="7260" y="187549"/>
                  </a:lnTo>
                  <a:lnTo>
                    <a:pt x="27480" y="226667"/>
                  </a:lnTo>
                  <a:lnTo>
                    <a:pt x="58320" y="257507"/>
                  </a:lnTo>
                  <a:lnTo>
                    <a:pt x="97438" y="277727"/>
                  </a:lnTo>
                  <a:lnTo>
                    <a:pt x="142494" y="284988"/>
                  </a:lnTo>
                  <a:lnTo>
                    <a:pt x="187549" y="277727"/>
                  </a:lnTo>
                  <a:lnTo>
                    <a:pt x="226667" y="257507"/>
                  </a:lnTo>
                  <a:lnTo>
                    <a:pt x="257507" y="226667"/>
                  </a:lnTo>
                  <a:lnTo>
                    <a:pt x="277727" y="187549"/>
                  </a:lnTo>
                  <a:lnTo>
                    <a:pt x="284988" y="142494"/>
                  </a:lnTo>
                  <a:lnTo>
                    <a:pt x="277727" y="97438"/>
                  </a:lnTo>
                  <a:lnTo>
                    <a:pt x="257507" y="58320"/>
                  </a:lnTo>
                  <a:lnTo>
                    <a:pt x="226667" y="27480"/>
                  </a:lnTo>
                  <a:lnTo>
                    <a:pt x="187549" y="726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42715" y="2304288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0" y="142494"/>
                  </a:moveTo>
                  <a:lnTo>
                    <a:pt x="7260" y="97438"/>
                  </a:lnTo>
                  <a:lnTo>
                    <a:pt x="27480" y="58320"/>
                  </a:lnTo>
                  <a:lnTo>
                    <a:pt x="58320" y="27480"/>
                  </a:lnTo>
                  <a:lnTo>
                    <a:pt x="97438" y="7260"/>
                  </a:lnTo>
                  <a:lnTo>
                    <a:pt x="142494" y="0"/>
                  </a:lnTo>
                  <a:lnTo>
                    <a:pt x="187549" y="7260"/>
                  </a:lnTo>
                  <a:lnTo>
                    <a:pt x="226667" y="27480"/>
                  </a:lnTo>
                  <a:lnTo>
                    <a:pt x="257507" y="58320"/>
                  </a:lnTo>
                  <a:lnTo>
                    <a:pt x="277727" y="97438"/>
                  </a:lnTo>
                  <a:lnTo>
                    <a:pt x="284988" y="142494"/>
                  </a:lnTo>
                  <a:lnTo>
                    <a:pt x="277727" y="187549"/>
                  </a:lnTo>
                  <a:lnTo>
                    <a:pt x="257507" y="226667"/>
                  </a:lnTo>
                  <a:lnTo>
                    <a:pt x="226667" y="257507"/>
                  </a:lnTo>
                  <a:lnTo>
                    <a:pt x="187549" y="277727"/>
                  </a:lnTo>
                  <a:lnTo>
                    <a:pt x="142494" y="284988"/>
                  </a:lnTo>
                  <a:lnTo>
                    <a:pt x="97438" y="277727"/>
                  </a:lnTo>
                  <a:lnTo>
                    <a:pt x="58320" y="257507"/>
                  </a:lnTo>
                  <a:lnTo>
                    <a:pt x="27480" y="226667"/>
                  </a:lnTo>
                  <a:lnTo>
                    <a:pt x="7260" y="187549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63290" y="2069668"/>
            <a:ext cx="229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ahoma"/>
                <a:cs typeface="Tahoma"/>
              </a:rPr>
              <a:t>-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79813" y="4014025"/>
            <a:ext cx="296545" cy="294640"/>
            <a:chOff x="3079813" y="4014025"/>
            <a:chExt cx="296545" cy="294640"/>
          </a:xfrm>
        </p:grpSpPr>
        <p:sp>
          <p:nvSpPr>
            <p:cNvPr id="41" name="object 41"/>
            <p:cNvSpPr/>
            <p:nvPr/>
          </p:nvSpPr>
          <p:spPr>
            <a:xfrm>
              <a:off x="3084576" y="4018788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143256" y="0"/>
                  </a:moveTo>
                  <a:lnTo>
                    <a:pt x="97974" y="7260"/>
                  </a:lnTo>
                  <a:lnTo>
                    <a:pt x="58649" y="27480"/>
                  </a:lnTo>
                  <a:lnTo>
                    <a:pt x="27639" y="58320"/>
                  </a:lnTo>
                  <a:lnTo>
                    <a:pt x="7303" y="97438"/>
                  </a:lnTo>
                  <a:lnTo>
                    <a:pt x="0" y="142494"/>
                  </a:lnTo>
                  <a:lnTo>
                    <a:pt x="7303" y="187549"/>
                  </a:lnTo>
                  <a:lnTo>
                    <a:pt x="27639" y="226667"/>
                  </a:lnTo>
                  <a:lnTo>
                    <a:pt x="58649" y="257507"/>
                  </a:lnTo>
                  <a:lnTo>
                    <a:pt x="97974" y="277727"/>
                  </a:lnTo>
                  <a:lnTo>
                    <a:pt x="143256" y="284988"/>
                  </a:lnTo>
                  <a:lnTo>
                    <a:pt x="188537" y="277727"/>
                  </a:lnTo>
                  <a:lnTo>
                    <a:pt x="227862" y="257507"/>
                  </a:lnTo>
                  <a:lnTo>
                    <a:pt x="258872" y="226667"/>
                  </a:lnTo>
                  <a:lnTo>
                    <a:pt x="279208" y="187549"/>
                  </a:lnTo>
                  <a:lnTo>
                    <a:pt x="286512" y="142494"/>
                  </a:lnTo>
                  <a:lnTo>
                    <a:pt x="279208" y="97438"/>
                  </a:lnTo>
                  <a:lnTo>
                    <a:pt x="258872" y="58320"/>
                  </a:lnTo>
                  <a:lnTo>
                    <a:pt x="227862" y="27480"/>
                  </a:lnTo>
                  <a:lnTo>
                    <a:pt x="188537" y="7260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84576" y="4018788"/>
              <a:ext cx="287020" cy="285115"/>
            </a:xfrm>
            <a:custGeom>
              <a:avLst/>
              <a:gdLst/>
              <a:ahLst/>
              <a:cxnLst/>
              <a:rect l="l" t="t" r="r" b="b"/>
              <a:pathLst>
                <a:path w="287020" h="285114">
                  <a:moveTo>
                    <a:pt x="0" y="142494"/>
                  </a:moveTo>
                  <a:lnTo>
                    <a:pt x="7303" y="97438"/>
                  </a:lnTo>
                  <a:lnTo>
                    <a:pt x="27639" y="58320"/>
                  </a:lnTo>
                  <a:lnTo>
                    <a:pt x="58649" y="27480"/>
                  </a:lnTo>
                  <a:lnTo>
                    <a:pt x="97974" y="7260"/>
                  </a:lnTo>
                  <a:lnTo>
                    <a:pt x="143256" y="0"/>
                  </a:lnTo>
                  <a:lnTo>
                    <a:pt x="188537" y="7260"/>
                  </a:lnTo>
                  <a:lnTo>
                    <a:pt x="227862" y="27480"/>
                  </a:lnTo>
                  <a:lnTo>
                    <a:pt x="258872" y="58320"/>
                  </a:lnTo>
                  <a:lnTo>
                    <a:pt x="279208" y="97438"/>
                  </a:lnTo>
                  <a:lnTo>
                    <a:pt x="286512" y="142494"/>
                  </a:lnTo>
                  <a:lnTo>
                    <a:pt x="279208" y="187549"/>
                  </a:lnTo>
                  <a:lnTo>
                    <a:pt x="258872" y="226667"/>
                  </a:lnTo>
                  <a:lnTo>
                    <a:pt x="227862" y="257507"/>
                  </a:lnTo>
                  <a:lnTo>
                    <a:pt x="188537" y="277727"/>
                  </a:lnTo>
                  <a:lnTo>
                    <a:pt x="143256" y="284988"/>
                  </a:lnTo>
                  <a:lnTo>
                    <a:pt x="97974" y="277727"/>
                  </a:lnTo>
                  <a:lnTo>
                    <a:pt x="58649" y="257507"/>
                  </a:lnTo>
                  <a:lnTo>
                    <a:pt x="27639" y="226667"/>
                  </a:lnTo>
                  <a:lnTo>
                    <a:pt x="7303" y="187549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106039" y="3784549"/>
            <a:ext cx="229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ahoma"/>
                <a:cs typeface="Tahoma"/>
              </a:rPr>
              <a:t>-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19579" y="2367686"/>
            <a:ext cx="1217930" cy="1884680"/>
          </a:xfrm>
          <a:custGeom>
            <a:avLst/>
            <a:gdLst/>
            <a:ahLst/>
            <a:cxnLst/>
            <a:rect l="l" t="t" r="r" b="b"/>
            <a:pathLst>
              <a:path w="1217929" h="1884679">
                <a:moveTo>
                  <a:pt x="643128" y="780897"/>
                </a:moveTo>
                <a:lnTo>
                  <a:pt x="108305" y="779665"/>
                </a:lnTo>
                <a:lnTo>
                  <a:pt x="108597" y="779500"/>
                </a:lnTo>
                <a:lnTo>
                  <a:pt x="161925" y="748639"/>
                </a:lnTo>
                <a:lnTo>
                  <a:pt x="167538" y="743597"/>
                </a:lnTo>
                <a:lnTo>
                  <a:pt x="170726" y="737006"/>
                </a:lnTo>
                <a:lnTo>
                  <a:pt x="171221" y="729729"/>
                </a:lnTo>
                <a:lnTo>
                  <a:pt x="168783" y="722604"/>
                </a:lnTo>
                <a:lnTo>
                  <a:pt x="163741" y="716927"/>
                </a:lnTo>
                <a:lnTo>
                  <a:pt x="157187" y="713740"/>
                </a:lnTo>
                <a:lnTo>
                  <a:pt x="149923" y="713232"/>
                </a:lnTo>
                <a:lnTo>
                  <a:pt x="142748" y="715619"/>
                </a:lnTo>
                <a:lnTo>
                  <a:pt x="0" y="798423"/>
                </a:lnTo>
                <a:lnTo>
                  <a:pt x="142367" y="881862"/>
                </a:lnTo>
                <a:lnTo>
                  <a:pt x="149479" y="884339"/>
                </a:lnTo>
                <a:lnTo>
                  <a:pt x="156756" y="883881"/>
                </a:lnTo>
                <a:lnTo>
                  <a:pt x="108318" y="817765"/>
                </a:lnTo>
                <a:lnTo>
                  <a:pt x="643001" y="818997"/>
                </a:lnTo>
                <a:lnTo>
                  <a:pt x="643128" y="780897"/>
                </a:lnTo>
                <a:close/>
              </a:path>
              <a:path w="1217929" h="1884679">
                <a:moveTo>
                  <a:pt x="861060" y="1780641"/>
                </a:moveTo>
                <a:lnTo>
                  <a:pt x="326237" y="1779409"/>
                </a:lnTo>
                <a:lnTo>
                  <a:pt x="326529" y="1779244"/>
                </a:lnTo>
                <a:lnTo>
                  <a:pt x="379857" y="1748383"/>
                </a:lnTo>
                <a:lnTo>
                  <a:pt x="385470" y="1743341"/>
                </a:lnTo>
                <a:lnTo>
                  <a:pt x="388658" y="1736750"/>
                </a:lnTo>
                <a:lnTo>
                  <a:pt x="389153" y="1729473"/>
                </a:lnTo>
                <a:lnTo>
                  <a:pt x="386715" y="1722348"/>
                </a:lnTo>
                <a:lnTo>
                  <a:pt x="381673" y="1716671"/>
                </a:lnTo>
                <a:lnTo>
                  <a:pt x="375119" y="1713484"/>
                </a:lnTo>
                <a:lnTo>
                  <a:pt x="367842" y="1712976"/>
                </a:lnTo>
                <a:lnTo>
                  <a:pt x="360680" y="1715363"/>
                </a:lnTo>
                <a:lnTo>
                  <a:pt x="217932" y="1798167"/>
                </a:lnTo>
                <a:lnTo>
                  <a:pt x="360299" y="1881606"/>
                </a:lnTo>
                <a:lnTo>
                  <a:pt x="367411" y="1884083"/>
                </a:lnTo>
                <a:lnTo>
                  <a:pt x="374688" y="1883625"/>
                </a:lnTo>
                <a:lnTo>
                  <a:pt x="326250" y="1817509"/>
                </a:lnTo>
                <a:lnTo>
                  <a:pt x="860933" y="1818741"/>
                </a:lnTo>
                <a:lnTo>
                  <a:pt x="861060" y="1780641"/>
                </a:lnTo>
                <a:close/>
              </a:path>
              <a:path w="1217929" h="1884679">
                <a:moveTo>
                  <a:pt x="1217676" y="67792"/>
                </a:moveTo>
                <a:lnTo>
                  <a:pt x="682828" y="66446"/>
                </a:lnTo>
                <a:lnTo>
                  <a:pt x="683145" y="66268"/>
                </a:lnTo>
                <a:lnTo>
                  <a:pt x="736473" y="35407"/>
                </a:lnTo>
                <a:lnTo>
                  <a:pt x="742086" y="30365"/>
                </a:lnTo>
                <a:lnTo>
                  <a:pt x="745274" y="23774"/>
                </a:lnTo>
                <a:lnTo>
                  <a:pt x="745769" y="16497"/>
                </a:lnTo>
                <a:lnTo>
                  <a:pt x="743331" y="9372"/>
                </a:lnTo>
                <a:lnTo>
                  <a:pt x="738289" y="3695"/>
                </a:lnTo>
                <a:lnTo>
                  <a:pt x="731735" y="508"/>
                </a:lnTo>
                <a:lnTo>
                  <a:pt x="724471" y="0"/>
                </a:lnTo>
                <a:lnTo>
                  <a:pt x="717296" y="2387"/>
                </a:lnTo>
                <a:lnTo>
                  <a:pt x="574548" y="85191"/>
                </a:lnTo>
                <a:lnTo>
                  <a:pt x="716915" y="168630"/>
                </a:lnTo>
                <a:lnTo>
                  <a:pt x="724027" y="171107"/>
                </a:lnTo>
                <a:lnTo>
                  <a:pt x="731304" y="170649"/>
                </a:lnTo>
                <a:lnTo>
                  <a:pt x="682891" y="104546"/>
                </a:lnTo>
                <a:lnTo>
                  <a:pt x="1217549" y="105892"/>
                </a:lnTo>
                <a:lnTo>
                  <a:pt x="1217676" y="67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36998" y="2410358"/>
            <a:ext cx="1001394" cy="1628139"/>
          </a:xfrm>
          <a:custGeom>
            <a:avLst/>
            <a:gdLst/>
            <a:ahLst/>
            <a:cxnLst/>
            <a:rect l="l" t="t" r="r" b="b"/>
            <a:pathLst>
              <a:path w="1001395" h="1628139">
                <a:moveTo>
                  <a:pt x="643001" y="1542135"/>
                </a:moveTo>
                <a:lnTo>
                  <a:pt x="610374" y="1523212"/>
                </a:lnTo>
                <a:lnTo>
                  <a:pt x="500253" y="1459331"/>
                </a:lnTo>
                <a:lnTo>
                  <a:pt x="493128" y="1456944"/>
                </a:lnTo>
                <a:lnTo>
                  <a:pt x="485851" y="1457452"/>
                </a:lnTo>
                <a:lnTo>
                  <a:pt x="479259" y="1460639"/>
                </a:lnTo>
                <a:lnTo>
                  <a:pt x="474218" y="1466316"/>
                </a:lnTo>
                <a:lnTo>
                  <a:pt x="471817" y="1473441"/>
                </a:lnTo>
                <a:lnTo>
                  <a:pt x="472325" y="1480718"/>
                </a:lnTo>
                <a:lnTo>
                  <a:pt x="475513" y="1487309"/>
                </a:lnTo>
                <a:lnTo>
                  <a:pt x="481203" y="1492351"/>
                </a:lnTo>
                <a:lnTo>
                  <a:pt x="534746" y="1523377"/>
                </a:lnTo>
                <a:lnTo>
                  <a:pt x="0" y="1524609"/>
                </a:lnTo>
                <a:lnTo>
                  <a:pt x="0" y="1562709"/>
                </a:lnTo>
                <a:lnTo>
                  <a:pt x="534797" y="1561477"/>
                </a:lnTo>
                <a:lnTo>
                  <a:pt x="481457" y="1592808"/>
                </a:lnTo>
                <a:lnTo>
                  <a:pt x="475767" y="1597799"/>
                </a:lnTo>
                <a:lnTo>
                  <a:pt x="472592" y="1604352"/>
                </a:lnTo>
                <a:lnTo>
                  <a:pt x="472122" y="1611655"/>
                </a:lnTo>
                <a:lnTo>
                  <a:pt x="474599" y="1618843"/>
                </a:lnTo>
                <a:lnTo>
                  <a:pt x="479640" y="1624457"/>
                </a:lnTo>
                <a:lnTo>
                  <a:pt x="486244" y="1627593"/>
                </a:lnTo>
                <a:lnTo>
                  <a:pt x="493560" y="1628051"/>
                </a:lnTo>
                <a:lnTo>
                  <a:pt x="500761" y="1625574"/>
                </a:lnTo>
                <a:lnTo>
                  <a:pt x="643001" y="1542135"/>
                </a:lnTo>
                <a:close/>
              </a:path>
              <a:path w="1001395" h="1628139">
                <a:moveTo>
                  <a:pt x="687197" y="85191"/>
                </a:moveTo>
                <a:lnTo>
                  <a:pt x="654570" y="66268"/>
                </a:lnTo>
                <a:lnTo>
                  <a:pt x="544449" y="2387"/>
                </a:lnTo>
                <a:lnTo>
                  <a:pt x="537324" y="0"/>
                </a:lnTo>
                <a:lnTo>
                  <a:pt x="530047" y="508"/>
                </a:lnTo>
                <a:lnTo>
                  <a:pt x="523455" y="3695"/>
                </a:lnTo>
                <a:lnTo>
                  <a:pt x="518414" y="9372"/>
                </a:lnTo>
                <a:lnTo>
                  <a:pt x="516013" y="16497"/>
                </a:lnTo>
                <a:lnTo>
                  <a:pt x="516521" y="23774"/>
                </a:lnTo>
                <a:lnTo>
                  <a:pt x="519709" y="30365"/>
                </a:lnTo>
                <a:lnTo>
                  <a:pt x="525399" y="35407"/>
                </a:lnTo>
                <a:lnTo>
                  <a:pt x="578942" y="66433"/>
                </a:lnTo>
                <a:lnTo>
                  <a:pt x="44196" y="67665"/>
                </a:lnTo>
                <a:lnTo>
                  <a:pt x="44196" y="105765"/>
                </a:lnTo>
                <a:lnTo>
                  <a:pt x="578993" y="104533"/>
                </a:lnTo>
                <a:lnTo>
                  <a:pt x="525653" y="135864"/>
                </a:lnTo>
                <a:lnTo>
                  <a:pt x="519963" y="140855"/>
                </a:lnTo>
                <a:lnTo>
                  <a:pt x="516788" y="147408"/>
                </a:lnTo>
                <a:lnTo>
                  <a:pt x="516318" y="154711"/>
                </a:lnTo>
                <a:lnTo>
                  <a:pt x="518795" y="161899"/>
                </a:lnTo>
                <a:lnTo>
                  <a:pt x="523836" y="167513"/>
                </a:lnTo>
                <a:lnTo>
                  <a:pt x="530440" y="170649"/>
                </a:lnTo>
                <a:lnTo>
                  <a:pt x="537756" y="171107"/>
                </a:lnTo>
                <a:lnTo>
                  <a:pt x="544957" y="168630"/>
                </a:lnTo>
                <a:lnTo>
                  <a:pt x="687197" y="85191"/>
                </a:lnTo>
                <a:close/>
              </a:path>
              <a:path w="1001395" h="1628139">
                <a:moveTo>
                  <a:pt x="1001141" y="684123"/>
                </a:moveTo>
                <a:lnTo>
                  <a:pt x="968514" y="665200"/>
                </a:lnTo>
                <a:lnTo>
                  <a:pt x="858393" y="601319"/>
                </a:lnTo>
                <a:lnTo>
                  <a:pt x="851268" y="598932"/>
                </a:lnTo>
                <a:lnTo>
                  <a:pt x="843991" y="599440"/>
                </a:lnTo>
                <a:lnTo>
                  <a:pt x="837399" y="602627"/>
                </a:lnTo>
                <a:lnTo>
                  <a:pt x="832358" y="608304"/>
                </a:lnTo>
                <a:lnTo>
                  <a:pt x="829957" y="615429"/>
                </a:lnTo>
                <a:lnTo>
                  <a:pt x="830465" y="622706"/>
                </a:lnTo>
                <a:lnTo>
                  <a:pt x="833653" y="629297"/>
                </a:lnTo>
                <a:lnTo>
                  <a:pt x="839343" y="634339"/>
                </a:lnTo>
                <a:lnTo>
                  <a:pt x="892911" y="665378"/>
                </a:lnTo>
                <a:lnTo>
                  <a:pt x="358140" y="666724"/>
                </a:lnTo>
                <a:lnTo>
                  <a:pt x="358140" y="704824"/>
                </a:lnTo>
                <a:lnTo>
                  <a:pt x="892911" y="703478"/>
                </a:lnTo>
                <a:lnTo>
                  <a:pt x="839597" y="734796"/>
                </a:lnTo>
                <a:lnTo>
                  <a:pt x="833907" y="739787"/>
                </a:lnTo>
                <a:lnTo>
                  <a:pt x="830732" y="746340"/>
                </a:lnTo>
                <a:lnTo>
                  <a:pt x="830262" y="753643"/>
                </a:lnTo>
                <a:lnTo>
                  <a:pt x="832739" y="760831"/>
                </a:lnTo>
                <a:lnTo>
                  <a:pt x="837780" y="766445"/>
                </a:lnTo>
                <a:lnTo>
                  <a:pt x="844384" y="769581"/>
                </a:lnTo>
                <a:lnTo>
                  <a:pt x="851700" y="770039"/>
                </a:lnTo>
                <a:lnTo>
                  <a:pt x="858901" y="767562"/>
                </a:lnTo>
                <a:lnTo>
                  <a:pt x="1001141" y="684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512814" y="2055621"/>
            <a:ext cx="1136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Cath</a:t>
            </a:r>
            <a:r>
              <a:rPr sz="2400" dirty="0">
                <a:latin typeface="Tahoma"/>
                <a:cs typeface="Tahoma"/>
              </a:rPr>
              <a:t>ode  (-)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9540" y="2011171"/>
            <a:ext cx="87439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An</a:t>
            </a:r>
            <a:r>
              <a:rPr sz="2400" dirty="0">
                <a:latin typeface="Tahoma"/>
                <a:cs typeface="Tahoma"/>
              </a:rPr>
              <a:t>ode  (+)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821" y="1557527"/>
            <a:ext cx="6519846" cy="4634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66141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RADIONUCLIDE </a:t>
            </a:r>
            <a:r>
              <a:rPr spc="-10" dirty="0"/>
              <a:t>ACTIVITY</a:t>
            </a:r>
            <a:r>
              <a:rPr spc="-5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4" name="object 4"/>
          <p:cNvSpPr/>
          <p:nvPr/>
        </p:nvSpPr>
        <p:spPr>
          <a:xfrm>
            <a:off x="468630" y="1125474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14871" y="3026664"/>
          <a:ext cx="2472689" cy="1569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550"/>
                <a:gridCol w="1628139"/>
              </a:tblGrid>
              <a:tr h="233424">
                <a:tc>
                  <a:txBody>
                    <a:bodyPr/>
                    <a:lstStyle/>
                    <a:p>
                      <a:pPr marL="92075">
                        <a:lnSpc>
                          <a:spcPts val="1405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Setting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1405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Measured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activity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92075">
                        <a:lnSpc>
                          <a:spcPts val="1340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Tc-99m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9207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Co-57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92075">
                        <a:lnSpc>
                          <a:spcPts val="1340"/>
                        </a:lnSpc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In-111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9207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Tl-201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2742">
                <a:tc>
                  <a:txBody>
                    <a:bodyPr/>
                    <a:lstStyle/>
                    <a:p>
                      <a:pPr marL="9207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Ga-67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177">
                <a:tc>
                  <a:txBody>
                    <a:bodyPr/>
                    <a:lstStyle/>
                    <a:p>
                      <a:pPr marL="92075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I-123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8856">
                <a:tc>
                  <a:txBody>
                    <a:bodyPr/>
                    <a:lstStyle/>
                    <a:p>
                      <a:pPr marL="9207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I-131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6960">
                        <a:lnSpc>
                          <a:spcPts val="137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164071" y="4754626"/>
            <a:ext cx="27432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Measured </a:t>
            </a:r>
            <a:r>
              <a:rPr sz="1100" b="1" spc="-5" dirty="0">
                <a:latin typeface="Arial"/>
                <a:cs typeface="Arial"/>
              </a:rPr>
              <a:t>activity/True activity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Tc.99m  </a:t>
            </a:r>
            <a:r>
              <a:rPr sz="1100" b="1" dirty="0">
                <a:latin typeface="Arial"/>
                <a:cs typeface="Arial"/>
              </a:rPr>
              <a:t>if the indicated settings are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1683" y="1979676"/>
            <a:ext cx="6326123" cy="3203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7008" y="1911095"/>
          <a:ext cx="6310629" cy="3525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685"/>
                <a:gridCol w="916939"/>
                <a:gridCol w="584200"/>
                <a:gridCol w="1318895"/>
                <a:gridCol w="676910"/>
              </a:tblGrid>
              <a:tr h="1408287">
                <a:tc gridSpan="3">
                  <a:txBody>
                    <a:bodyPr/>
                    <a:lstStyle/>
                    <a:p>
                      <a:pPr marL="26822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Acceptance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Daily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tabLst>
                          <a:tab pos="3286125" algn="l"/>
                          <a:tab pos="4048125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voltage/display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tabLst>
                          <a:tab pos="3286125" algn="l"/>
                          <a:tab pos="404812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Zero adjust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tabLst>
                          <a:tab pos="3286125" algn="l"/>
                          <a:tab pos="404812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Background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ts val="2025"/>
                        </a:lnSpc>
                        <a:tabLst>
                          <a:tab pos="328612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Accuracy	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Monthly</a:t>
                      </a:r>
                      <a:r>
                        <a:rPr sz="18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Yearly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74650" algn="r">
                        <a:lnSpc>
                          <a:spcPct val="100000"/>
                        </a:lnSpc>
                        <a:tabLst>
                          <a:tab pos="880744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	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74650" algn="r">
                        <a:lnSpc>
                          <a:spcPct val="100000"/>
                        </a:lnSpc>
                        <a:tabLst>
                          <a:tab pos="880744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	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74650" algn="r">
                        <a:lnSpc>
                          <a:spcPct val="100000"/>
                        </a:lnSpc>
                        <a:tabLst>
                          <a:tab pos="880744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	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74650" algn="r">
                        <a:lnSpc>
                          <a:spcPts val="20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635">
                <a:tc>
                  <a:txBody>
                    <a:bodyPr/>
                    <a:lstStyle/>
                    <a:p>
                      <a:pPr marL="237490">
                        <a:lnSpc>
                          <a:spcPts val="1925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Precision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1925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T w="2857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925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925"/>
                        </a:lnSpc>
                        <a:spcBef>
                          <a:spcPts val="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284901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Relative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responses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749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Subsidiary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calibrations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3738">
                <a:tc>
                  <a:txBody>
                    <a:bodyPr/>
                    <a:lstStyle/>
                    <a:p>
                      <a:pPr marL="237490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Linearity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82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28476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Electrical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safety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497DBA"/>
                      </a:solidFill>
                      <a:prstDash val="solid"/>
                    </a:lnT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marL="23749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Leakage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radiation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15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P: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physicist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32229" y="5399023"/>
            <a:ext cx="5001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Carlito"/>
                <a:cs typeface="Carlito"/>
              </a:rPr>
              <a:t>T: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technician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rlito"/>
                <a:cs typeface="Carlito"/>
              </a:rPr>
              <a:t>Traceability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national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standard.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Inter-laboratory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comparisons.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762000" y="0"/>
            <a:ext cx="10322305" cy="1195532"/>
          </a:xfrm>
          <a:prstGeom prst="rect">
            <a:avLst/>
          </a:prstGeom>
        </p:spPr>
        <p:txBody>
          <a:bodyPr vert="horz" wrap="square" lIns="0" tIns="86690" rIns="0" bIns="0" rtlCol="0">
            <a:spAutoFit/>
          </a:bodyPr>
          <a:lstStyle/>
          <a:p>
            <a:pPr marL="622935" marR="5080" indent="160909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QUALITY </a:t>
            </a:r>
            <a:r>
              <a:rPr spc="-10" dirty="0"/>
              <a:t>CONTROL </a:t>
            </a:r>
            <a:r>
              <a:rPr spc="-5" dirty="0"/>
              <a:t>OF  </a:t>
            </a:r>
            <a:r>
              <a:rPr dirty="0"/>
              <a:t>RADIONUCLIDE </a:t>
            </a:r>
            <a:r>
              <a:rPr spc="-10" dirty="0"/>
              <a:t>ACTIVITY</a:t>
            </a:r>
            <a:r>
              <a:rPr spc="-3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6" name="object 6"/>
          <p:cNvSpPr/>
          <p:nvPr/>
        </p:nvSpPr>
        <p:spPr>
          <a:xfrm>
            <a:off x="323850" y="1485138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3179" y="2535935"/>
            <a:ext cx="3659504" cy="1645920"/>
            <a:chOff x="2583179" y="2535935"/>
            <a:chExt cx="3659504" cy="1645920"/>
          </a:xfrm>
        </p:grpSpPr>
        <p:sp>
          <p:nvSpPr>
            <p:cNvPr id="3" name="object 3"/>
            <p:cNvSpPr/>
            <p:nvPr/>
          </p:nvSpPr>
          <p:spPr>
            <a:xfrm>
              <a:off x="2583179" y="2535935"/>
              <a:ext cx="3659124" cy="1645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10839" y="2717291"/>
              <a:ext cx="3002280" cy="1374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14600" y="2467355"/>
            <a:ext cx="3644265" cy="1630680"/>
          </a:xfrm>
          <a:prstGeom prst="rect">
            <a:avLst/>
          </a:prstGeom>
          <a:ln w="12192">
            <a:solidFill>
              <a:srgbClr val="CC9900"/>
            </a:solidFill>
          </a:ln>
        </p:spPr>
        <p:txBody>
          <a:bodyPr vert="horz" wrap="square" lIns="0" tIns="247015" rIns="0" bIns="0" rtlCol="0">
            <a:spAutoFit/>
          </a:bodyPr>
          <a:lstStyle/>
          <a:p>
            <a:pPr marL="505459" marR="495300" algn="ctr">
              <a:lnSpc>
                <a:spcPct val="100000"/>
              </a:lnSpc>
              <a:spcBef>
                <a:spcPts val="1945"/>
              </a:spcBef>
            </a:pPr>
            <a:r>
              <a:rPr sz="2400" dirty="0">
                <a:latin typeface="Carlito"/>
                <a:cs typeface="Carlito"/>
              </a:rPr>
              <a:t>Radionuclide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settings  </a:t>
            </a:r>
            <a:r>
              <a:rPr sz="2400" spc="-5" dirty="0">
                <a:latin typeface="Carlito"/>
                <a:cs typeface="Carlito"/>
              </a:rPr>
              <a:t>Background  </a:t>
            </a:r>
            <a:r>
              <a:rPr sz="2400" spc="-10" dirty="0">
                <a:latin typeface="Carlito"/>
                <a:cs typeface="Carlito"/>
              </a:rPr>
              <a:t>Reproducibility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1652777"/>
            <a:ext cx="543077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Operational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considerations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568705" y="192150"/>
            <a:ext cx="10246105" cy="1195532"/>
          </a:xfrm>
          <a:prstGeom prst="rect">
            <a:avLst/>
          </a:prstGeom>
        </p:spPr>
        <p:txBody>
          <a:bodyPr vert="horz" wrap="square" lIns="0" tIns="86690" rIns="0" bIns="0" rtlCol="0">
            <a:spAutoFit/>
          </a:bodyPr>
          <a:lstStyle/>
          <a:p>
            <a:pPr marL="622935" marR="5080" indent="160909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QUALITY </a:t>
            </a:r>
            <a:r>
              <a:rPr spc="-10" dirty="0"/>
              <a:t>CONTROL </a:t>
            </a:r>
            <a:r>
              <a:rPr spc="-5" dirty="0"/>
              <a:t>OF  </a:t>
            </a:r>
            <a:r>
              <a:rPr dirty="0"/>
              <a:t>RADIONUCLIDE </a:t>
            </a:r>
            <a:r>
              <a:rPr spc="-10" dirty="0"/>
              <a:t>ACTIVITY</a:t>
            </a:r>
            <a:r>
              <a:rPr spc="-3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8" name="object 8"/>
          <p:cNvSpPr/>
          <p:nvPr/>
        </p:nvSpPr>
        <p:spPr>
          <a:xfrm>
            <a:off x="323850" y="1485138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911" y="6463690"/>
            <a:ext cx="1384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53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" y="1807844"/>
            <a:ext cx="8357946" cy="333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Sealed Sources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for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Calibration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Activity</a:t>
            </a:r>
            <a:r>
              <a:rPr sz="2800" b="1" u="heavy" spc="19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Meters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Carlito"/>
              <a:cs typeface="Carlito"/>
            </a:endParaRPr>
          </a:p>
          <a:p>
            <a:pPr marL="288925" indent="-191135">
              <a:lnSpc>
                <a:spcPct val="100000"/>
              </a:lnSpc>
              <a:spcBef>
                <a:spcPts val="5"/>
              </a:spcBef>
              <a:buChar char="•"/>
              <a:tabLst>
                <a:tab pos="289560" algn="l"/>
              </a:tabLst>
            </a:pPr>
            <a:r>
              <a:rPr sz="2400" spc="-5" dirty="0">
                <a:latin typeface="Arial"/>
                <a:cs typeface="Arial"/>
              </a:rPr>
              <a:t>Long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half-life</a:t>
            </a:r>
            <a:endParaRPr sz="2400">
              <a:latin typeface="Arial"/>
              <a:cs typeface="Arial"/>
            </a:endParaRPr>
          </a:p>
          <a:p>
            <a:pPr marL="288925" indent="-191135">
              <a:lnSpc>
                <a:spcPct val="100000"/>
              </a:lnSpc>
              <a:buChar char="•"/>
              <a:tabLst>
                <a:tab pos="289560" algn="l"/>
              </a:tabLst>
            </a:pPr>
            <a:r>
              <a:rPr sz="2400" spc="-5" dirty="0">
                <a:latin typeface="Arial"/>
                <a:cs typeface="Arial"/>
              </a:rPr>
              <a:t>Range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photon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energies</a:t>
            </a:r>
            <a:endParaRPr sz="2400">
              <a:latin typeface="Arial"/>
              <a:cs typeface="Arial"/>
            </a:endParaRPr>
          </a:p>
          <a:p>
            <a:pPr marL="288925" indent="-191135">
              <a:lnSpc>
                <a:spcPct val="100000"/>
              </a:lnSpc>
              <a:buChar char="•"/>
              <a:tabLst>
                <a:tab pos="289560" algn="l"/>
              </a:tabLst>
            </a:pPr>
            <a:r>
              <a:rPr sz="2400" spc="-5" dirty="0">
                <a:latin typeface="Arial"/>
                <a:cs typeface="Arial"/>
              </a:rPr>
              <a:t>Range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288925" indent="-191135">
              <a:lnSpc>
                <a:spcPct val="100000"/>
              </a:lnSpc>
              <a:buChar char="•"/>
              <a:tabLst>
                <a:tab pos="289560" algn="l"/>
              </a:tabLst>
            </a:pPr>
            <a:r>
              <a:rPr sz="2400" spc="-5" dirty="0">
                <a:latin typeface="Arial"/>
                <a:cs typeface="Arial"/>
              </a:rPr>
              <a:t>Calibrated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Co57, Ba133, Cs137,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Co60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644905" y="192150"/>
            <a:ext cx="10017505" cy="1195532"/>
          </a:xfrm>
          <a:prstGeom prst="rect">
            <a:avLst/>
          </a:prstGeom>
        </p:spPr>
        <p:txBody>
          <a:bodyPr vert="horz" wrap="square" lIns="0" tIns="86690" rIns="0" bIns="0" rtlCol="0">
            <a:spAutoFit/>
          </a:bodyPr>
          <a:lstStyle/>
          <a:p>
            <a:pPr marL="622935" marR="5080" indent="160909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QUALITY </a:t>
            </a:r>
            <a:r>
              <a:rPr spc="-10" dirty="0"/>
              <a:t>CONTROL </a:t>
            </a:r>
            <a:r>
              <a:rPr spc="-5" dirty="0"/>
              <a:t>OF  </a:t>
            </a:r>
            <a:r>
              <a:rPr dirty="0"/>
              <a:t>RADIONUCLIDE </a:t>
            </a:r>
            <a:r>
              <a:rPr spc="-10" dirty="0"/>
              <a:t>ACTIVITY</a:t>
            </a:r>
            <a:r>
              <a:rPr spc="-35" dirty="0"/>
              <a:t> </a:t>
            </a:r>
            <a:r>
              <a:rPr spc="-40" dirty="0"/>
              <a:t>CALIBRATORS</a:t>
            </a:r>
          </a:p>
        </p:txBody>
      </p:sp>
      <p:sp>
        <p:nvSpPr>
          <p:cNvPr id="5" name="object 5"/>
          <p:cNvSpPr/>
          <p:nvPr/>
        </p:nvSpPr>
        <p:spPr>
          <a:xfrm>
            <a:off x="323850" y="1485138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5771" y="2924555"/>
            <a:ext cx="2955035" cy="2223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158242"/>
            <a:ext cx="9829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MEASUREMENT OF </a:t>
            </a:r>
            <a:r>
              <a:rPr sz="3200" spc="-10" dirty="0"/>
              <a:t>PRECISION </a:t>
            </a:r>
            <a:r>
              <a:rPr sz="3200" dirty="0"/>
              <a:t>AND</a:t>
            </a:r>
            <a:r>
              <a:rPr sz="3200" spc="-40" dirty="0"/>
              <a:t> </a:t>
            </a:r>
            <a:r>
              <a:rPr sz="3200" spc="-15" dirty="0"/>
              <a:t>ACCURACY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850" y="909066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997457"/>
            <a:ext cx="8267700" cy="5294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Purpose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test: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15" dirty="0">
                <a:latin typeface="Carlito"/>
                <a:cs typeface="Carlito"/>
              </a:rPr>
              <a:t>test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precision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accuracy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radionuclide </a:t>
            </a:r>
            <a:r>
              <a:rPr sz="1800" spc="-15" dirty="0">
                <a:latin typeface="Carlito"/>
                <a:cs typeface="Carlito"/>
              </a:rPr>
              <a:t>calibrator </a:t>
            </a:r>
            <a:r>
              <a:rPr sz="1800" dirty="0">
                <a:latin typeface="Carlito"/>
                <a:cs typeface="Carlito"/>
              </a:rPr>
              <a:t>in </a:t>
            </a:r>
            <a:r>
              <a:rPr sz="1800" spc="-5" dirty="0">
                <a:latin typeface="Carlito"/>
                <a:cs typeface="Carlito"/>
              </a:rPr>
              <a:t>activity measurements  in </a:t>
            </a:r>
            <a:r>
              <a:rPr sz="1800" spc="-10" dirty="0">
                <a:latin typeface="Carlito"/>
                <a:cs typeface="Carlito"/>
              </a:rPr>
              <a:t>standard </a:t>
            </a:r>
            <a:r>
              <a:rPr sz="1800" spc="-5" dirty="0">
                <a:latin typeface="Carlito"/>
                <a:cs typeface="Carlito"/>
              </a:rPr>
              <a:t>geometry at selected </a:t>
            </a:r>
            <a:r>
              <a:rPr sz="1800" spc="-10" dirty="0">
                <a:latin typeface="Carlito"/>
                <a:cs typeface="Carlito"/>
              </a:rPr>
              <a:t>gamma-radiation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energies.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Materials: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 </a:t>
            </a:r>
            <a:r>
              <a:rPr sz="1800" spc="-5" dirty="0">
                <a:latin typeface="Carlito"/>
                <a:cs typeface="Carlito"/>
              </a:rPr>
              <a:t>certified </a:t>
            </a:r>
            <a:r>
              <a:rPr sz="1800" spc="-10" dirty="0">
                <a:latin typeface="Carlito"/>
                <a:cs typeface="Carlito"/>
              </a:rPr>
              <a:t>sources </a:t>
            </a:r>
            <a:r>
              <a:rPr sz="1800" spc="-5" dirty="0">
                <a:latin typeface="Carlito"/>
                <a:cs typeface="Carlito"/>
              </a:rPr>
              <a:t>(± 5% </a:t>
            </a:r>
            <a:r>
              <a:rPr sz="1800" spc="-10" dirty="0">
                <a:latin typeface="Carlito"/>
                <a:cs typeface="Carlito"/>
              </a:rPr>
              <a:t>overall uncertainty </a:t>
            </a:r>
            <a:r>
              <a:rPr sz="1800" dirty="0">
                <a:latin typeface="Carlito"/>
                <a:cs typeface="Carlito"/>
              </a:rPr>
              <a:t>or </a:t>
            </a:r>
            <a:r>
              <a:rPr sz="1800" spc="-5" dirty="0">
                <a:latin typeface="Carlito"/>
                <a:cs typeface="Carlito"/>
              </a:rPr>
              <a:t>less).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Source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Carlito"/>
                <a:cs typeface="Carlito"/>
              </a:rPr>
              <a:t>activities must </a:t>
            </a:r>
            <a:r>
              <a:rPr sz="1800" dirty="0">
                <a:latin typeface="Carlito"/>
                <a:cs typeface="Carlito"/>
              </a:rPr>
              <a:t>be </a:t>
            </a:r>
            <a:r>
              <a:rPr sz="1800" spc="-10" dirty="0">
                <a:latin typeface="Carlito"/>
                <a:cs typeface="Carlito"/>
              </a:rPr>
              <a:t>greater </a:t>
            </a:r>
            <a:r>
              <a:rPr sz="1800" dirty="0">
                <a:latin typeface="Carlito"/>
                <a:cs typeface="Carlito"/>
              </a:rPr>
              <a:t>than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10MBq.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rlito"/>
              <a:cs typeface="Carlito"/>
            </a:endParaRPr>
          </a:p>
          <a:p>
            <a:pPr marL="155575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Procedure:</a:t>
            </a:r>
            <a:endParaRPr sz="2000">
              <a:latin typeface="Carlito"/>
              <a:cs typeface="Carlito"/>
            </a:endParaRPr>
          </a:p>
          <a:p>
            <a:pPr marL="380365" indent="-22542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81000" algn="l"/>
              </a:tabLst>
            </a:pPr>
            <a:r>
              <a:rPr sz="1800" spc="-5" dirty="0">
                <a:latin typeface="Carlito"/>
                <a:cs typeface="Carlito"/>
              </a:rPr>
              <a:t>Select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operational conditions appropriate 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radionuclide</a:t>
            </a:r>
            <a:r>
              <a:rPr sz="1800" spc="19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concerned.</a:t>
            </a:r>
            <a:endParaRPr sz="1800">
              <a:latin typeface="Carlito"/>
              <a:cs typeface="Carlito"/>
            </a:endParaRPr>
          </a:p>
          <a:p>
            <a:pPr marL="155575" marR="801370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10" dirty="0">
                <a:latin typeface="Carlito"/>
                <a:cs typeface="Carlito"/>
              </a:rPr>
              <a:t>Note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background reading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</a:t>
            </a:r>
            <a:r>
              <a:rPr sz="1800" spc="-10" dirty="0">
                <a:latin typeface="Carlito"/>
                <a:cs typeface="Carlito"/>
              </a:rPr>
              <a:t>subtracted from </a:t>
            </a:r>
            <a:r>
              <a:rPr sz="1800" spc="-5" dirty="0">
                <a:latin typeface="Carlito"/>
                <a:cs typeface="Carlito"/>
              </a:rPr>
              <a:t>subsequently measured  activities.</a:t>
            </a:r>
            <a:endParaRPr sz="1800">
              <a:latin typeface="Carlito"/>
              <a:cs typeface="Carlito"/>
            </a:endParaRPr>
          </a:p>
          <a:p>
            <a:pPr marL="381000" indent="-226060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dirty="0">
                <a:latin typeface="Carlito"/>
                <a:cs typeface="Carlito"/>
              </a:rPr>
              <a:t>Insert the </a:t>
            </a:r>
            <a:r>
              <a:rPr sz="1800" spc="-10" dirty="0">
                <a:latin typeface="Carlito"/>
                <a:cs typeface="Carlito"/>
              </a:rPr>
              <a:t>source into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by </a:t>
            </a:r>
            <a:r>
              <a:rPr sz="1800" dirty="0">
                <a:latin typeface="Carlito"/>
                <a:cs typeface="Carlito"/>
              </a:rPr>
              <a:t>means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handling</a:t>
            </a:r>
            <a:endParaRPr sz="1800">
              <a:latin typeface="Carlito"/>
              <a:cs typeface="Carlito"/>
            </a:endParaRPr>
          </a:p>
          <a:p>
            <a:pPr marL="155575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device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introduce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</a:t>
            </a:r>
            <a:r>
              <a:rPr sz="1800" spc="-15" dirty="0">
                <a:latin typeface="Carlito"/>
                <a:cs typeface="Carlito"/>
              </a:rPr>
              <a:t>into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instrument.</a:t>
            </a:r>
            <a:endParaRPr sz="1800">
              <a:latin typeface="Carlito"/>
              <a:cs typeface="Carlito"/>
            </a:endParaRPr>
          </a:p>
          <a:p>
            <a:pPr marL="381000" indent="-226060">
              <a:lnSpc>
                <a:spcPct val="100000"/>
              </a:lnSpc>
              <a:buAutoNum type="arabicPeriod" startAt="4"/>
              <a:tabLst>
                <a:tab pos="381635" algn="l"/>
              </a:tabLst>
            </a:pPr>
            <a:r>
              <a:rPr sz="1800" spc="-5" dirty="0">
                <a:latin typeface="Carlito"/>
                <a:cs typeface="Carlito"/>
              </a:rPr>
              <a:t>Allow sufficient time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the reading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stabilize.</a:t>
            </a:r>
            <a:endParaRPr sz="1800">
              <a:latin typeface="Carlito"/>
              <a:cs typeface="Carlito"/>
            </a:endParaRPr>
          </a:p>
          <a:p>
            <a:pPr marL="155575" marR="1336040">
              <a:lnSpc>
                <a:spcPct val="100000"/>
              </a:lnSpc>
              <a:buAutoNum type="arabicPeriod" startAt="4"/>
              <a:tabLst>
                <a:tab pos="381635" algn="l"/>
              </a:tabLst>
            </a:pPr>
            <a:r>
              <a:rPr sz="1800" spc="-5" dirty="0">
                <a:latin typeface="Carlito"/>
                <a:cs typeface="Carlito"/>
              </a:rPr>
              <a:t>Measure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5" dirty="0">
                <a:latin typeface="Carlito"/>
                <a:cs typeface="Carlito"/>
              </a:rPr>
              <a:t>record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20" dirty="0">
                <a:latin typeface="Carlito"/>
                <a:cs typeface="Carlito"/>
              </a:rPr>
              <a:t>activity, </a:t>
            </a:r>
            <a:r>
              <a:rPr sz="1800" spc="-10" dirty="0">
                <a:latin typeface="Carlito"/>
                <a:cs typeface="Carlito"/>
              </a:rPr>
              <a:t>subtracting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background </a:t>
            </a:r>
            <a:r>
              <a:rPr sz="1800" spc="-5" dirty="0">
                <a:latin typeface="Carlito"/>
                <a:cs typeface="Carlito"/>
              </a:rPr>
              <a:t>reading if  </a:t>
            </a:r>
            <a:r>
              <a:rPr sz="1800" spc="-15" dirty="0">
                <a:latin typeface="Carlito"/>
                <a:cs typeface="Carlito"/>
              </a:rPr>
              <a:t>necessary.</a:t>
            </a:r>
            <a:endParaRPr sz="1800">
              <a:latin typeface="Carlito"/>
              <a:cs typeface="Carlito"/>
            </a:endParaRPr>
          </a:p>
          <a:p>
            <a:pPr marL="381000" indent="-226060">
              <a:lnSpc>
                <a:spcPct val="100000"/>
              </a:lnSpc>
              <a:buAutoNum type="arabicPeriod" startAt="4"/>
              <a:tabLst>
                <a:tab pos="381635" algn="l"/>
              </a:tabLst>
            </a:pPr>
            <a:r>
              <a:rPr sz="1800" spc="-10" dirty="0">
                <a:latin typeface="Carlito"/>
                <a:cs typeface="Carlito"/>
              </a:rPr>
              <a:t>Repeat </a:t>
            </a:r>
            <a:r>
              <a:rPr sz="1800" spc="-15" dirty="0">
                <a:latin typeface="Carlito"/>
                <a:cs typeface="Carlito"/>
              </a:rPr>
              <a:t>step </a:t>
            </a:r>
            <a:r>
              <a:rPr sz="1800" dirty="0">
                <a:latin typeface="Carlito"/>
                <a:cs typeface="Carlito"/>
              </a:rPr>
              <a:t>5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total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10 </a:t>
            </a:r>
            <a:r>
              <a:rPr sz="1800" spc="-5" dirty="0">
                <a:latin typeface="Carlito"/>
                <a:cs typeface="Carlito"/>
              </a:rPr>
              <a:t>successive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measurements.</a:t>
            </a:r>
            <a:endParaRPr sz="1800">
              <a:latin typeface="Carlito"/>
              <a:cs typeface="Carlito"/>
            </a:endParaRPr>
          </a:p>
          <a:p>
            <a:pPr marL="381635" indent="-226060">
              <a:lnSpc>
                <a:spcPct val="100000"/>
              </a:lnSpc>
              <a:buAutoNum type="arabicPeriod" startAt="4"/>
              <a:tabLst>
                <a:tab pos="381635" algn="l"/>
              </a:tabLst>
            </a:pPr>
            <a:r>
              <a:rPr sz="1800" spc="-15" dirty="0">
                <a:latin typeface="Carlito"/>
                <a:cs typeface="Carlito"/>
              </a:rPr>
              <a:t>Remove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</a:t>
            </a:r>
            <a:r>
              <a:rPr sz="1800" spc="-10" dirty="0">
                <a:latin typeface="Carlito"/>
                <a:cs typeface="Carlito"/>
              </a:rPr>
              <a:t>from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instrument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5" dirty="0">
                <a:latin typeface="Carlito"/>
                <a:cs typeface="Carlito"/>
              </a:rPr>
              <a:t>extract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by</a:t>
            </a:r>
            <a:endParaRPr sz="1800">
              <a:latin typeface="Carlito"/>
              <a:cs typeface="Carlito"/>
            </a:endParaRPr>
          </a:p>
          <a:p>
            <a:pPr marL="1555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means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 </a:t>
            </a:r>
            <a:r>
              <a:rPr sz="1800" spc="-5" dirty="0">
                <a:latin typeface="Carlito"/>
                <a:cs typeface="Carlito"/>
              </a:rPr>
              <a:t>handling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device.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799" y="158242"/>
            <a:ext cx="99821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MEASUREMENT OF </a:t>
            </a:r>
            <a:r>
              <a:rPr sz="3200" spc="-10" dirty="0"/>
              <a:t>PRECISION </a:t>
            </a:r>
            <a:r>
              <a:rPr sz="3200" dirty="0"/>
              <a:t>AND</a:t>
            </a:r>
            <a:r>
              <a:rPr sz="3200" spc="-40" dirty="0"/>
              <a:t> </a:t>
            </a:r>
            <a:r>
              <a:rPr sz="3200" spc="-15" dirty="0"/>
              <a:t>ACCURACY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850" y="909066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997457"/>
            <a:ext cx="8181340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Data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analysis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1. </a:t>
            </a: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assess </a:t>
            </a:r>
            <a:r>
              <a:rPr sz="1800" spc="-10" dirty="0">
                <a:latin typeface="Carlito"/>
                <a:cs typeface="Carlito"/>
              </a:rPr>
              <a:t>precision, calculate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dirty="0">
                <a:latin typeface="Carlito"/>
                <a:cs typeface="Carlito"/>
              </a:rPr>
              <a:t>each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percentage differences </a:t>
            </a:r>
            <a:r>
              <a:rPr sz="1800" spc="-5" dirty="0">
                <a:latin typeface="Carlito"/>
                <a:cs typeface="Carlito"/>
              </a:rPr>
              <a:t>between </a:t>
            </a:r>
            <a:r>
              <a:rPr sz="1800" dirty="0">
                <a:latin typeface="Carlito"/>
                <a:cs typeface="Carlito"/>
              </a:rPr>
              <a:t>the  </a:t>
            </a:r>
            <a:r>
              <a:rPr sz="1800" spc="-5" dirty="0">
                <a:latin typeface="Carlito"/>
                <a:cs typeface="Carlito"/>
              </a:rPr>
              <a:t>individual measured activities, </a:t>
            </a:r>
            <a:r>
              <a:rPr sz="1800" dirty="0">
                <a:latin typeface="Carlito"/>
                <a:cs typeface="Carlito"/>
              </a:rPr>
              <a:t>Ai, and their </a:t>
            </a:r>
            <a:r>
              <a:rPr sz="1800" spc="-10" dirty="0">
                <a:latin typeface="Carlito"/>
                <a:cs typeface="Carlito"/>
              </a:rPr>
              <a:t>mean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100" dirty="0">
                <a:latin typeface="Arial"/>
                <a:cs typeface="Arial"/>
              </a:rPr>
              <a:t>Ā, </a:t>
            </a:r>
            <a:r>
              <a:rPr sz="1800" spc="-5" dirty="0">
                <a:latin typeface="Carlito"/>
                <a:cs typeface="Carlito"/>
              </a:rPr>
              <a:t>that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is: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3254755"/>
            <a:ext cx="79965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rlito"/>
                <a:cs typeface="Carlito"/>
              </a:rPr>
              <a:t>Record </a:t>
            </a:r>
            <a:r>
              <a:rPr sz="1800" spc="-10" dirty="0">
                <a:latin typeface="Carlito"/>
                <a:cs typeface="Carlito"/>
              </a:rPr>
              <a:t>results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calculations.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2. </a:t>
            </a: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assess </a:t>
            </a:r>
            <a:r>
              <a:rPr sz="1800" spc="-10" dirty="0">
                <a:latin typeface="Carlito"/>
                <a:cs typeface="Carlito"/>
              </a:rPr>
              <a:t>accuracy (E), </a:t>
            </a:r>
            <a:r>
              <a:rPr sz="1800" spc="-15" dirty="0">
                <a:latin typeface="Carlito"/>
                <a:cs typeface="Carlito"/>
              </a:rPr>
              <a:t>calculate for </a:t>
            </a:r>
            <a:r>
              <a:rPr sz="1800" dirty="0">
                <a:latin typeface="Carlito"/>
                <a:cs typeface="Carlito"/>
              </a:rPr>
              <a:t>each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percentage difference </a:t>
            </a:r>
            <a:r>
              <a:rPr sz="1800" spc="-5" dirty="0">
                <a:latin typeface="Carlito"/>
                <a:cs typeface="Carlito"/>
              </a:rPr>
              <a:t>between 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90" dirty="0">
                <a:latin typeface="Arial"/>
                <a:cs typeface="Arial"/>
              </a:rPr>
              <a:t>mean measured </a:t>
            </a:r>
            <a:r>
              <a:rPr sz="1800" spc="-50" dirty="0">
                <a:latin typeface="Arial"/>
                <a:cs typeface="Arial"/>
              </a:rPr>
              <a:t>activity, </a:t>
            </a:r>
            <a:r>
              <a:rPr sz="1800" spc="-160" dirty="0">
                <a:latin typeface="Arial"/>
                <a:cs typeface="Arial"/>
              </a:rPr>
              <a:t>Ā </a:t>
            </a:r>
            <a:r>
              <a:rPr sz="1800" dirty="0">
                <a:latin typeface="Carlito"/>
                <a:cs typeface="Carlito"/>
              </a:rPr>
              <a:t>, and the </a:t>
            </a:r>
            <a:r>
              <a:rPr sz="1800" spc="-5" dirty="0">
                <a:latin typeface="Carlito"/>
                <a:cs typeface="Carlito"/>
              </a:rPr>
              <a:t>certified activity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corrected </a:t>
            </a:r>
            <a:r>
              <a:rPr sz="1800" spc="-15" dirty="0">
                <a:latin typeface="Carlito"/>
                <a:cs typeface="Carlito"/>
              </a:rPr>
              <a:t>for  </a:t>
            </a:r>
            <a:r>
              <a:rPr sz="1800" spc="-10" dirty="0">
                <a:latin typeface="Carlito"/>
                <a:cs typeface="Carlito"/>
              </a:rPr>
              <a:t>radioactive </a:t>
            </a:r>
            <a:r>
              <a:rPr sz="1800" spc="-15" dirty="0">
                <a:latin typeface="Carlito"/>
                <a:cs typeface="Carlito"/>
              </a:rPr>
              <a:t>decay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5" dirty="0">
                <a:latin typeface="Carlito"/>
                <a:cs typeface="Carlito"/>
              </a:rPr>
              <a:t>day </a:t>
            </a:r>
            <a:r>
              <a:rPr sz="1800" spc="-5" dirty="0">
                <a:latin typeface="Carlito"/>
                <a:cs typeface="Carlito"/>
              </a:rPr>
              <a:t>of measurement, </a:t>
            </a:r>
            <a:r>
              <a:rPr sz="1800" spc="-10" dirty="0">
                <a:latin typeface="Carlito"/>
                <a:cs typeface="Carlito"/>
              </a:rPr>
              <a:t>C, </a:t>
            </a:r>
            <a:r>
              <a:rPr sz="1800" spc="-5" dirty="0">
                <a:latin typeface="Carlito"/>
                <a:cs typeface="Carlito"/>
              </a:rPr>
              <a:t>that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is: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0151" y="2441448"/>
            <a:ext cx="2424179" cy="639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2383" y="4724400"/>
            <a:ext cx="2648712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437" y="5449925"/>
            <a:ext cx="820674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rlito"/>
                <a:cs typeface="Carlito"/>
              </a:rPr>
              <a:t>Record </a:t>
            </a:r>
            <a:r>
              <a:rPr sz="1800" spc="-10" dirty="0">
                <a:latin typeface="Carlito"/>
                <a:cs typeface="Carlito"/>
              </a:rPr>
              <a:t>results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calculations.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rlito"/>
              <a:cs typeface="Carlito"/>
            </a:endParaRPr>
          </a:p>
          <a:p>
            <a:pPr marL="804545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Limits of acceptability: </a:t>
            </a:r>
            <a:r>
              <a:rPr sz="1800" dirty="0">
                <a:latin typeface="Carlito"/>
                <a:cs typeface="Carlito"/>
              </a:rPr>
              <a:t>±5% </a:t>
            </a:r>
            <a:r>
              <a:rPr sz="1800" spc="-45" dirty="0">
                <a:latin typeface="Carlito"/>
                <a:cs typeface="Carlito"/>
              </a:rPr>
              <a:t>(Take </a:t>
            </a:r>
            <a:r>
              <a:rPr sz="1800" spc="-15" dirty="0">
                <a:latin typeface="Carlito"/>
                <a:cs typeface="Carlito"/>
              </a:rPr>
              <a:t>into </a:t>
            </a:r>
            <a:r>
              <a:rPr sz="1800" spc="-10" dirty="0">
                <a:latin typeface="Carlito"/>
                <a:cs typeface="Carlito"/>
              </a:rPr>
              <a:t>account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manufacturer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specifications)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1" y="124409"/>
            <a:ext cx="687819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PRECISION </a:t>
            </a:r>
            <a:r>
              <a:rPr dirty="0"/>
              <a:t>AND </a:t>
            </a:r>
            <a:r>
              <a:rPr spc="-15" dirty="0"/>
              <a:t>ACCURACY</a:t>
            </a:r>
            <a:r>
              <a:rPr spc="-9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909066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6084" y="1281430"/>
            <a:ext cx="20770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Precision (-), </a:t>
            </a:r>
            <a:r>
              <a:rPr sz="1400" spc="-5" dirty="0">
                <a:latin typeface="Arial"/>
                <a:cs typeface="Arial"/>
              </a:rPr>
              <a:t>Accuracy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(-)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261" y="3802507"/>
            <a:ext cx="2165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Precision (+), Accuracy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(+)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0338" y="3782314"/>
            <a:ext cx="1950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Precision (-),</a:t>
            </a:r>
            <a:r>
              <a:rPr sz="1400" spc="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Accuracy?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2427" y="1281430"/>
            <a:ext cx="2121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Precision (+), Accuracy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(-)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" y="176022"/>
            <a:ext cx="82327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4355" algn="l"/>
                <a:tab pos="8219440" algn="l"/>
              </a:tabLst>
            </a:pPr>
            <a:r>
              <a:rPr sz="4300" u="heavy" spc="-5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300" u="heavy" spc="-10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LINEARITY	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655421" y="1364107"/>
            <a:ext cx="7700009" cy="4838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Purpose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test: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15" dirty="0">
                <a:latin typeface="Carlito"/>
                <a:cs typeface="Carlito"/>
              </a:rPr>
              <a:t>test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linearity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activity </a:t>
            </a:r>
            <a:r>
              <a:rPr sz="1800" spc="-10" dirty="0">
                <a:latin typeface="Carlito"/>
                <a:cs typeface="Carlito"/>
              </a:rPr>
              <a:t>response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radionuclide </a:t>
            </a:r>
            <a:r>
              <a:rPr sz="1800" spc="-15" dirty="0">
                <a:latin typeface="Carlito"/>
                <a:cs typeface="Carlito"/>
              </a:rPr>
              <a:t>calibrator </a:t>
            </a:r>
            <a:r>
              <a:rPr sz="1800" spc="-10" dirty="0">
                <a:latin typeface="Carlito"/>
                <a:cs typeface="Carlito"/>
              </a:rPr>
              <a:t>over</a:t>
            </a:r>
            <a:r>
              <a:rPr sz="1800" spc="3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the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range </a:t>
            </a:r>
            <a:r>
              <a:rPr sz="1800" spc="-5" dirty="0">
                <a:latin typeface="Carlito"/>
                <a:cs typeface="Carlito"/>
              </a:rPr>
              <a:t>of activities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which it is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used </a:t>
            </a:r>
            <a:r>
              <a:rPr sz="1800" dirty="0">
                <a:latin typeface="Carlito"/>
                <a:cs typeface="Carlito"/>
              </a:rPr>
              <a:t>(e.g. 1MBq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150GBq </a:t>
            </a:r>
            <a:r>
              <a:rPr sz="1800" spc="-15" dirty="0">
                <a:latin typeface="Carlito"/>
                <a:cs typeface="Carlito"/>
              </a:rPr>
              <a:t>for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99mTc).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arlito"/>
              <a:cs typeface="Carlito"/>
            </a:endParaRPr>
          </a:p>
          <a:p>
            <a:pPr marL="100965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Methods:</a:t>
            </a:r>
            <a:endParaRPr sz="1800">
              <a:latin typeface="Carlito"/>
              <a:cs typeface="Carlito"/>
            </a:endParaRPr>
          </a:p>
          <a:p>
            <a:pPr marL="387350" indent="-287020">
              <a:lnSpc>
                <a:spcPct val="100000"/>
              </a:lnSpc>
              <a:buFont typeface="Arial"/>
              <a:buChar char="•"/>
              <a:tabLst>
                <a:tab pos="387350" algn="l"/>
                <a:tab pos="387985" algn="l"/>
              </a:tabLst>
            </a:pPr>
            <a:r>
              <a:rPr sz="1800" spc="-10" dirty="0">
                <a:latin typeface="Carlito"/>
                <a:cs typeface="Carlito"/>
              </a:rPr>
              <a:t>Decaying source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method.</a:t>
            </a:r>
            <a:endParaRPr sz="1800">
              <a:latin typeface="Carlito"/>
              <a:cs typeface="Carlito"/>
            </a:endParaRPr>
          </a:p>
          <a:p>
            <a:pPr marL="387350" indent="-287020">
              <a:lnSpc>
                <a:spcPct val="100000"/>
              </a:lnSpc>
              <a:buFont typeface="Arial"/>
              <a:buChar char="•"/>
              <a:tabLst>
                <a:tab pos="387350" algn="l"/>
                <a:tab pos="387985" algn="l"/>
              </a:tabLst>
            </a:pPr>
            <a:r>
              <a:rPr sz="1800" spc="-10" dirty="0">
                <a:latin typeface="Carlito"/>
                <a:cs typeface="Carlito"/>
              </a:rPr>
              <a:t>Graded sources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method.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rlito"/>
              <a:cs typeface="Carlito"/>
            </a:endParaRPr>
          </a:p>
          <a:p>
            <a:pPr marL="47625">
              <a:lnSpc>
                <a:spcPct val="100000"/>
              </a:lnSpc>
            </a:pP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DECAYING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SOURCE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METHOD</a:t>
            </a:r>
            <a:endParaRPr sz="1800">
              <a:latin typeface="Carlito"/>
              <a:cs typeface="Carlito"/>
            </a:endParaRPr>
          </a:p>
          <a:p>
            <a:pPr marL="48895">
              <a:lnSpc>
                <a:spcPct val="100000"/>
              </a:lnSpc>
              <a:spcBef>
                <a:spcPts val="1305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Materials: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rlito"/>
              <a:cs typeface="Carlito"/>
            </a:endParaRPr>
          </a:p>
          <a:p>
            <a:pPr marL="48895" marR="508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Short-lived </a:t>
            </a:r>
            <a:r>
              <a:rPr sz="1800" spc="-10" dirty="0">
                <a:latin typeface="Carlito"/>
                <a:cs typeface="Carlito"/>
              </a:rPr>
              <a:t>radionuclide </a:t>
            </a:r>
            <a:r>
              <a:rPr sz="1800" dirty="0">
                <a:latin typeface="Carlito"/>
                <a:cs typeface="Carlito"/>
              </a:rPr>
              <a:t>(e.g. </a:t>
            </a:r>
            <a:r>
              <a:rPr sz="1800" spc="-30" dirty="0">
                <a:latin typeface="Carlito"/>
                <a:cs typeface="Carlito"/>
              </a:rPr>
              <a:t>99mTc) </a:t>
            </a:r>
            <a:r>
              <a:rPr sz="1800" spc="-5" dirty="0">
                <a:latin typeface="Carlito"/>
                <a:cs typeface="Carlito"/>
              </a:rPr>
              <a:t>in solution. Initial activity </a:t>
            </a:r>
            <a:r>
              <a:rPr sz="1800" dirty="0">
                <a:latin typeface="Carlito"/>
                <a:cs typeface="Carlito"/>
              </a:rPr>
              <a:t>equal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spc="-10" dirty="0">
                <a:latin typeface="Carlito"/>
                <a:cs typeface="Carlito"/>
              </a:rPr>
              <a:t>greater  </a:t>
            </a:r>
            <a:r>
              <a:rPr sz="1800" dirty="0">
                <a:latin typeface="Carlito"/>
                <a:cs typeface="Carlito"/>
              </a:rPr>
              <a:t>than the </a:t>
            </a:r>
            <a:r>
              <a:rPr sz="1800" spc="-5" dirty="0">
                <a:latin typeface="Carlito"/>
                <a:cs typeface="Carlito"/>
              </a:rPr>
              <a:t>highest activity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which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instrument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used </a:t>
            </a:r>
            <a:r>
              <a:rPr sz="1800" dirty="0">
                <a:latin typeface="Carlito"/>
                <a:cs typeface="Carlito"/>
              </a:rPr>
              <a:t>(e.g. 3.7 </a:t>
            </a:r>
            <a:r>
              <a:rPr sz="1800" spc="-5" dirty="0">
                <a:latin typeface="Carlito"/>
                <a:cs typeface="Carlito"/>
              </a:rPr>
              <a:t>GBq/100  mCi).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30" dirty="0">
                <a:latin typeface="Carlito"/>
                <a:cs typeface="Carlito"/>
              </a:rPr>
              <a:t>holder. </a:t>
            </a:r>
            <a:r>
              <a:rPr sz="1800" spc="-15" dirty="0">
                <a:latin typeface="Carlito"/>
                <a:cs typeface="Carlito"/>
              </a:rPr>
              <a:t>Remote </a:t>
            </a:r>
            <a:r>
              <a:rPr sz="1800" spc="-5" dirty="0">
                <a:latin typeface="Carlito"/>
                <a:cs typeface="Carlito"/>
              </a:rPr>
              <a:t>handling device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sample</a:t>
            </a:r>
            <a:r>
              <a:rPr sz="1800" spc="2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vial.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072" y="4005071"/>
            <a:ext cx="8100059" cy="0"/>
          </a:xfrm>
          <a:custGeom>
            <a:avLst/>
            <a:gdLst/>
            <a:ahLst/>
            <a:cxnLst/>
            <a:rect l="l" t="t" r="r" b="b"/>
            <a:pathLst>
              <a:path w="8100059">
                <a:moveTo>
                  <a:pt x="0" y="0"/>
                </a:moveTo>
                <a:lnTo>
                  <a:pt x="8099806" y="0"/>
                </a:lnTo>
              </a:path>
            </a:pathLst>
          </a:custGeom>
          <a:ln w="9144">
            <a:solidFill>
              <a:srgbClr val="497DB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" y="176022"/>
            <a:ext cx="82327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4355" algn="l"/>
                <a:tab pos="8219440" algn="l"/>
              </a:tabLst>
            </a:pPr>
            <a:r>
              <a:rPr sz="4300" u="heavy" spc="-5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300" u="heavy" spc="-10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LINEARITY	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755700" y="1155572"/>
            <a:ext cx="7582534" cy="444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Procedure:</a:t>
            </a:r>
            <a:endParaRPr sz="2000">
              <a:latin typeface="Carlito"/>
              <a:cs typeface="Carlito"/>
            </a:endParaRPr>
          </a:p>
          <a:p>
            <a:pPr marL="12700" marR="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8125" algn="l"/>
              </a:tabLst>
            </a:pPr>
            <a:r>
              <a:rPr sz="1800" spc="-25" dirty="0">
                <a:latin typeface="Carlito"/>
                <a:cs typeface="Carlito"/>
              </a:rPr>
              <a:t>Transfer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radionuclide solution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 sample vial </a:t>
            </a:r>
            <a:r>
              <a:rPr sz="1800" spc="-5" dirty="0">
                <a:latin typeface="Carlito"/>
                <a:cs typeface="Carlito"/>
              </a:rPr>
              <a:t>by </a:t>
            </a:r>
            <a:r>
              <a:rPr sz="1800" dirty="0">
                <a:latin typeface="Carlito"/>
                <a:cs typeface="Carlito"/>
              </a:rPr>
              <a:t>means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  pipetting </a:t>
            </a:r>
            <a:r>
              <a:rPr sz="1800" spc="-5" dirty="0">
                <a:latin typeface="Carlito"/>
                <a:cs typeface="Carlito"/>
              </a:rPr>
              <a:t>device. Cap </a:t>
            </a:r>
            <a:r>
              <a:rPr sz="1800" dirty="0">
                <a:latin typeface="Carlito"/>
                <a:cs typeface="Carlito"/>
              </a:rPr>
              <a:t>the vial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firmly.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Select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operational conditions appropriate 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radionuclide</a:t>
            </a:r>
            <a:r>
              <a:rPr sz="1800" spc="19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concerned.</a:t>
            </a:r>
            <a:endParaRPr sz="1800">
              <a:latin typeface="Carlito"/>
              <a:cs typeface="Carlito"/>
            </a:endParaRPr>
          </a:p>
          <a:p>
            <a:pPr marL="238125" indent="-226060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800" spc="-10" dirty="0">
                <a:latin typeface="Carlito"/>
                <a:cs typeface="Carlito"/>
              </a:rPr>
              <a:t>Note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background </a:t>
            </a:r>
            <a:r>
              <a:rPr sz="1800" spc="-5" dirty="0">
                <a:latin typeface="Carlito"/>
                <a:cs typeface="Carlito"/>
              </a:rPr>
              <a:t>reading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</a:t>
            </a:r>
            <a:r>
              <a:rPr sz="1800" spc="-10" dirty="0">
                <a:latin typeface="Carlito"/>
                <a:cs typeface="Carlito"/>
              </a:rPr>
              <a:t>subtracted from </a:t>
            </a:r>
            <a:r>
              <a:rPr sz="1800" spc="-5" dirty="0">
                <a:latin typeface="Carlito"/>
                <a:cs typeface="Carlito"/>
              </a:rPr>
              <a:t>subsequently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measured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activities.</a:t>
            </a:r>
            <a:endParaRPr sz="1800">
              <a:latin typeface="Carlito"/>
              <a:cs typeface="Carlito"/>
            </a:endParaRPr>
          </a:p>
          <a:p>
            <a:pPr marL="12700" marR="94615">
              <a:lnSpc>
                <a:spcPct val="100000"/>
              </a:lnSpc>
              <a:buAutoNum type="arabicPeriod" startAt="4"/>
              <a:tabLst>
                <a:tab pos="238125" algn="l"/>
              </a:tabLst>
            </a:pPr>
            <a:r>
              <a:rPr sz="1800" dirty="0">
                <a:latin typeface="Carlito"/>
                <a:cs typeface="Carlito"/>
              </a:rPr>
              <a:t>Insert the </a:t>
            </a:r>
            <a:r>
              <a:rPr sz="1800" spc="-5" dirty="0">
                <a:latin typeface="Carlito"/>
                <a:cs typeface="Carlito"/>
              </a:rPr>
              <a:t>sample vial </a:t>
            </a:r>
            <a:r>
              <a:rPr sz="1800" spc="-10" dirty="0">
                <a:latin typeface="Carlito"/>
                <a:cs typeface="Carlito"/>
              </a:rPr>
              <a:t>into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by </a:t>
            </a:r>
            <a:r>
              <a:rPr sz="1800" dirty="0">
                <a:latin typeface="Carlito"/>
                <a:cs typeface="Carlito"/>
              </a:rPr>
              <a:t>means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 </a:t>
            </a:r>
            <a:r>
              <a:rPr sz="1800" spc="-5" dirty="0">
                <a:latin typeface="Carlito"/>
                <a:cs typeface="Carlito"/>
              </a:rPr>
              <a:t>handling  device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introduce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</a:t>
            </a:r>
            <a:r>
              <a:rPr sz="1800" spc="-10" dirty="0">
                <a:latin typeface="Carlito"/>
                <a:cs typeface="Carlito"/>
              </a:rPr>
              <a:t>into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instrument.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 startAt="4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Allow sufficient time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the reading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stabilize.</a:t>
            </a:r>
            <a:endParaRPr sz="1800">
              <a:latin typeface="Carlito"/>
              <a:cs typeface="Carlito"/>
            </a:endParaRPr>
          </a:p>
          <a:p>
            <a:pPr marL="238125" indent="-226060">
              <a:lnSpc>
                <a:spcPct val="100000"/>
              </a:lnSpc>
              <a:buAutoNum type="arabicPeriod" startAt="4"/>
              <a:tabLst>
                <a:tab pos="238760" algn="l"/>
              </a:tabLst>
            </a:pPr>
            <a:r>
              <a:rPr sz="1800" spc="-5" dirty="0">
                <a:latin typeface="Carlito"/>
                <a:cs typeface="Carlito"/>
              </a:rPr>
              <a:t>Measure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5" dirty="0">
                <a:latin typeface="Carlito"/>
                <a:cs typeface="Carlito"/>
              </a:rPr>
              <a:t>record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20" dirty="0">
                <a:latin typeface="Carlito"/>
                <a:cs typeface="Carlito"/>
              </a:rPr>
              <a:t>activity, </a:t>
            </a:r>
            <a:r>
              <a:rPr sz="1800" spc="-10" dirty="0">
                <a:latin typeface="Carlito"/>
                <a:cs typeface="Carlito"/>
              </a:rPr>
              <a:t>subtracting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background reading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if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rlito"/>
                <a:cs typeface="Carlito"/>
              </a:rPr>
              <a:t>necessary. </a:t>
            </a:r>
            <a:r>
              <a:rPr sz="1800" spc="-20" dirty="0">
                <a:latin typeface="Carlito"/>
                <a:cs typeface="Carlito"/>
              </a:rPr>
              <a:t>Record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5" dirty="0">
                <a:latin typeface="Carlito"/>
                <a:cs typeface="Carlito"/>
              </a:rPr>
              <a:t>exact </a:t>
            </a:r>
            <a:r>
              <a:rPr sz="1800" spc="-5" dirty="0">
                <a:latin typeface="Carlito"/>
                <a:cs typeface="Carlito"/>
              </a:rPr>
              <a:t>time of </a:t>
            </a:r>
            <a:r>
              <a:rPr sz="1800" spc="-15" dirty="0">
                <a:latin typeface="Carlito"/>
                <a:cs typeface="Carlito"/>
              </a:rPr>
              <a:t>day </a:t>
            </a:r>
            <a:r>
              <a:rPr sz="1800" spc="-10" dirty="0">
                <a:latin typeface="Carlito"/>
                <a:cs typeface="Carlito"/>
              </a:rPr>
              <a:t>corresponding to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204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measurement.</a:t>
            </a:r>
            <a:endParaRPr sz="1800">
              <a:latin typeface="Carlito"/>
              <a:cs typeface="Carlito"/>
            </a:endParaRPr>
          </a:p>
          <a:p>
            <a:pPr marL="12700" marR="118110" algn="just">
              <a:lnSpc>
                <a:spcPct val="100000"/>
              </a:lnSpc>
              <a:buAutoNum type="arabicPeriod" startAt="7"/>
              <a:tabLst>
                <a:tab pos="238125" algn="l"/>
              </a:tabLst>
            </a:pPr>
            <a:r>
              <a:rPr sz="1800" spc="-10" dirty="0">
                <a:latin typeface="Carlito"/>
                <a:cs typeface="Carlito"/>
              </a:rPr>
              <a:t>Remove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</a:t>
            </a:r>
            <a:r>
              <a:rPr sz="1800" spc="-10" dirty="0">
                <a:latin typeface="Carlito"/>
                <a:cs typeface="Carlito"/>
              </a:rPr>
              <a:t>from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instrument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5" dirty="0">
                <a:latin typeface="Carlito"/>
                <a:cs typeface="Carlito"/>
              </a:rPr>
              <a:t>extract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sample vial by  </a:t>
            </a:r>
            <a:r>
              <a:rPr sz="1800" dirty="0">
                <a:latin typeface="Carlito"/>
                <a:cs typeface="Carlito"/>
              </a:rPr>
              <a:t>means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 </a:t>
            </a:r>
            <a:r>
              <a:rPr sz="1800" spc="-5" dirty="0">
                <a:latin typeface="Carlito"/>
                <a:cs typeface="Carlito"/>
              </a:rPr>
              <a:t>handling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device.</a:t>
            </a:r>
            <a:endParaRPr sz="18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buAutoNum type="arabicPeriod" startAt="7"/>
              <a:tabLst>
                <a:tab pos="238125" algn="l"/>
              </a:tabLst>
            </a:pPr>
            <a:r>
              <a:rPr sz="1800" spc="-10" dirty="0">
                <a:latin typeface="Carlito"/>
                <a:cs typeface="Carlito"/>
              </a:rPr>
              <a:t>Repeat </a:t>
            </a:r>
            <a:r>
              <a:rPr sz="1800" spc="-15" dirty="0">
                <a:latin typeface="Carlito"/>
                <a:cs typeface="Carlito"/>
              </a:rPr>
              <a:t>steps </a:t>
            </a:r>
            <a:r>
              <a:rPr sz="1800" dirty="0">
                <a:latin typeface="Carlito"/>
                <a:cs typeface="Carlito"/>
              </a:rPr>
              <a:t>2-7 </a:t>
            </a:r>
            <a:r>
              <a:rPr sz="1800" spc="-10" dirty="0">
                <a:latin typeface="Carlito"/>
                <a:cs typeface="Carlito"/>
              </a:rPr>
              <a:t>regularly over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period </a:t>
            </a:r>
            <a:r>
              <a:rPr sz="1800" spc="-10" dirty="0">
                <a:latin typeface="Carlito"/>
                <a:cs typeface="Carlito"/>
              </a:rPr>
              <a:t>several </a:t>
            </a:r>
            <a:r>
              <a:rPr sz="1800" spc="-5" dirty="0">
                <a:latin typeface="Carlito"/>
                <a:cs typeface="Carlito"/>
              </a:rPr>
              <a:t>times </a:t>
            </a:r>
            <a:r>
              <a:rPr sz="1800" spc="-10" dirty="0">
                <a:latin typeface="Carlito"/>
                <a:cs typeface="Carlito"/>
              </a:rPr>
              <a:t>greater </a:t>
            </a:r>
            <a:r>
              <a:rPr sz="1800" dirty="0">
                <a:latin typeface="Carlito"/>
                <a:cs typeface="Carlito"/>
              </a:rPr>
              <a:t>than the </a:t>
            </a:r>
            <a:r>
              <a:rPr sz="1800" spc="-15" dirty="0">
                <a:latin typeface="Carlito"/>
                <a:cs typeface="Carlito"/>
              </a:rPr>
              <a:t>physical  </a:t>
            </a:r>
            <a:r>
              <a:rPr sz="1800" spc="-10" dirty="0">
                <a:latin typeface="Carlito"/>
                <a:cs typeface="Carlito"/>
              </a:rPr>
              <a:t>half-life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radionuclide, sufficient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to </a:t>
            </a:r>
            <a:r>
              <a:rPr sz="1800" spc="-15" dirty="0">
                <a:latin typeface="Carlito"/>
                <a:cs typeface="Carlito"/>
              </a:rPr>
              <a:t>decay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an </a:t>
            </a:r>
            <a:r>
              <a:rPr sz="1800" spc="-5" dirty="0">
                <a:latin typeface="Carlito"/>
                <a:cs typeface="Carlito"/>
              </a:rPr>
              <a:t>activity equal 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dirty="0">
                <a:latin typeface="Carlito"/>
                <a:cs typeface="Carlito"/>
              </a:rPr>
              <a:t>less than the </a:t>
            </a:r>
            <a:r>
              <a:rPr sz="1800" spc="-10" dirty="0">
                <a:latin typeface="Carlito"/>
                <a:cs typeface="Carlito"/>
              </a:rPr>
              <a:t>lowest </a:t>
            </a:r>
            <a:r>
              <a:rPr sz="1800" spc="-5" dirty="0">
                <a:latin typeface="Carlito"/>
                <a:cs typeface="Carlito"/>
              </a:rPr>
              <a:t>activity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10" dirty="0">
                <a:latin typeface="Carlito"/>
                <a:cs typeface="Carlito"/>
              </a:rPr>
              <a:t>which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instrument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</a:t>
            </a:r>
            <a:r>
              <a:rPr sz="1800" spc="1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used.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" y="176022"/>
            <a:ext cx="82327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4355" algn="l"/>
                <a:tab pos="8219440" algn="l"/>
              </a:tabLst>
            </a:pPr>
            <a:r>
              <a:rPr sz="4300" u="heavy" spc="-5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300" u="heavy" spc="-10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LINEARITY	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2627376" y="3212592"/>
            <a:ext cx="4177283" cy="313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166" y="998296"/>
            <a:ext cx="7649209" cy="2094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Data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analysis: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rlito"/>
              <a:cs typeface="Carlito"/>
            </a:endParaRPr>
          </a:p>
          <a:p>
            <a:pPr marL="29845" marR="23495" algn="just">
              <a:lnSpc>
                <a:spcPct val="100000"/>
              </a:lnSpc>
              <a:buAutoNum type="arabicPeriod"/>
              <a:tabLst>
                <a:tab pos="269875" algn="l"/>
              </a:tabLst>
            </a:pPr>
            <a:r>
              <a:rPr sz="1800" spc="-5" dirty="0">
                <a:latin typeface="Carlito"/>
                <a:cs typeface="Carlito"/>
              </a:rPr>
              <a:t>Plot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Activity-time curve (log-linear </a:t>
            </a:r>
            <a:r>
              <a:rPr sz="1800" dirty="0">
                <a:latin typeface="Carlito"/>
                <a:cs typeface="Carlito"/>
              </a:rPr>
              <a:t>) and </a:t>
            </a:r>
            <a:r>
              <a:rPr sz="1800" spc="-10" dirty="0">
                <a:latin typeface="Carlito"/>
                <a:cs typeface="Carlito"/>
              </a:rPr>
              <a:t>compute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slope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line </a:t>
            </a:r>
            <a:r>
              <a:rPr sz="1800" spc="-15" dirty="0">
                <a:latin typeface="Carlito"/>
                <a:cs typeface="Carlito"/>
              </a:rPr>
              <a:t>to  </a:t>
            </a:r>
            <a:r>
              <a:rPr sz="1800" spc="-5" dirty="0">
                <a:latin typeface="Carlito"/>
                <a:cs typeface="Carlito"/>
              </a:rPr>
              <a:t>ensure that it is </a:t>
            </a:r>
            <a:r>
              <a:rPr sz="1800" spc="-10" dirty="0">
                <a:latin typeface="Carlito"/>
                <a:cs typeface="Carlito"/>
              </a:rPr>
              <a:t>consistent </a:t>
            </a:r>
            <a:r>
              <a:rPr sz="1800" spc="-5" dirty="0">
                <a:latin typeface="Carlito"/>
                <a:cs typeface="Carlito"/>
              </a:rPr>
              <a:t>with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known </a:t>
            </a:r>
            <a:r>
              <a:rPr sz="1800" spc="-15" dirty="0">
                <a:latin typeface="Carlito"/>
                <a:cs typeface="Carlito"/>
              </a:rPr>
              <a:t>physical </a:t>
            </a:r>
            <a:r>
              <a:rPr sz="1800" spc="-10" dirty="0">
                <a:latin typeface="Carlito"/>
                <a:cs typeface="Carlito"/>
              </a:rPr>
              <a:t>half-life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radionuclide.</a:t>
            </a:r>
            <a:endParaRPr sz="1800">
              <a:latin typeface="Carlito"/>
              <a:cs typeface="Carlito"/>
            </a:endParaRPr>
          </a:p>
          <a:p>
            <a:pPr marL="27305" marR="5080" algn="just">
              <a:lnSpc>
                <a:spcPct val="100000"/>
              </a:lnSpc>
              <a:spcBef>
                <a:spcPts val="1245"/>
              </a:spcBef>
              <a:buAutoNum type="arabicPeriod"/>
              <a:tabLst>
                <a:tab pos="261620" algn="l"/>
              </a:tabLst>
            </a:pPr>
            <a:r>
              <a:rPr sz="1800" spc="-10" dirty="0">
                <a:latin typeface="Carlito"/>
                <a:cs typeface="Carlito"/>
              </a:rPr>
              <a:t>Examine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graph </a:t>
            </a:r>
            <a:r>
              <a:rPr sz="1800" spc="-15" dirty="0">
                <a:latin typeface="Carlito"/>
                <a:cs typeface="Carlito"/>
              </a:rPr>
              <a:t>for systematic </a:t>
            </a:r>
            <a:r>
              <a:rPr sz="1800" spc="-5" dirty="0">
                <a:latin typeface="Carlito"/>
                <a:cs typeface="Carlito"/>
              </a:rPr>
              <a:t>departures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5" dirty="0">
                <a:latin typeface="Carlito"/>
                <a:cs typeface="Carlito"/>
              </a:rPr>
              <a:t>points </a:t>
            </a:r>
            <a:r>
              <a:rPr sz="1800" spc="-10" dirty="0">
                <a:latin typeface="Carlito"/>
                <a:cs typeface="Carlito"/>
              </a:rPr>
              <a:t>from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fitted  straight </a:t>
            </a:r>
            <a:r>
              <a:rPr sz="1800" spc="-5" dirty="0">
                <a:latin typeface="Carlito"/>
                <a:cs typeface="Carlito"/>
              </a:rPr>
              <a:t>line; </a:t>
            </a:r>
            <a:r>
              <a:rPr sz="1800" dirty="0">
                <a:latin typeface="Carlito"/>
                <a:cs typeface="Carlito"/>
              </a:rPr>
              <a:t>such </a:t>
            </a:r>
            <a:r>
              <a:rPr sz="1800" spc="-5" dirty="0">
                <a:latin typeface="Carlito"/>
                <a:cs typeface="Carlito"/>
              </a:rPr>
              <a:t>discrepancies </a:t>
            </a:r>
            <a:r>
              <a:rPr sz="1800" spc="-10" dirty="0">
                <a:latin typeface="Carlito"/>
                <a:cs typeface="Carlito"/>
              </a:rPr>
              <a:t>indicate </a:t>
            </a:r>
            <a:r>
              <a:rPr sz="1800" spc="-5" dirty="0">
                <a:latin typeface="Carlito"/>
                <a:cs typeface="Carlito"/>
              </a:rPr>
              <a:t>non-linearity of </a:t>
            </a:r>
            <a:r>
              <a:rPr sz="1800" dirty="0">
                <a:latin typeface="Carlito"/>
                <a:cs typeface="Carlito"/>
              </a:rPr>
              <a:t>the activity </a:t>
            </a:r>
            <a:r>
              <a:rPr sz="1800" spc="-5" dirty="0">
                <a:latin typeface="Carlito"/>
                <a:cs typeface="Carlito"/>
              </a:rPr>
              <a:t>response </a:t>
            </a:r>
            <a:r>
              <a:rPr sz="1800" dirty="0">
                <a:latin typeface="Carlito"/>
                <a:cs typeface="Carlito"/>
              </a:rPr>
              <a:t>of  the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instrument.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87197"/>
            <a:ext cx="6212077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Gas Filled</a:t>
            </a:r>
            <a:r>
              <a:rPr sz="4400" spc="-35" dirty="0"/>
              <a:t> </a:t>
            </a:r>
            <a:r>
              <a:rPr sz="4400" spc="-25" dirty="0"/>
              <a:t>Detectors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25958" y="11437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867" y="2611554"/>
            <a:ext cx="6031709" cy="3895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43321" y="1351026"/>
            <a:ext cx="32575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375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rlito"/>
                <a:cs typeface="Carlito"/>
              </a:rPr>
              <a:t>Region I - </a:t>
            </a:r>
            <a:r>
              <a:rPr sz="1400" spc="-5" dirty="0">
                <a:latin typeface="Carlito"/>
                <a:cs typeface="Carlito"/>
              </a:rPr>
              <a:t>Recombination </a:t>
            </a:r>
            <a:r>
              <a:rPr sz="1400" dirty="0">
                <a:latin typeface="Carlito"/>
                <a:cs typeface="Carlito"/>
              </a:rPr>
              <a:t>region.  Region </a:t>
            </a:r>
            <a:r>
              <a:rPr sz="1400" spc="-5" dirty="0">
                <a:latin typeface="Carlito"/>
                <a:cs typeface="Carlito"/>
              </a:rPr>
              <a:t>II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5" dirty="0">
                <a:latin typeface="Carlito"/>
                <a:cs typeface="Carlito"/>
              </a:rPr>
              <a:t>Saturation </a:t>
            </a:r>
            <a:r>
              <a:rPr sz="1400" dirty="0">
                <a:latin typeface="Carlito"/>
                <a:cs typeface="Carlito"/>
              </a:rPr>
              <a:t>region  Region </a:t>
            </a:r>
            <a:r>
              <a:rPr sz="1400" spc="-10" dirty="0">
                <a:latin typeface="Carlito"/>
                <a:cs typeface="Carlito"/>
              </a:rPr>
              <a:t>III </a:t>
            </a:r>
            <a:r>
              <a:rPr sz="1400" dirty="0">
                <a:latin typeface="Carlito"/>
                <a:cs typeface="Carlito"/>
              </a:rPr>
              <a:t>- </a:t>
            </a:r>
            <a:r>
              <a:rPr sz="1400" spc="-5" dirty="0">
                <a:latin typeface="Carlito"/>
                <a:cs typeface="Carlito"/>
              </a:rPr>
              <a:t>Proportional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region.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rlito"/>
                <a:cs typeface="Carlito"/>
              </a:rPr>
              <a:t>Region </a:t>
            </a:r>
            <a:r>
              <a:rPr sz="1400" spc="-5" dirty="0">
                <a:latin typeface="Carlito"/>
                <a:cs typeface="Carlito"/>
              </a:rPr>
              <a:t>IV </a:t>
            </a:r>
            <a:r>
              <a:rPr sz="1400" dirty="0">
                <a:latin typeface="Carlito"/>
                <a:cs typeface="Carlito"/>
              </a:rPr>
              <a:t>- Region of limited</a:t>
            </a:r>
            <a:r>
              <a:rPr sz="1400" spc="-1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proportionality.  Region V - Region Geiger -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Mueller.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rlito"/>
                <a:cs typeface="Carlito"/>
              </a:rPr>
              <a:t>Region </a:t>
            </a:r>
            <a:r>
              <a:rPr sz="1400" spc="-5" dirty="0">
                <a:latin typeface="Carlito"/>
                <a:cs typeface="Carlito"/>
              </a:rPr>
              <a:t>VI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dirty="0">
                <a:latin typeface="Carlito"/>
                <a:cs typeface="Carlito"/>
              </a:rPr>
              <a:t>Region of </a:t>
            </a:r>
            <a:r>
              <a:rPr sz="1400" spc="-5" dirty="0">
                <a:latin typeface="Carlito"/>
                <a:cs typeface="Carlito"/>
              </a:rPr>
              <a:t>continuous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discharge.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804" y="2529839"/>
            <a:ext cx="4540250" cy="4064635"/>
          </a:xfrm>
          <a:custGeom>
            <a:avLst/>
            <a:gdLst/>
            <a:ahLst/>
            <a:cxnLst/>
            <a:rect l="l" t="t" r="r" b="b"/>
            <a:pathLst>
              <a:path w="4540250" h="4064634">
                <a:moveTo>
                  <a:pt x="196596" y="280416"/>
                </a:moveTo>
                <a:lnTo>
                  <a:pt x="0" y="280416"/>
                </a:lnTo>
                <a:lnTo>
                  <a:pt x="0" y="3642360"/>
                </a:lnTo>
                <a:lnTo>
                  <a:pt x="196596" y="3642360"/>
                </a:lnTo>
                <a:lnTo>
                  <a:pt x="196596" y="280416"/>
                </a:lnTo>
                <a:close/>
              </a:path>
              <a:path w="4540250" h="4064634">
                <a:moveTo>
                  <a:pt x="2101596" y="0"/>
                </a:moveTo>
                <a:lnTo>
                  <a:pt x="501396" y="0"/>
                </a:lnTo>
                <a:lnTo>
                  <a:pt x="501396" y="268224"/>
                </a:lnTo>
                <a:lnTo>
                  <a:pt x="2101596" y="268224"/>
                </a:lnTo>
                <a:lnTo>
                  <a:pt x="2101596" y="0"/>
                </a:lnTo>
                <a:close/>
              </a:path>
              <a:path w="4540250" h="4064634">
                <a:moveTo>
                  <a:pt x="3092196" y="3794760"/>
                </a:moveTo>
                <a:lnTo>
                  <a:pt x="1491996" y="3794760"/>
                </a:lnTo>
                <a:lnTo>
                  <a:pt x="1491996" y="4064508"/>
                </a:lnTo>
                <a:lnTo>
                  <a:pt x="3092196" y="4064508"/>
                </a:lnTo>
                <a:lnTo>
                  <a:pt x="3092196" y="3794760"/>
                </a:lnTo>
                <a:close/>
              </a:path>
              <a:path w="4540250" h="4064634">
                <a:moveTo>
                  <a:pt x="4539996" y="0"/>
                </a:moveTo>
                <a:lnTo>
                  <a:pt x="2939796" y="0"/>
                </a:lnTo>
                <a:lnTo>
                  <a:pt x="2939796" y="268224"/>
                </a:lnTo>
                <a:lnTo>
                  <a:pt x="4539996" y="268224"/>
                </a:lnTo>
                <a:lnTo>
                  <a:pt x="4539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4519" y="3631057"/>
            <a:ext cx="196215" cy="1741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Amplitude </a:t>
            </a:r>
            <a:r>
              <a:rPr sz="1200" dirty="0">
                <a:latin typeface="Arial"/>
                <a:cs typeface="Arial"/>
              </a:rPr>
              <a:t>of output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pulse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2594" y="6325920"/>
            <a:ext cx="1082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Applied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Voltage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" y="176022"/>
            <a:ext cx="82327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94355" algn="l"/>
                <a:tab pos="8219440" algn="l"/>
              </a:tabLst>
            </a:pPr>
            <a:r>
              <a:rPr sz="4300" u="heavy" spc="-5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 	</a:t>
            </a:r>
            <a:r>
              <a:rPr sz="4300" u="heavy" spc="-10" dirty="0">
                <a:solidFill>
                  <a:srgbClr val="1F487C"/>
                </a:solidFill>
                <a:uFill>
                  <a:solidFill>
                    <a:srgbClr val="FF0000"/>
                  </a:solidFill>
                </a:uFill>
              </a:rPr>
              <a:t>LINEARITY	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2511551" y="2852927"/>
            <a:ext cx="4175759" cy="313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166" y="1029715"/>
            <a:ext cx="766889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Limits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acceptablity: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360"/>
              </a:spcBef>
            </a:pPr>
            <a:r>
              <a:rPr sz="1800" dirty="0">
                <a:latin typeface="Carlito"/>
                <a:cs typeface="Carlito"/>
              </a:rPr>
              <a:t>In </a:t>
            </a:r>
            <a:r>
              <a:rPr sz="1800" spc="-10" dirty="0">
                <a:latin typeface="Carlito"/>
                <a:cs typeface="Carlito"/>
              </a:rPr>
              <a:t>general,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linearity 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activity response should be </a:t>
            </a:r>
            <a:r>
              <a:rPr sz="1800" dirty="0">
                <a:latin typeface="Carlito"/>
                <a:cs typeface="Carlito"/>
              </a:rPr>
              <a:t>such </a:t>
            </a:r>
            <a:r>
              <a:rPr sz="1800" spc="-5" dirty="0">
                <a:latin typeface="Carlito"/>
                <a:cs typeface="Carlito"/>
              </a:rPr>
              <a:t>that </a:t>
            </a:r>
            <a:r>
              <a:rPr sz="1800" dirty="0">
                <a:latin typeface="Carlito"/>
                <a:cs typeface="Carlito"/>
              </a:rPr>
              <a:t>all </a:t>
            </a:r>
            <a:r>
              <a:rPr sz="1800" spc="-5" dirty="0">
                <a:latin typeface="Carlito"/>
                <a:cs typeface="Carlito"/>
              </a:rPr>
              <a:t>individual  activities measured </a:t>
            </a:r>
            <a:r>
              <a:rPr sz="1800" dirty="0">
                <a:latin typeface="Carlito"/>
                <a:cs typeface="Carlito"/>
              </a:rPr>
              <a:t>in the </a:t>
            </a:r>
            <a:r>
              <a:rPr sz="1800" spc="-15" dirty="0">
                <a:latin typeface="Carlito"/>
                <a:cs typeface="Carlito"/>
              </a:rPr>
              <a:t>test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spc="-5" dirty="0">
                <a:latin typeface="Carlito"/>
                <a:cs typeface="Carlito"/>
              </a:rPr>
              <a:t>within </a:t>
            </a:r>
            <a:r>
              <a:rPr sz="1800" dirty="0">
                <a:latin typeface="Carlito"/>
                <a:cs typeface="Carlito"/>
              </a:rPr>
              <a:t>± 10%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values </a:t>
            </a:r>
            <a:r>
              <a:rPr sz="1800" spc="-10" dirty="0">
                <a:latin typeface="Carlito"/>
                <a:cs typeface="Carlito"/>
              </a:rPr>
              <a:t>corresponding to </a:t>
            </a:r>
            <a:r>
              <a:rPr sz="1800" dirty="0">
                <a:latin typeface="Carlito"/>
                <a:cs typeface="Carlito"/>
              </a:rPr>
              <a:t>the  </a:t>
            </a:r>
            <a:r>
              <a:rPr sz="1800" spc="-10" dirty="0">
                <a:latin typeface="Carlito"/>
                <a:cs typeface="Carlito"/>
              </a:rPr>
              <a:t>straight </a:t>
            </a:r>
            <a:r>
              <a:rPr sz="1800" spc="-5" dirty="0">
                <a:latin typeface="Carlito"/>
                <a:cs typeface="Carlito"/>
              </a:rPr>
              <a:t>line </a:t>
            </a:r>
            <a:r>
              <a:rPr sz="1800" spc="-15" dirty="0">
                <a:latin typeface="Carlito"/>
                <a:cs typeface="Carlito"/>
              </a:rPr>
              <a:t>fitted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5" dirty="0">
                <a:latin typeface="Carlito"/>
                <a:cs typeface="Carlito"/>
              </a:rPr>
              <a:t>data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points.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779" y="1503045"/>
            <a:ext cx="76879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Purpose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test: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check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day-to-day reproducibility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spc="-10" dirty="0">
                <a:latin typeface="Carlito"/>
                <a:cs typeface="Carlito"/>
              </a:rPr>
              <a:t>performance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radionuclide </a:t>
            </a:r>
            <a:r>
              <a:rPr sz="1800" spc="-15" dirty="0">
                <a:latin typeface="Carlito"/>
                <a:cs typeface="Carlito"/>
              </a:rPr>
              <a:t>calibrator  </a:t>
            </a:r>
            <a:r>
              <a:rPr sz="1800" spc="-5" dirty="0">
                <a:latin typeface="Carlito"/>
                <a:cs typeface="Carlito"/>
              </a:rPr>
              <a:t>in measurements on </a:t>
            </a:r>
            <a:r>
              <a:rPr sz="1800" spc="-10" dirty="0">
                <a:latin typeface="Carlito"/>
                <a:cs typeface="Carlito"/>
              </a:rPr>
              <a:t>commonly </a:t>
            </a:r>
            <a:r>
              <a:rPr sz="1800" spc="-5" dirty="0">
                <a:latin typeface="Carlito"/>
                <a:cs typeface="Carlito"/>
              </a:rPr>
              <a:t>used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radionuclides.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Materials: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12700" marR="56705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Long-lived </a:t>
            </a:r>
            <a:r>
              <a:rPr sz="1800" dirty="0">
                <a:latin typeface="Carlito"/>
                <a:cs typeface="Carlito"/>
              </a:rPr>
              <a:t>sealed </a:t>
            </a:r>
            <a:r>
              <a:rPr sz="1800" spc="-5" dirty="0">
                <a:latin typeface="Carlito"/>
                <a:cs typeface="Carlito"/>
              </a:rPr>
              <a:t>medium-energy </a:t>
            </a:r>
            <a:r>
              <a:rPr sz="1800" spc="-10" dirty="0">
                <a:latin typeface="Carlito"/>
                <a:cs typeface="Carlito"/>
              </a:rPr>
              <a:t>gamma-radiation source, </a:t>
            </a:r>
            <a:r>
              <a:rPr sz="1800" spc="-5" dirty="0">
                <a:latin typeface="Carlito"/>
                <a:cs typeface="Carlito"/>
              </a:rPr>
              <a:t>activity </a:t>
            </a:r>
            <a:r>
              <a:rPr sz="1800" dirty="0">
                <a:latin typeface="Carlito"/>
                <a:cs typeface="Carlito"/>
              </a:rPr>
              <a:t>&gt; </a:t>
            </a:r>
            <a:r>
              <a:rPr sz="1800" spc="-5" dirty="0">
                <a:latin typeface="Carlito"/>
                <a:cs typeface="Carlito"/>
              </a:rPr>
              <a:t>100uCi  (3.7MBq). </a:t>
            </a:r>
            <a:r>
              <a:rPr sz="1800" dirty="0">
                <a:latin typeface="Carlito"/>
                <a:cs typeface="Carlito"/>
              </a:rPr>
              <a:t>133Ba, 137Cs </a:t>
            </a: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dirty="0">
                <a:latin typeface="Carlito"/>
                <a:cs typeface="Carlito"/>
              </a:rPr>
              <a:t>226 Ra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is suitable. This </a:t>
            </a:r>
            <a:r>
              <a:rPr sz="1800" spc="-15" dirty="0">
                <a:latin typeface="Carlito"/>
                <a:cs typeface="Carlito"/>
              </a:rPr>
              <a:t>test </a:t>
            </a:r>
            <a:r>
              <a:rPr sz="1800" spc="-5" dirty="0">
                <a:latin typeface="Carlito"/>
                <a:cs typeface="Carlito"/>
              </a:rPr>
              <a:t>do not </a:t>
            </a:r>
            <a:r>
              <a:rPr sz="1800" spc="-10" dirty="0">
                <a:latin typeface="Carlito"/>
                <a:cs typeface="Carlito"/>
              </a:rPr>
              <a:t>require  </a:t>
            </a:r>
            <a:r>
              <a:rPr sz="1800" spc="-5" dirty="0">
                <a:latin typeface="Carlito"/>
                <a:cs typeface="Carlito"/>
              </a:rPr>
              <a:t>certified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sources.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720" y="51003"/>
            <a:ext cx="70218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1F487C"/>
                </a:solidFill>
              </a:rPr>
              <a:t>CHECK </a:t>
            </a:r>
            <a:r>
              <a:rPr sz="3200" dirty="0">
                <a:solidFill>
                  <a:srgbClr val="1F487C"/>
                </a:solidFill>
              </a:rPr>
              <a:t>OF</a:t>
            </a:r>
            <a:r>
              <a:rPr sz="3200" spc="-70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REPRODUCIBILITY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323850" y="909066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51003"/>
            <a:ext cx="70218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1F487C"/>
                </a:solidFill>
              </a:rPr>
              <a:t>CHECK </a:t>
            </a:r>
            <a:r>
              <a:rPr sz="3200" dirty="0">
                <a:solidFill>
                  <a:srgbClr val="1F487C"/>
                </a:solidFill>
              </a:rPr>
              <a:t>OF</a:t>
            </a:r>
            <a:r>
              <a:rPr sz="3200" spc="-70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REPRODUCIBILITY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850" y="909066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214450"/>
            <a:ext cx="802449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Procedure: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 marR="304800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Select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operating conditions appropriate 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radionuclide in most </a:t>
            </a:r>
            <a:r>
              <a:rPr sz="1800" spc="-10" dirty="0">
                <a:latin typeface="Carlito"/>
                <a:cs typeface="Carlito"/>
              </a:rPr>
              <a:t>common  </a:t>
            </a:r>
            <a:r>
              <a:rPr sz="1800" spc="-5" dirty="0">
                <a:latin typeface="Carlito"/>
                <a:cs typeface="Carlito"/>
              </a:rPr>
              <a:t>use </a:t>
            </a:r>
            <a:r>
              <a:rPr sz="1800" spc="5" dirty="0">
                <a:latin typeface="Carlito"/>
                <a:cs typeface="Carlito"/>
              </a:rPr>
              <a:t>(e.g: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99mTc).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sz="1800" spc="-10" dirty="0">
                <a:latin typeface="Carlito"/>
                <a:cs typeface="Carlito"/>
              </a:rPr>
              <a:t>Note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background reading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be </a:t>
            </a:r>
            <a:r>
              <a:rPr sz="1800" spc="-10" dirty="0">
                <a:latin typeface="Carlito"/>
                <a:cs typeface="Carlito"/>
              </a:rPr>
              <a:t>subtracted from </a:t>
            </a:r>
            <a:r>
              <a:rPr sz="1800" spc="-5" dirty="0">
                <a:latin typeface="Carlito"/>
                <a:cs typeface="Carlito"/>
              </a:rPr>
              <a:t>subsequently</a:t>
            </a:r>
            <a:r>
              <a:rPr sz="1800" spc="1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measured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activities.</a:t>
            </a:r>
            <a:endParaRPr sz="1800">
              <a:latin typeface="Carlito"/>
              <a:cs typeface="Carlito"/>
            </a:endParaRPr>
          </a:p>
          <a:p>
            <a:pPr marL="12700" marR="16827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38125" algn="l"/>
              </a:tabLst>
            </a:pPr>
            <a:r>
              <a:rPr sz="1800" dirty="0">
                <a:latin typeface="Carlito"/>
                <a:cs typeface="Carlito"/>
              </a:rPr>
              <a:t>Insert the </a:t>
            </a:r>
            <a:r>
              <a:rPr sz="1800" spc="-10" dirty="0">
                <a:latin typeface="Carlito"/>
                <a:cs typeface="Carlito"/>
              </a:rPr>
              <a:t>gamma-radiation source into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by </a:t>
            </a:r>
            <a:r>
              <a:rPr sz="1800" dirty="0">
                <a:latin typeface="Carlito"/>
                <a:cs typeface="Carlito"/>
              </a:rPr>
              <a:t>means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  </a:t>
            </a:r>
            <a:r>
              <a:rPr sz="1800" spc="-5" dirty="0">
                <a:latin typeface="Carlito"/>
                <a:cs typeface="Carlito"/>
              </a:rPr>
              <a:t>handling device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introduce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</a:t>
            </a:r>
            <a:r>
              <a:rPr sz="1800" spc="-10" dirty="0">
                <a:latin typeface="Carlito"/>
                <a:cs typeface="Carlito"/>
              </a:rPr>
              <a:t>into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instrument.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 startAt="3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Allow sufficient time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the reading </a:t>
            </a:r>
            <a:r>
              <a:rPr sz="1800" spc="-10" dirty="0">
                <a:latin typeface="Carlito"/>
                <a:cs typeface="Carlito"/>
              </a:rPr>
              <a:t>to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stabilize.</a:t>
            </a:r>
            <a:endParaRPr sz="1800">
              <a:latin typeface="Carlito"/>
              <a:cs typeface="Carlito"/>
            </a:endParaRPr>
          </a:p>
          <a:p>
            <a:pPr marL="12700" marR="337820">
              <a:lnSpc>
                <a:spcPct val="100000"/>
              </a:lnSpc>
              <a:buAutoNum type="arabicPeriod" startAt="3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Measure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5" dirty="0">
                <a:latin typeface="Carlito"/>
                <a:cs typeface="Carlito"/>
              </a:rPr>
              <a:t>record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apparent </a:t>
            </a:r>
            <a:r>
              <a:rPr sz="1800" spc="-20" dirty="0">
                <a:latin typeface="Carlito"/>
                <a:cs typeface="Carlito"/>
              </a:rPr>
              <a:t>activity, </a:t>
            </a:r>
            <a:r>
              <a:rPr sz="1800" spc="-10" dirty="0">
                <a:latin typeface="Carlito"/>
                <a:cs typeface="Carlito"/>
              </a:rPr>
              <a:t>subtracting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background reading if  </a:t>
            </a:r>
            <a:r>
              <a:rPr sz="1800" spc="-15" dirty="0">
                <a:latin typeface="Carlito"/>
                <a:cs typeface="Carlito"/>
              </a:rPr>
              <a:t>necessary.</a:t>
            </a:r>
            <a:endParaRPr sz="1800">
              <a:latin typeface="Carlito"/>
              <a:cs typeface="Carlito"/>
            </a:endParaRPr>
          </a:p>
          <a:p>
            <a:pPr marL="238125" indent="-226060">
              <a:lnSpc>
                <a:spcPct val="100000"/>
              </a:lnSpc>
              <a:buAutoNum type="arabicPeriod" startAt="3"/>
              <a:tabLst>
                <a:tab pos="238760" algn="l"/>
              </a:tabLst>
            </a:pPr>
            <a:r>
              <a:rPr sz="1800" spc="-15" dirty="0">
                <a:latin typeface="Carlito"/>
                <a:cs typeface="Carlito"/>
              </a:rPr>
              <a:t>Remove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</a:t>
            </a:r>
            <a:r>
              <a:rPr sz="1800" spc="-5" dirty="0">
                <a:latin typeface="Carlito"/>
                <a:cs typeface="Carlito"/>
              </a:rPr>
              <a:t>holder </a:t>
            </a:r>
            <a:r>
              <a:rPr sz="1800" spc="-10" dirty="0">
                <a:latin typeface="Carlito"/>
                <a:cs typeface="Carlito"/>
              </a:rPr>
              <a:t>from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instrument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5" dirty="0">
                <a:latin typeface="Carlito"/>
                <a:cs typeface="Carlito"/>
              </a:rPr>
              <a:t>extract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source by </a:t>
            </a:r>
            <a:r>
              <a:rPr sz="1800" dirty="0">
                <a:latin typeface="Carlito"/>
                <a:cs typeface="Carlito"/>
              </a:rPr>
              <a:t>means</a:t>
            </a:r>
            <a:r>
              <a:rPr sz="1800" spc="204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of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remote </a:t>
            </a:r>
            <a:r>
              <a:rPr sz="1800" spc="-5" dirty="0">
                <a:latin typeface="Carlito"/>
                <a:cs typeface="Carlito"/>
              </a:rPr>
              <a:t>handling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device.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buAutoNum type="arabicPeriod" startAt="7"/>
              <a:tabLst>
                <a:tab pos="238125" algn="l"/>
              </a:tabLst>
            </a:pPr>
            <a:r>
              <a:rPr sz="1800" spc="-10" dirty="0">
                <a:latin typeface="Carlito"/>
                <a:cs typeface="Carlito"/>
              </a:rPr>
              <a:t>Repeat </a:t>
            </a:r>
            <a:r>
              <a:rPr sz="1800" spc="-15" dirty="0">
                <a:latin typeface="Carlito"/>
                <a:cs typeface="Carlito"/>
              </a:rPr>
              <a:t>steps </a:t>
            </a:r>
            <a:r>
              <a:rPr sz="1800" dirty="0">
                <a:latin typeface="Carlito"/>
                <a:cs typeface="Carlito"/>
              </a:rPr>
              <a:t>1-6 </a:t>
            </a:r>
            <a:r>
              <a:rPr sz="1800" spc="-5" dirty="0">
                <a:latin typeface="Carlito"/>
                <a:cs typeface="Carlito"/>
              </a:rPr>
              <a:t>under </a:t>
            </a:r>
            <a:r>
              <a:rPr sz="1800" spc="-10" dirty="0">
                <a:latin typeface="Carlito"/>
                <a:cs typeface="Carlito"/>
              </a:rPr>
              <a:t>operating conditions appropriate to </a:t>
            </a:r>
            <a:r>
              <a:rPr sz="1800" dirty="0">
                <a:latin typeface="Carlito"/>
                <a:cs typeface="Carlito"/>
              </a:rPr>
              <a:t>each </a:t>
            </a:r>
            <a:r>
              <a:rPr sz="1800" spc="-5" dirty="0">
                <a:latin typeface="Carlito"/>
                <a:cs typeface="Carlito"/>
              </a:rPr>
              <a:t>other </a:t>
            </a:r>
            <a:r>
              <a:rPr sz="1800" spc="-10" dirty="0">
                <a:latin typeface="Carlito"/>
                <a:cs typeface="Carlito"/>
              </a:rPr>
              <a:t>radionuclide  </a:t>
            </a:r>
            <a:r>
              <a:rPr sz="1800" spc="-5" dirty="0">
                <a:latin typeface="Carlito"/>
                <a:cs typeface="Carlito"/>
              </a:rPr>
              <a:t>in </a:t>
            </a:r>
            <a:r>
              <a:rPr sz="1800" spc="-10" dirty="0">
                <a:latin typeface="Carlito"/>
                <a:cs typeface="Carlito"/>
              </a:rPr>
              <a:t>common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use.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51003"/>
            <a:ext cx="70262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1F487C"/>
                </a:solidFill>
              </a:rPr>
              <a:t>CHECK </a:t>
            </a:r>
            <a:r>
              <a:rPr sz="3200" dirty="0">
                <a:solidFill>
                  <a:srgbClr val="1F487C"/>
                </a:solidFill>
              </a:rPr>
              <a:t>OF</a:t>
            </a:r>
            <a:r>
              <a:rPr sz="3200" spc="-45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REPRODUCIBILITY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850" y="909066"/>
            <a:ext cx="8207375" cy="0"/>
          </a:xfrm>
          <a:custGeom>
            <a:avLst/>
            <a:gdLst/>
            <a:ahLst/>
            <a:cxnLst/>
            <a:rect l="l" t="t" r="r" b="b"/>
            <a:pathLst>
              <a:path w="8207375">
                <a:moveTo>
                  <a:pt x="0" y="0"/>
                </a:moveTo>
                <a:lnTo>
                  <a:pt x="8207375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8052" y="2418588"/>
            <a:ext cx="3907790" cy="2542540"/>
            <a:chOff x="1178052" y="2418588"/>
            <a:chExt cx="3907790" cy="2542540"/>
          </a:xfrm>
        </p:grpSpPr>
        <p:sp>
          <p:nvSpPr>
            <p:cNvPr id="5" name="object 5"/>
            <p:cNvSpPr/>
            <p:nvPr/>
          </p:nvSpPr>
          <p:spPr>
            <a:xfrm>
              <a:off x="1246573" y="2427732"/>
              <a:ext cx="3829870" cy="2523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2624" y="2423160"/>
              <a:ext cx="3898900" cy="2533015"/>
            </a:xfrm>
            <a:custGeom>
              <a:avLst/>
              <a:gdLst/>
              <a:ahLst/>
              <a:cxnLst/>
              <a:rect l="l" t="t" r="r" b="b"/>
              <a:pathLst>
                <a:path w="3898900" h="2533015">
                  <a:moveTo>
                    <a:pt x="0" y="2532888"/>
                  </a:moveTo>
                  <a:lnTo>
                    <a:pt x="3898391" y="2532888"/>
                  </a:lnTo>
                  <a:lnTo>
                    <a:pt x="3898391" y="0"/>
                  </a:lnTo>
                  <a:lnTo>
                    <a:pt x="0" y="0"/>
                  </a:lnTo>
                  <a:lnTo>
                    <a:pt x="0" y="25328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15736" y="3172205"/>
            <a:ext cx="24345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The limits of </a:t>
            </a:r>
            <a:r>
              <a:rPr sz="1800" spc="-10" dirty="0">
                <a:latin typeface="Carlito"/>
                <a:cs typeface="Carlito"/>
              </a:rPr>
              <a:t>acceptability  correspond to </a:t>
            </a:r>
            <a:r>
              <a:rPr sz="1800" spc="-5" dirty="0">
                <a:latin typeface="Carlito"/>
                <a:cs typeface="Carlito"/>
              </a:rPr>
              <a:t>±5% of </a:t>
            </a:r>
            <a:r>
              <a:rPr sz="1800" dirty="0">
                <a:latin typeface="Carlito"/>
                <a:cs typeface="Carlito"/>
              </a:rPr>
              <a:t>the  </a:t>
            </a:r>
            <a:r>
              <a:rPr sz="1800" spc="-10" dirty="0">
                <a:latin typeface="Carlito"/>
                <a:cs typeface="Carlito"/>
              </a:rPr>
              <a:t>expected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activity.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271" y="926719"/>
            <a:ext cx="77190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Plot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line </a:t>
            </a:r>
            <a:r>
              <a:rPr sz="1800" spc="-10" dirty="0">
                <a:latin typeface="Carlito"/>
                <a:cs typeface="Carlito"/>
              </a:rPr>
              <a:t>considering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10" dirty="0">
                <a:latin typeface="Carlito"/>
                <a:cs typeface="Carlito"/>
              </a:rPr>
              <a:t>starting point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measured activity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using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2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slope</a:t>
            </a:r>
            <a:endParaRPr sz="18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half </a:t>
            </a:r>
            <a:r>
              <a:rPr sz="1800" spc="-20" dirty="0">
                <a:latin typeface="Carlito"/>
                <a:cs typeface="Carlito"/>
              </a:rPr>
              <a:t>life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selected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radionuclide.</a:t>
            </a:r>
            <a:endParaRPr sz="1800">
              <a:latin typeface="Carlito"/>
              <a:cs typeface="Carlito"/>
            </a:endParaRPr>
          </a:p>
          <a:p>
            <a:pPr marL="299085" marR="214629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rlito"/>
                <a:cs typeface="Carlito"/>
              </a:rPr>
              <a:t>Construct two </a:t>
            </a:r>
            <a:r>
              <a:rPr sz="1800" spc="-5" dirty="0">
                <a:latin typeface="Carlito"/>
                <a:cs typeface="Carlito"/>
              </a:rPr>
              <a:t>additional lines similar </a:t>
            </a:r>
            <a:r>
              <a:rPr sz="1800" spc="-10" dirty="0">
                <a:latin typeface="Carlito"/>
                <a:cs typeface="Carlito"/>
              </a:rPr>
              <a:t>to point </a:t>
            </a:r>
            <a:r>
              <a:rPr sz="1800" spc="-5" dirty="0">
                <a:latin typeface="Carlito"/>
                <a:cs typeface="Carlito"/>
              </a:rPr>
              <a:t>using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10" dirty="0">
                <a:latin typeface="Carlito"/>
                <a:cs typeface="Carlito"/>
              </a:rPr>
              <a:t>starting </a:t>
            </a:r>
            <a:r>
              <a:rPr sz="1800" spc="-5" dirty="0">
                <a:latin typeface="Carlito"/>
                <a:cs typeface="Carlito"/>
              </a:rPr>
              <a:t>points </a:t>
            </a:r>
            <a:r>
              <a:rPr sz="1800" dirty="0">
                <a:latin typeface="Carlito"/>
                <a:cs typeface="Carlito"/>
              </a:rPr>
              <a:t>the the  </a:t>
            </a:r>
            <a:r>
              <a:rPr sz="1800" spc="-5" dirty="0">
                <a:latin typeface="Carlito"/>
                <a:cs typeface="Carlito"/>
              </a:rPr>
              <a:t>measured activity </a:t>
            </a:r>
            <a:r>
              <a:rPr sz="1800" dirty="0">
                <a:latin typeface="Carlito"/>
                <a:cs typeface="Carlito"/>
              </a:rPr>
              <a:t>± 5%,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respectively.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668" y="5234432"/>
            <a:ext cx="78625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5-) </a:t>
            </a:r>
            <a:r>
              <a:rPr sz="1800" dirty="0">
                <a:latin typeface="Carlito"/>
                <a:cs typeface="Carlito"/>
              </a:rPr>
              <a:t>If an </a:t>
            </a:r>
            <a:r>
              <a:rPr sz="1800" spc="-5" dirty="0">
                <a:latin typeface="Carlito"/>
                <a:cs typeface="Carlito"/>
              </a:rPr>
              <a:t>individual </a:t>
            </a:r>
            <a:r>
              <a:rPr sz="1800" spc="-10" dirty="0">
                <a:latin typeface="Carlito"/>
                <a:cs typeface="Carlito"/>
              </a:rPr>
              <a:t>result </a:t>
            </a:r>
            <a:r>
              <a:rPr sz="1800" spc="-5" dirty="0">
                <a:latin typeface="Carlito"/>
                <a:cs typeface="Carlito"/>
              </a:rPr>
              <a:t>lies outside </a:t>
            </a:r>
            <a:r>
              <a:rPr sz="1800" dirty="0">
                <a:latin typeface="Carlito"/>
                <a:cs typeface="Carlito"/>
              </a:rPr>
              <a:t>these </a:t>
            </a:r>
            <a:r>
              <a:rPr sz="1800" spc="-5" dirty="0">
                <a:latin typeface="Carlito"/>
                <a:cs typeface="Carlito"/>
              </a:rPr>
              <a:t>limits, this </a:t>
            </a:r>
            <a:r>
              <a:rPr sz="1800" spc="-15" dirty="0">
                <a:latin typeface="Carlito"/>
                <a:cs typeface="Carlito"/>
              </a:rPr>
              <a:t>may </a:t>
            </a:r>
            <a:r>
              <a:rPr sz="1800" dirty="0">
                <a:latin typeface="Carlito"/>
                <a:cs typeface="Carlito"/>
              </a:rPr>
              <a:t>be </a:t>
            </a:r>
            <a:r>
              <a:rPr sz="1800" spc="-20" dirty="0">
                <a:latin typeface="Carlito"/>
                <a:cs typeface="Carlito"/>
              </a:rPr>
              <a:t>taken </a:t>
            </a:r>
            <a:r>
              <a:rPr sz="1800" spc="-10" dirty="0">
                <a:latin typeface="Carlito"/>
                <a:cs typeface="Carlito"/>
              </a:rPr>
              <a:t>to indicate  faulty </a:t>
            </a:r>
            <a:r>
              <a:rPr sz="1800" spc="-5" dirty="0">
                <a:latin typeface="Carlito"/>
                <a:cs typeface="Carlito"/>
              </a:rPr>
              <a:t>performance. The procedure should </a:t>
            </a:r>
            <a:r>
              <a:rPr sz="1800" dirty="0">
                <a:latin typeface="Carlito"/>
                <a:cs typeface="Carlito"/>
              </a:rPr>
              <a:t>then be </a:t>
            </a:r>
            <a:r>
              <a:rPr sz="1800" spc="-5" dirty="0">
                <a:latin typeface="Carlito"/>
                <a:cs typeface="Carlito"/>
              </a:rPr>
              <a:t>carried out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5" dirty="0">
                <a:latin typeface="Carlito"/>
                <a:cs typeface="Carlito"/>
              </a:rPr>
              <a:t>second time, </a:t>
            </a:r>
            <a:r>
              <a:rPr sz="1800" dirty="0">
                <a:latin typeface="Carlito"/>
                <a:cs typeface="Carlito"/>
              </a:rPr>
              <a:t>but  </a:t>
            </a:r>
            <a:r>
              <a:rPr sz="1800" spc="-10" dirty="0">
                <a:latin typeface="Carlito"/>
                <a:cs typeface="Carlito"/>
              </a:rPr>
              <a:t>increasing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5" dirty="0">
                <a:latin typeface="Carlito"/>
                <a:cs typeface="Carlito"/>
              </a:rPr>
              <a:t>total </a:t>
            </a:r>
            <a:r>
              <a:rPr sz="1800" spc="-5" dirty="0">
                <a:latin typeface="Carlito"/>
                <a:cs typeface="Carlito"/>
              </a:rPr>
              <a:t>number of measurements </a:t>
            </a:r>
            <a:r>
              <a:rPr sz="1800" spc="-15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10 </a:t>
            </a:r>
            <a:r>
              <a:rPr sz="1800" dirty="0">
                <a:latin typeface="Carlito"/>
                <a:cs typeface="Carlito"/>
              </a:rPr>
              <a:t>, and the </a:t>
            </a:r>
            <a:r>
              <a:rPr sz="1800" spc="-5" dirty="0">
                <a:latin typeface="Carlito"/>
                <a:cs typeface="Carlito"/>
              </a:rPr>
              <a:t>individual measured  activities </a:t>
            </a:r>
            <a:r>
              <a:rPr sz="1800" spc="-10" dirty="0">
                <a:latin typeface="Carlito"/>
                <a:cs typeface="Carlito"/>
              </a:rPr>
              <a:t>examined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dirty="0">
                <a:latin typeface="Carlito"/>
                <a:cs typeface="Carlito"/>
              </a:rPr>
              <a:t>evidence </a:t>
            </a:r>
            <a:r>
              <a:rPr sz="1800" spc="-5" dirty="0">
                <a:latin typeface="Carlito"/>
                <a:cs typeface="Carlito"/>
              </a:rPr>
              <a:t>of imprecision </a:t>
            </a:r>
            <a:r>
              <a:rPr sz="1800" spc="-10" dirty="0">
                <a:latin typeface="Carlito"/>
                <a:cs typeface="Carlito"/>
              </a:rPr>
              <a:t>(random errors), </a:t>
            </a:r>
            <a:r>
              <a:rPr sz="1800" spc="-5" dirty="0">
                <a:latin typeface="Carlito"/>
                <a:cs typeface="Carlito"/>
              </a:rPr>
              <a:t>bias </a:t>
            </a:r>
            <a:r>
              <a:rPr sz="1800" spc="-15" dirty="0">
                <a:latin typeface="Carlito"/>
                <a:cs typeface="Carlito"/>
              </a:rPr>
              <a:t>(systematic  errors), </a:t>
            </a:r>
            <a:r>
              <a:rPr sz="1800" spc="-5" dirty="0">
                <a:latin typeface="Carlito"/>
                <a:cs typeface="Carlito"/>
              </a:rPr>
              <a:t>or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both.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517470"/>
            <a:ext cx="6021197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1935" algn="l"/>
              </a:tabLst>
            </a:pPr>
            <a:r>
              <a:rPr sz="6600" b="0" spc="-5" dirty="0">
                <a:solidFill>
                  <a:srgbClr val="000000"/>
                </a:solidFill>
                <a:latin typeface="Carlito"/>
                <a:cs typeface="Carlito"/>
              </a:rPr>
              <a:t>THAN</a:t>
            </a:r>
            <a:r>
              <a:rPr sz="6600" b="0" dirty="0">
                <a:solidFill>
                  <a:srgbClr val="000000"/>
                </a:solidFill>
                <a:latin typeface="Carlito"/>
                <a:cs typeface="Carlito"/>
              </a:rPr>
              <a:t>K	</a:t>
            </a:r>
            <a:r>
              <a:rPr sz="6600" b="0" spc="-215" dirty="0">
                <a:solidFill>
                  <a:srgbClr val="000000"/>
                </a:solidFill>
                <a:latin typeface="Carlito"/>
                <a:cs typeface="Carlito"/>
              </a:rPr>
              <a:t>Y</a:t>
            </a:r>
            <a:r>
              <a:rPr sz="6600" b="0" spc="-5" dirty="0">
                <a:solidFill>
                  <a:srgbClr val="000000"/>
                </a:solidFill>
                <a:latin typeface="Carlito"/>
                <a:cs typeface="Carlito"/>
              </a:rPr>
              <a:t>OU</a:t>
            </a:r>
            <a:endParaRPr sz="6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561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87197"/>
            <a:ext cx="6516877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Gas Filled</a:t>
            </a:r>
            <a:r>
              <a:rPr sz="4400" spc="-35" dirty="0"/>
              <a:t> </a:t>
            </a:r>
            <a:r>
              <a:rPr sz="4400" spc="-25" dirty="0"/>
              <a:t>Detectors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39495" y="1551432"/>
            <a:ext cx="3817620" cy="2237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4732" y="1551432"/>
            <a:ext cx="3604260" cy="223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3563" y="4447032"/>
            <a:ext cx="3624072" cy="2281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3756405"/>
            <a:ext cx="2623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rlito"/>
                <a:cs typeface="Carlito"/>
              </a:rPr>
              <a:t>Saturation </a:t>
            </a:r>
            <a:r>
              <a:rPr sz="1400" dirty="0">
                <a:latin typeface="Carlito"/>
                <a:cs typeface="Carlito"/>
              </a:rPr>
              <a:t>región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rlito"/>
                <a:cs typeface="Carlito"/>
              </a:rPr>
              <a:t>(All produced </a:t>
            </a:r>
            <a:r>
              <a:rPr sz="1400" dirty="0">
                <a:latin typeface="Carlito"/>
                <a:cs typeface="Carlito"/>
              </a:rPr>
              <a:t>charges are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collected)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2628" y="3738752"/>
            <a:ext cx="3646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rlito"/>
                <a:cs typeface="Carlito"/>
              </a:rPr>
              <a:t>Proportional región (additional ionization </a:t>
            </a:r>
            <a:r>
              <a:rPr sz="1400" spc="-10" dirty="0">
                <a:latin typeface="Carlito"/>
                <a:cs typeface="Carlito"/>
              </a:rPr>
              <a:t>produce  </a:t>
            </a:r>
            <a:r>
              <a:rPr sz="1400" dirty="0">
                <a:latin typeface="Carlito"/>
                <a:cs typeface="Carlito"/>
              </a:rPr>
              <a:t>a </a:t>
            </a:r>
            <a:r>
              <a:rPr sz="1400" i="1" spc="-5" dirty="0">
                <a:latin typeface="Carlito"/>
                <a:cs typeface="Carlito"/>
              </a:rPr>
              <a:t>gas amplification</a:t>
            </a:r>
            <a:r>
              <a:rPr sz="1400" i="1" spc="15" dirty="0">
                <a:latin typeface="Carlito"/>
                <a:cs typeface="Carlito"/>
              </a:rPr>
              <a:t> </a:t>
            </a:r>
            <a:r>
              <a:rPr sz="1400" i="1" spc="-5" dirty="0">
                <a:latin typeface="Carlito"/>
                <a:cs typeface="Carlito"/>
              </a:rPr>
              <a:t>factor</a:t>
            </a:r>
            <a:r>
              <a:rPr sz="1400" spc="-5" dirty="0">
                <a:latin typeface="Carlito"/>
                <a:cs typeface="Carlito"/>
              </a:rPr>
              <a:t>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1836" y="6379870"/>
            <a:ext cx="3378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Geiger </a:t>
            </a:r>
            <a:r>
              <a:rPr sz="1400" spc="-80" dirty="0">
                <a:latin typeface="Arial"/>
                <a:cs typeface="Arial"/>
              </a:rPr>
              <a:t>– </a:t>
            </a:r>
            <a:r>
              <a:rPr sz="1400" spc="-5" dirty="0">
                <a:latin typeface="Carlito"/>
                <a:cs typeface="Carlito"/>
              </a:rPr>
              <a:t>Mueller </a:t>
            </a:r>
            <a:r>
              <a:rPr sz="1400" dirty="0">
                <a:latin typeface="Carlito"/>
                <a:cs typeface="Carlito"/>
              </a:rPr>
              <a:t>region </a:t>
            </a:r>
            <a:r>
              <a:rPr sz="1400" spc="-5" dirty="0">
                <a:latin typeface="Carlito"/>
                <a:cs typeface="Carlito"/>
              </a:rPr>
              <a:t>(</a:t>
            </a:r>
            <a:r>
              <a:rPr sz="1400" i="1" spc="-5" dirty="0">
                <a:latin typeface="Carlito"/>
                <a:cs typeface="Carlito"/>
              </a:rPr>
              <a:t>avalanche</a:t>
            </a:r>
            <a:r>
              <a:rPr sz="1400" i="1" spc="25" dirty="0">
                <a:latin typeface="Carlito"/>
                <a:cs typeface="Carlito"/>
              </a:rPr>
              <a:t> </a:t>
            </a:r>
            <a:r>
              <a:rPr sz="1400" i="1" spc="-5" dirty="0">
                <a:latin typeface="Carlito"/>
                <a:cs typeface="Carlito"/>
              </a:rPr>
              <a:t>ionization)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561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1" y="187197"/>
            <a:ext cx="68186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Scintillation</a:t>
            </a:r>
            <a:r>
              <a:rPr sz="4400" spc="-60" dirty="0"/>
              <a:t> </a:t>
            </a:r>
            <a:r>
              <a:rPr sz="4400" spc="-25" dirty="0"/>
              <a:t>detectors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266444" y="1728216"/>
            <a:ext cx="6611111" cy="3401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3975" y="5659018"/>
            <a:ext cx="536448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Basic principles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scintillation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detectors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213100">
              <a:lnSpc>
                <a:spcPct val="100000"/>
              </a:lnSpc>
              <a:spcBef>
                <a:spcPts val="1560"/>
              </a:spcBef>
            </a:pPr>
            <a:r>
              <a:rPr sz="1400" i="1" spc="-15" dirty="0">
                <a:latin typeface="Carlito"/>
                <a:cs typeface="Carlito"/>
              </a:rPr>
              <a:t>(Cherry, </a:t>
            </a:r>
            <a:r>
              <a:rPr sz="1400" i="1" spc="-5" dirty="0">
                <a:latin typeface="Carlito"/>
                <a:cs typeface="Carlito"/>
              </a:rPr>
              <a:t>Sorenson and</a:t>
            </a:r>
            <a:r>
              <a:rPr sz="1400" i="1" spc="-35" dirty="0">
                <a:latin typeface="Carlito"/>
                <a:cs typeface="Carlito"/>
              </a:rPr>
              <a:t> </a:t>
            </a:r>
            <a:r>
              <a:rPr sz="1400" i="1" spc="-5" dirty="0">
                <a:latin typeface="Carlito"/>
                <a:cs typeface="Carlito"/>
              </a:rPr>
              <a:t>Phelps)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561" y="1219961"/>
            <a:ext cx="8571865" cy="2540"/>
          </a:xfrm>
          <a:custGeom>
            <a:avLst/>
            <a:gdLst/>
            <a:ahLst/>
            <a:cxnLst/>
            <a:rect l="l" t="t" r="r" b="b"/>
            <a:pathLst>
              <a:path w="8571865" h="2540">
                <a:moveTo>
                  <a:pt x="0" y="2032"/>
                </a:moveTo>
                <a:lnTo>
                  <a:pt x="8571738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1" y="187197"/>
            <a:ext cx="719912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Semiconductor</a:t>
            </a:r>
            <a:r>
              <a:rPr sz="4400" spc="-110" dirty="0"/>
              <a:t> </a:t>
            </a:r>
            <a:r>
              <a:rPr sz="4400" spc="-20" dirty="0"/>
              <a:t>detectors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965575" y="5723940"/>
            <a:ext cx="2163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5" dirty="0">
                <a:latin typeface="Carlito"/>
                <a:cs typeface="Carlito"/>
              </a:rPr>
              <a:t>(Cherry, </a:t>
            </a:r>
            <a:r>
              <a:rPr sz="1400" i="1" spc="-5" dirty="0">
                <a:latin typeface="Carlito"/>
                <a:cs typeface="Carlito"/>
              </a:rPr>
              <a:t>Sorenson and</a:t>
            </a:r>
            <a:r>
              <a:rPr sz="1400" i="1" spc="-40" dirty="0">
                <a:latin typeface="Carlito"/>
                <a:cs typeface="Carlito"/>
              </a:rPr>
              <a:t> </a:t>
            </a:r>
            <a:r>
              <a:rPr sz="1400" i="1" spc="-5" dirty="0">
                <a:latin typeface="Carlito"/>
                <a:cs typeface="Carlito"/>
              </a:rPr>
              <a:t>Phelps)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731" y="1443989"/>
            <a:ext cx="770318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detector </a:t>
            </a:r>
            <a:r>
              <a:rPr sz="2000" spc="-5" dirty="0">
                <a:latin typeface="Carlito"/>
                <a:cs typeface="Carlito"/>
              </a:rPr>
              <a:t>principles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similar (solid </a:t>
            </a:r>
            <a:r>
              <a:rPr sz="2000" spc="-20" dirty="0">
                <a:latin typeface="Carlito"/>
                <a:cs typeface="Carlito"/>
              </a:rPr>
              <a:t>state </a:t>
            </a:r>
            <a:r>
              <a:rPr sz="2000" dirty="0">
                <a:latin typeface="Carlito"/>
                <a:cs typeface="Carlito"/>
              </a:rPr>
              <a:t>analogs) </a:t>
            </a:r>
            <a:r>
              <a:rPr sz="2000" spc="-15" dirty="0">
                <a:latin typeface="Carlito"/>
                <a:cs typeface="Carlito"/>
              </a:rPr>
              <a:t>to</a:t>
            </a:r>
            <a:r>
              <a:rPr sz="2000" spc="1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gas-filled</a:t>
            </a:r>
            <a:endParaRPr sz="20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000" spc="-15" dirty="0">
                <a:latin typeface="Carlito"/>
                <a:cs typeface="Carlito"/>
              </a:rPr>
              <a:t>detectors </a:t>
            </a:r>
            <a:r>
              <a:rPr sz="2000" spc="-10" dirty="0">
                <a:latin typeface="Carlito"/>
                <a:cs typeface="Carlito"/>
              </a:rPr>
              <a:t>(ionization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chambers)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Detector materials are </a:t>
            </a:r>
            <a:r>
              <a:rPr sz="2000" dirty="0">
                <a:latin typeface="Carlito"/>
                <a:cs typeface="Carlito"/>
              </a:rPr>
              <a:t>Si-GE, </a:t>
            </a:r>
            <a:r>
              <a:rPr sz="2000" spc="-55" dirty="0">
                <a:latin typeface="Carlito"/>
                <a:cs typeface="Carlito"/>
              </a:rPr>
              <a:t>CdT,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55" dirty="0">
                <a:latin typeface="Carlito"/>
                <a:cs typeface="Carlito"/>
              </a:rPr>
              <a:t>CZT.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Carlito"/>
                <a:cs typeface="Carlito"/>
              </a:rPr>
              <a:t>Detectors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dirty="0">
                <a:latin typeface="Carlito"/>
                <a:cs typeface="Carlito"/>
              </a:rPr>
              <a:t>2000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5000 </a:t>
            </a:r>
            <a:r>
              <a:rPr sz="2000" spc="-5" dirty="0">
                <a:latin typeface="Carlito"/>
                <a:cs typeface="Carlito"/>
              </a:rPr>
              <a:t>times </a:t>
            </a:r>
            <a:r>
              <a:rPr sz="2000" spc="-10" dirty="0">
                <a:latin typeface="Carlito"/>
                <a:cs typeface="Carlito"/>
              </a:rPr>
              <a:t>more </a:t>
            </a:r>
            <a:r>
              <a:rPr sz="2000" spc="-5" dirty="0">
                <a:latin typeface="Carlito"/>
                <a:cs typeface="Carlito"/>
              </a:rPr>
              <a:t>dense </a:t>
            </a:r>
            <a:r>
              <a:rPr sz="2000" dirty="0">
                <a:latin typeface="Carlito"/>
                <a:cs typeface="Carlito"/>
              </a:rPr>
              <a:t>than </a:t>
            </a:r>
            <a:r>
              <a:rPr sz="2000" spc="-10" dirty="0">
                <a:latin typeface="Carlito"/>
                <a:cs typeface="Carlito"/>
              </a:rPr>
              <a:t>ionization</a:t>
            </a:r>
            <a:r>
              <a:rPr sz="2000" spc="1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chambers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Better </a:t>
            </a:r>
            <a:r>
              <a:rPr sz="2000" spc="-5" dirty="0">
                <a:latin typeface="Carlito"/>
                <a:cs typeface="Carlito"/>
              </a:rPr>
              <a:t>energy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resolution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Better </a:t>
            </a:r>
            <a:r>
              <a:rPr sz="2000" spc="-5" dirty="0">
                <a:latin typeface="Carlito"/>
                <a:cs typeface="Carlito"/>
              </a:rPr>
              <a:t>detection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efficacy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rlito"/>
                <a:cs typeface="Carlito"/>
              </a:rPr>
              <a:t>Noise </a:t>
            </a:r>
            <a:r>
              <a:rPr sz="2000" spc="-10" dirty="0">
                <a:latin typeface="Carlito"/>
                <a:cs typeface="Carlito"/>
              </a:rPr>
              <a:t>current at room </a:t>
            </a:r>
            <a:r>
              <a:rPr sz="2000" spc="-15" dirty="0">
                <a:latin typeface="Carlito"/>
                <a:cs typeface="Carlito"/>
              </a:rPr>
              <a:t>temperature </a:t>
            </a:r>
            <a:r>
              <a:rPr sz="2000" spc="-5" dirty="0">
                <a:latin typeface="Carlito"/>
                <a:cs typeface="Carlito"/>
              </a:rPr>
              <a:t>restricting </a:t>
            </a:r>
            <a:r>
              <a:rPr sz="2000" dirty="0">
                <a:latin typeface="Carlito"/>
                <a:cs typeface="Carlito"/>
              </a:rPr>
              <a:t>their </a:t>
            </a:r>
            <a:r>
              <a:rPr sz="2000" spc="-5" dirty="0">
                <a:latin typeface="Carlito"/>
                <a:cs typeface="Carlito"/>
              </a:rPr>
              <a:t>efficiency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for</a:t>
            </a:r>
            <a:endParaRPr sz="20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detection.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0788" y="4091940"/>
            <a:ext cx="2377440" cy="226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2787</Words>
  <Application>Microsoft Office PowerPoint</Application>
  <PresentationFormat>On-screen Show (4:3)</PresentationFormat>
  <Paragraphs>418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CONTENTS</vt:lpstr>
      <vt:lpstr>Nuclear Medicine equipment, according  to the radiation detection method</vt:lpstr>
      <vt:lpstr>Ionizing radiation detection</vt:lpstr>
      <vt:lpstr>Slide 5</vt:lpstr>
      <vt:lpstr>Gas Filled Detectors</vt:lpstr>
      <vt:lpstr>Gas Filled Detectors</vt:lpstr>
      <vt:lpstr>Scintillation detectors</vt:lpstr>
      <vt:lpstr>Semiconductor detectors</vt:lpstr>
      <vt:lpstr>Electronic components for a  nuclear radiation counting system</vt:lpstr>
      <vt:lpstr>Nuclear Medicine measurement  equipment, according to their function</vt:lpstr>
      <vt:lpstr>Dosimeters and contamination   monitors </vt:lpstr>
      <vt:lpstr>Characteristics and use</vt:lpstr>
      <vt:lpstr>Dosimeter and contamination   monitor </vt:lpstr>
      <vt:lpstr>Detectors used</vt:lpstr>
      <vt:lpstr>Stationary contamination monitor</vt:lpstr>
      <vt:lpstr>Portable monitors</vt:lpstr>
      <vt:lpstr>Portable ionization chambers</vt:lpstr>
      <vt:lpstr>  “In vitro” measuring equipment </vt:lpstr>
      <vt:lpstr>Well counter</vt:lpstr>
      <vt:lpstr>Characteristics of well counters</vt:lpstr>
      <vt:lpstr>Use of well counters</vt:lpstr>
      <vt:lpstr>Manual well counter</vt:lpstr>
      <vt:lpstr>Automatic γ counter</vt:lpstr>
      <vt:lpstr>Sample positioning in automatic   counters </vt:lpstr>
      <vt:lpstr>Mutidetector manual counter</vt:lpstr>
      <vt:lpstr>“In vivo” measurement equipment</vt:lpstr>
      <vt:lpstr>Characteristics and use</vt:lpstr>
      <vt:lpstr>Directional probes</vt:lpstr>
      <vt:lpstr>Examples of directional probes</vt:lpstr>
      <vt:lpstr>Use: thyroid uptake</vt:lpstr>
      <vt:lpstr>Block diagram of gamma probe</vt:lpstr>
      <vt:lpstr>Other uses: intraoperatory probes</vt:lpstr>
      <vt:lpstr>Intraoperative  Gamma Probes</vt:lpstr>
      <vt:lpstr>Gamma Probe Anatomy</vt:lpstr>
      <vt:lpstr>Collimators and Shields</vt:lpstr>
      <vt:lpstr>  Capintec: Gammed IV </vt:lpstr>
      <vt:lpstr>4. Dose calibrators</vt:lpstr>
      <vt:lpstr>RADIONUCLIDE ACTIVITY CALIBRATORS</vt:lpstr>
      <vt:lpstr>RADIONUCLIDE ACTIVITY CALIBRATORS</vt:lpstr>
      <vt:lpstr>RADIONUCLIDE ACTIVITY CALIBRATORS</vt:lpstr>
      <vt:lpstr>RADIONUCLIDE ACTIVITY CALIBRATORS</vt:lpstr>
      <vt:lpstr>RADIONUCLIDE ACTIVITY CALIBRATORS</vt:lpstr>
      <vt:lpstr>GEOMETRIC EFFICIENCY</vt:lpstr>
      <vt:lpstr>Slide 45</vt:lpstr>
      <vt:lpstr>Important facts about dose  calibrators</vt:lpstr>
      <vt:lpstr>Location of dose calibrators</vt:lpstr>
      <vt:lpstr>RADIONUCLIDE ACTIVITY CALIBRATORS</vt:lpstr>
      <vt:lpstr>RADIONUCLIDE ACTIVITY CALIBRATORS</vt:lpstr>
      <vt:lpstr>RADIONUCLIDE ACTIVITY CALIBRATORS</vt:lpstr>
      <vt:lpstr>QUALITY CONTROL OF  RADIONUCLIDE ACTIVITY CALIBRATORS</vt:lpstr>
      <vt:lpstr>QUALITY CONTROL OF  RADIONUCLIDE ACTIVITY CALIBRATORS</vt:lpstr>
      <vt:lpstr>QUALITY CONTROL OF  RADIONUCLIDE ACTIVITY CALIBRATORS</vt:lpstr>
      <vt:lpstr>MEASUREMENT OF PRECISION AND ACCURACY</vt:lpstr>
      <vt:lpstr>MEASUREMENT OF PRECISION AND ACCURACY</vt:lpstr>
      <vt:lpstr>PRECISION AND ACCURACY ?</vt:lpstr>
      <vt:lpstr>  LINEARITY </vt:lpstr>
      <vt:lpstr>  LINEARITY </vt:lpstr>
      <vt:lpstr>  LINEARITY </vt:lpstr>
      <vt:lpstr>  LINEARITY </vt:lpstr>
      <vt:lpstr>CHECK OF REPRODUCIBILITY</vt:lpstr>
      <vt:lpstr>CHECK OF REPRODUCIBILITY</vt:lpstr>
      <vt:lpstr>CHECK OF REPRODUCIBILITY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</dc:creator>
  <cp:lastModifiedBy>user</cp:lastModifiedBy>
  <cp:revision>1</cp:revision>
  <dcterms:created xsi:type="dcterms:W3CDTF">2020-05-27T05:47:15Z</dcterms:created>
  <dcterms:modified xsi:type="dcterms:W3CDTF">2020-05-27T06:02:28Z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2020-05-27T00:00:00Z</vt:filetime>
  </property>
</Properties>
</file>