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4"/>
  </p:notesMasterIdLst>
  <p:sldIdLst>
    <p:sldId id="256" r:id="rId2"/>
    <p:sldId id="1308" r:id="rId3"/>
    <p:sldId id="1176" r:id="rId4"/>
    <p:sldId id="1177" r:id="rId5"/>
    <p:sldId id="1178" r:id="rId6"/>
    <p:sldId id="1179" r:id="rId7"/>
    <p:sldId id="1181" r:id="rId8"/>
    <p:sldId id="1183" r:id="rId9"/>
    <p:sldId id="1182" r:id="rId10"/>
    <p:sldId id="1185" r:id="rId11"/>
    <p:sldId id="1186" r:id="rId12"/>
    <p:sldId id="1188" r:id="rId13"/>
    <p:sldId id="1189" r:id="rId14"/>
    <p:sldId id="1190" r:id="rId15"/>
    <p:sldId id="1191" r:id="rId16"/>
    <p:sldId id="1192" r:id="rId17"/>
    <p:sldId id="1193" r:id="rId18"/>
    <p:sldId id="1198" r:id="rId19"/>
    <p:sldId id="1194" r:id="rId20"/>
    <p:sldId id="1195" r:id="rId21"/>
    <p:sldId id="1196" r:id="rId22"/>
    <p:sldId id="1199" r:id="rId23"/>
    <p:sldId id="1197" r:id="rId24"/>
    <p:sldId id="1200" r:id="rId25"/>
    <p:sldId id="1201" r:id="rId26"/>
    <p:sldId id="1202" r:id="rId27"/>
    <p:sldId id="1203" r:id="rId28"/>
    <p:sldId id="1204" r:id="rId29"/>
    <p:sldId id="1205" r:id="rId30"/>
    <p:sldId id="1206" r:id="rId31"/>
    <p:sldId id="1207" r:id="rId32"/>
    <p:sldId id="1208" r:id="rId33"/>
    <p:sldId id="1209" r:id="rId34"/>
    <p:sldId id="1210" r:id="rId35"/>
    <p:sldId id="1211" r:id="rId36"/>
    <p:sldId id="1212" r:id="rId37"/>
    <p:sldId id="1213" r:id="rId38"/>
    <p:sldId id="1214" r:id="rId39"/>
    <p:sldId id="1215" r:id="rId40"/>
    <p:sldId id="1216" r:id="rId41"/>
    <p:sldId id="1232" r:id="rId42"/>
    <p:sldId id="1217" r:id="rId43"/>
    <p:sldId id="1218" r:id="rId44"/>
    <p:sldId id="1219" r:id="rId45"/>
    <p:sldId id="1220" r:id="rId46"/>
    <p:sldId id="1221" r:id="rId47"/>
    <p:sldId id="1222" r:id="rId48"/>
    <p:sldId id="1310" r:id="rId49"/>
    <p:sldId id="1223" r:id="rId50"/>
    <p:sldId id="1233" r:id="rId51"/>
    <p:sldId id="1224" r:id="rId52"/>
    <p:sldId id="1225" r:id="rId53"/>
    <p:sldId id="1278" r:id="rId54"/>
    <p:sldId id="1226" r:id="rId55"/>
    <p:sldId id="1227" r:id="rId56"/>
    <p:sldId id="1228" r:id="rId57"/>
    <p:sldId id="1033" r:id="rId58"/>
    <p:sldId id="1034" r:id="rId59"/>
    <p:sldId id="1035" r:id="rId60"/>
    <p:sldId id="1036" r:id="rId61"/>
    <p:sldId id="1037" r:id="rId62"/>
    <p:sldId id="336" r:id="rId63"/>
    <p:sldId id="1038" r:id="rId64"/>
    <p:sldId id="1039" r:id="rId65"/>
    <p:sldId id="1040" r:id="rId66"/>
    <p:sldId id="1041" r:id="rId67"/>
    <p:sldId id="1042" r:id="rId68"/>
    <p:sldId id="1043" r:id="rId69"/>
    <p:sldId id="1229" r:id="rId70"/>
    <p:sldId id="1311" r:id="rId71"/>
    <p:sldId id="1230" r:id="rId72"/>
    <p:sldId id="1231" r:id="rId73"/>
    <p:sldId id="1234" r:id="rId74"/>
    <p:sldId id="1309" r:id="rId75"/>
    <p:sldId id="1297" r:id="rId76"/>
    <p:sldId id="1298" r:id="rId77"/>
    <p:sldId id="1299" r:id="rId78"/>
    <p:sldId id="1300" r:id="rId79"/>
    <p:sldId id="1243" r:id="rId80"/>
    <p:sldId id="1244" r:id="rId81"/>
    <p:sldId id="1245" r:id="rId82"/>
    <p:sldId id="1246" r:id="rId83"/>
    <p:sldId id="1248" r:id="rId84"/>
    <p:sldId id="1247" r:id="rId85"/>
    <p:sldId id="1249" r:id="rId86"/>
    <p:sldId id="1235" r:id="rId87"/>
    <p:sldId id="1250" r:id="rId88"/>
    <p:sldId id="1306" r:id="rId89"/>
    <p:sldId id="1262" r:id="rId90"/>
    <p:sldId id="1251" r:id="rId91"/>
    <p:sldId id="1254" r:id="rId92"/>
    <p:sldId id="1236" r:id="rId93"/>
    <p:sldId id="1255" r:id="rId94"/>
    <p:sldId id="1252" r:id="rId95"/>
    <p:sldId id="1256" r:id="rId96"/>
    <p:sldId id="1238" r:id="rId97"/>
    <p:sldId id="1257" r:id="rId98"/>
    <p:sldId id="1260" r:id="rId99"/>
    <p:sldId id="1258" r:id="rId100"/>
    <p:sldId id="1261" r:id="rId101"/>
    <p:sldId id="1253" r:id="rId102"/>
    <p:sldId id="1259" r:id="rId103"/>
    <p:sldId id="1239" r:id="rId104"/>
    <p:sldId id="1307" r:id="rId105"/>
    <p:sldId id="1240" r:id="rId106"/>
    <p:sldId id="1241" r:id="rId107"/>
    <p:sldId id="1242" r:id="rId108"/>
    <p:sldId id="1302" r:id="rId109"/>
    <p:sldId id="1303" r:id="rId110"/>
    <p:sldId id="1304" r:id="rId111"/>
    <p:sldId id="1305" r:id="rId112"/>
    <p:sldId id="1263" r:id="rId113"/>
    <p:sldId id="1264" r:id="rId114"/>
    <p:sldId id="1266" r:id="rId115"/>
    <p:sldId id="1267" r:id="rId116"/>
    <p:sldId id="1268" r:id="rId117"/>
    <p:sldId id="1269" r:id="rId118"/>
    <p:sldId id="1270" r:id="rId119"/>
    <p:sldId id="1271" r:id="rId120"/>
    <p:sldId id="1272" r:id="rId121"/>
    <p:sldId id="1273" r:id="rId122"/>
    <p:sldId id="1294" r:id="rId123"/>
    <p:sldId id="1296" r:id="rId124"/>
    <p:sldId id="1293" r:id="rId125"/>
    <p:sldId id="1295" r:id="rId126"/>
    <p:sldId id="1279" r:id="rId127"/>
    <p:sldId id="1281" r:id="rId128"/>
    <p:sldId id="1282" r:id="rId129"/>
    <p:sldId id="1301" r:id="rId130"/>
    <p:sldId id="1283" r:id="rId131"/>
    <p:sldId id="1312" r:id="rId132"/>
    <p:sldId id="1292" r:id="rId133"/>
  </p:sldIdLst>
  <p:sldSz cx="12192000" cy="6858000"/>
  <p:notesSz cx="6858000" cy="9144000"/>
  <p:defaultTextStyle>
    <a:defPPr>
      <a:defRPr lang="en-R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94651"/>
  </p:normalViewPr>
  <p:slideViewPr>
    <p:cSldViewPr snapToGrid="0">
      <p:cViewPr varScale="1">
        <p:scale>
          <a:sx n="105" d="100"/>
          <a:sy n="105" d="100"/>
        </p:scale>
        <p:origin x="8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R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83408B-711F-4331-BB6A-A8B43118014C}" type="datetimeFigureOut">
              <a:rPr lang="en-RW" smtClean="0"/>
              <a:t>05/02/2025</a:t>
            </a:fld>
            <a:endParaRPr lang="en-RW"/>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R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R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A7311B-836F-402C-AF4B-B3251761119E}" type="slidenum">
              <a:rPr lang="en-RW" smtClean="0"/>
              <a:t>‹#›</a:t>
            </a:fld>
            <a:endParaRPr lang="en-RW"/>
          </a:p>
        </p:txBody>
      </p:sp>
    </p:spTree>
    <p:extLst>
      <p:ext uri="{BB962C8B-B14F-4D97-AF65-F5344CB8AC3E}">
        <p14:creationId xmlns:p14="http://schemas.microsoft.com/office/powerpoint/2010/main" val="316701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RW" dirty="0"/>
          </a:p>
        </p:txBody>
      </p:sp>
      <p:sp>
        <p:nvSpPr>
          <p:cNvPr id="4" name="Slide Number Placeholder 3"/>
          <p:cNvSpPr>
            <a:spLocks noGrp="1"/>
          </p:cNvSpPr>
          <p:nvPr>
            <p:ph type="sldNum" sz="quarter" idx="5"/>
          </p:nvPr>
        </p:nvSpPr>
        <p:spPr/>
        <p:txBody>
          <a:bodyPr/>
          <a:lstStyle/>
          <a:p>
            <a:fld id="{97A7311B-836F-402C-AF4B-B3251761119E}" type="slidenum">
              <a:rPr lang="en-RW" smtClean="0"/>
              <a:t>38</a:t>
            </a:fld>
            <a:endParaRPr lang="en-RW" dirty="0"/>
          </a:p>
        </p:txBody>
      </p:sp>
    </p:spTree>
    <p:extLst>
      <p:ext uri="{BB962C8B-B14F-4D97-AF65-F5344CB8AC3E}">
        <p14:creationId xmlns:p14="http://schemas.microsoft.com/office/powerpoint/2010/main" val="2914898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b="1" dirty="0"/>
              <a:t>muddiest point</a:t>
            </a:r>
            <a:r>
              <a:rPr lang="en-US" dirty="0"/>
              <a:t> refers to the concept in education where students are asked to identify the part of the lesson, concept, or topic that they found most confusing or difficult to understand. </a:t>
            </a:r>
            <a:endParaRPr lang="en-RW" dirty="0"/>
          </a:p>
        </p:txBody>
      </p:sp>
      <p:sp>
        <p:nvSpPr>
          <p:cNvPr id="4" name="Slide Number Placeholder 3"/>
          <p:cNvSpPr>
            <a:spLocks noGrp="1"/>
          </p:cNvSpPr>
          <p:nvPr>
            <p:ph type="sldNum" sz="quarter" idx="5"/>
          </p:nvPr>
        </p:nvSpPr>
        <p:spPr/>
        <p:txBody>
          <a:bodyPr/>
          <a:lstStyle/>
          <a:p>
            <a:fld id="{97A7311B-836F-402C-AF4B-B3251761119E}" type="slidenum">
              <a:rPr lang="en-RW" smtClean="0"/>
              <a:t>61</a:t>
            </a:fld>
            <a:endParaRPr lang="en-RW"/>
          </a:p>
        </p:txBody>
      </p:sp>
    </p:spTree>
    <p:extLst>
      <p:ext uri="{BB962C8B-B14F-4D97-AF65-F5344CB8AC3E}">
        <p14:creationId xmlns:p14="http://schemas.microsoft.com/office/powerpoint/2010/main" val="1756979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Ironic questions</a:t>
            </a:r>
            <a:r>
              <a:rPr lang="en-US" dirty="0"/>
              <a:t> are questions that are phrased in a way that implies the answer is obvious, often using irony, sarcasm, or a rhetorical approach. They are not necessarily intended to seek genuine information but rather to make a point, emphasize a contradiction, or convey a subtle critique. These questions can sometimes express disbelief, frustration, or humor by highlighting an inconsistency or something that is taken for granted.</a:t>
            </a:r>
            <a:endParaRPr lang="en-RW" dirty="0"/>
          </a:p>
        </p:txBody>
      </p:sp>
      <p:sp>
        <p:nvSpPr>
          <p:cNvPr id="4" name="Slide Number Placeholder 3"/>
          <p:cNvSpPr>
            <a:spLocks noGrp="1"/>
          </p:cNvSpPr>
          <p:nvPr>
            <p:ph type="sldNum" sz="quarter" idx="5"/>
          </p:nvPr>
        </p:nvSpPr>
        <p:spPr/>
        <p:txBody>
          <a:bodyPr/>
          <a:lstStyle/>
          <a:p>
            <a:fld id="{97A7311B-836F-402C-AF4B-B3251761119E}" type="slidenum">
              <a:rPr lang="en-RW" smtClean="0"/>
              <a:t>104</a:t>
            </a:fld>
            <a:endParaRPr lang="en-RW"/>
          </a:p>
        </p:txBody>
      </p:sp>
    </p:spTree>
    <p:extLst>
      <p:ext uri="{BB962C8B-B14F-4D97-AF65-F5344CB8AC3E}">
        <p14:creationId xmlns:p14="http://schemas.microsoft.com/office/powerpoint/2010/main" val="238119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Bonus content</a:t>
            </a:r>
            <a:r>
              <a:rPr lang="en-US" dirty="0"/>
              <a:t> refers to additional materials, resources, or experiences provided beyond the regular curriculum to enhance learning, engagement, and motivation. In the context of gamification or other teaching methods, bonus content is typically used as a reward or incentive for students who go above and beyond in their studies.</a:t>
            </a:r>
            <a:endParaRPr lang="en-RW" dirty="0"/>
          </a:p>
        </p:txBody>
      </p:sp>
      <p:sp>
        <p:nvSpPr>
          <p:cNvPr id="4" name="Slide Number Placeholder 3"/>
          <p:cNvSpPr>
            <a:spLocks noGrp="1"/>
          </p:cNvSpPr>
          <p:nvPr>
            <p:ph type="sldNum" sz="quarter" idx="5"/>
          </p:nvPr>
        </p:nvSpPr>
        <p:spPr/>
        <p:txBody>
          <a:bodyPr/>
          <a:lstStyle/>
          <a:p>
            <a:fld id="{97A7311B-836F-402C-AF4B-B3251761119E}" type="slidenum">
              <a:rPr lang="en-RW" smtClean="0"/>
              <a:t>127</a:t>
            </a:fld>
            <a:endParaRPr lang="en-RW"/>
          </a:p>
        </p:txBody>
      </p:sp>
    </p:spTree>
    <p:extLst>
      <p:ext uri="{BB962C8B-B14F-4D97-AF65-F5344CB8AC3E}">
        <p14:creationId xmlns:p14="http://schemas.microsoft.com/office/powerpoint/2010/main" val="327415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48D01-19B3-9321-4000-15947E25D8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RW"/>
          </a:p>
        </p:txBody>
      </p:sp>
      <p:sp>
        <p:nvSpPr>
          <p:cNvPr id="3" name="Subtitle 2">
            <a:extLst>
              <a:ext uri="{FF2B5EF4-FFF2-40B4-BE49-F238E27FC236}">
                <a16:creationId xmlns:a16="http://schemas.microsoft.com/office/drawing/2014/main" id="{F8050EB5-5D56-F4CD-45FB-D3EDD67A85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RW"/>
          </a:p>
        </p:txBody>
      </p:sp>
      <p:sp>
        <p:nvSpPr>
          <p:cNvPr id="4" name="Date Placeholder 3">
            <a:extLst>
              <a:ext uri="{FF2B5EF4-FFF2-40B4-BE49-F238E27FC236}">
                <a16:creationId xmlns:a16="http://schemas.microsoft.com/office/drawing/2014/main" id="{92BF99EC-2C42-5E2E-D9DC-80E3001B95B3}"/>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5" name="Footer Placeholder 4">
            <a:extLst>
              <a:ext uri="{FF2B5EF4-FFF2-40B4-BE49-F238E27FC236}">
                <a16:creationId xmlns:a16="http://schemas.microsoft.com/office/drawing/2014/main" id="{8E1619A1-44FE-90D2-224F-1A203CFFC925}"/>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95CC59CC-BBD3-74DE-4875-CFD041C88A93}"/>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267386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092FE-1460-56B1-34C9-2DEBDDC2EFEB}"/>
              </a:ext>
            </a:extLst>
          </p:cNvPr>
          <p:cNvSpPr>
            <a:spLocks noGrp="1"/>
          </p:cNvSpPr>
          <p:nvPr>
            <p:ph type="title"/>
          </p:nvPr>
        </p:nvSpPr>
        <p:spPr/>
        <p:txBody>
          <a:bodyPr/>
          <a:lstStyle/>
          <a:p>
            <a:r>
              <a:rPr lang="en-US"/>
              <a:t>Click to edit Master title style</a:t>
            </a:r>
            <a:endParaRPr lang="en-RW"/>
          </a:p>
        </p:txBody>
      </p:sp>
      <p:sp>
        <p:nvSpPr>
          <p:cNvPr id="3" name="Vertical Text Placeholder 2">
            <a:extLst>
              <a:ext uri="{FF2B5EF4-FFF2-40B4-BE49-F238E27FC236}">
                <a16:creationId xmlns:a16="http://schemas.microsoft.com/office/drawing/2014/main" id="{2FF0F94A-15B2-0C6D-1A76-CD0D3AB041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73E6C833-DE63-B850-BB91-4724A3C9CD9F}"/>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5" name="Footer Placeholder 4">
            <a:extLst>
              <a:ext uri="{FF2B5EF4-FFF2-40B4-BE49-F238E27FC236}">
                <a16:creationId xmlns:a16="http://schemas.microsoft.com/office/drawing/2014/main" id="{F5E4BD50-0762-A8A4-09F3-AF82ABDFFD16}"/>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546AD4D8-4B89-7378-6E48-4351EFBDADAD}"/>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244227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5FFE24-B6C9-D42D-0B93-FC062FCFE2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RW"/>
          </a:p>
        </p:txBody>
      </p:sp>
      <p:sp>
        <p:nvSpPr>
          <p:cNvPr id="3" name="Vertical Text Placeholder 2">
            <a:extLst>
              <a:ext uri="{FF2B5EF4-FFF2-40B4-BE49-F238E27FC236}">
                <a16:creationId xmlns:a16="http://schemas.microsoft.com/office/drawing/2014/main" id="{9ED10A47-2412-E932-34E9-2858A73DEE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7F4B730D-3A91-DBCA-52CE-85467910B8ED}"/>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5" name="Footer Placeholder 4">
            <a:extLst>
              <a:ext uri="{FF2B5EF4-FFF2-40B4-BE49-F238E27FC236}">
                <a16:creationId xmlns:a16="http://schemas.microsoft.com/office/drawing/2014/main" id="{221C7678-1847-EC5F-47C3-29EC0013A6D6}"/>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649481BA-93D9-6A67-33AB-579F6C989754}"/>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4158127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42984-B4EE-F3EC-3F2C-50DCDC490EC7}"/>
              </a:ext>
            </a:extLst>
          </p:cNvPr>
          <p:cNvSpPr>
            <a:spLocks noGrp="1"/>
          </p:cNvSpPr>
          <p:nvPr>
            <p:ph type="title"/>
          </p:nvPr>
        </p:nvSpPr>
        <p:spPr/>
        <p:txBody>
          <a:bodyPr/>
          <a:lstStyle/>
          <a:p>
            <a:r>
              <a:rPr lang="en-US"/>
              <a:t>Click to edit Master title style</a:t>
            </a:r>
            <a:endParaRPr lang="en-RW"/>
          </a:p>
        </p:txBody>
      </p:sp>
      <p:sp>
        <p:nvSpPr>
          <p:cNvPr id="3" name="Content Placeholder 2">
            <a:extLst>
              <a:ext uri="{FF2B5EF4-FFF2-40B4-BE49-F238E27FC236}">
                <a16:creationId xmlns:a16="http://schemas.microsoft.com/office/drawing/2014/main" id="{A734BCE9-ADEA-2557-B46B-B5EAC9A2E9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ADFF6A07-A3AC-63CF-B928-3F824D0CBE83}"/>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5" name="Footer Placeholder 4">
            <a:extLst>
              <a:ext uri="{FF2B5EF4-FFF2-40B4-BE49-F238E27FC236}">
                <a16:creationId xmlns:a16="http://schemas.microsoft.com/office/drawing/2014/main" id="{8DC181D1-72EC-6B4A-4F8C-41AF5084E953}"/>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D2B69FE1-20CA-21C9-395A-187AD21957AE}"/>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1531463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30DCB-CCA0-3FA9-534F-3EE94043F5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RW"/>
          </a:p>
        </p:txBody>
      </p:sp>
      <p:sp>
        <p:nvSpPr>
          <p:cNvPr id="3" name="Text Placeholder 2">
            <a:extLst>
              <a:ext uri="{FF2B5EF4-FFF2-40B4-BE49-F238E27FC236}">
                <a16:creationId xmlns:a16="http://schemas.microsoft.com/office/drawing/2014/main" id="{1690FDA5-1F4D-3BDF-4854-2DDF744096A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33105A-0328-05C3-6665-A18BBB9D8CC4}"/>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5" name="Footer Placeholder 4">
            <a:extLst>
              <a:ext uri="{FF2B5EF4-FFF2-40B4-BE49-F238E27FC236}">
                <a16:creationId xmlns:a16="http://schemas.microsoft.com/office/drawing/2014/main" id="{92BAAAE4-AAEE-5977-2B36-FE23902350FE}"/>
              </a:ext>
            </a:extLst>
          </p:cNvPr>
          <p:cNvSpPr>
            <a:spLocks noGrp="1"/>
          </p:cNvSpPr>
          <p:nvPr>
            <p:ph type="ftr" sz="quarter" idx="11"/>
          </p:nvPr>
        </p:nvSpPr>
        <p:spPr/>
        <p:txBody>
          <a:bodyPr/>
          <a:lstStyle/>
          <a:p>
            <a:endParaRPr lang="en-RW"/>
          </a:p>
        </p:txBody>
      </p:sp>
      <p:sp>
        <p:nvSpPr>
          <p:cNvPr id="6" name="Slide Number Placeholder 5">
            <a:extLst>
              <a:ext uri="{FF2B5EF4-FFF2-40B4-BE49-F238E27FC236}">
                <a16:creationId xmlns:a16="http://schemas.microsoft.com/office/drawing/2014/main" id="{BF7C5575-2908-23E7-AB75-6577D43A71AC}"/>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3784084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4D7DC-8CD8-59F6-7B03-59904AB4BF6E}"/>
              </a:ext>
            </a:extLst>
          </p:cNvPr>
          <p:cNvSpPr>
            <a:spLocks noGrp="1"/>
          </p:cNvSpPr>
          <p:nvPr>
            <p:ph type="title"/>
          </p:nvPr>
        </p:nvSpPr>
        <p:spPr/>
        <p:txBody>
          <a:bodyPr/>
          <a:lstStyle/>
          <a:p>
            <a:r>
              <a:rPr lang="en-US"/>
              <a:t>Click to edit Master title style</a:t>
            </a:r>
            <a:endParaRPr lang="en-RW"/>
          </a:p>
        </p:txBody>
      </p:sp>
      <p:sp>
        <p:nvSpPr>
          <p:cNvPr id="3" name="Content Placeholder 2">
            <a:extLst>
              <a:ext uri="{FF2B5EF4-FFF2-40B4-BE49-F238E27FC236}">
                <a16:creationId xmlns:a16="http://schemas.microsoft.com/office/drawing/2014/main" id="{860B0870-3EB9-8546-74DE-7806D5FF1E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Content Placeholder 3">
            <a:extLst>
              <a:ext uri="{FF2B5EF4-FFF2-40B4-BE49-F238E27FC236}">
                <a16:creationId xmlns:a16="http://schemas.microsoft.com/office/drawing/2014/main" id="{BE7C5280-E2CC-94D6-ED46-DF772FAAFC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5" name="Date Placeholder 4">
            <a:extLst>
              <a:ext uri="{FF2B5EF4-FFF2-40B4-BE49-F238E27FC236}">
                <a16:creationId xmlns:a16="http://schemas.microsoft.com/office/drawing/2014/main" id="{5820579C-1372-1598-BE76-CDD083A70E69}"/>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6" name="Footer Placeholder 5">
            <a:extLst>
              <a:ext uri="{FF2B5EF4-FFF2-40B4-BE49-F238E27FC236}">
                <a16:creationId xmlns:a16="http://schemas.microsoft.com/office/drawing/2014/main" id="{8471078E-E559-23DE-844B-6E6A8ECE346A}"/>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28506F8E-C66E-85D0-A66F-8385F6C3AE50}"/>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459196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D8073-04BD-84C1-EC97-4EC36295F01A}"/>
              </a:ext>
            </a:extLst>
          </p:cNvPr>
          <p:cNvSpPr>
            <a:spLocks noGrp="1"/>
          </p:cNvSpPr>
          <p:nvPr>
            <p:ph type="title"/>
          </p:nvPr>
        </p:nvSpPr>
        <p:spPr>
          <a:xfrm>
            <a:off x="839788" y="365125"/>
            <a:ext cx="10515600" cy="1325563"/>
          </a:xfrm>
        </p:spPr>
        <p:txBody>
          <a:bodyPr/>
          <a:lstStyle/>
          <a:p>
            <a:r>
              <a:rPr lang="en-US"/>
              <a:t>Click to edit Master title style</a:t>
            </a:r>
            <a:endParaRPr lang="en-RW"/>
          </a:p>
        </p:txBody>
      </p:sp>
      <p:sp>
        <p:nvSpPr>
          <p:cNvPr id="3" name="Text Placeholder 2">
            <a:extLst>
              <a:ext uri="{FF2B5EF4-FFF2-40B4-BE49-F238E27FC236}">
                <a16:creationId xmlns:a16="http://schemas.microsoft.com/office/drawing/2014/main" id="{21FED73A-5F8C-8A24-3D8B-DFD14FFCA4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5E5CD1-1627-A2E7-DF19-03652B4468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5" name="Text Placeholder 4">
            <a:extLst>
              <a:ext uri="{FF2B5EF4-FFF2-40B4-BE49-F238E27FC236}">
                <a16:creationId xmlns:a16="http://schemas.microsoft.com/office/drawing/2014/main" id="{EF3182EE-39FD-5EC1-0FC1-EA939C3A4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7AF22D-67BC-D3DC-84F9-6515527BCC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7" name="Date Placeholder 6">
            <a:extLst>
              <a:ext uri="{FF2B5EF4-FFF2-40B4-BE49-F238E27FC236}">
                <a16:creationId xmlns:a16="http://schemas.microsoft.com/office/drawing/2014/main" id="{3BAB927E-8CDA-E3BF-6C77-EFFFD6655295}"/>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8" name="Footer Placeholder 7">
            <a:extLst>
              <a:ext uri="{FF2B5EF4-FFF2-40B4-BE49-F238E27FC236}">
                <a16:creationId xmlns:a16="http://schemas.microsoft.com/office/drawing/2014/main" id="{058002B2-6E19-BAA4-2ECC-6803B9446236}"/>
              </a:ext>
            </a:extLst>
          </p:cNvPr>
          <p:cNvSpPr>
            <a:spLocks noGrp="1"/>
          </p:cNvSpPr>
          <p:nvPr>
            <p:ph type="ftr" sz="quarter" idx="11"/>
          </p:nvPr>
        </p:nvSpPr>
        <p:spPr/>
        <p:txBody>
          <a:bodyPr/>
          <a:lstStyle/>
          <a:p>
            <a:endParaRPr lang="en-RW"/>
          </a:p>
        </p:txBody>
      </p:sp>
      <p:sp>
        <p:nvSpPr>
          <p:cNvPr id="9" name="Slide Number Placeholder 8">
            <a:extLst>
              <a:ext uri="{FF2B5EF4-FFF2-40B4-BE49-F238E27FC236}">
                <a16:creationId xmlns:a16="http://schemas.microsoft.com/office/drawing/2014/main" id="{A0ACB988-C939-3313-D523-3F47BF692394}"/>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2540528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3B87-2B80-6E49-2215-7F64FBDA21FB}"/>
              </a:ext>
            </a:extLst>
          </p:cNvPr>
          <p:cNvSpPr>
            <a:spLocks noGrp="1"/>
          </p:cNvSpPr>
          <p:nvPr>
            <p:ph type="title"/>
          </p:nvPr>
        </p:nvSpPr>
        <p:spPr/>
        <p:txBody>
          <a:bodyPr/>
          <a:lstStyle/>
          <a:p>
            <a:r>
              <a:rPr lang="en-US"/>
              <a:t>Click to edit Master title style</a:t>
            </a:r>
            <a:endParaRPr lang="en-RW"/>
          </a:p>
        </p:txBody>
      </p:sp>
      <p:sp>
        <p:nvSpPr>
          <p:cNvPr id="3" name="Date Placeholder 2">
            <a:extLst>
              <a:ext uri="{FF2B5EF4-FFF2-40B4-BE49-F238E27FC236}">
                <a16:creationId xmlns:a16="http://schemas.microsoft.com/office/drawing/2014/main" id="{4A69FC89-2124-1100-0C41-80660DEDC5B9}"/>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4" name="Footer Placeholder 3">
            <a:extLst>
              <a:ext uri="{FF2B5EF4-FFF2-40B4-BE49-F238E27FC236}">
                <a16:creationId xmlns:a16="http://schemas.microsoft.com/office/drawing/2014/main" id="{61BAE993-EA55-0241-4326-6E535C0772C9}"/>
              </a:ext>
            </a:extLst>
          </p:cNvPr>
          <p:cNvSpPr>
            <a:spLocks noGrp="1"/>
          </p:cNvSpPr>
          <p:nvPr>
            <p:ph type="ftr" sz="quarter" idx="11"/>
          </p:nvPr>
        </p:nvSpPr>
        <p:spPr/>
        <p:txBody>
          <a:bodyPr/>
          <a:lstStyle/>
          <a:p>
            <a:endParaRPr lang="en-RW"/>
          </a:p>
        </p:txBody>
      </p:sp>
      <p:sp>
        <p:nvSpPr>
          <p:cNvPr id="5" name="Slide Number Placeholder 4">
            <a:extLst>
              <a:ext uri="{FF2B5EF4-FFF2-40B4-BE49-F238E27FC236}">
                <a16:creationId xmlns:a16="http://schemas.microsoft.com/office/drawing/2014/main" id="{89B1A205-813B-407C-4448-22A9BC0623B3}"/>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7302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20317-3652-1C6F-4589-EA88C450940E}"/>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3" name="Footer Placeholder 2">
            <a:extLst>
              <a:ext uri="{FF2B5EF4-FFF2-40B4-BE49-F238E27FC236}">
                <a16:creationId xmlns:a16="http://schemas.microsoft.com/office/drawing/2014/main" id="{28324A3F-0904-1808-5F68-F1CD27535986}"/>
              </a:ext>
            </a:extLst>
          </p:cNvPr>
          <p:cNvSpPr>
            <a:spLocks noGrp="1"/>
          </p:cNvSpPr>
          <p:nvPr>
            <p:ph type="ftr" sz="quarter" idx="11"/>
          </p:nvPr>
        </p:nvSpPr>
        <p:spPr/>
        <p:txBody>
          <a:bodyPr/>
          <a:lstStyle/>
          <a:p>
            <a:endParaRPr lang="en-RW"/>
          </a:p>
        </p:txBody>
      </p:sp>
      <p:sp>
        <p:nvSpPr>
          <p:cNvPr id="4" name="Slide Number Placeholder 3">
            <a:extLst>
              <a:ext uri="{FF2B5EF4-FFF2-40B4-BE49-F238E27FC236}">
                <a16:creationId xmlns:a16="http://schemas.microsoft.com/office/drawing/2014/main" id="{588193F0-E82A-A5BF-E29C-2B471E6DB0AE}"/>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2127951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F4D87-9FEF-9F3A-8989-660031D10C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W"/>
          </a:p>
        </p:txBody>
      </p:sp>
      <p:sp>
        <p:nvSpPr>
          <p:cNvPr id="3" name="Content Placeholder 2">
            <a:extLst>
              <a:ext uri="{FF2B5EF4-FFF2-40B4-BE49-F238E27FC236}">
                <a16:creationId xmlns:a16="http://schemas.microsoft.com/office/drawing/2014/main" id="{6272BFFA-F0E2-B4EE-7B5E-1215F3DF14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Text Placeholder 3">
            <a:extLst>
              <a:ext uri="{FF2B5EF4-FFF2-40B4-BE49-F238E27FC236}">
                <a16:creationId xmlns:a16="http://schemas.microsoft.com/office/drawing/2014/main" id="{AD886EC5-81DA-D4AD-7944-51C9FEB3D8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13A26D-0FD1-D4F3-2F97-0B1F04F5228E}"/>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6" name="Footer Placeholder 5">
            <a:extLst>
              <a:ext uri="{FF2B5EF4-FFF2-40B4-BE49-F238E27FC236}">
                <a16:creationId xmlns:a16="http://schemas.microsoft.com/office/drawing/2014/main" id="{FDA3E4A0-A657-966B-15AC-DA5C1C830CD2}"/>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BA11830E-A923-3E13-5682-B1DEC9C1192C}"/>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1299726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A5AA6-4323-E041-B179-D948FF1296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RW"/>
          </a:p>
        </p:txBody>
      </p:sp>
      <p:sp>
        <p:nvSpPr>
          <p:cNvPr id="3" name="Picture Placeholder 2">
            <a:extLst>
              <a:ext uri="{FF2B5EF4-FFF2-40B4-BE49-F238E27FC236}">
                <a16:creationId xmlns:a16="http://schemas.microsoft.com/office/drawing/2014/main" id="{610577BC-228A-C698-3BFE-9D05B1ED05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RW"/>
          </a:p>
        </p:txBody>
      </p:sp>
      <p:sp>
        <p:nvSpPr>
          <p:cNvPr id="4" name="Text Placeholder 3">
            <a:extLst>
              <a:ext uri="{FF2B5EF4-FFF2-40B4-BE49-F238E27FC236}">
                <a16:creationId xmlns:a16="http://schemas.microsoft.com/office/drawing/2014/main" id="{1BCAC52A-0C18-0F0C-3D0A-E675459E1A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B8DFDE-E3C0-4406-C876-5A9A1D630157}"/>
              </a:ext>
            </a:extLst>
          </p:cNvPr>
          <p:cNvSpPr>
            <a:spLocks noGrp="1"/>
          </p:cNvSpPr>
          <p:nvPr>
            <p:ph type="dt" sz="half" idx="10"/>
          </p:nvPr>
        </p:nvSpPr>
        <p:spPr/>
        <p:txBody>
          <a:bodyPr/>
          <a:lstStyle/>
          <a:p>
            <a:fld id="{E4649D63-6A4B-40A1-AD43-00A9E8A40E1C}" type="datetimeFigureOut">
              <a:rPr lang="en-RW" smtClean="0"/>
              <a:t>05/02/2025</a:t>
            </a:fld>
            <a:endParaRPr lang="en-RW"/>
          </a:p>
        </p:txBody>
      </p:sp>
      <p:sp>
        <p:nvSpPr>
          <p:cNvPr id="6" name="Footer Placeholder 5">
            <a:extLst>
              <a:ext uri="{FF2B5EF4-FFF2-40B4-BE49-F238E27FC236}">
                <a16:creationId xmlns:a16="http://schemas.microsoft.com/office/drawing/2014/main" id="{9EE9DD04-5FB7-77E9-9A93-27F9F9C4996F}"/>
              </a:ext>
            </a:extLst>
          </p:cNvPr>
          <p:cNvSpPr>
            <a:spLocks noGrp="1"/>
          </p:cNvSpPr>
          <p:nvPr>
            <p:ph type="ftr" sz="quarter" idx="11"/>
          </p:nvPr>
        </p:nvSpPr>
        <p:spPr/>
        <p:txBody>
          <a:bodyPr/>
          <a:lstStyle/>
          <a:p>
            <a:endParaRPr lang="en-RW"/>
          </a:p>
        </p:txBody>
      </p:sp>
      <p:sp>
        <p:nvSpPr>
          <p:cNvPr id="7" name="Slide Number Placeholder 6">
            <a:extLst>
              <a:ext uri="{FF2B5EF4-FFF2-40B4-BE49-F238E27FC236}">
                <a16:creationId xmlns:a16="http://schemas.microsoft.com/office/drawing/2014/main" id="{AC51B30F-9B17-45B9-96D9-AE7B30289344}"/>
              </a:ext>
            </a:extLst>
          </p:cNvPr>
          <p:cNvSpPr>
            <a:spLocks noGrp="1"/>
          </p:cNvSpPr>
          <p:nvPr>
            <p:ph type="sldNum" sz="quarter" idx="12"/>
          </p:nvPr>
        </p:nvSpPr>
        <p:spPr/>
        <p:txBody>
          <a:bodyPr/>
          <a:lstStyle/>
          <a:p>
            <a:fld id="{A5A0EA16-F9BD-42B3-A96E-7D0916620257}" type="slidenum">
              <a:rPr lang="en-RW" smtClean="0"/>
              <a:t>‹#›</a:t>
            </a:fld>
            <a:endParaRPr lang="en-RW"/>
          </a:p>
        </p:txBody>
      </p:sp>
    </p:spTree>
    <p:extLst>
      <p:ext uri="{BB962C8B-B14F-4D97-AF65-F5344CB8AC3E}">
        <p14:creationId xmlns:p14="http://schemas.microsoft.com/office/powerpoint/2010/main" val="2742721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0A1698-585E-99EF-ACFC-2CC9FB0EA3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RW"/>
          </a:p>
        </p:txBody>
      </p:sp>
      <p:sp>
        <p:nvSpPr>
          <p:cNvPr id="3" name="Text Placeholder 2">
            <a:extLst>
              <a:ext uri="{FF2B5EF4-FFF2-40B4-BE49-F238E27FC236}">
                <a16:creationId xmlns:a16="http://schemas.microsoft.com/office/drawing/2014/main" id="{942FC00F-D2D8-78AA-7025-B9BC823207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RW"/>
          </a:p>
        </p:txBody>
      </p:sp>
      <p:sp>
        <p:nvSpPr>
          <p:cNvPr id="4" name="Date Placeholder 3">
            <a:extLst>
              <a:ext uri="{FF2B5EF4-FFF2-40B4-BE49-F238E27FC236}">
                <a16:creationId xmlns:a16="http://schemas.microsoft.com/office/drawing/2014/main" id="{451B53F7-4542-5726-4CFE-F2CF4EF637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4649D63-6A4B-40A1-AD43-00A9E8A40E1C}" type="datetimeFigureOut">
              <a:rPr lang="en-RW" smtClean="0"/>
              <a:t>05/02/2025</a:t>
            </a:fld>
            <a:endParaRPr lang="en-RW"/>
          </a:p>
        </p:txBody>
      </p:sp>
      <p:sp>
        <p:nvSpPr>
          <p:cNvPr id="5" name="Footer Placeholder 4">
            <a:extLst>
              <a:ext uri="{FF2B5EF4-FFF2-40B4-BE49-F238E27FC236}">
                <a16:creationId xmlns:a16="http://schemas.microsoft.com/office/drawing/2014/main" id="{CBD99C8B-2984-46DB-5FB5-BFECAF0798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RW"/>
          </a:p>
        </p:txBody>
      </p:sp>
      <p:sp>
        <p:nvSpPr>
          <p:cNvPr id="6" name="Slide Number Placeholder 5">
            <a:extLst>
              <a:ext uri="{FF2B5EF4-FFF2-40B4-BE49-F238E27FC236}">
                <a16:creationId xmlns:a16="http://schemas.microsoft.com/office/drawing/2014/main" id="{ED4C0798-F79B-AC62-07FA-42B2896E30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5A0EA16-F9BD-42B3-A96E-7D0916620257}" type="slidenum">
              <a:rPr lang="en-RW" smtClean="0"/>
              <a:t>‹#›</a:t>
            </a:fld>
            <a:endParaRPr lang="en-RW"/>
          </a:p>
        </p:txBody>
      </p:sp>
    </p:spTree>
    <p:extLst>
      <p:ext uri="{BB962C8B-B14F-4D97-AF65-F5344CB8AC3E}">
        <p14:creationId xmlns:p14="http://schemas.microsoft.com/office/powerpoint/2010/main" val="3717710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R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hyperlink" Target="https://www.youtube.com/watch?v=fUWPHadw76Q"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54F3E-E6CE-88A1-4559-4D356ABE4012}"/>
              </a:ext>
            </a:extLst>
          </p:cNvPr>
          <p:cNvSpPr>
            <a:spLocks noGrp="1"/>
          </p:cNvSpPr>
          <p:nvPr>
            <p:ph type="ctrTitle"/>
          </p:nvPr>
        </p:nvSpPr>
        <p:spPr/>
        <p:txBody>
          <a:bodyPr>
            <a:normAutofit/>
          </a:bodyPr>
          <a:lstStyle/>
          <a:p>
            <a:r>
              <a:rPr lang="en-US" sz="3200" b="1" dirty="0">
                <a:latin typeface="+mn-lt"/>
              </a:rPr>
              <a:t>Unit 4: Approaches to learning, Principles, Methods and techniques of teaching and learning</a:t>
            </a:r>
            <a:endParaRPr lang="en-RW" sz="3200" b="1" dirty="0">
              <a:latin typeface="+mn-lt"/>
            </a:endParaRPr>
          </a:p>
        </p:txBody>
      </p:sp>
      <p:sp>
        <p:nvSpPr>
          <p:cNvPr id="3" name="Subtitle 2">
            <a:extLst>
              <a:ext uri="{FF2B5EF4-FFF2-40B4-BE49-F238E27FC236}">
                <a16:creationId xmlns:a16="http://schemas.microsoft.com/office/drawing/2014/main" id="{33BCAAE3-31B6-DA0C-F9C0-26BED68D7E3D}"/>
              </a:ext>
            </a:extLst>
          </p:cNvPr>
          <p:cNvSpPr>
            <a:spLocks noGrp="1"/>
          </p:cNvSpPr>
          <p:nvPr>
            <p:ph type="subTitle" idx="1"/>
          </p:nvPr>
        </p:nvSpPr>
        <p:spPr/>
        <p:txBody>
          <a:bodyPr/>
          <a:lstStyle/>
          <a:p>
            <a:endParaRPr lang="en-RW" dirty="0"/>
          </a:p>
        </p:txBody>
      </p:sp>
    </p:spTree>
    <p:extLst>
      <p:ext uri="{BB962C8B-B14F-4D97-AF65-F5344CB8AC3E}">
        <p14:creationId xmlns:p14="http://schemas.microsoft.com/office/powerpoint/2010/main" val="2234800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7E85A-4A68-447A-A9B2-B3D5B1CF1810}"/>
              </a:ext>
            </a:extLst>
          </p:cNvPr>
          <p:cNvSpPr>
            <a:spLocks noGrp="1"/>
          </p:cNvSpPr>
          <p:nvPr>
            <p:ph type="title"/>
          </p:nvPr>
        </p:nvSpPr>
        <p:spPr/>
        <p:txBody>
          <a:bodyPr/>
          <a:lstStyle/>
          <a:p>
            <a:r>
              <a:rPr lang="en-RW" sz="3200" b="1" dirty="0">
                <a:latin typeface="Times New Roman" panose="02020603050405020304" pitchFamily="18" charset="0"/>
                <a:ea typeface="Aptos" panose="020B0004020202020204" pitchFamily="34" charset="0"/>
                <a:cs typeface="Times New Roman" panose="02020603050405020304" pitchFamily="18" charset="0"/>
              </a:rPr>
              <a:t>Strategic Learning</a:t>
            </a:r>
            <a:br>
              <a:rPr lang="en-RW" sz="3200" dirty="0">
                <a:latin typeface="Times New Roman" panose="02020603050405020304" pitchFamily="18" charset="0"/>
                <a:ea typeface="Aptos" panose="020B0004020202020204" pitchFamily="34" charset="0"/>
                <a:cs typeface="Times New Roman" panose="02020603050405020304" pitchFamily="18" charset="0"/>
              </a:rPr>
            </a:br>
            <a:endParaRPr lang="en-RW"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AE43A1-E4B5-91CE-CFBF-9A1884A6E7A0}"/>
              </a:ext>
            </a:extLst>
          </p:cNvPr>
          <p:cNvSpPr>
            <a:spLocks noGrp="1"/>
          </p:cNvSpPr>
          <p:nvPr>
            <p:ph idx="1"/>
          </p:nvPr>
        </p:nvSpPr>
        <p:spPr>
          <a:xfrm>
            <a:off x="483577" y="1143000"/>
            <a:ext cx="9727223" cy="5486400"/>
          </a:xfrm>
        </p:spPr>
        <p:txBody>
          <a:bodyPr/>
          <a:lstStyle/>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Strategic learning is focused on achieving high grades or outcomes.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Learners adopting this approach are goal-oriented, organizing their study methods to maximize performance.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They often combine elements of deep and surface learning to optimize their learning strategies based on the specific task at hand.</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ZA" sz="2400" dirty="0">
                <a:latin typeface="Times New Roman" panose="02020603050405020304" pitchFamily="18" charset="0"/>
                <a:cs typeface="Times New Roman" panose="02020603050405020304" pitchFamily="18" charset="0"/>
              </a:rPr>
              <a:t>Students take this approach when they wish to achieve positive outcomes in terms of obtaining a pass or better grades in the subject.</a:t>
            </a:r>
          </a:p>
          <a:p>
            <a:pPr algn="just"/>
            <a:r>
              <a:rPr lang="en-RW" sz="2400" b="1" dirty="0">
                <a:latin typeface="Times New Roman" panose="02020603050405020304" pitchFamily="18" charset="0"/>
                <a:ea typeface="Aptos" panose="020B0004020202020204" pitchFamily="34" charset="0"/>
                <a:cs typeface="Times New Roman" panose="02020603050405020304" pitchFamily="18" charset="0"/>
              </a:rPr>
              <a:t>Example</a:t>
            </a:r>
            <a:r>
              <a:rPr lang="en-US" sz="2400" b="1" dirty="0">
                <a:latin typeface="Times New Roman" panose="02020603050405020304" pitchFamily="18" charset="0"/>
                <a:ea typeface="Aptos" panose="020B0004020202020204" pitchFamily="34" charset="0"/>
                <a:cs typeface="Times New Roman" panose="02020603050405020304" pitchFamily="18" charset="0"/>
              </a:rPr>
              <a:t>s</a:t>
            </a:r>
            <a:r>
              <a:rPr lang="en-RW" sz="2400" dirty="0">
                <a:latin typeface="Times New Roman" panose="02020603050405020304" pitchFamily="18" charset="0"/>
                <a:ea typeface="Aptos" panose="020B0004020202020204" pitchFamily="34" charset="0"/>
                <a:cs typeface="Times New Roman" panose="02020603050405020304" pitchFamily="18" charset="0"/>
              </a:rPr>
              <a:t>: In preparation for exams, a student may focus on high-yield topics and practice past papers to improve exam performance.</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latin typeface="Times New Roman" panose="02020603050405020304" pitchFamily="18" charset="0"/>
                <a:ea typeface="Aptos" panose="020B0004020202020204" pitchFamily="34" charset="0"/>
                <a:cs typeface="Times New Roman" panose="02020603050405020304" pitchFamily="18" charset="0"/>
              </a:rPr>
              <a:t>A student may use mnemonic devices to remember key facts, thereby improving recall without deeply understanding the content.</a:t>
            </a:r>
          </a:p>
          <a:p>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16946967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43C22-8236-5693-F2BD-10C3844E6813}"/>
              </a:ext>
            </a:extLst>
          </p:cNvPr>
          <p:cNvSpPr>
            <a:spLocks noGrp="1"/>
          </p:cNvSpPr>
          <p:nvPr>
            <p:ph type="title"/>
          </p:nvPr>
        </p:nvSpPr>
        <p:spPr/>
        <p:txBody>
          <a:bodyPr>
            <a:normAutofit/>
          </a:bodyPr>
          <a:lstStyle/>
          <a:p>
            <a:r>
              <a:rPr lang="en-US" sz="3200" b="1" dirty="0"/>
              <a:t>Another example of problem- based learning</a:t>
            </a:r>
            <a:endParaRPr lang="en-RW" sz="3200" b="1" dirty="0"/>
          </a:p>
        </p:txBody>
      </p:sp>
      <p:sp>
        <p:nvSpPr>
          <p:cNvPr id="3" name="Content Placeholder 2">
            <a:extLst>
              <a:ext uri="{FF2B5EF4-FFF2-40B4-BE49-F238E27FC236}">
                <a16:creationId xmlns:a16="http://schemas.microsoft.com/office/drawing/2014/main" id="{C096606F-8769-2F03-2A21-8B0D1E9393AD}"/>
              </a:ext>
            </a:extLst>
          </p:cNvPr>
          <p:cNvSpPr>
            <a:spLocks noGrp="1"/>
          </p:cNvSpPr>
          <p:nvPr>
            <p:ph idx="1"/>
          </p:nvPr>
        </p:nvSpPr>
        <p:spPr>
          <a:xfrm>
            <a:off x="254643" y="1296365"/>
            <a:ext cx="11099157" cy="5660020"/>
          </a:xfrm>
        </p:spPr>
        <p:txBody>
          <a:bodyPr>
            <a:noAutofit/>
          </a:bodyPr>
          <a:lstStyle/>
          <a:p>
            <a:pPr>
              <a:lnSpc>
                <a:spcPct val="100000"/>
              </a:lnSpc>
              <a:spcAft>
                <a:spcPts val="800"/>
              </a:spcAft>
            </a:pPr>
            <a:r>
              <a:rPr lang="en-RW" sz="2400" dirty="0">
                <a:effectLst/>
                <a:latin typeface="Times New Roman" panose="02020603050405020304" pitchFamily="18" charset="0"/>
                <a:ea typeface="Aptos" panose="020B0004020202020204" pitchFamily="34" charset="0"/>
                <a:cs typeface="Times New Roman" panose="02020603050405020304" pitchFamily="18" charset="0"/>
              </a:rPr>
              <a:t>Problem: Students in an environmental science course are presented with a local environmental issue, such as pollution in a nearby river. They must find solutions to reduce pollution and restore the ecosystem.</a:t>
            </a:r>
          </a:p>
          <a:p>
            <a:pPr>
              <a:lnSpc>
                <a:spcPct val="100000"/>
              </a:lnSpc>
              <a:spcAft>
                <a:spcPts val="800"/>
              </a:spcAft>
            </a:pPr>
            <a:r>
              <a:rPr lang="en-RW" sz="2400" dirty="0">
                <a:effectLst/>
                <a:latin typeface="Times New Roman" panose="02020603050405020304" pitchFamily="18" charset="0"/>
                <a:ea typeface="Aptos" panose="020B0004020202020204" pitchFamily="34" charset="0"/>
                <a:cs typeface="Times New Roman" panose="02020603050405020304" pitchFamily="18" charset="0"/>
              </a:rPr>
              <a:t>Process:</a:t>
            </a:r>
          </a:p>
          <a:p>
            <a:pPr marL="342900" lvl="0" indent="-342900">
              <a:lnSpc>
                <a:spcPct val="100000"/>
              </a:lnSpc>
              <a:spcAft>
                <a:spcPts val="800"/>
              </a:spcAft>
              <a:buSzPts val="1000"/>
              <a:buFont typeface="Symbol" panose="05050102010706020507" pitchFamily="18" charset="2"/>
              <a:buChar char=""/>
              <a:tabLst>
                <a:tab pos="457200" algn="l"/>
              </a:tabLst>
            </a:pPr>
            <a:r>
              <a:rPr lang="en-RW" sz="2400" dirty="0">
                <a:effectLst/>
                <a:latin typeface="Times New Roman" panose="02020603050405020304" pitchFamily="18" charset="0"/>
                <a:ea typeface="Aptos" panose="020B0004020202020204" pitchFamily="34" charset="0"/>
                <a:cs typeface="Times New Roman" panose="02020603050405020304" pitchFamily="18" charset="0"/>
              </a:rPr>
              <a:t>Students examine the causes and effects of the pollution, considering industrial, agricultural, and urban factors.</a:t>
            </a:r>
          </a:p>
          <a:p>
            <a:pPr marL="342900" lvl="0" indent="-342900">
              <a:lnSpc>
                <a:spcPct val="100000"/>
              </a:lnSpc>
              <a:spcAft>
                <a:spcPts val="800"/>
              </a:spcAft>
              <a:buSzPts val="1000"/>
              <a:buFont typeface="Symbol" panose="05050102010706020507" pitchFamily="18" charset="2"/>
              <a:buChar char=""/>
              <a:tabLst>
                <a:tab pos="457200" algn="l"/>
              </a:tabLst>
            </a:pPr>
            <a:r>
              <a:rPr lang="en-RW" sz="2400" dirty="0">
                <a:effectLst/>
                <a:latin typeface="Times New Roman" panose="02020603050405020304" pitchFamily="18" charset="0"/>
                <a:ea typeface="Aptos" panose="020B0004020202020204" pitchFamily="34" charset="0"/>
                <a:cs typeface="Times New Roman" panose="02020603050405020304" pitchFamily="18" charset="0"/>
              </a:rPr>
              <a:t>Students explore various pollution control technologies, restoration methods, and policy interventions.</a:t>
            </a:r>
          </a:p>
          <a:p>
            <a:pPr marL="342900" lvl="0" indent="-342900">
              <a:lnSpc>
                <a:spcPct val="100000"/>
              </a:lnSpc>
              <a:spcAft>
                <a:spcPts val="800"/>
              </a:spcAft>
              <a:buSzPts val="1000"/>
              <a:buFont typeface="Symbol" panose="05050102010706020507" pitchFamily="18" charset="2"/>
              <a:buChar char=""/>
              <a:tabLst>
                <a:tab pos="457200" algn="l"/>
              </a:tabLst>
            </a:pPr>
            <a:r>
              <a:rPr lang="en-RW" sz="2400" dirty="0">
                <a:effectLst/>
                <a:latin typeface="Times New Roman" panose="02020603050405020304" pitchFamily="18" charset="0"/>
                <a:ea typeface="Aptos" panose="020B0004020202020204" pitchFamily="34" charset="0"/>
                <a:cs typeface="Times New Roman" panose="02020603050405020304" pitchFamily="18" charset="0"/>
              </a:rPr>
              <a:t>Working in teams, students propose actionable solutions such as waste treatment plans or government regulations to reduce pollution.</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nSpc>
                <a:spcPct val="100000"/>
              </a:lnSpc>
              <a:spcAft>
                <a:spcPts val="800"/>
              </a:spcAft>
              <a:buSzPts val="1000"/>
              <a:buFont typeface="Symbol" panose="05050102010706020507" pitchFamily="18" charset="2"/>
              <a:buChar char=""/>
              <a:tabLst>
                <a:tab pos="457200" algn="l"/>
              </a:tabLst>
            </a:pPr>
            <a:r>
              <a:rPr lang="en-RW" sz="2400" dirty="0">
                <a:effectLst/>
                <a:latin typeface="Times New Roman" panose="02020603050405020304" pitchFamily="18" charset="0"/>
                <a:ea typeface="Aptos" panose="020B0004020202020204" pitchFamily="34" charset="0"/>
                <a:cs typeface="Times New Roman" panose="02020603050405020304" pitchFamily="18" charset="0"/>
              </a:rPr>
              <a:t>They develop a comprehensive proposal for addressing the issue and present it, detailing the scientific and socio-economic impacts of their solutions</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873877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D59B7-7357-DA04-5766-1530E898DE5B}"/>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60317893-E3FD-0868-00CF-1C59BE129248}"/>
              </a:ext>
            </a:extLst>
          </p:cNvPr>
          <p:cNvSpPr>
            <a:spLocks noGrp="1"/>
          </p:cNvSpPr>
          <p:nvPr>
            <p:ph idx="1"/>
          </p:nvPr>
        </p:nvSpPr>
        <p:spPr>
          <a:xfrm>
            <a:off x="838200" y="1336432"/>
            <a:ext cx="10515600" cy="5376884"/>
          </a:xfrm>
        </p:spPr>
        <p:txBody>
          <a:bodyPr>
            <a:normAutofit fontScale="55000" lnSpcReduction="20000"/>
          </a:bodyPr>
          <a:lstStyle/>
          <a:p>
            <a:pPr>
              <a:lnSpc>
                <a:spcPct val="107000"/>
              </a:lnSpc>
              <a:spcAft>
                <a:spcPts val="800"/>
              </a:spcAft>
              <a:buFont typeface="Wingdings" panose="05000000000000000000" pitchFamily="2" charset="2"/>
              <a:buChar char="ü"/>
            </a:pPr>
            <a:r>
              <a:rPr lang="en-RW" sz="4400" b="1" dirty="0">
                <a:effectLst/>
                <a:latin typeface="Aptos" panose="020B0004020202020204" pitchFamily="34" charset="0"/>
                <a:ea typeface="Aptos" panose="020B0004020202020204" pitchFamily="34" charset="0"/>
                <a:cs typeface="Times New Roman" panose="02020603050405020304" pitchFamily="18" charset="0"/>
              </a:rPr>
              <a:t>Project-Based Learning (PBL)</a:t>
            </a:r>
            <a:r>
              <a:rPr lang="en-US" sz="4400" b="1" dirty="0">
                <a:effectLst/>
                <a:latin typeface="Aptos" panose="020B0004020202020204" pitchFamily="34" charset="0"/>
                <a:ea typeface="Aptos" panose="020B0004020202020204" pitchFamily="34" charset="0"/>
                <a:cs typeface="Times New Roman" panose="02020603050405020304" pitchFamily="18" charset="0"/>
              </a:rPr>
              <a:t> method</a:t>
            </a:r>
            <a:endParaRPr lang="en-RW" sz="4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4400" dirty="0">
                <a:effectLst/>
                <a:latin typeface="Aptos" panose="020B0004020202020204" pitchFamily="34" charset="0"/>
                <a:ea typeface="Aptos" panose="020B0004020202020204" pitchFamily="34" charset="0"/>
                <a:cs typeface="Times New Roman" panose="02020603050405020304" pitchFamily="18" charset="0"/>
              </a:rPr>
              <a:t>Teachers assign projects that require students to apply their knowledge to real-world problems, typically over an extended period.</a:t>
            </a:r>
            <a:endParaRPr lang="en-US" sz="4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4400" dirty="0">
                <a:effectLst/>
                <a:latin typeface="Aptos" panose="020B0004020202020204" pitchFamily="34" charset="0"/>
                <a:ea typeface="Aptos" panose="020B0004020202020204" pitchFamily="34" charset="0"/>
                <a:cs typeface="Times New Roman" panose="02020603050405020304" pitchFamily="18" charset="0"/>
              </a:rPr>
              <a:t>Students engage in a long-term project that requires them to research, design, and present a solution to a real-world problem.</a:t>
            </a:r>
            <a:endParaRPr lang="en-US" sz="4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4400" dirty="0">
                <a:effectLst/>
                <a:latin typeface="Aptos" panose="020B0004020202020204" pitchFamily="34" charset="0"/>
                <a:ea typeface="Aptos" panose="020B0004020202020204" pitchFamily="34" charset="0"/>
                <a:cs typeface="Times New Roman" panose="02020603050405020304" pitchFamily="18" charset="0"/>
              </a:rPr>
              <a:t>Students take ownership of their learning, conduct research, plan, and present their findings. </a:t>
            </a:r>
            <a:endParaRPr lang="en-US" sz="4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4400" dirty="0">
                <a:effectLst/>
                <a:latin typeface="Aptos" panose="020B0004020202020204" pitchFamily="34" charset="0"/>
                <a:ea typeface="Aptos" panose="020B0004020202020204" pitchFamily="34" charset="0"/>
                <a:cs typeface="Times New Roman" panose="02020603050405020304" pitchFamily="18" charset="0"/>
              </a:rPr>
              <a:t>T</a:t>
            </a:r>
            <a:r>
              <a:rPr lang="en-RW" sz="4400" dirty="0">
                <a:effectLst/>
                <a:latin typeface="Aptos" panose="020B0004020202020204" pitchFamily="34" charset="0"/>
                <a:ea typeface="Aptos" panose="020B0004020202020204" pitchFamily="34" charset="0"/>
                <a:cs typeface="Times New Roman" panose="02020603050405020304" pitchFamily="18" charset="0"/>
              </a:rPr>
              <a:t>his method promotes deeper learning</a:t>
            </a:r>
            <a:r>
              <a:rPr lang="en-US" sz="4400" dirty="0">
                <a:effectLst/>
                <a:latin typeface="Aptos" panose="020B0004020202020204" pitchFamily="34" charset="0"/>
                <a:ea typeface="Aptos" panose="020B0004020202020204" pitchFamily="34" charset="0"/>
                <a:cs typeface="Times New Roman" panose="02020603050405020304" pitchFamily="18" charset="0"/>
              </a:rPr>
              <a:t>, </a:t>
            </a:r>
            <a:r>
              <a:rPr lang="en-RW" sz="4400" dirty="0">
                <a:effectLst/>
                <a:latin typeface="Aptos" panose="020B0004020202020204" pitchFamily="34" charset="0"/>
                <a:ea typeface="Aptos" panose="020B0004020202020204" pitchFamily="34" charset="0"/>
                <a:cs typeface="Times New Roman" panose="02020603050405020304" pitchFamily="18" charset="0"/>
              </a:rPr>
              <a:t>teamwork, research</a:t>
            </a:r>
            <a:r>
              <a:rPr lang="en-US" sz="4400" dirty="0">
                <a:effectLst/>
                <a:latin typeface="Aptos" panose="020B0004020202020204" pitchFamily="34" charset="0"/>
                <a:ea typeface="Aptos" panose="020B0004020202020204" pitchFamily="34" charset="0"/>
                <a:cs typeface="Times New Roman" panose="02020603050405020304" pitchFamily="18" charset="0"/>
              </a:rPr>
              <a:t> </a:t>
            </a:r>
            <a:r>
              <a:rPr lang="en-RW" sz="4400" dirty="0">
                <a:effectLst/>
                <a:latin typeface="Aptos" panose="020B0004020202020204" pitchFamily="34" charset="0"/>
                <a:ea typeface="Aptos" panose="020B0004020202020204" pitchFamily="34" charset="0"/>
                <a:cs typeface="Times New Roman" panose="02020603050405020304" pitchFamily="18" charset="0"/>
              </a:rPr>
              <a:t>skills, and practical application of knowledge. </a:t>
            </a:r>
            <a:endParaRPr lang="en-US" sz="4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4400" dirty="0">
                <a:effectLst/>
                <a:latin typeface="Aptos" panose="020B0004020202020204" pitchFamily="34" charset="0"/>
                <a:ea typeface="Aptos" panose="020B0004020202020204" pitchFamily="34" charset="0"/>
                <a:cs typeface="Times New Roman" panose="02020603050405020304" pitchFamily="18" charset="0"/>
              </a:rPr>
              <a:t>Requires significant planning and time management, and may be difficult to implement in all subjects.</a:t>
            </a:r>
          </a:p>
          <a:p>
            <a:pPr marL="342900" lvl="0" indent="-342900">
              <a:lnSpc>
                <a:spcPct val="107000"/>
              </a:lnSpc>
              <a:spcAft>
                <a:spcPts val="800"/>
              </a:spcAft>
              <a:buSzPts val="1000"/>
              <a:buFont typeface="Symbol" panose="05050102010706020507" pitchFamily="18" charset="2"/>
              <a:buChar char=""/>
              <a:tabLst>
                <a:tab pos="457200" algn="l"/>
              </a:tabLst>
            </a:pPr>
            <a:endParaRPr lang="en-RW" sz="4400"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9518277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D5E4B-3114-16DE-9D14-C5AD0585ACAE}"/>
              </a:ext>
            </a:extLst>
          </p:cNvPr>
          <p:cNvSpPr>
            <a:spLocks noGrp="1"/>
          </p:cNvSpPr>
          <p:nvPr>
            <p:ph type="title"/>
          </p:nvPr>
        </p:nvSpPr>
        <p:spPr/>
        <p:txBody>
          <a:bodyPr>
            <a:normAutofit/>
          </a:bodyPr>
          <a:lstStyle/>
          <a:p>
            <a:r>
              <a:rPr lang="en-US" sz="3200" b="1" dirty="0">
                <a:latin typeface="+mn-lt"/>
              </a:rPr>
              <a:t>Example of a </a:t>
            </a:r>
            <a:r>
              <a:rPr lang="en-RW" sz="3200" b="1" dirty="0">
                <a:effectLst/>
                <a:latin typeface="+mn-lt"/>
                <a:ea typeface="Aptos" panose="020B0004020202020204" pitchFamily="34" charset="0"/>
                <a:cs typeface="Times New Roman" panose="02020603050405020304" pitchFamily="18" charset="0"/>
              </a:rPr>
              <a:t>Project-Based Learning (PBL)</a:t>
            </a:r>
            <a:r>
              <a:rPr lang="en-US" sz="3200" b="1" dirty="0">
                <a:effectLst/>
                <a:latin typeface="+mn-lt"/>
                <a:ea typeface="Aptos" panose="020B0004020202020204" pitchFamily="34" charset="0"/>
                <a:cs typeface="Times New Roman" panose="02020603050405020304" pitchFamily="18" charset="0"/>
              </a:rPr>
              <a:t> method</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24179D32-E9B5-6504-CD16-C240FAFAC419}"/>
              </a:ext>
            </a:extLst>
          </p:cNvPr>
          <p:cNvSpPr>
            <a:spLocks noGrp="1"/>
          </p:cNvSpPr>
          <p:nvPr>
            <p:ph idx="1"/>
          </p:nvPr>
        </p:nvSpPr>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Example: A science teacher asks students to design a model of a sustainable ecosystem using various materials.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Over several weeks, students research, plan, build, and present their projects, demonstrating how the ecosystem functions.</a:t>
            </a: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Students work on long-term projects, typically involving collaboration, research, and real-world application of knowledge.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provides guidance and assessments throughout the project.</a:t>
            </a:r>
          </a:p>
          <a:p>
            <a:endParaRPr lang="en-RW" sz="2400" dirty="0"/>
          </a:p>
        </p:txBody>
      </p:sp>
    </p:spTree>
    <p:extLst>
      <p:ext uri="{BB962C8B-B14F-4D97-AF65-F5344CB8AC3E}">
        <p14:creationId xmlns:p14="http://schemas.microsoft.com/office/powerpoint/2010/main" val="26340841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9FAA-4929-518A-42B5-4F792198BC87}"/>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7EC82C34-D71A-F2D0-880B-66AA7B699A78}"/>
              </a:ext>
            </a:extLst>
          </p:cNvPr>
          <p:cNvSpPr>
            <a:spLocks noGrp="1"/>
          </p:cNvSpPr>
          <p:nvPr>
            <p:ph idx="1"/>
          </p:nvPr>
        </p:nvSpPr>
        <p:spPr>
          <a:xfrm>
            <a:off x="838200" y="1825624"/>
            <a:ext cx="9870831" cy="4962037"/>
          </a:xfrm>
        </p:spPr>
        <p:txBody>
          <a:bodyPr>
            <a:normAutofit fontScale="25000" lnSpcReduction="20000"/>
          </a:bodyPr>
          <a:lstStyle/>
          <a:p>
            <a:pPr>
              <a:lnSpc>
                <a:spcPct val="107000"/>
              </a:lnSpc>
              <a:spcAft>
                <a:spcPts val="800"/>
              </a:spcAft>
              <a:buFont typeface="Wingdings" panose="05000000000000000000" pitchFamily="2" charset="2"/>
              <a:buChar char="ü"/>
            </a:pPr>
            <a:r>
              <a:rPr lang="en-RW" sz="9600" b="1" dirty="0">
                <a:effectLst/>
                <a:ea typeface="Aptos" panose="020B0004020202020204" pitchFamily="34" charset="0"/>
                <a:cs typeface="Times New Roman" panose="02020603050405020304" pitchFamily="18" charset="0"/>
              </a:rPr>
              <a:t>Socratic </a:t>
            </a:r>
            <a:r>
              <a:rPr lang="en-US" sz="9600" b="1" dirty="0">
                <a:effectLst/>
                <a:ea typeface="Aptos" panose="020B0004020202020204" pitchFamily="34" charset="0"/>
                <a:cs typeface="Times New Roman" panose="02020603050405020304" pitchFamily="18" charset="0"/>
              </a:rPr>
              <a:t>m</a:t>
            </a:r>
            <a:r>
              <a:rPr lang="en-RW" sz="9600" b="1" dirty="0" err="1">
                <a:effectLst/>
                <a:ea typeface="Aptos" panose="020B0004020202020204" pitchFamily="34" charset="0"/>
                <a:cs typeface="Times New Roman" panose="02020603050405020304" pitchFamily="18" charset="0"/>
              </a:rPr>
              <a:t>ethod</a:t>
            </a:r>
            <a:r>
              <a:rPr lang="en-US" sz="9600" b="1" dirty="0">
                <a:effectLst/>
                <a:ea typeface="Aptos" panose="020B0004020202020204" pitchFamily="34" charset="0"/>
                <a:cs typeface="Times New Roman" panose="02020603050405020304" pitchFamily="18" charset="0"/>
              </a:rPr>
              <a:t>/ question-answer method or questioning</a:t>
            </a:r>
            <a:endParaRPr lang="en-RW" sz="9600" dirty="0">
              <a:effectLst/>
              <a:ea typeface="Aptos" panose="020B000402020202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RW" sz="9600" dirty="0">
                <a:effectLst/>
                <a:ea typeface="Aptos" panose="020B0004020202020204" pitchFamily="34" charset="0"/>
                <a:cs typeface="Times New Roman" panose="02020603050405020304" pitchFamily="18" charset="0"/>
              </a:rPr>
              <a:t>The teacher asks a series of probing questions to stimulate critical thinking and draw out ideas from students. </a:t>
            </a:r>
            <a:endParaRPr lang="en-US" sz="9600" dirty="0">
              <a:effectLst/>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US" altLang="en-US" sz="9600" dirty="0">
                <a:cs typeface="Times New Roman" panose="02020603050405020304" pitchFamily="18" charset="0"/>
              </a:rPr>
              <a:t>The teacher asks questions he/she prepared before, and  asks other questions after receiving one or more answers so that the learners can understand better</a:t>
            </a:r>
            <a:endParaRPr lang="en-US" sz="9600" dirty="0"/>
          </a:p>
          <a:p>
            <a:pPr marL="342900" lvl="0" indent="-342900" algn="just">
              <a:lnSpc>
                <a:spcPct val="107000"/>
              </a:lnSpc>
              <a:spcAft>
                <a:spcPts val="800"/>
              </a:spcAft>
              <a:buSzPts val="1000"/>
              <a:buFont typeface="Symbol" panose="05050102010706020507" pitchFamily="18" charset="2"/>
              <a:buChar char=""/>
              <a:tabLst>
                <a:tab pos="457200" algn="l"/>
              </a:tabLst>
            </a:pPr>
            <a:r>
              <a:rPr lang="en-US" altLang="en-US" sz="9600" dirty="0">
                <a:cs typeface="Times New Roman" panose="02020603050405020304" pitchFamily="18" charset="0"/>
              </a:rPr>
              <a:t>It aim to help the learner find out the answer by himself/herself and thus, allow him/her to go further in his/her search for knowledge.</a:t>
            </a:r>
          </a:p>
          <a:p>
            <a:pPr marL="342900" lvl="0" indent="-342900" algn="just">
              <a:lnSpc>
                <a:spcPct val="107000"/>
              </a:lnSpc>
              <a:spcAft>
                <a:spcPts val="800"/>
              </a:spcAft>
              <a:buSzPts val="1000"/>
              <a:buFont typeface="Symbol" panose="05050102010706020507" pitchFamily="18" charset="2"/>
              <a:buChar char=""/>
              <a:tabLst>
                <a:tab pos="457200" algn="l"/>
              </a:tabLst>
            </a:pPr>
            <a:r>
              <a:rPr lang="en-US" altLang="en-US" sz="9600" dirty="0">
                <a:latin typeface="Times New Roman" panose="02020603050405020304" pitchFamily="18" charset="0"/>
                <a:cs typeface="Times New Roman" panose="02020603050405020304" pitchFamily="18" charset="0"/>
              </a:rPr>
              <a:t>Very often, the teacher will not answer the question of the learner. </a:t>
            </a:r>
          </a:p>
          <a:p>
            <a:pPr marL="342900" lvl="0" indent="-342900" algn="just">
              <a:lnSpc>
                <a:spcPct val="107000"/>
              </a:lnSpc>
              <a:spcAft>
                <a:spcPts val="800"/>
              </a:spcAft>
              <a:buSzPts val="1000"/>
              <a:buFont typeface="Symbol" panose="05050102010706020507" pitchFamily="18" charset="2"/>
              <a:buChar char=""/>
              <a:tabLst>
                <a:tab pos="457200" algn="l"/>
              </a:tabLst>
            </a:pPr>
            <a:r>
              <a:rPr lang="en-US" altLang="en-US" sz="9600" dirty="0">
                <a:latin typeface="Times New Roman" panose="02020603050405020304" pitchFamily="18" charset="0"/>
                <a:cs typeface="Times New Roman" panose="02020603050405020304" pitchFamily="18" charset="0"/>
              </a:rPr>
              <a:t>He/she will ask the learner the same question he has been asked so that he/she can find the answer by himself/herself. </a:t>
            </a:r>
          </a:p>
          <a:p>
            <a:pPr marL="342900" lvl="0" indent="-342900" algn="just">
              <a:lnSpc>
                <a:spcPct val="107000"/>
              </a:lnSpc>
              <a:spcAft>
                <a:spcPts val="800"/>
              </a:spcAft>
              <a:buSzPts val="1000"/>
              <a:buFont typeface="Symbol" panose="05050102010706020507" pitchFamily="18" charset="2"/>
              <a:buChar char=""/>
              <a:tabLst>
                <a:tab pos="457200" algn="l"/>
              </a:tabLst>
            </a:pPr>
            <a:endParaRPr lang="en-US" sz="9600" dirty="0">
              <a:effectLst/>
              <a:ea typeface="Aptos" panose="020B0004020202020204" pitchFamily="34" charset="0"/>
              <a:cs typeface="Times New Roman" panose="02020603050405020304" pitchFamily="18" charset="0"/>
            </a:endParaRPr>
          </a:p>
          <a:p>
            <a:pPr marL="0" indent="0">
              <a:lnSpc>
                <a:spcPct val="107000"/>
              </a:lnSpc>
              <a:spcAft>
                <a:spcPts val="800"/>
              </a:spcAft>
              <a:buNone/>
            </a:pPr>
            <a:r>
              <a:rPr lang="en-RW" sz="1800" b="1" dirty="0">
                <a:effectLst/>
                <a:latin typeface="Aptos" panose="020B0004020202020204" pitchFamily="34" charset="0"/>
                <a:ea typeface="Aptos" panose="020B0004020202020204" pitchFamily="34" charset="0"/>
                <a:cs typeface="Times New Roman" panose="02020603050405020304" pitchFamily="18" charset="0"/>
              </a:rPr>
              <a:t> </a:t>
            </a:r>
            <a:endParaRPr lang="en-RW" sz="1800"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91285356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E6200-501A-D664-C7D4-57A00D519022}"/>
              </a:ext>
            </a:extLst>
          </p:cNvPr>
          <p:cNvSpPr>
            <a:spLocks noGrp="1"/>
          </p:cNvSpPr>
          <p:nvPr>
            <p:ph type="title"/>
          </p:nvPr>
        </p:nvSpPr>
        <p:spPr/>
        <p:txBody>
          <a:bodyPr>
            <a:normAutofit/>
          </a:bodyPr>
          <a:lstStyle/>
          <a:p>
            <a:r>
              <a:rPr lang="en-US" sz="3200" b="1" dirty="0"/>
              <a:t>Question-answer method</a:t>
            </a:r>
            <a:endParaRPr lang="en-RW" sz="3200" b="1" dirty="0"/>
          </a:p>
        </p:txBody>
      </p:sp>
      <p:sp>
        <p:nvSpPr>
          <p:cNvPr id="3" name="Content Placeholder 2">
            <a:extLst>
              <a:ext uri="{FF2B5EF4-FFF2-40B4-BE49-F238E27FC236}">
                <a16:creationId xmlns:a16="http://schemas.microsoft.com/office/drawing/2014/main" id="{2864D9FA-2BD4-F5DA-0CBB-1DDF71E46A41}"/>
              </a:ext>
            </a:extLst>
          </p:cNvPr>
          <p:cNvSpPr>
            <a:spLocks noGrp="1"/>
          </p:cNvSpPr>
          <p:nvPr>
            <p:ph idx="1"/>
          </p:nvPr>
        </p:nvSpPr>
        <p:spPr/>
        <p:txBody>
          <a:bodyPr/>
          <a:lstStyle/>
          <a:p>
            <a:pPr algn="just"/>
            <a:r>
              <a:rPr lang="en-US" altLang="en-US" sz="2800" dirty="0">
                <a:latin typeface="Times New Roman" panose="02020603050405020304" pitchFamily="18" charset="0"/>
                <a:cs typeface="Times New Roman" panose="02020603050405020304" pitchFamily="18" charset="0"/>
              </a:rPr>
              <a:t>This approach was initiated by Socrates. </a:t>
            </a:r>
          </a:p>
          <a:p>
            <a:pPr algn="just"/>
            <a:r>
              <a:rPr lang="en-US" altLang="en-US" sz="2800" dirty="0">
                <a:latin typeface="Times New Roman" panose="02020603050405020304" pitchFamily="18" charset="0"/>
                <a:cs typeface="Times New Roman" panose="02020603050405020304" pitchFamily="18" charset="0"/>
              </a:rPr>
              <a:t>Initially, Socrates was using the </a:t>
            </a:r>
            <a:r>
              <a:rPr lang="en-US" altLang="en-US" sz="2800" b="1" dirty="0">
                <a:latin typeface="Times New Roman" panose="02020603050405020304" pitchFamily="18" charset="0"/>
                <a:cs typeface="Times New Roman" panose="02020603050405020304" pitchFamily="18" charset="0"/>
              </a:rPr>
              <a:t>“</a:t>
            </a:r>
            <a:r>
              <a:rPr lang="en-US" altLang="en-US" sz="2800" b="1" dirty="0" err="1">
                <a:latin typeface="Times New Roman" panose="02020603050405020304" pitchFamily="18" charset="0"/>
                <a:cs typeface="Times New Roman" panose="02020603050405020304" pitchFamily="18" charset="0"/>
              </a:rPr>
              <a:t>Maïeutic</a:t>
            </a:r>
            <a:r>
              <a:rPr lang="en-US" altLang="en-US" sz="2800" b="1" dirty="0">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method which consisted in asking first ironic questions to show the student his/her weaknesses and then ask right questions  to get to the reality. </a:t>
            </a:r>
          </a:p>
          <a:p>
            <a:pPr algn="just"/>
            <a:r>
              <a:rPr lang="en-US" altLang="en-US" sz="2800" dirty="0">
                <a:latin typeface="Times New Roman" panose="02020603050405020304" pitchFamily="18" charset="0"/>
                <a:cs typeface="Times New Roman" panose="02020603050405020304" pitchFamily="18" charset="0"/>
              </a:rPr>
              <a:t>Later, this </a:t>
            </a:r>
            <a:r>
              <a:rPr lang="en-US" altLang="en-US" sz="2800" i="1" dirty="0" err="1">
                <a:latin typeface="Times New Roman" panose="02020603050405020304" pitchFamily="18" charset="0"/>
                <a:cs typeface="Times New Roman" panose="02020603050405020304" pitchFamily="18" charset="0"/>
              </a:rPr>
              <a:t>Maïeutic</a:t>
            </a:r>
            <a:r>
              <a:rPr lang="en-US" altLang="en-US" sz="2800" dirty="0">
                <a:latin typeface="Times New Roman" panose="02020603050405020304" pitchFamily="18" charset="0"/>
                <a:cs typeface="Times New Roman" panose="02020603050405020304" pitchFamily="18" charset="0"/>
              </a:rPr>
              <a:t> gave </a:t>
            </a:r>
            <a:r>
              <a:rPr lang="en-US" altLang="en-US" sz="2800" b="1" dirty="0">
                <a:latin typeface="Times New Roman" panose="02020603050405020304" pitchFamily="18" charset="0"/>
                <a:cs typeface="Times New Roman" panose="02020603050405020304" pitchFamily="18" charset="0"/>
              </a:rPr>
              <a:t>birth to interrogative </a:t>
            </a:r>
            <a:r>
              <a:rPr lang="en-US" altLang="en-US" sz="2800" dirty="0">
                <a:latin typeface="Times New Roman" panose="02020603050405020304" pitchFamily="18" charset="0"/>
                <a:cs typeface="Times New Roman" panose="02020603050405020304" pitchFamily="18" charset="0"/>
              </a:rPr>
              <a:t>or </a:t>
            </a:r>
            <a:r>
              <a:rPr lang="en-US" altLang="en-US" sz="2800" b="1" dirty="0">
                <a:latin typeface="Times New Roman" panose="02020603050405020304" pitchFamily="18" charset="0"/>
                <a:cs typeface="Times New Roman" panose="02020603050405020304" pitchFamily="18" charset="0"/>
              </a:rPr>
              <a:t>questioning method. </a:t>
            </a:r>
          </a:p>
          <a:p>
            <a:pPr algn="just"/>
            <a:r>
              <a:rPr lang="en-US" altLang="en-US" sz="2800" dirty="0">
                <a:latin typeface="Times New Roman" panose="02020603050405020304" pitchFamily="18" charset="0"/>
                <a:cs typeface="Times New Roman" panose="02020603050405020304" pitchFamily="18" charset="0"/>
              </a:rPr>
              <a:t>Socrates believed that his questions would help his interlocutor to arouse the hidden knowledge.</a:t>
            </a:r>
            <a:endParaRPr lang="en-GB" altLang="en-US" sz="28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90948799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0413-3AFF-5013-4F01-7B76A0EB7BA6}"/>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59D47A0A-BD54-9425-4369-139A0B2B6953}"/>
              </a:ext>
            </a:extLst>
          </p:cNvPr>
          <p:cNvSpPr>
            <a:spLocks noGrp="1"/>
          </p:cNvSpPr>
          <p:nvPr>
            <p:ph idx="1"/>
          </p:nvPr>
        </p:nvSpPr>
        <p:spPr>
          <a:xfrm>
            <a:off x="838200" y="1825625"/>
            <a:ext cx="10515600" cy="4829818"/>
          </a:xfrm>
        </p:spPr>
        <p:txBody>
          <a:bodyPr>
            <a:normAutofit fontScale="85000" lnSpcReduction="20000"/>
          </a:bodyPr>
          <a:lstStyle/>
          <a:p>
            <a:pPr>
              <a:lnSpc>
                <a:spcPct val="107000"/>
              </a:lnSpc>
              <a:spcAft>
                <a:spcPts val="800"/>
              </a:spcAft>
              <a:buFont typeface="Wingdings" panose="05000000000000000000" pitchFamily="2" charset="2"/>
              <a:buChar char="ü"/>
            </a:pPr>
            <a:r>
              <a:rPr lang="en-RW" sz="2600" b="1" dirty="0">
                <a:effectLst/>
                <a:latin typeface="Aptos" panose="020B0004020202020204" pitchFamily="34" charset="0"/>
                <a:ea typeface="Aptos" panose="020B0004020202020204" pitchFamily="34" charset="0"/>
                <a:cs typeface="Times New Roman" panose="02020603050405020304" pitchFamily="18" charset="0"/>
              </a:rPr>
              <a:t>Flipped </a:t>
            </a:r>
            <a:r>
              <a:rPr lang="en-US" sz="2600" b="1" dirty="0">
                <a:effectLst/>
                <a:latin typeface="Aptos" panose="020B0004020202020204" pitchFamily="34" charset="0"/>
                <a:ea typeface="Aptos" panose="020B0004020202020204" pitchFamily="34" charset="0"/>
                <a:cs typeface="Times New Roman" panose="02020603050405020304" pitchFamily="18" charset="0"/>
              </a:rPr>
              <a:t>c</a:t>
            </a:r>
            <a:r>
              <a:rPr lang="en-RW" sz="2600" b="1" dirty="0" err="1">
                <a:effectLst/>
                <a:latin typeface="Aptos" panose="020B0004020202020204" pitchFamily="34" charset="0"/>
                <a:ea typeface="Aptos" panose="020B0004020202020204" pitchFamily="34" charset="0"/>
                <a:cs typeface="Times New Roman" panose="02020603050405020304" pitchFamily="18" charset="0"/>
              </a:rPr>
              <a:t>lassroom</a:t>
            </a:r>
            <a:r>
              <a:rPr lang="en-US" sz="2600" b="1" dirty="0">
                <a:effectLst/>
                <a:latin typeface="Aptos" panose="020B0004020202020204" pitchFamily="34" charset="0"/>
                <a:ea typeface="Aptos" panose="020B0004020202020204" pitchFamily="34" charset="0"/>
                <a:cs typeface="Times New Roman" panose="02020603050405020304" pitchFamily="18" charset="0"/>
              </a:rPr>
              <a:t> method</a:t>
            </a:r>
            <a:endParaRPr lang="en-RW"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Students </a:t>
            </a:r>
            <a:r>
              <a:rPr lang="en-US" sz="2600" dirty="0">
                <a:effectLst/>
                <a:latin typeface="Aptos" panose="020B0004020202020204" pitchFamily="34" charset="0"/>
                <a:ea typeface="Aptos" panose="020B0004020202020204" pitchFamily="34" charset="0"/>
                <a:cs typeface="Times New Roman" panose="02020603050405020304" pitchFamily="18" charset="0"/>
              </a:rPr>
              <a:t>are </a:t>
            </a:r>
            <a:r>
              <a:rPr lang="en-RW" sz="2600" dirty="0">
                <a:effectLst/>
                <a:latin typeface="Aptos" panose="020B0004020202020204" pitchFamily="34" charset="0"/>
                <a:ea typeface="Aptos" panose="020B0004020202020204" pitchFamily="34" charset="0"/>
                <a:cs typeface="Times New Roman" panose="02020603050405020304" pitchFamily="18" charset="0"/>
              </a:rPr>
              <a:t>first </a:t>
            </a:r>
            <a:r>
              <a:rPr lang="en-US" sz="2600" dirty="0">
                <a:effectLst/>
                <a:latin typeface="Aptos" panose="020B0004020202020204" pitchFamily="34" charset="0"/>
                <a:ea typeface="Aptos" panose="020B0004020202020204" pitchFamily="34" charset="0"/>
                <a:cs typeface="Times New Roman" panose="02020603050405020304" pitchFamily="18" charset="0"/>
              </a:rPr>
              <a:t>introduced to the content and engage </a:t>
            </a:r>
            <a:r>
              <a:rPr lang="en-RW" sz="2600" dirty="0">
                <a:effectLst/>
                <a:latin typeface="Aptos" panose="020B0004020202020204" pitchFamily="34" charset="0"/>
                <a:ea typeface="Aptos" panose="020B0004020202020204" pitchFamily="34" charset="0"/>
                <a:cs typeface="Times New Roman" panose="02020603050405020304" pitchFamily="18" charset="0"/>
              </a:rPr>
              <a:t>with </a:t>
            </a:r>
            <a:r>
              <a:rPr lang="en-US" sz="2600" dirty="0">
                <a:effectLst/>
                <a:latin typeface="Aptos" panose="020B0004020202020204" pitchFamily="34" charset="0"/>
                <a:ea typeface="Aptos" panose="020B0004020202020204" pitchFamily="34" charset="0"/>
                <a:cs typeface="Times New Roman" panose="02020603050405020304" pitchFamily="18" charset="0"/>
              </a:rPr>
              <a:t>it </a:t>
            </a:r>
            <a:r>
              <a:rPr lang="en-RW" sz="2600" dirty="0">
                <a:effectLst/>
                <a:latin typeface="Aptos" panose="020B0004020202020204" pitchFamily="34" charset="0"/>
                <a:ea typeface="Aptos" panose="020B0004020202020204" pitchFamily="34" charset="0"/>
                <a:cs typeface="Times New Roman" panose="02020603050405020304" pitchFamily="18" charset="0"/>
              </a:rPr>
              <a:t>through videos </a:t>
            </a:r>
            <a:r>
              <a:rPr lang="en-US" sz="2600" dirty="0">
                <a:effectLst/>
                <a:latin typeface="Aptos" panose="020B0004020202020204" pitchFamily="34" charset="0"/>
                <a:ea typeface="Aptos" panose="020B0004020202020204" pitchFamily="34" charset="0"/>
                <a:cs typeface="Times New Roman" panose="02020603050405020304" pitchFamily="18" charset="0"/>
              </a:rPr>
              <a:t>lectures </a:t>
            </a:r>
            <a:r>
              <a:rPr lang="en-RW" sz="2600" dirty="0">
                <a:effectLst/>
                <a:latin typeface="Aptos" panose="020B0004020202020204" pitchFamily="34" charset="0"/>
                <a:ea typeface="Aptos" panose="020B0004020202020204" pitchFamily="34" charset="0"/>
                <a:cs typeface="Times New Roman" panose="02020603050405020304" pitchFamily="18" charset="0"/>
              </a:rPr>
              <a:t>or readings outside of class and use class time for active learning activities</a:t>
            </a:r>
            <a:r>
              <a:rPr lang="en-US" sz="2600" dirty="0">
                <a:effectLst/>
                <a:latin typeface="Aptos" panose="020B0004020202020204" pitchFamily="34" charset="0"/>
                <a:ea typeface="Aptos" panose="020B0004020202020204" pitchFamily="34" charset="0"/>
                <a:cs typeface="Times New Roman" panose="02020603050405020304" pitchFamily="18" charset="0"/>
              </a:rPr>
              <a:t>, </a:t>
            </a:r>
            <a:r>
              <a:rPr lang="en-RW" sz="2600" dirty="0">
                <a:effectLst/>
                <a:latin typeface="Aptos" panose="020B0004020202020204" pitchFamily="34" charset="0"/>
                <a:ea typeface="Aptos" panose="020B0004020202020204" pitchFamily="34" charset="0"/>
                <a:cs typeface="Times New Roman" panose="02020603050405020304" pitchFamily="18" charset="0"/>
              </a:rPr>
              <a:t>discussions, or applying knowledge.</a:t>
            </a: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Students gain initial exposure to material independently and engage in collaborative, hands-on activities during class.</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The traditional lecture and homework roles are reversed.</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Maximizes in-class time for active learning and engagement. Provides students with flexibility in learning at their own pace.</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 Requires students to be self-motivated and disciplined in completing the out-of-class content.</a:t>
            </a:r>
          </a:p>
          <a:p>
            <a:pPr marL="342900" lvl="0" indent="-342900">
              <a:lnSpc>
                <a:spcPct val="107000"/>
              </a:lnSpc>
              <a:spcAft>
                <a:spcPts val="800"/>
              </a:spcAft>
              <a:buSzPts val="1000"/>
              <a:buFont typeface="Symbol" panose="05050102010706020507" pitchFamily="18" charset="2"/>
              <a:buChar char=""/>
              <a:tabLst>
                <a:tab pos="457200" algn="l"/>
              </a:tabLst>
            </a:pPr>
            <a:endParaRPr lang="en-RW" sz="2800"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772677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4F800-3B0B-1AA2-D141-07F79E781571}"/>
              </a:ext>
            </a:extLst>
          </p:cNvPr>
          <p:cNvSpPr>
            <a:spLocks noGrp="1"/>
          </p:cNvSpPr>
          <p:nvPr>
            <p:ph type="title"/>
          </p:nvPr>
        </p:nvSpPr>
        <p:spPr/>
        <p:txBody>
          <a:bodyPr/>
          <a:lstStyle/>
          <a:p>
            <a:r>
              <a:rPr lang="en-US" sz="3200" b="1" dirty="0">
                <a:latin typeface="+mn-lt"/>
              </a:rPr>
              <a:t>Example of a f</a:t>
            </a:r>
            <a:r>
              <a:rPr lang="en-RW" sz="3200" b="1" dirty="0">
                <a:effectLst/>
                <a:latin typeface="+mn-lt"/>
                <a:ea typeface="Aptos" panose="020B0004020202020204" pitchFamily="34" charset="0"/>
                <a:cs typeface="Times New Roman" panose="02020603050405020304" pitchFamily="18" charset="0"/>
              </a:rPr>
              <a:t>lipped </a:t>
            </a:r>
            <a:r>
              <a:rPr lang="en-US" sz="3200" b="1" dirty="0">
                <a:effectLst/>
                <a:latin typeface="+mn-lt"/>
                <a:ea typeface="Aptos" panose="020B0004020202020204" pitchFamily="34" charset="0"/>
                <a:cs typeface="Times New Roman" panose="02020603050405020304" pitchFamily="18" charset="0"/>
              </a:rPr>
              <a:t>c</a:t>
            </a:r>
            <a:r>
              <a:rPr lang="en-RW" sz="3200" b="1" dirty="0" err="1">
                <a:effectLst/>
                <a:latin typeface="+mn-lt"/>
                <a:ea typeface="Aptos" panose="020B0004020202020204" pitchFamily="34" charset="0"/>
                <a:cs typeface="Times New Roman" panose="02020603050405020304" pitchFamily="18" charset="0"/>
              </a:rPr>
              <a:t>lassroom</a:t>
            </a:r>
            <a:r>
              <a:rPr lang="en-US" sz="3200" b="1" dirty="0">
                <a:effectLst/>
                <a:latin typeface="+mn-lt"/>
                <a:ea typeface="Aptos" panose="020B0004020202020204" pitchFamily="34" charset="0"/>
                <a:cs typeface="Times New Roman" panose="02020603050405020304" pitchFamily="18" charset="0"/>
              </a:rPr>
              <a:t> method</a:t>
            </a:r>
            <a:br>
              <a:rPr lang="en-RW" sz="4400" dirty="0">
                <a:effectLst/>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0570BB55-8500-DBB1-2D6D-1EAE743C9FD6}"/>
              </a:ext>
            </a:extLst>
          </p:cNvPr>
          <p:cNvSpPr>
            <a:spLocks noGrp="1"/>
          </p:cNvSpPr>
          <p:nvPr>
            <p:ph idx="1"/>
          </p:nvPr>
        </p:nvSpPr>
        <p:spPr>
          <a:xfrm>
            <a:off x="838200" y="1435261"/>
            <a:ext cx="10515600" cy="5057614"/>
          </a:xfrm>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Example: A social studies teacher assigns a video lecture on the structure of the </a:t>
            </a:r>
            <a:r>
              <a:rPr lang="en-US" sz="2400" dirty="0">
                <a:effectLst/>
                <a:latin typeface="Aptos" panose="020B0004020202020204" pitchFamily="34" charset="0"/>
                <a:ea typeface="Aptos" panose="020B0004020202020204" pitchFamily="34" charset="0"/>
                <a:cs typeface="Times New Roman" panose="02020603050405020304" pitchFamily="18" charset="0"/>
              </a:rPr>
              <a:t>Rwandan</a:t>
            </a:r>
            <a:r>
              <a:rPr lang="en-RW" sz="2400" dirty="0">
                <a:effectLst/>
                <a:latin typeface="Aptos" panose="020B0004020202020204" pitchFamily="34" charset="0"/>
                <a:ea typeface="Aptos" panose="020B0004020202020204" pitchFamily="34" charset="0"/>
                <a:cs typeface="Times New Roman" panose="02020603050405020304" pitchFamily="18" charset="0"/>
              </a:rPr>
              <a:t> government for students to watch at home before the next class.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following day, in class, students work on activities that apply the concepts, like a simulation of a Senate debate.</a:t>
            </a: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Students engage with lecture content outside of class (through videos, readings,), freeing up classroom time for active, hands-on learning.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provides guidance and supports application of knowledge during class time.</a:t>
            </a:r>
          </a:p>
          <a:p>
            <a:endParaRPr lang="en-RW" dirty="0"/>
          </a:p>
        </p:txBody>
      </p:sp>
    </p:spTree>
    <p:extLst>
      <p:ext uri="{BB962C8B-B14F-4D97-AF65-F5344CB8AC3E}">
        <p14:creationId xmlns:p14="http://schemas.microsoft.com/office/powerpoint/2010/main" val="144225080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C9C4E-209C-C054-1381-771A504B85EF}"/>
              </a:ext>
            </a:extLst>
          </p:cNvPr>
          <p:cNvSpPr>
            <a:spLocks noGrp="1"/>
          </p:cNvSpPr>
          <p:nvPr>
            <p:ph type="title"/>
          </p:nvPr>
        </p:nvSpPr>
        <p:spPr/>
        <p:txBody>
          <a:bodyPr>
            <a:normAutofit/>
          </a:bodyPr>
          <a:lstStyle/>
          <a:p>
            <a:r>
              <a:rPr lang="en-US" sz="3200" b="1" dirty="0"/>
              <a:t>Teaching styles</a:t>
            </a:r>
            <a:endParaRPr lang="en-RW" sz="3200" b="1" dirty="0"/>
          </a:p>
        </p:txBody>
      </p:sp>
      <p:sp>
        <p:nvSpPr>
          <p:cNvPr id="3" name="Content Placeholder 2">
            <a:extLst>
              <a:ext uri="{FF2B5EF4-FFF2-40B4-BE49-F238E27FC236}">
                <a16:creationId xmlns:a16="http://schemas.microsoft.com/office/drawing/2014/main" id="{F4A6EC59-5C47-F715-F728-DCBF570897FB}"/>
              </a:ext>
            </a:extLst>
          </p:cNvPr>
          <p:cNvSpPr>
            <a:spLocks noGrp="1"/>
          </p:cNvSpPr>
          <p:nvPr>
            <p:ph idx="1"/>
          </p:nvPr>
        </p:nvSpPr>
        <p:spPr>
          <a:xfrm>
            <a:off x="838200" y="1690688"/>
            <a:ext cx="9563100" cy="4486275"/>
          </a:xfrm>
        </p:spPr>
        <p:txBody>
          <a:bodyPr/>
          <a:lstStyle/>
          <a:p>
            <a:pPr>
              <a:defRPr/>
            </a:pPr>
            <a:endParaRPr lang="en-GB" altLang="en-US" sz="2800" dirty="0">
              <a:latin typeface="Times New Roman" panose="02020603050405020304" pitchFamily="18" charset="0"/>
              <a:cs typeface="Times New Roman" panose="02020603050405020304" pitchFamily="18" charset="0"/>
            </a:endParaRPr>
          </a:p>
          <a:p>
            <a:pPr algn="just"/>
            <a:r>
              <a:rPr lang="en-RW" sz="2400" dirty="0">
                <a:effectLst/>
                <a:latin typeface="Aptos" panose="020B0004020202020204" pitchFamily="34" charset="0"/>
                <a:ea typeface="Aptos" panose="020B0004020202020204" pitchFamily="34" charset="0"/>
                <a:cs typeface="Times New Roman" panose="02020603050405020304" pitchFamily="18" charset="0"/>
              </a:rPr>
              <a:t>Different </a:t>
            </a:r>
            <a:r>
              <a:rPr lang="en-US" sz="2400" dirty="0">
                <a:effectLst/>
                <a:latin typeface="Aptos" panose="020B0004020202020204" pitchFamily="34" charset="0"/>
                <a:ea typeface="Aptos" panose="020B0004020202020204" pitchFamily="34" charset="0"/>
                <a:cs typeface="Times New Roman" panose="02020603050405020304" pitchFamily="18" charset="0"/>
              </a:rPr>
              <a:t>teaching </a:t>
            </a:r>
            <a:r>
              <a:rPr lang="en-RW" sz="2400" dirty="0">
                <a:effectLst/>
                <a:latin typeface="Aptos" panose="020B0004020202020204" pitchFamily="34" charset="0"/>
                <a:ea typeface="Aptos" panose="020B0004020202020204" pitchFamily="34" charset="0"/>
                <a:cs typeface="Times New Roman" panose="02020603050405020304" pitchFamily="18" charset="0"/>
              </a:rPr>
              <a:t>methods align with different teaching styles, which can broadly be categorized into </a:t>
            </a:r>
            <a:r>
              <a:rPr lang="en-RW" sz="2400" b="1" dirty="0">
                <a:effectLst/>
                <a:latin typeface="Aptos" panose="020B0004020202020204" pitchFamily="34" charset="0"/>
                <a:ea typeface="Aptos" panose="020B0004020202020204" pitchFamily="34" charset="0"/>
                <a:cs typeface="Times New Roman" panose="02020603050405020304" pitchFamily="18" charset="0"/>
              </a:rPr>
              <a:t>transmissive</a:t>
            </a:r>
            <a:r>
              <a:rPr lang="en-RW" sz="2400" dirty="0">
                <a:effectLst/>
                <a:latin typeface="Aptos" panose="020B0004020202020204" pitchFamily="34" charset="0"/>
                <a:ea typeface="Aptos" panose="020B0004020202020204" pitchFamily="34" charset="0"/>
                <a:cs typeface="Times New Roman" panose="02020603050405020304" pitchFamily="18" charset="0"/>
              </a:rPr>
              <a:t>, </a:t>
            </a:r>
            <a:r>
              <a:rPr lang="en-RW" sz="2400" b="1" dirty="0">
                <a:effectLst/>
                <a:latin typeface="Aptos" panose="020B0004020202020204" pitchFamily="34" charset="0"/>
                <a:ea typeface="Aptos" panose="020B0004020202020204" pitchFamily="34" charset="0"/>
                <a:cs typeface="Times New Roman" panose="02020603050405020304" pitchFamily="18" charset="0"/>
              </a:rPr>
              <a:t>inciting</a:t>
            </a:r>
            <a:r>
              <a:rPr lang="en-RW" sz="2400" dirty="0">
                <a:effectLst/>
                <a:latin typeface="Aptos" panose="020B0004020202020204" pitchFamily="34" charset="0"/>
                <a:ea typeface="Aptos" panose="020B0004020202020204" pitchFamily="34" charset="0"/>
                <a:cs typeface="Times New Roman" panose="02020603050405020304" pitchFamily="18" charset="0"/>
              </a:rPr>
              <a:t>, </a:t>
            </a:r>
            <a:r>
              <a:rPr lang="en-RW" sz="2400" b="1" dirty="0">
                <a:effectLst/>
                <a:latin typeface="Aptos" panose="020B0004020202020204" pitchFamily="34" charset="0"/>
                <a:ea typeface="Aptos" panose="020B0004020202020204" pitchFamily="34" charset="0"/>
                <a:cs typeface="Times New Roman" panose="02020603050405020304" pitchFamily="18" charset="0"/>
              </a:rPr>
              <a:t>associative</a:t>
            </a:r>
            <a:r>
              <a:rPr lang="en-RW" sz="2400" dirty="0">
                <a:effectLst/>
                <a:latin typeface="Aptos" panose="020B0004020202020204" pitchFamily="34" charset="0"/>
                <a:ea typeface="Aptos" panose="020B0004020202020204" pitchFamily="34" charset="0"/>
                <a:cs typeface="Times New Roman" panose="02020603050405020304" pitchFamily="18" charset="0"/>
              </a:rPr>
              <a:t>, and </a:t>
            </a:r>
            <a:r>
              <a:rPr lang="en-RW" sz="2400" b="1" dirty="0">
                <a:effectLst/>
                <a:latin typeface="Aptos" panose="020B0004020202020204" pitchFamily="34" charset="0"/>
                <a:ea typeface="Aptos" panose="020B0004020202020204" pitchFamily="34" charset="0"/>
                <a:cs typeface="Times New Roman" panose="02020603050405020304" pitchFamily="18" charset="0"/>
              </a:rPr>
              <a:t>permissive</a:t>
            </a:r>
            <a:r>
              <a:rPr lang="en-RW" sz="2400" dirty="0">
                <a:effectLst/>
                <a:latin typeface="Aptos" panose="020B0004020202020204" pitchFamily="34" charset="0"/>
                <a:ea typeface="Aptos" panose="020B0004020202020204" pitchFamily="34" charset="0"/>
                <a:cs typeface="Times New Roman" panose="02020603050405020304" pitchFamily="18" charset="0"/>
              </a:rPr>
              <a:t> styles.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n-RW" sz="2400" dirty="0">
                <a:effectLst/>
                <a:latin typeface="Aptos" panose="020B0004020202020204" pitchFamily="34" charset="0"/>
                <a:ea typeface="Aptos" panose="020B0004020202020204" pitchFamily="34" charset="0"/>
                <a:cs typeface="Times New Roman" panose="02020603050405020304" pitchFamily="18" charset="0"/>
              </a:rPr>
              <a:t>By understanding </a:t>
            </a:r>
            <a:r>
              <a:rPr lang="en-US" sz="2400" dirty="0">
                <a:effectLst/>
                <a:latin typeface="Aptos" panose="020B0004020202020204" pitchFamily="34" charset="0"/>
                <a:ea typeface="Aptos" panose="020B0004020202020204" pitchFamily="34" charset="0"/>
                <a:cs typeface="Times New Roman" panose="02020603050405020304" pitchFamily="18" charset="0"/>
              </a:rPr>
              <a:t>the </a:t>
            </a:r>
            <a:r>
              <a:rPr lang="en-RW" sz="2400" dirty="0">
                <a:effectLst/>
                <a:latin typeface="Aptos" panose="020B0004020202020204" pitchFamily="34" charset="0"/>
                <a:ea typeface="Aptos" panose="020B0004020202020204" pitchFamily="34" charset="0"/>
                <a:cs typeface="Times New Roman" panose="02020603050405020304" pitchFamily="18" charset="0"/>
              </a:rPr>
              <a:t>different teaching styles and their corresponding methods, </a:t>
            </a:r>
            <a:r>
              <a:rPr lang="en-US" sz="2400" dirty="0">
                <a:effectLst/>
                <a:latin typeface="Aptos" panose="020B0004020202020204" pitchFamily="34" charset="0"/>
                <a:ea typeface="Aptos" panose="020B0004020202020204" pitchFamily="34" charset="0"/>
                <a:cs typeface="Times New Roman" panose="02020603050405020304" pitchFamily="18" charset="0"/>
              </a:rPr>
              <a:t>teachers</a:t>
            </a:r>
            <a:r>
              <a:rPr lang="en-RW" sz="2400" dirty="0">
                <a:effectLst/>
                <a:latin typeface="Aptos" panose="020B0004020202020204" pitchFamily="34" charset="0"/>
                <a:ea typeface="Aptos" panose="020B0004020202020204" pitchFamily="34" charset="0"/>
                <a:cs typeface="Times New Roman" panose="02020603050405020304" pitchFamily="18" charset="0"/>
              </a:rPr>
              <a:t>s can select and implement the </a:t>
            </a:r>
            <a:r>
              <a:rPr lang="en-US" sz="2400" dirty="0">
                <a:effectLst/>
                <a:latin typeface="Aptos" panose="020B0004020202020204" pitchFamily="34" charset="0"/>
                <a:ea typeface="Aptos" panose="020B0004020202020204" pitchFamily="34" charset="0"/>
                <a:cs typeface="Times New Roman" panose="02020603050405020304" pitchFamily="18" charset="0"/>
              </a:rPr>
              <a:t>teaching approaches and strategies </a:t>
            </a:r>
            <a:r>
              <a:rPr lang="en-RW" sz="2400" dirty="0">
                <a:effectLst/>
                <a:latin typeface="Aptos" panose="020B0004020202020204" pitchFamily="34" charset="0"/>
                <a:ea typeface="Aptos" panose="020B0004020202020204" pitchFamily="34" charset="0"/>
                <a:cs typeface="Times New Roman" panose="02020603050405020304" pitchFamily="18" charset="0"/>
              </a:rPr>
              <a:t>learning objectives, the content they are teaching, and the needs of their students.</a:t>
            </a:r>
          </a:p>
          <a:p>
            <a:endParaRPr lang="en-RW" dirty="0"/>
          </a:p>
        </p:txBody>
      </p:sp>
    </p:spTree>
    <p:extLst>
      <p:ext uri="{BB962C8B-B14F-4D97-AF65-F5344CB8AC3E}">
        <p14:creationId xmlns:p14="http://schemas.microsoft.com/office/powerpoint/2010/main" val="206027366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80237-05C9-147B-6DE4-24970472434C}"/>
              </a:ext>
            </a:extLst>
          </p:cNvPr>
          <p:cNvSpPr>
            <a:spLocks noGrp="1"/>
          </p:cNvSpPr>
          <p:nvPr>
            <p:ph type="title"/>
          </p:nvPr>
        </p:nvSpPr>
        <p:spPr/>
        <p:txBody>
          <a:bodyPr>
            <a:normAutofit/>
          </a:bodyPr>
          <a:lstStyle/>
          <a:p>
            <a:r>
              <a:rPr lang="en-US" sz="3200" b="1" dirty="0"/>
              <a:t>Teaching styles</a:t>
            </a:r>
            <a:endParaRPr lang="en-RW" sz="3200" dirty="0"/>
          </a:p>
        </p:txBody>
      </p:sp>
      <p:sp>
        <p:nvSpPr>
          <p:cNvPr id="3" name="Content Placeholder 2">
            <a:extLst>
              <a:ext uri="{FF2B5EF4-FFF2-40B4-BE49-F238E27FC236}">
                <a16:creationId xmlns:a16="http://schemas.microsoft.com/office/drawing/2014/main" id="{F93DC8E4-CD88-8B7B-ADDF-F8B7CB1EDD1D}"/>
              </a:ext>
            </a:extLst>
          </p:cNvPr>
          <p:cNvSpPr>
            <a:spLocks noGrp="1"/>
          </p:cNvSpPr>
          <p:nvPr>
            <p:ph idx="1"/>
          </p:nvPr>
        </p:nvSpPr>
        <p:spPr>
          <a:xfrm>
            <a:off x="838200" y="1292470"/>
            <a:ext cx="10515600" cy="5275384"/>
          </a:xfrm>
        </p:spPr>
        <p:txBody>
          <a:bodyPr>
            <a:noAutofit/>
          </a:bodyPr>
          <a:lstStyle/>
          <a:p>
            <a:pPr>
              <a:lnSpc>
                <a:spcPct val="107000"/>
              </a:lnSpc>
              <a:spcAft>
                <a:spcPts val="800"/>
              </a:spcAft>
              <a:buFont typeface="Wingdings" panose="05000000000000000000" pitchFamily="2" charset="2"/>
              <a:buChar char="ü"/>
            </a:pPr>
            <a:r>
              <a:rPr lang="en-RW" sz="2400" b="1" dirty="0">
                <a:effectLst/>
                <a:latin typeface="Aptos" panose="020B0004020202020204" pitchFamily="34" charset="0"/>
                <a:ea typeface="Aptos" panose="020B0004020202020204" pitchFamily="34" charset="0"/>
                <a:cs typeface="Times New Roman" panose="02020603050405020304" pitchFamily="18" charset="0"/>
              </a:rPr>
              <a:t>Transmissive teaching style</a:t>
            </a:r>
            <a:r>
              <a:rPr lang="en-US" sz="2400" b="1" dirty="0">
                <a:effectLst/>
                <a:latin typeface="Aptos" panose="020B0004020202020204" pitchFamily="34" charset="0"/>
                <a:ea typeface="Aptos" panose="020B0004020202020204" pitchFamily="34" charset="0"/>
                <a:cs typeface="Times New Roman" panose="02020603050405020304" pitchFamily="18" charset="0"/>
              </a:rPr>
              <a:t>:</a:t>
            </a:r>
            <a:endParaRPr lang="en-RW"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F</a:t>
            </a:r>
            <a:r>
              <a:rPr lang="en-RW" sz="2400" dirty="0" err="1">
                <a:effectLst/>
                <a:latin typeface="Aptos" panose="020B0004020202020204" pitchFamily="34" charset="0"/>
                <a:ea typeface="Aptos" panose="020B0004020202020204" pitchFamily="34" charset="0"/>
                <a:cs typeface="Times New Roman" panose="02020603050405020304" pitchFamily="18" charset="0"/>
              </a:rPr>
              <a:t>ocuses</a:t>
            </a:r>
            <a:r>
              <a:rPr lang="en-RW" sz="2400" dirty="0">
                <a:effectLst/>
                <a:latin typeface="Aptos" panose="020B0004020202020204" pitchFamily="34" charset="0"/>
                <a:ea typeface="Aptos" panose="020B0004020202020204" pitchFamily="34" charset="0"/>
                <a:cs typeface="Times New Roman" panose="02020603050405020304" pitchFamily="18" charset="0"/>
              </a:rPr>
              <a:t> on the direct transmission of knowledge from the teacher to the students.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is typically seen as the expert, and the primary goal is for students to absorb and understand content.</a:t>
            </a: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Methods related to transmissive teaching style:</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RW" sz="2400" dirty="0">
                <a:effectLst/>
                <a:latin typeface="Aptos" panose="020B0004020202020204" pitchFamily="34" charset="0"/>
                <a:ea typeface="Aptos" panose="020B0004020202020204" pitchFamily="34" charset="0"/>
                <a:cs typeface="Times New Roman" panose="02020603050405020304" pitchFamily="18" charset="0"/>
              </a:rPr>
              <a:t>Lecturing or </a:t>
            </a:r>
            <a:r>
              <a:rPr lang="en-US" sz="2400" dirty="0">
                <a:effectLst/>
                <a:latin typeface="Aptos" panose="020B0004020202020204" pitchFamily="34" charset="0"/>
                <a:ea typeface="Aptos" panose="020B0004020202020204" pitchFamily="34" charset="0"/>
                <a:cs typeface="Times New Roman" panose="02020603050405020304" pitchFamily="18" charset="0"/>
              </a:rPr>
              <a:t>l</a:t>
            </a:r>
            <a:r>
              <a:rPr lang="en-RW" sz="2400" dirty="0" err="1">
                <a:effectLst/>
                <a:latin typeface="Aptos" panose="020B0004020202020204" pitchFamily="34" charset="0"/>
                <a:ea typeface="Aptos" panose="020B0004020202020204" pitchFamily="34" charset="0"/>
                <a:cs typeface="Times New Roman" panose="02020603050405020304" pitchFamily="18" charset="0"/>
              </a:rPr>
              <a:t>ecture</a:t>
            </a:r>
            <a:r>
              <a:rPr lang="en-RW"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latin typeface="Aptos" panose="020B0004020202020204" pitchFamily="34" charset="0"/>
                <a:ea typeface="Aptos" panose="020B0004020202020204" pitchFamily="34" charset="0"/>
                <a:cs typeface="Times New Roman" panose="02020603050405020304" pitchFamily="18" charset="0"/>
              </a:rPr>
              <a:t>m</a:t>
            </a:r>
            <a:r>
              <a:rPr lang="en-RW" sz="2400" dirty="0" err="1">
                <a:effectLst/>
                <a:latin typeface="Aptos" panose="020B0004020202020204" pitchFamily="34" charset="0"/>
                <a:ea typeface="Aptos" panose="020B0004020202020204" pitchFamily="34" charset="0"/>
                <a:cs typeface="Times New Roman" panose="02020603050405020304" pitchFamily="18" charset="0"/>
              </a:rPr>
              <a:t>ethod</a:t>
            </a:r>
            <a:r>
              <a:rPr lang="en-US" sz="2400" dirty="0">
                <a:latin typeface="Aptos" panose="020B0004020202020204" pitchFamily="34" charset="0"/>
                <a:ea typeface="Aptos" panose="020B0004020202020204" pitchFamily="34" charset="0"/>
                <a:cs typeface="Times New Roman" panose="02020603050405020304" pitchFamily="18" charset="0"/>
              </a:rPr>
              <a:t> and d</a:t>
            </a:r>
            <a:r>
              <a:rPr lang="en-RW" sz="2400" dirty="0" err="1">
                <a:effectLst/>
                <a:latin typeface="Aptos" panose="020B0004020202020204" pitchFamily="34" charset="0"/>
                <a:ea typeface="Aptos" panose="020B0004020202020204" pitchFamily="34" charset="0"/>
                <a:cs typeface="Times New Roman" panose="02020603050405020304" pitchFamily="18" charset="0"/>
              </a:rPr>
              <a:t>emonstration</a:t>
            </a:r>
            <a:r>
              <a:rPr lang="en-RW"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m</a:t>
            </a:r>
            <a:r>
              <a:rPr lang="en-RW" sz="2400" dirty="0" err="1">
                <a:effectLst/>
                <a:latin typeface="Aptos" panose="020B0004020202020204" pitchFamily="34" charset="0"/>
                <a:ea typeface="Aptos" panose="020B0004020202020204" pitchFamily="34" charset="0"/>
                <a:cs typeface="Times New Roman" panose="02020603050405020304" pitchFamily="18" charset="0"/>
              </a:rPr>
              <a:t>ethod</a:t>
            </a:r>
            <a:r>
              <a:rPr lang="en-US" sz="2400" dirty="0">
                <a:latin typeface="Aptos" panose="020B0004020202020204" pitchFamily="34"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22145058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0511-97E0-12D1-A011-22583BD99A7A}"/>
              </a:ext>
            </a:extLst>
          </p:cNvPr>
          <p:cNvSpPr>
            <a:spLocks noGrp="1"/>
          </p:cNvSpPr>
          <p:nvPr>
            <p:ph type="title"/>
          </p:nvPr>
        </p:nvSpPr>
        <p:spPr/>
        <p:txBody>
          <a:bodyPr>
            <a:normAutofit/>
          </a:bodyPr>
          <a:lstStyle/>
          <a:p>
            <a:r>
              <a:rPr lang="en-US" sz="3200" b="1" dirty="0"/>
              <a:t>Teaching styles</a:t>
            </a:r>
            <a:endParaRPr lang="en-RW" sz="3200" dirty="0"/>
          </a:p>
        </p:txBody>
      </p:sp>
      <p:sp>
        <p:nvSpPr>
          <p:cNvPr id="3" name="Content Placeholder 2">
            <a:extLst>
              <a:ext uri="{FF2B5EF4-FFF2-40B4-BE49-F238E27FC236}">
                <a16:creationId xmlns:a16="http://schemas.microsoft.com/office/drawing/2014/main" id="{A9EEAB7D-01F5-594B-1A93-43B0FCCE9523}"/>
              </a:ext>
            </a:extLst>
          </p:cNvPr>
          <p:cNvSpPr>
            <a:spLocks noGrp="1"/>
          </p:cNvSpPr>
          <p:nvPr>
            <p:ph idx="1"/>
          </p:nvPr>
        </p:nvSpPr>
        <p:spPr/>
        <p:txBody>
          <a:bodyPr/>
          <a:lstStyle/>
          <a:p>
            <a:pPr>
              <a:lnSpc>
                <a:spcPct val="107000"/>
              </a:lnSpc>
              <a:spcAft>
                <a:spcPts val="800"/>
              </a:spcAft>
              <a:buFont typeface="Wingdings" panose="05000000000000000000" pitchFamily="2" charset="2"/>
              <a:buChar char="ü"/>
            </a:pPr>
            <a:r>
              <a:rPr lang="en-RW" sz="2800" b="1" dirty="0">
                <a:effectLst/>
                <a:latin typeface="Aptos" panose="020B0004020202020204" pitchFamily="34" charset="0"/>
                <a:ea typeface="Aptos" panose="020B0004020202020204" pitchFamily="34" charset="0"/>
                <a:cs typeface="Times New Roman" panose="02020603050405020304" pitchFamily="18" charset="0"/>
              </a:rPr>
              <a:t>Inciting </a:t>
            </a:r>
            <a:r>
              <a:rPr lang="en-US" sz="2800" b="1" dirty="0">
                <a:effectLst/>
                <a:latin typeface="Aptos" panose="020B0004020202020204" pitchFamily="34" charset="0"/>
                <a:ea typeface="Aptos" panose="020B0004020202020204" pitchFamily="34" charset="0"/>
                <a:cs typeface="Times New Roman" panose="02020603050405020304" pitchFamily="18" charset="0"/>
              </a:rPr>
              <a:t>t</a:t>
            </a:r>
            <a:r>
              <a:rPr lang="en-RW" sz="2800" b="1" dirty="0" err="1">
                <a:effectLst/>
                <a:latin typeface="Aptos" panose="020B0004020202020204" pitchFamily="34" charset="0"/>
                <a:ea typeface="Aptos" panose="020B0004020202020204" pitchFamily="34" charset="0"/>
                <a:cs typeface="Times New Roman" panose="02020603050405020304" pitchFamily="18" charset="0"/>
              </a:rPr>
              <a:t>eaching</a:t>
            </a:r>
            <a:r>
              <a:rPr lang="en-RW" sz="2800" b="1" dirty="0">
                <a:effectLst/>
                <a:latin typeface="Aptos" panose="020B0004020202020204" pitchFamily="34" charset="0"/>
                <a:ea typeface="Aptos" panose="020B0004020202020204" pitchFamily="34" charset="0"/>
                <a:cs typeface="Times New Roman" panose="02020603050405020304" pitchFamily="18" charset="0"/>
              </a:rPr>
              <a:t> </a:t>
            </a:r>
            <a:r>
              <a:rPr lang="en-US" sz="2800" b="1" dirty="0">
                <a:effectLst/>
                <a:latin typeface="Aptos" panose="020B0004020202020204" pitchFamily="34" charset="0"/>
                <a:ea typeface="Aptos" panose="020B0004020202020204" pitchFamily="34" charset="0"/>
                <a:cs typeface="Times New Roman" panose="02020603050405020304" pitchFamily="18" charset="0"/>
              </a:rPr>
              <a:t>s</a:t>
            </a:r>
            <a:r>
              <a:rPr lang="en-RW" sz="2800" b="1" dirty="0">
                <a:effectLst/>
                <a:latin typeface="Aptos" panose="020B0004020202020204" pitchFamily="34" charset="0"/>
                <a:ea typeface="Aptos" panose="020B0004020202020204" pitchFamily="34" charset="0"/>
                <a:cs typeface="Times New Roman" panose="02020603050405020304" pitchFamily="18" charset="0"/>
              </a:rPr>
              <a:t>tyle</a:t>
            </a:r>
            <a:r>
              <a:rPr lang="en-US" sz="2800" b="1" dirty="0">
                <a:effectLst/>
                <a:latin typeface="Aptos" panose="020B0004020202020204" pitchFamily="34" charset="0"/>
                <a:ea typeface="Aptos" panose="020B0004020202020204" pitchFamily="34" charset="0"/>
                <a:cs typeface="Times New Roman" panose="02020603050405020304" pitchFamily="18" charset="0"/>
              </a:rPr>
              <a:t>:</a:t>
            </a:r>
            <a:endParaRPr lang="en-RW" sz="2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sz="2800" dirty="0">
                <a:effectLst/>
                <a:latin typeface="Aptos" panose="020B0004020202020204" pitchFamily="34" charset="0"/>
                <a:ea typeface="Aptos" panose="020B0004020202020204" pitchFamily="34" charset="0"/>
                <a:cs typeface="Times New Roman" panose="02020603050405020304" pitchFamily="18" charset="0"/>
              </a:rPr>
              <a:t>This teaching style is characterized by the teacher’s role in stimulating student thought and discussion. </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sz="2800" dirty="0">
                <a:effectLst/>
                <a:latin typeface="Aptos" panose="020B0004020202020204" pitchFamily="34" charset="0"/>
                <a:ea typeface="Aptos" panose="020B0004020202020204" pitchFamily="34" charset="0"/>
                <a:cs typeface="Times New Roman" panose="02020603050405020304" pitchFamily="18" charset="0"/>
              </a:rPr>
              <a:t>The teacher encourages students to ask questions, reflect on the material, and critically engage with ideas.</a:t>
            </a:r>
          </a:p>
          <a:p>
            <a:pPr>
              <a:lnSpc>
                <a:spcPct val="107000"/>
              </a:lnSpc>
              <a:spcAft>
                <a:spcPts val="800"/>
              </a:spcAft>
            </a:pPr>
            <a:r>
              <a:rPr lang="en-RW" sz="2800" dirty="0">
                <a:effectLst/>
                <a:latin typeface="Aptos" panose="020B0004020202020204" pitchFamily="34" charset="0"/>
                <a:ea typeface="Aptos" panose="020B0004020202020204" pitchFamily="34" charset="0"/>
                <a:cs typeface="Times New Roman" panose="02020603050405020304" pitchFamily="18" charset="0"/>
              </a:rPr>
              <a:t>Methods related to inciting teaching style:</a:t>
            </a:r>
            <a:r>
              <a:rPr lang="en-US" sz="2800" dirty="0">
                <a:effectLst/>
                <a:latin typeface="Aptos" panose="020B0004020202020204" pitchFamily="34" charset="0"/>
                <a:ea typeface="Aptos" panose="020B0004020202020204" pitchFamily="34" charset="0"/>
                <a:cs typeface="Times New Roman" panose="02020603050405020304" pitchFamily="18" charset="0"/>
              </a:rPr>
              <a:t> </a:t>
            </a:r>
            <a:r>
              <a:rPr lang="en-RW" sz="2800" dirty="0">
                <a:effectLst/>
                <a:latin typeface="Aptos" panose="020B0004020202020204" pitchFamily="34" charset="0"/>
                <a:ea typeface="Aptos" panose="020B0004020202020204" pitchFamily="34" charset="0"/>
                <a:cs typeface="Times New Roman" panose="02020603050405020304" pitchFamily="18" charset="0"/>
              </a:rPr>
              <a:t>Question-Answer </a:t>
            </a:r>
            <a:r>
              <a:rPr lang="en-US" sz="2800" dirty="0">
                <a:effectLst/>
                <a:latin typeface="Aptos" panose="020B0004020202020204" pitchFamily="34" charset="0"/>
                <a:ea typeface="Aptos" panose="020B0004020202020204" pitchFamily="34" charset="0"/>
                <a:cs typeface="Times New Roman" panose="02020603050405020304" pitchFamily="18" charset="0"/>
              </a:rPr>
              <a:t>m</a:t>
            </a:r>
            <a:r>
              <a:rPr lang="en-RW" sz="2800" dirty="0" err="1">
                <a:effectLst/>
                <a:latin typeface="Aptos" panose="020B0004020202020204" pitchFamily="34" charset="0"/>
                <a:ea typeface="Aptos" panose="020B0004020202020204" pitchFamily="34" charset="0"/>
                <a:cs typeface="Times New Roman" panose="02020603050405020304" pitchFamily="18" charset="0"/>
              </a:rPr>
              <a:t>ethod</a:t>
            </a:r>
            <a:r>
              <a:rPr lang="en-US" sz="2800" dirty="0">
                <a:effectLst/>
                <a:latin typeface="Aptos" panose="020B0004020202020204" pitchFamily="34" charset="0"/>
                <a:ea typeface="Aptos" panose="020B0004020202020204" pitchFamily="34" charset="0"/>
                <a:cs typeface="Times New Roman" panose="02020603050405020304" pitchFamily="18" charset="0"/>
              </a:rPr>
              <a:t>, flipped classroom.</a:t>
            </a:r>
            <a:endParaRPr lang="en-RW" sz="2800"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082311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2F413-5848-3D1D-722F-F06A3EB69611}"/>
              </a:ext>
            </a:extLst>
          </p:cNvPr>
          <p:cNvSpPr>
            <a:spLocks noGrp="1"/>
          </p:cNvSpPr>
          <p:nvPr>
            <p:ph type="title"/>
          </p:nvPr>
        </p:nvSpPr>
        <p:spPr/>
        <p:txBody>
          <a:bodyPr/>
          <a:lstStyle/>
          <a:p>
            <a:r>
              <a:rPr lang="en-US" sz="3200" b="1" dirty="0"/>
              <a:t>Strategic learning</a:t>
            </a:r>
            <a:endParaRPr lang="en-RW" sz="3200" b="1" dirty="0"/>
          </a:p>
        </p:txBody>
      </p:sp>
      <p:sp>
        <p:nvSpPr>
          <p:cNvPr id="3" name="Content Placeholder 2">
            <a:extLst>
              <a:ext uri="{FF2B5EF4-FFF2-40B4-BE49-F238E27FC236}">
                <a16:creationId xmlns:a16="http://schemas.microsoft.com/office/drawing/2014/main" id="{275AD956-A860-2049-B586-E03B74BCA076}"/>
              </a:ext>
            </a:extLst>
          </p:cNvPr>
          <p:cNvSpPr>
            <a:spLocks noGrp="1"/>
          </p:cNvSpPr>
          <p:nvPr>
            <p:ph idx="1"/>
          </p:nvPr>
        </p:nvSpPr>
        <p:spPr>
          <a:xfrm>
            <a:off x="703385" y="1600200"/>
            <a:ext cx="10067192" cy="5257800"/>
          </a:xfrm>
        </p:spPr>
        <p:txBody>
          <a:bodyPr>
            <a:normAutofit fontScale="92500" lnSpcReduction="20000"/>
          </a:bodyPr>
          <a:lstStyle/>
          <a:p>
            <a:pPr>
              <a:lnSpc>
                <a:spcPct val="107000"/>
              </a:lnSpc>
              <a:spcAft>
                <a:spcPts val="800"/>
              </a:spcAft>
            </a:pPr>
            <a:r>
              <a:rPr lang="en-RW" sz="2400" b="1" dirty="0">
                <a:latin typeface="Times New Roman" panose="02020603050405020304" pitchFamily="18" charset="0"/>
                <a:ea typeface="Aptos" panose="020B0004020202020204" pitchFamily="34" charset="0"/>
                <a:cs typeface="Times New Roman" panose="02020603050405020304" pitchFamily="18" charset="0"/>
              </a:rPr>
              <a:t>Key </a:t>
            </a:r>
            <a:r>
              <a:rPr lang="en-US" sz="2400" b="1" dirty="0">
                <a:latin typeface="Times New Roman" panose="02020603050405020304" pitchFamily="18" charset="0"/>
                <a:ea typeface="Aptos" panose="020B0004020202020204" pitchFamily="34" charset="0"/>
                <a:cs typeface="Times New Roman" panose="02020603050405020304" pitchFamily="18" charset="0"/>
              </a:rPr>
              <a:t>c</a:t>
            </a:r>
            <a:r>
              <a:rPr lang="en-RW" sz="2400" b="1" dirty="0" err="1">
                <a:latin typeface="Times New Roman" panose="02020603050405020304" pitchFamily="18" charset="0"/>
                <a:ea typeface="Aptos" panose="020B0004020202020204" pitchFamily="34" charset="0"/>
                <a:cs typeface="Times New Roman" panose="02020603050405020304" pitchFamily="18" charset="0"/>
              </a:rPr>
              <a:t>haracteristics</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marL="342900" indent="-342900">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Focus on achieving specific goals (e.g., good grades).</a:t>
            </a:r>
          </a:p>
          <a:p>
            <a:pPr marL="342900" indent="-342900">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Uses time management, planning, and strategic techniques.</a:t>
            </a:r>
          </a:p>
          <a:p>
            <a:pPr marL="342900" indent="-342900">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Balances between understanding material and efficient learning for assessments.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US" sz="2400" b="1" dirty="0">
                <a:latin typeface="Times New Roman" panose="02020603050405020304" pitchFamily="18" charset="0"/>
                <a:cs typeface="Times New Roman" panose="02020603050405020304" pitchFamily="18" charset="0"/>
              </a:rPr>
              <a:t>S</a:t>
            </a:r>
            <a:r>
              <a:rPr lang="en-ZA" sz="2400" b="1" dirty="0" err="1">
                <a:latin typeface="Times New Roman" panose="02020603050405020304" pitchFamily="18" charset="0"/>
                <a:cs typeface="Times New Roman" panose="02020603050405020304" pitchFamily="18" charset="0"/>
              </a:rPr>
              <a:t>tudents</a:t>
            </a:r>
            <a:r>
              <a:rPr lang="en-ZA" sz="2400" b="1" dirty="0">
                <a:latin typeface="Times New Roman" panose="02020603050405020304" pitchFamily="18" charset="0"/>
                <a:cs typeface="Times New Roman" panose="02020603050405020304" pitchFamily="18" charset="0"/>
              </a:rPr>
              <a:t> who use the strategic approach</a:t>
            </a:r>
            <a:r>
              <a:rPr lang="en-ZA" sz="2400" dirty="0">
                <a:latin typeface="Times New Roman" panose="02020603050405020304" pitchFamily="18" charset="0"/>
                <a:cs typeface="Times New Roman" panose="02020603050405020304" pitchFamily="18" charset="0"/>
              </a:rPr>
              <a:t>:</a:t>
            </a:r>
          </a:p>
          <a:p>
            <a:pPr marL="342900" indent="-342900">
              <a:lnSpc>
                <a:spcPct val="107000"/>
              </a:lnSpc>
              <a:spcAft>
                <a:spcPts val="800"/>
              </a:spcAft>
              <a:buSzPts val="1000"/>
              <a:buFont typeface="Symbol" panose="05050102010706020507" pitchFamily="18" charset="2"/>
              <a:buChar char=""/>
              <a:tabLst>
                <a:tab pos="457200" algn="l"/>
              </a:tabLst>
            </a:pPr>
            <a:r>
              <a:rPr lang="en-ZA" sz="2400" dirty="0">
                <a:latin typeface="Times New Roman" panose="02020603050405020304" pitchFamily="18" charset="0"/>
                <a:cs typeface="Times New Roman" panose="02020603050405020304" pitchFamily="18" charset="0"/>
              </a:rPr>
              <a:t>Intend to obtain high grades;</a:t>
            </a:r>
          </a:p>
          <a:p>
            <a:pPr marL="342900" indent="-342900">
              <a:lnSpc>
                <a:spcPct val="107000"/>
              </a:lnSpc>
              <a:spcAft>
                <a:spcPts val="800"/>
              </a:spcAft>
              <a:buSzPts val="1000"/>
              <a:buFont typeface="Symbol" panose="05050102010706020507" pitchFamily="18" charset="2"/>
              <a:buChar char=""/>
              <a:tabLst>
                <a:tab pos="457200" algn="l"/>
              </a:tabLst>
            </a:pPr>
            <a:r>
              <a:rPr lang="en-ZA" sz="2400" dirty="0">
                <a:latin typeface="Times New Roman" panose="02020603050405020304" pitchFamily="18" charset="0"/>
                <a:cs typeface="Times New Roman" panose="02020603050405020304" pitchFamily="18" charset="0"/>
              </a:rPr>
              <a:t>Organise their time and distribute their effort to greatest effect;</a:t>
            </a:r>
          </a:p>
          <a:p>
            <a:pPr marL="342900" indent="-342900">
              <a:lnSpc>
                <a:spcPct val="107000"/>
              </a:lnSpc>
              <a:spcAft>
                <a:spcPts val="800"/>
              </a:spcAft>
              <a:buSzPts val="1000"/>
              <a:buFont typeface="Symbol" panose="05050102010706020507" pitchFamily="18" charset="2"/>
              <a:buChar char=""/>
              <a:tabLst>
                <a:tab pos="457200" algn="l"/>
              </a:tabLst>
            </a:pPr>
            <a:r>
              <a:rPr lang="en-ZA" sz="2400" dirty="0">
                <a:latin typeface="Times New Roman" panose="02020603050405020304" pitchFamily="18" charset="0"/>
                <a:cs typeface="Times New Roman" panose="02020603050405020304" pitchFamily="18" charset="0"/>
              </a:rPr>
              <a:t>Ensure that the conditions and materials for studying are appropriate;</a:t>
            </a:r>
          </a:p>
          <a:p>
            <a:pPr marL="342900" indent="-342900">
              <a:lnSpc>
                <a:spcPct val="107000"/>
              </a:lnSpc>
              <a:spcAft>
                <a:spcPts val="800"/>
              </a:spcAft>
              <a:buSzPts val="1000"/>
              <a:buFont typeface="Symbol" panose="05050102010706020507" pitchFamily="18" charset="2"/>
              <a:buChar char=""/>
              <a:tabLst>
                <a:tab pos="457200" algn="l"/>
              </a:tabLst>
            </a:pPr>
            <a:r>
              <a:rPr lang="en-ZA" sz="2400" dirty="0">
                <a:latin typeface="Times New Roman" panose="02020603050405020304" pitchFamily="18" charset="0"/>
                <a:cs typeface="Times New Roman" panose="02020603050405020304" pitchFamily="18" charset="0"/>
              </a:rPr>
              <a:t>Use previous exam papers to predict questions;</a:t>
            </a:r>
          </a:p>
          <a:p>
            <a:pPr marL="342900" indent="-342900">
              <a:lnSpc>
                <a:spcPct val="107000"/>
              </a:lnSpc>
              <a:spcAft>
                <a:spcPts val="800"/>
              </a:spcAft>
              <a:buSzPts val="1000"/>
              <a:buFont typeface="Symbol" panose="05050102010706020507" pitchFamily="18" charset="2"/>
              <a:buChar char=""/>
              <a:tabLst>
                <a:tab pos="457200" algn="l"/>
              </a:tabLst>
            </a:pPr>
            <a:r>
              <a:rPr lang="en-ZA" sz="2400" dirty="0">
                <a:latin typeface="Times New Roman" panose="02020603050405020304" pitchFamily="18" charset="0"/>
                <a:cs typeface="Times New Roman" panose="02020603050405020304" pitchFamily="18" charset="0"/>
              </a:rPr>
              <a:t>Are alert to cues about marking schemes</a:t>
            </a:r>
            <a:endParaRPr lang="en-RW" sz="2400" dirty="0">
              <a:latin typeface="Times New Roman" panose="02020603050405020304" pitchFamily="18"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endParaRPr lang="en-RW" sz="18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7193969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2AFD1-D2E0-8C94-416B-744625884179}"/>
              </a:ext>
            </a:extLst>
          </p:cNvPr>
          <p:cNvSpPr>
            <a:spLocks noGrp="1"/>
          </p:cNvSpPr>
          <p:nvPr>
            <p:ph type="title"/>
          </p:nvPr>
        </p:nvSpPr>
        <p:spPr/>
        <p:txBody>
          <a:bodyPr>
            <a:normAutofit/>
          </a:bodyPr>
          <a:lstStyle/>
          <a:p>
            <a:r>
              <a:rPr lang="en-US" sz="3200" b="1" dirty="0"/>
              <a:t>Teaching styles</a:t>
            </a:r>
            <a:endParaRPr lang="en-RW" sz="3200" dirty="0"/>
          </a:p>
        </p:txBody>
      </p:sp>
      <p:sp>
        <p:nvSpPr>
          <p:cNvPr id="3" name="Content Placeholder 2">
            <a:extLst>
              <a:ext uri="{FF2B5EF4-FFF2-40B4-BE49-F238E27FC236}">
                <a16:creationId xmlns:a16="http://schemas.microsoft.com/office/drawing/2014/main" id="{9A6263CC-E5FF-00D1-6CB9-21323DB64B77}"/>
              </a:ext>
            </a:extLst>
          </p:cNvPr>
          <p:cNvSpPr>
            <a:spLocks noGrp="1"/>
          </p:cNvSpPr>
          <p:nvPr>
            <p:ph idx="1"/>
          </p:nvPr>
        </p:nvSpPr>
        <p:spPr/>
        <p:txBody>
          <a:bodyPr>
            <a:normAutofit/>
          </a:bodyPr>
          <a:lstStyle/>
          <a:p>
            <a:pPr>
              <a:lnSpc>
                <a:spcPct val="107000"/>
              </a:lnSpc>
              <a:spcAft>
                <a:spcPts val="800"/>
              </a:spcAft>
              <a:buFont typeface="Wingdings" panose="05000000000000000000" pitchFamily="2" charset="2"/>
              <a:buChar char="ü"/>
            </a:pPr>
            <a:r>
              <a:rPr lang="en-RW" sz="2400" b="1" dirty="0">
                <a:effectLst/>
                <a:latin typeface="Aptos" panose="020B0004020202020204" pitchFamily="34" charset="0"/>
                <a:ea typeface="Aptos" panose="020B0004020202020204" pitchFamily="34" charset="0"/>
                <a:cs typeface="Times New Roman" panose="02020603050405020304" pitchFamily="18" charset="0"/>
              </a:rPr>
              <a:t>Associative teaching style</a:t>
            </a:r>
            <a:r>
              <a:rPr lang="en-US" sz="2400" b="1" dirty="0">
                <a:effectLst/>
                <a:latin typeface="Aptos" panose="020B0004020202020204" pitchFamily="34" charset="0"/>
                <a:ea typeface="Aptos" panose="020B0004020202020204" pitchFamily="34" charset="0"/>
                <a:cs typeface="Times New Roman" panose="02020603050405020304" pitchFamily="18" charset="0"/>
              </a:rPr>
              <a:t>:</a:t>
            </a:r>
            <a:endParaRPr lang="en-RW"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dirty="0">
                <a:effectLst/>
                <a:latin typeface="Aptos" panose="020B0004020202020204" pitchFamily="34" charset="0"/>
                <a:ea typeface="Aptos" panose="020B0004020202020204" pitchFamily="34" charset="0"/>
                <a:cs typeface="Times New Roman" panose="02020603050405020304" pitchFamily="18" charset="0"/>
              </a:rPr>
              <a:t>It e</a:t>
            </a:r>
            <a:r>
              <a:rPr lang="en-RW" dirty="0" err="1">
                <a:effectLst/>
                <a:latin typeface="Aptos" panose="020B0004020202020204" pitchFamily="34" charset="0"/>
                <a:ea typeface="Aptos" panose="020B0004020202020204" pitchFamily="34" charset="0"/>
                <a:cs typeface="Times New Roman" panose="02020603050405020304" pitchFamily="18" charset="0"/>
              </a:rPr>
              <a:t>mphasizes</a:t>
            </a:r>
            <a:r>
              <a:rPr lang="en-RW" dirty="0">
                <a:effectLst/>
                <a:latin typeface="Aptos" panose="020B0004020202020204" pitchFamily="34" charset="0"/>
                <a:ea typeface="Aptos" panose="020B0004020202020204" pitchFamily="34" charset="0"/>
                <a:cs typeface="Times New Roman" panose="02020603050405020304" pitchFamily="18" charset="0"/>
              </a:rPr>
              <a:t> creating connections between ideas, facilitating student interaction, and promoting shared understanding.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dirty="0">
                <a:effectLst/>
                <a:latin typeface="Aptos" panose="020B0004020202020204" pitchFamily="34" charset="0"/>
                <a:ea typeface="Aptos" panose="020B0004020202020204" pitchFamily="34" charset="0"/>
                <a:cs typeface="Times New Roman" panose="02020603050405020304" pitchFamily="18" charset="0"/>
              </a:rPr>
              <a:t>It aims to build on students’ existing knowledge and integrate new concepts.</a:t>
            </a:r>
          </a:p>
          <a:p>
            <a:pPr>
              <a:lnSpc>
                <a:spcPct val="107000"/>
              </a:lnSpc>
              <a:spcAft>
                <a:spcPts val="800"/>
              </a:spcAft>
            </a:pPr>
            <a:r>
              <a:rPr lang="en-RW" dirty="0">
                <a:effectLst/>
                <a:latin typeface="Aptos" panose="020B0004020202020204" pitchFamily="34" charset="0"/>
                <a:ea typeface="Aptos" panose="020B0004020202020204" pitchFamily="34" charset="0"/>
                <a:cs typeface="Times New Roman" panose="02020603050405020304" pitchFamily="18" charset="0"/>
              </a:rPr>
              <a:t>Methods related to associative teaching style:</a:t>
            </a:r>
            <a:r>
              <a:rPr lang="en-US" dirty="0">
                <a:effectLst/>
                <a:latin typeface="Aptos" panose="020B0004020202020204" pitchFamily="34" charset="0"/>
                <a:ea typeface="Aptos" panose="020B0004020202020204" pitchFamily="34" charset="0"/>
                <a:cs typeface="Times New Roman" panose="02020603050405020304" pitchFamily="18" charset="0"/>
              </a:rPr>
              <a:t> </a:t>
            </a:r>
            <a:r>
              <a:rPr lang="en-RW" dirty="0">
                <a:effectLst/>
                <a:latin typeface="Aptos" panose="020B0004020202020204" pitchFamily="34" charset="0"/>
                <a:ea typeface="Aptos" panose="020B0004020202020204" pitchFamily="34" charset="0"/>
                <a:cs typeface="Times New Roman" panose="02020603050405020304" pitchFamily="18" charset="0"/>
              </a:rPr>
              <a:t>Discussion method</a:t>
            </a:r>
            <a:r>
              <a:rPr lang="en-US" dirty="0">
                <a:latin typeface="Aptos" panose="020B0004020202020204" pitchFamily="34" charset="0"/>
                <a:ea typeface="Aptos" panose="020B0004020202020204" pitchFamily="34" charset="0"/>
                <a:cs typeface="Times New Roman" panose="02020603050405020304" pitchFamily="18" charset="0"/>
              </a:rPr>
              <a:t> and </a:t>
            </a:r>
            <a:r>
              <a:rPr lang="en-RW" dirty="0">
                <a:effectLst/>
                <a:latin typeface="Aptos" panose="020B0004020202020204" pitchFamily="34" charset="0"/>
                <a:ea typeface="Aptos" panose="020B0004020202020204" pitchFamily="34" charset="0"/>
                <a:cs typeface="Times New Roman" panose="02020603050405020304" pitchFamily="18" charset="0"/>
              </a:rPr>
              <a:t>cooperative learning</a:t>
            </a:r>
            <a:r>
              <a:rPr lang="en-US" dirty="0">
                <a:effectLst/>
                <a:latin typeface="Aptos" panose="020B0004020202020204" pitchFamily="34" charset="0"/>
                <a:ea typeface="Aptos" panose="020B0004020202020204" pitchFamily="34" charset="0"/>
                <a:cs typeface="Times New Roman" panose="02020603050405020304" pitchFamily="18" charset="0"/>
              </a:rPr>
              <a:t>.</a:t>
            </a:r>
            <a:endParaRPr lang="en-RW"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5272187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EB522-93B6-0207-43F5-AAA4440AED83}"/>
              </a:ext>
            </a:extLst>
          </p:cNvPr>
          <p:cNvSpPr>
            <a:spLocks noGrp="1"/>
          </p:cNvSpPr>
          <p:nvPr>
            <p:ph type="title"/>
          </p:nvPr>
        </p:nvSpPr>
        <p:spPr/>
        <p:txBody>
          <a:bodyPr>
            <a:normAutofit/>
          </a:bodyPr>
          <a:lstStyle/>
          <a:p>
            <a:r>
              <a:rPr lang="en-US" sz="3200" b="1" dirty="0"/>
              <a:t>Teaching styles</a:t>
            </a:r>
            <a:endParaRPr lang="en-RW" sz="3200" dirty="0"/>
          </a:p>
        </p:txBody>
      </p:sp>
      <p:sp>
        <p:nvSpPr>
          <p:cNvPr id="3" name="Content Placeholder 2">
            <a:extLst>
              <a:ext uri="{FF2B5EF4-FFF2-40B4-BE49-F238E27FC236}">
                <a16:creationId xmlns:a16="http://schemas.microsoft.com/office/drawing/2014/main" id="{68DB4EC9-B7B2-DA8A-C538-0BE6015CA76D}"/>
              </a:ext>
            </a:extLst>
          </p:cNvPr>
          <p:cNvSpPr>
            <a:spLocks noGrp="1"/>
          </p:cNvSpPr>
          <p:nvPr>
            <p:ph idx="1"/>
          </p:nvPr>
        </p:nvSpPr>
        <p:spPr/>
        <p:txBody>
          <a:bodyPr/>
          <a:lstStyle/>
          <a:p>
            <a:pPr>
              <a:lnSpc>
                <a:spcPct val="107000"/>
              </a:lnSpc>
              <a:spcAft>
                <a:spcPts val="800"/>
              </a:spcAft>
              <a:buFont typeface="Wingdings" panose="05000000000000000000" pitchFamily="2" charset="2"/>
              <a:buChar char="ü"/>
            </a:pPr>
            <a:r>
              <a:rPr lang="en-RW" sz="2400" b="1" dirty="0">
                <a:effectLst/>
                <a:latin typeface="Aptos" panose="020B0004020202020204" pitchFamily="34" charset="0"/>
                <a:ea typeface="Aptos" panose="020B0004020202020204" pitchFamily="34" charset="0"/>
                <a:cs typeface="Times New Roman" panose="02020603050405020304" pitchFamily="18" charset="0"/>
              </a:rPr>
              <a:t>Permissive </a:t>
            </a:r>
            <a:r>
              <a:rPr lang="en-US" sz="2400" b="1" dirty="0">
                <a:effectLst/>
                <a:latin typeface="Aptos" panose="020B0004020202020204" pitchFamily="34" charset="0"/>
                <a:ea typeface="Aptos" panose="020B0004020202020204" pitchFamily="34" charset="0"/>
                <a:cs typeface="Times New Roman" panose="02020603050405020304" pitchFamily="18" charset="0"/>
              </a:rPr>
              <a:t>t</a:t>
            </a:r>
            <a:r>
              <a:rPr lang="en-RW" sz="2400" b="1" dirty="0" err="1">
                <a:effectLst/>
                <a:latin typeface="Aptos" panose="020B0004020202020204" pitchFamily="34" charset="0"/>
                <a:ea typeface="Aptos" panose="020B0004020202020204" pitchFamily="34" charset="0"/>
                <a:cs typeface="Times New Roman" panose="02020603050405020304" pitchFamily="18" charset="0"/>
              </a:rPr>
              <a:t>eaching</a:t>
            </a:r>
            <a:r>
              <a:rPr lang="en-RW" sz="2400" b="1" dirty="0">
                <a:effectLst/>
                <a:latin typeface="Aptos" panose="020B0004020202020204" pitchFamily="34" charset="0"/>
                <a:ea typeface="Aptos" panose="020B0004020202020204" pitchFamily="34" charset="0"/>
                <a:cs typeface="Times New Roman" panose="02020603050405020304" pitchFamily="18" charset="0"/>
              </a:rPr>
              <a:t> </a:t>
            </a:r>
            <a:r>
              <a:rPr lang="en-US" sz="2400" b="1" dirty="0">
                <a:effectLst/>
                <a:latin typeface="Aptos" panose="020B0004020202020204" pitchFamily="34" charset="0"/>
                <a:ea typeface="Aptos" panose="020B0004020202020204" pitchFamily="34" charset="0"/>
                <a:cs typeface="Times New Roman" panose="02020603050405020304" pitchFamily="18" charset="0"/>
              </a:rPr>
              <a:t>s</a:t>
            </a:r>
            <a:r>
              <a:rPr lang="en-RW" sz="2400" b="1" dirty="0">
                <a:effectLst/>
                <a:latin typeface="Aptos" panose="020B0004020202020204" pitchFamily="34" charset="0"/>
                <a:ea typeface="Aptos" panose="020B0004020202020204" pitchFamily="34" charset="0"/>
                <a:cs typeface="Times New Roman" panose="02020603050405020304" pitchFamily="18" charset="0"/>
              </a:rPr>
              <a:t>tyle</a:t>
            </a:r>
            <a:r>
              <a:rPr lang="en-US" sz="2400" b="1" dirty="0">
                <a:effectLst/>
                <a:latin typeface="Aptos" panose="020B0004020202020204" pitchFamily="34" charset="0"/>
                <a:ea typeface="Aptos" panose="020B0004020202020204" pitchFamily="34" charset="0"/>
                <a:cs typeface="Times New Roman" panose="02020603050405020304" pitchFamily="18" charset="0"/>
              </a:rPr>
              <a:t>:</a:t>
            </a:r>
            <a:endParaRPr lang="en-RW"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The permissive teaching style emphasizes student autonomy and discovery.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acts as a facilitator who creates an environment where students are encouraged to explore, ask questions, and guide their own learning.</a:t>
            </a: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Methods related to permissive teaching style:</a:t>
            </a:r>
            <a:r>
              <a:rPr lang="en-US" sz="2400" dirty="0">
                <a:latin typeface="Aptos" panose="020B0004020202020204" pitchFamily="34" charset="0"/>
                <a:ea typeface="Aptos" panose="020B0004020202020204" pitchFamily="34" charset="0"/>
                <a:cs typeface="Times New Roman" panose="02020603050405020304" pitchFamily="18" charset="0"/>
              </a:rPr>
              <a:t> I</a:t>
            </a:r>
            <a:r>
              <a:rPr lang="en-RW" sz="2400" dirty="0" err="1">
                <a:effectLst/>
                <a:latin typeface="Aptos" panose="020B0004020202020204" pitchFamily="34" charset="0"/>
                <a:ea typeface="Aptos" panose="020B0004020202020204" pitchFamily="34" charset="0"/>
                <a:cs typeface="Times New Roman" panose="02020603050405020304" pitchFamily="18" charset="0"/>
              </a:rPr>
              <a:t>nquiry</a:t>
            </a:r>
            <a:r>
              <a:rPr lang="en-RW" sz="2400" dirty="0">
                <a:effectLst/>
                <a:latin typeface="Aptos" panose="020B0004020202020204" pitchFamily="34" charset="0"/>
                <a:ea typeface="Aptos" panose="020B0004020202020204" pitchFamily="34" charset="0"/>
                <a:cs typeface="Times New Roman" panose="02020603050405020304" pitchFamily="18" charset="0"/>
              </a:rPr>
              <a:t>-</a:t>
            </a:r>
            <a:r>
              <a:rPr lang="en-US" sz="2400" dirty="0">
                <a:effectLst/>
                <a:latin typeface="Aptos" panose="020B0004020202020204" pitchFamily="34" charset="0"/>
                <a:ea typeface="Aptos" panose="020B0004020202020204" pitchFamily="34" charset="0"/>
                <a:cs typeface="Times New Roman" panose="02020603050405020304" pitchFamily="18" charset="0"/>
              </a:rPr>
              <a:t>B</a:t>
            </a:r>
            <a:r>
              <a:rPr lang="en-RW" sz="2400" dirty="0" err="1">
                <a:effectLst/>
                <a:latin typeface="Aptos" panose="020B0004020202020204" pitchFamily="34" charset="0"/>
                <a:ea typeface="Aptos" panose="020B0004020202020204" pitchFamily="34" charset="0"/>
                <a:cs typeface="Times New Roman" panose="02020603050405020304" pitchFamily="18" charset="0"/>
              </a:rPr>
              <a:t>ased</a:t>
            </a:r>
            <a:r>
              <a:rPr lang="en-RW"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L</a:t>
            </a:r>
            <a:r>
              <a:rPr lang="en-RW" sz="2400" dirty="0">
                <a:effectLst/>
                <a:latin typeface="Aptos" panose="020B0004020202020204" pitchFamily="34" charset="0"/>
                <a:ea typeface="Aptos" panose="020B0004020202020204" pitchFamily="34" charset="0"/>
                <a:cs typeface="Times New Roman" panose="02020603050405020304" pitchFamily="18" charset="0"/>
              </a:rPr>
              <a:t>earning method</a:t>
            </a:r>
            <a:r>
              <a:rPr lang="en-US" sz="2400" dirty="0">
                <a:latin typeface="Aptos" panose="020B0004020202020204" pitchFamily="34" charset="0"/>
                <a:ea typeface="Aptos" panose="020B0004020202020204" pitchFamily="34" charset="0"/>
                <a:cs typeface="Times New Roman" panose="02020603050405020304" pitchFamily="18" charset="0"/>
              </a:rPr>
              <a:t>, </a:t>
            </a:r>
            <a:r>
              <a:rPr lang="en-RW" sz="2400" dirty="0">
                <a:effectLst/>
                <a:latin typeface="Aptos" panose="020B0004020202020204" pitchFamily="34" charset="0"/>
                <a:ea typeface="Aptos" panose="020B0004020202020204" pitchFamily="34" charset="0"/>
                <a:cs typeface="Times New Roman" panose="02020603050405020304" pitchFamily="18" charset="0"/>
              </a:rPr>
              <a:t>Project-Based Learning (PBL)</a:t>
            </a:r>
            <a:r>
              <a:rPr lang="en-US" sz="2400" dirty="0">
                <a:effectLst/>
                <a:latin typeface="Aptos" panose="020B0004020202020204" pitchFamily="34" charset="0"/>
                <a:ea typeface="Aptos" panose="020B0004020202020204" pitchFamily="34" charset="0"/>
                <a:cs typeface="Times New Roman" panose="02020603050405020304" pitchFamily="18" charset="0"/>
              </a:rPr>
              <a:t> method</a:t>
            </a:r>
            <a:r>
              <a:rPr lang="en-US" sz="2400" dirty="0">
                <a:latin typeface="Aptos" panose="020B0004020202020204" pitchFamily="34" charset="0"/>
                <a:ea typeface="Aptos" panose="020B0004020202020204" pitchFamily="34" charset="0"/>
                <a:cs typeface="Times New Roman" panose="02020603050405020304" pitchFamily="18" charset="0"/>
              </a:rPr>
              <a:t>.</a:t>
            </a:r>
            <a:endParaRPr lang="en-RW"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RW" sz="1800"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99703025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B743-A26A-D245-70F4-9B8EF32440B6}"/>
              </a:ext>
            </a:extLst>
          </p:cNvPr>
          <p:cNvSpPr>
            <a:spLocks noGrp="1"/>
          </p:cNvSpPr>
          <p:nvPr>
            <p:ph type="title"/>
          </p:nvPr>
        </p:nvSpPr>
        <p:spPr/>
        <p:txBody>
          <a:bodyPr>
            <a:normAutofit/>
          </a:bodyPr>
          <a:lstStyle/>
          <a:p>
            <a:r>
              <a:rPr lang="en-US" altLang="en-US" sz="3200" b="1" dirty="0">
                <a:latin typeface="Times New Roman" panose="02020603050405020304" pitchFamily="18" charset="0"/>
                <a:cs typeface="Times New Roman" panose="02020603050405020304" pitchFamily="18" charset="0"/>
              </a:rPr>
              <a:t>Reflective question</a:t>
            </a:r>
            <a:r>
              <a:rPr lang="en-US" altLang="en-US" sz="3200" dirty="0">
                <a:latin typeface="Times New Roman" panose="02020603050405020304" pitchFamily="18" charset="0"/>
                <a:cs typeface="Times New Roman" panose="02020603050405020304" pitchFamily="18" charset="0"/>
              </a:rPr>
              <a:t>: </a:t>
            </a:r>
            <a:r>
              <a:rPr lang="en-US" altLang="en-US" sz="3200" b="1" dirty="0">
                <a:latin typeface="Times New Roman" panose="02020603050405020304" pitchFamily="18" charset="0"/>
                <a:cs typeface="Times New Roman" panose="02020603050405020304" pitchFamily="18" charset="0"/>
              </a:rPr>
              <a:t>Which method is the best? </a:t>
            </a:r>
            <a:br>
              <a:rPr lang="en-US" altLang="en-US" sz="3200" dirty="0">
                <a:latin typeface="Times New Roman" panose="02020603050405020304" pitchFamily="18"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E87D6ECE-588D-A7B4-1AFA-1741CD942D71}"/>
              </a:ext>
            </a:extLst>
          </p:cNvPr>
          <p:cNvSpPr>
            <a:spLocks noGrp="1"/>
          </p:cNvSpPr>
          <p:nvPr>
            <p:ph idx="1"/>
          </p:nvPr>
        </p:nvSpPr>
        <p:spPr/>
        <p:txBody>
          <a:bodyPr/>
          <a:lstStyle/>
          <a:p>
            <a:pPr algn="just" eaLnBrk="1" hangingPunct="1"/>
            <a:r>
              <a:rPr lang="en-US" altLang="en-US" sz="2400" dirty="0">
                <a:cs typeface="Times New Roman" panose="02020603050405020304" pitchFamily="18" charset="0"/>
              </a:rPr>
              <a:t>There is no good method of teaching that suits in all situations. </a:t>
            </a:r>
          </a:p>
          <a:p>
            <a:pPr algn="just" eaLnBrk="1" hangingPunct="1"/>
            <a:r>
              <a:rPr lang="en-US" altLang="en-US" sz="2400" dirty="0">
                <a:cs typeface="Times New Roman" panose="02020603050405020304" pitchFamily="18" charset="0"/>
              </a:rPr>
              <a:t>Each teaching method has its advantages and disadvantages</a:t>
            </a:r>
          </a:p>
          <a:p>
            <a:pPr algn="just" eaLnBrk="1" hangingPunct="1"/>
            <a:r>
              <a:rPr lang="en-US" altLang="en-US" sz="2400" dirty="0">
                <a:cs typeface="Times New Roman" panose="02020603050405020304" pitchFamily="18" charset="0"/>
              </a:rPr>
              <a:t>Its effectiveness depends upon various factors.</a:t>
            </a:r>
          </a:p>
          <a:p>
            <a:pPr algn="just" eaLnBrk="1" hangingPunct="1"/>
            <a:r>
              <a:rPr lang="en-RW" sz="2400" dirty="0">
                <a:effectLst/>
                <a:ea typeface="Aptos" panose="020B0004020202020204" pitchFamily="34" charset="0"/>
                <a:cs typeface="Times New Roman" panose="02020603050405020304" pitchFamily="18" charset="0"/>
              </a:rPr>
              <a:t>Each method can be adapted to different subjects, levels, and learning objectives.</a:t>
            </a:r>
            <a:endParaRPr lang="en-US" altLang="en-US" sz="2400" dirty="0">
              <a:cs typeface="Times New Roman" panose="02020603050405020304" pitchFamily="18" charset="0"/>
            </a:endParaRPr>
          </a:p>
          <a:p>
            <a:pPr algn="just"/>
            <a:r>
              <a:rPr lang="en-RW" sz="2400" dirty="0">
                <a:effectLst/>
                <a:ea typeface="Aptos" panose="020B0004020202020204" pitchFamily="34" charset="0"/>
                <a:cs typeface="Times New Roman" panose="02020603050405020304" pitchFamily="18" charset="0"/>
              </a:rPr>
              <a:t>Effective teachers often combine several methods to create a well-rounded, engaging, and effective learning experience for their students.</a:t>
            </a:r>
          </a:p>
          <a:p>
            <a:pPr algn="just" eaLnBrk="1" hangingPunct="1">
              <a:buFont typeface="Arial" panose="020B0604020202020204" pitchFamily="34" charset="0"/>
              <a:buNone/>
            </a:pPr>
            <a:endParaRPr lang="en-RW" dirty="0"/>
          </a:p>
        </p:txBody>
      </p:sp>
    </p:spTree>
    <p:extLst>
      <p:ext uri="{BB962C8B-B14F-4D97-AF65-F5344CB8AC3E}">
        <p14:creationId xmlns:p14="http://schemas.microsoft.com/office/powerpoint/2010/main" val="410859666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61914-C79C-F56C-D0E7-F025AB1AFF4A}"/>
              </a:ext>
            </a:extLst>
          </p:cNvPr>
          <p:cNvSpPr>
            <a:spLocks noGrp="1"/>
          </p:cNvSpPr>
          <p:nvPr>
            <p:ph type="title"/>
          </p:nvPr>
        </p:nvSpPr>
        <p:spPr/>
        <p:txBody>
          <a:bodyPr>
            <a:normAutofit/>
          </a:bodyPr>
          <a:lstStyle/>
          <a:p>
            <a:r>
              <a:rPr lang="en-US" sz="3200" b="1" dirty="0"/>
              <a:t>Criteria to choose the suitable methods</a:t>
            </a:r>
            <a:endParaRPr lang="en-RW" sz="3200" b="1" dirty="0"/>
          </a:p>
        </p:txBody>
      </p:sp>
      <p:sp>
        <p:nvSpPr>
          <p:cNvPr id="3" name="Content Placeholder 2">
            <a:extLst>
              <a:ext uri="{FF2B5EF4-FFF2-40B4-BE49-F238E27FC236}">
                <a16:creationId xmlns:a16="http://schemas.microsoft.com/office/drawing/2014/main" id="{F8946806-512F-442F-D014-B43125E3595B}"/>
              </a:ext>
            </a:extLst>
          </p:cNvPr>
          <p:cNvSpPr>
            <a:spLocks noGrp="1"/>
          </p:cNvSpPr>
          <p:nvPr>
            <p:ph idx="1"/>
          </p:nvPr>
        </p:nvSpPr>
        <p:spPr>
          <a:xfrm>
            <a:off x="838200" y="1297858"/>
            <a:ext cx="10515600" cy="5378245"/>
          </a:xfrm>
        </p:spPr>
        <p:txBody>
          <a:bodyPr>
            <a:normAutofit/>
          </a:bodyPr>
          <a:lstStyle/>
          <a:p>
            <a:r>
              <a:rPr lang="en-RW" sz="2400" dirty="0">
                <a:effectLst/>
                <a:ea typeface="Aptos" panose="020B0004020202020204" pitchFamily="34" charset="0"/>
                <a:cs typeface="Times New Roman" panose="02020603050405020304" pitchFamily="18" charset="0"/>
              </a:rPr>
              <a:t>Choosing the right teaching method is crucial for achieving specific learning objectives, catering to students’ needs, and creating an effective learning environment.</a:t>
            </a:r>
            <a:endParaRPr lang="en-US" sz="2400" dirty="0">
              <a:effectLst/>
              <a:ea typeface="Aptos" panose="020B0004020202020204" pitchFamily="34" charset="0"/>
              <a:cs typeface="Times New Roman" panose="02020603050405020304" pitchFamily="18" charset="0"/>
            </a:endParaRPr>
          </a:p>
          <a:p>
            <a:r>
              <a:rPr lang="en-US" sz="2400" dirty="0"/>
              <a:t>Teachers should consider the following criteria when </a:t>
            </a:r>
            <a:r>
              <a:rPr lang="en-RW" sz="2400" dirty="0">
                <a:effectLst/>
                <a:ea typeface="Aptos" panose="020B0004020202020204" pitchFamily="34" charset="0"/>
                <a:cs typeface="Times New Roman" panose="02020603050405020304" pitchFamily="18" charset="0"/>
              </a:rPr>
              <a:t>select</a:t>
            </a:r>
            <a:r>
              <a:rPr lang="en-US" sz="2400" dirty="0" err="1">
                <a:effectLst/>
                <a:ea typeface="Aptos" panose="020B0004020202020204" pitchFamily="34" charset="0"/>
                <a:cs typeface="Times New Roman" panose="02020603050405020304" pitchFamily="18" charset="0"/>
              </a:rPr>
              <a:t>ing</a:t>
            </a:r>
            <a:r>
              <a:rPr lang="en-RW" sz="2400" dirty="0">
                <a:effectLst/>
                <a:ea typeface="Aptos" panose="020B0004020202020204" pitchFamily="34" charset="0"/>
                <a:cs typeface="Times New Roman" panose="02020603050405020304" pitchFamily="18" charset="0"/>
              </a:rPr>
              <a:t> the most suitable teaching method</a:t>
            </a:r>
            <a:r>
              <a:rPr lang="en-US" sz="2400" dirty="0"/>
              <a:t> :</a:t>
            </a:r>
          </a:p>
          <a:p>
            <a:pPr>
              <a:buFont typeface="Arial" panose="020B0604020202020204" pitchFamily="34" charset="0"/>
              <a:buChar char="•"/>
            </a:pPr>
            <a:r>
              <a:rPr lang="en-US" sz="2400" b="1" dirty="0"/>
              <a:t>The learning objectives</a:t>
            </a:r>
            <a:r>
              <a:rPr lang="en-US" sz="2400" dirty="0"/>
              <a:t>: What are students expected to learn?</a:t>
            </a:r>
          </a:p>
          <a:p>
            <a:pPr>
              <a:buFont typeface="Arial" panose="020B0604020202020204" pitchFamily="34" charset="0"/>
              <a:buChar char="•"/>
            </a:pPr>
            <a:r>
              <a:rPr lang="en-US" sz="2400" b="1" dirty="0"/>
              <a:t>The content</a:t>
            </a:r>
            <a:r>
              <a:rPr lang="en-US" sz="2400" dirty="0"/>
              <a:t>: Is it conceptual, practical, or theoretical?</a:t>
            </a:r>
          </a:p>
          <a:p>
            <a:pPr>
              <a:buFont typeface="Arial" panose="020B0604020202020204" pitchFamily="34" charset="0"/>
              <a:buChar char="•"/>
            </a:pPr>
            <a:r>
              <a:rPr lang="en-US" sz="2400" b="1" dirty="0"/>
              <a:t>The learners</a:t>
            </a:r>
            <a:r>
              <a:rPr lang="en-US" sz="2400" dirty="0"/>
              <a:t>: What are the students’ age, learning styles, prior knowledge, and motivations?</a:t>
            </a:r>
          </a:p>
          <a:p>
            <a:pPr>
              <a:buFont typeface="Arial" panose="020B0604020202020204" pitchFamily="34" charset="0"/>
              <a:buChar char="•"/>
            </a:pPr>
            <a:r>
              <a:rPr lang="en-US" sz="2400" b="1" dirty="0"/>
              <a:t>The classroom environment</a:t>
            </a:r>
            <a:r>
              <a:rPr lang="en-US" sz="2400" dirty="0"/>
              <a:t>: What resources, time, and class size are available?</a:t>
            </a:r>
          </a:p>
          <a:p>
            <a:pPr>
              <a:buFont typeface="Arial" panose="020B0604020202020204" pitchFamily="34" charset="0"/>
              <a:buChar char="•"/>
            </a:pPr>
            <a:r>
              <a:rPr lang="en-US" sz="2400" b="1" dirty="0"/>
              <a:t>Assessment</a:t>
            </a:r>
            <a:r>
              <a:rPr lang="en-US" sz="2400" dirty="0"/>
              <a:t>: How will student learning be assessed?</a:t>
            </a:r>
          </a:p>
          <a:p>
            <a:pPr>
              <a:buFont typeface="Arial" panose="020B0604020202020204" pitchFamily="34" charset="0"/>
              <a:buChar char="•"/>
            </a:pPr>
            <a:r>
              <a:rPr lang="en-US" sz="2400" b="1" dirty="0"/>
              <a:t>Teacher comfort and expertise</a:t>
            </a:r>
            <a:r>
              <a:rPr lang="en-US" sz="2400" dirty="0"/>
              <a:t>: Is the teacher familiar with the method?</a:t>
            </a:r>
          </a:p>
          <a:p>
            <a:endParaRPr lang="en-RW" dirty="0"/>
          </a:p>
        </p:txBody>
      </p:sp>
    </p:spTree>
    <p:extLst>
      <p:ext uri="{BB962C8B-B14F-4D97-AF65-F5344CB8AC3E}">
        <p14:creationId xmlns:p14="http://schemas.microsoft.com/office/powerpoint/2010/main" val="428800904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C8889-A7DE-96CD-594C-3F952240EE47}"/>
              </a:ext>
            </a:extLst>
          </p:cNvPr>
          <p:cNvSpPr>
            <a:spLocks noGrp="1"/>
          </p:cNvSpPr>
          <p:nvPr>
            <p:ph type="title"/>
          </p:nvPr>
        </p:nvSpPr>
        <p:spPr/>
        <p:txBody>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Learning </a:t>
            </a:r>
            <a:r>
              <a:rPr lang="en-US" sz="3200" b="1" dirty="0">
                <a:effectLst/>
                <a:latin typeface="Aptos" panose="020B0004020202020204" pitchFamily="34" charset="0"/>
                <a:ea typeface="Aptos" panose="020B0004020202020204" pitchFamily="34" charset="0"/>
                <a:cs typeface="Times New Roman" panose="02020603050405020304" pitchFamily="18" charset="0"/>
              </a:rPr>
              <a:t>o</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bjectives</a:t>
            </a:r>
            <a:br>
              <a:rPr lang="en-RW" sz="4400" dirty="0">
                <a:effectLst/>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A072DBA0-F1AF-3B2F-6F12-77E62A5951D3}"/>
              </a:ext>
            </a:extLst>
          </p:cNvPr>
          <p:cNvSpPr>
            <a:spLocks noGrp="1"/>
          </p:cNvSpPr>
          <p:nvPr>
            <p:ph idx="1"/>
          </p:nvPr>
        </p:nvSpPr>
        <p:spPr>
          <a:xfrm>
            <a:off x="838200" y="1825625"/>
            <a:ext cx="10515600" cy="4771820"/>
          </a:xfrm>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Consider the purpose of the lesson</a:t>
            </a:r>
            <a:r>
              <a:rPr lang="en-RW" sz="2400" dirty="0">
                <a:effectLst/>
                <a:latin typeface="Aptos" panose="020B0004020202020204" pitchFamily="34" charset="0"/>
                <a:ea typeface="Aptos" panose="020B0004020202020204" pitchFamily="34" charset="0"/>
                <a:cs typeface="Times New Roman" panose="02020603050405020304" pitchFamily="18" charset="0"/>
              </a:rPr>
              <a:t>: Different teaching methods are designed to achieve different types of learning outcomes.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For example:</a:t>
            </a:r>
          </a:p>
          <a:p>
            <a:pPr lvl="1">
              <a:lnSpc>
                <a:spcPct val="107000"/>
              </a:lnSpc>
              <a:spcAft>
                <a:spcPts val="800"/>
              </a:spcAft>
              <a:buSzPts val="1000"/>
              <a:buFont typeface="Wingdings" panose="05000000000000000000" pitchFamily="2" charset="2"/>
              <a:buChar char="§"/>
              <a:tabLst>
                <a:tab pos="9144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Conceptual understanding</a:t>
            </a:r>
            <a:r>
              <a:rPr lang="en-RW" dirty="0">
                <a:effectLst/>
                <a:latin typeface="Aptos" panose="020B0004020202020204" pitchFamily="34" charset="0"/>
                <a:ea typeface="Aptos" panose="020B0004020202020204" pitchFamily="34" charset="0"/>
                <a:cs typeface="Times New Roman" panose="02020603050405020304" pitchFamily="18" charset="0"/>
              </a:rPr>
              <a:t>: Methods like lectures, or problem-based learning (PBL) may be effective.</a:t>
            </a:r>
          </a:p>
          <a:p>
            <a:pPr lvl="1">
              <a:lnSpc>
                <a:spcPct val="107000"/>
              </a:lnSpc>
              <a:spcAft>
                <a:spcPts val="800"/>
              </a:spcAft>
              <a:buSzPts val="1000"/>
              <a:buFont typeface="Wingdings" panose="05000000000000000000" pitchFamily="2" charset="2"/>
              <a:buChar char="§"/>
              <a:tabLst>
                <a:tab pos="9144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Skill development</a:t>
            </a:r>
            <a:r>
              <a:rPr lang="en-RW" dirty="0">
                <a:effectLst/>
                <a:latin typeface="Aptos" panose="020B0004020202020204" pitchFamily="34" charset="0"/>
                <a:ea typeface="Aptos" panose="020B0004020202020204" pitchFamily="34" charset="0"/>
                <a:cs typeface="Times New Roman" panose="02020603050405020304" pitchFamily="18" charset="0"/>
              </a:rPr>
              <a:t>: Hands-on methods such as demonstrations, or project-based learning are more appropriate.</a:t>
            </a:r>
          </a:p>
          <a:p>
            <a:pPr lvl="1">
              <a:lnSpc>
                <a:spcPct val="107000"/>
              </a:lnSpc>
              <a:spcAft>
                <a:spcPts val="800"/>
              </a:spcAft>
              <a:buSzPts val="1000"/>
              <a:buFont typeface="Wingdings" panose="05000000000000000000" pitchFamily="2" charset="2"/>
              <a:buChar char="§"/>
              <a:tabLst>
                <a:tab pos="9144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Critical thinking and analysis</a:t>
            </a:r>
            <a:r>
              <a:rPr lang="en-RW" dirty="0">
                <a:effectLst/>
                <a:latin typeface="Aptos" panose="020B0004020202020204" pitchFamily="34" charset="0"/>
                <a:ea typeface="Aptos" panose="020B0004020202020204" pitchFamily="34" charset="0"/>
                <a:cs typeface="Times New Roman" panose="02020603050405020304" pitchFamily="18" charset="0"/>
              </a:rPr>
              <a:t>: Discussion, or inquiry-based learning might be ideal.</a:t>
            </a:r>
          </a:p>
          <a:p>
            <a:endParaRPr lang="en-RW" dirty="0"/>
          </a:p>
        </p:txBody>
      </p:sp>
    </p:spTree>
    <p:extLst>
      <p:ext uri="{BB962C8B-B14F-4D97-AF65-F5344CB8AC3E}">
        <p14:creationId xmlns:p14="http://schemas.microsoft.com/office/powerpoint/2010/main" val="173915366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DAB27-C844-F029-F8B7-5F3A7388E563}"/>
              </a:ext>
            </a:extLst>
          </p:cNvPr>
          <p:cNvSpPr>
            <a:spLocks noGrp="1"/>
          </p:cNvSpPr>
          <p:nvPr>
            <p:ph type="title"/>
          </p:nvPr>
        </p:nvSpPr>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Nature of the </a:t>
            </a:r>
            <a:r>
              <a:rPr lang="en-US" sz="3200" b="1" dirty="0">
                <a:effectLst/>
                <a:latin typeface="Aptos" panose="020B0004020202020204" pitchFamily="34" charset="0"/>
                <a:ea typeface="Aptos" panose="020B0004020202020204" pitchFamily="34" charset="0"/>
                <a:cs typeface="Times New Roman" panose="02020603050405020304" pitchFamily="18" charset="0"/>
              </a:rPr>
              <a:t>c</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ontent</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34BEB9EF-477F-B92F-3C79-F9DC5BD7A2B1}"/>
              </a:ext>
            </a:extLst>
          </p:cNvPr>
          <p:cNvSpPr>
            <a:spLocks noGrp="1"/>
          </p:cNvSpPr>
          <p:nvPr>
            <p:ph idx="1"/>
          </p:nvPr>
        </p:nvSpPr>
        <p:spPr>
          <a:xfrm>
            <a:off x="838200" y="1317524"/>
            <a:ext cx="10515600" cy="5397908"/>
          </a:xfrm>
        </p:spPr>
        <p:txBody>
          <a:bodyPr>
            <a:normAutofit lnSpcReduction="1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ea typeface="Aptos" panose="020B0004020202020204" pitchFamily="34" charset="0"/>
                <a:cs typeface="Times New Roman" panose="02020603050405020304" pitchFamily="18" charset="0"/>
              </a:rPr>
              <a:t>Content type</a:t>
            </a:r>
            <a:r>
              <a:rPr lang="en-RW" sz="2400" dirty="0">
                <a:effectLst/>
                <a:ea typeface="Aptos" panose="020B0004020202020204" pitchFamily="34" charset="0"/>
                <a:cs typeface="Times New Roman" panose="02020603050405020304" pitchFamily="18" charset="0"/>
              </a:rPr>
              <a:t>: The subject matter plays a large role in choosing the right method.</a:t>
            </a:r>
          </a:p>
          <a:p>
            <a:pPr lvl="1">
              <a:lnSpc>
                <a:spcPct val="107000"/>
              </a:lnSpc>
              <a:spcAft>
                <a:spcPts val="800"/>
              </a:spcAft>
              <a:buSzPts val="1000"/>
              <a:buFont typeface="Wingdings" panose="05000000000000000000" pitchFamily="2" charset="2"/>
              <a:buChar char="§"/>
              <a:tabLst>
                <a:tab pos="914400" algn="l"/>
              </a:tabLst>
            </a:pPr>
            <a:r>
              <a:rPr lang="en-RW" b="1" dirty="0">
                <a:effectLst/>
                <a:ea typeface="Aptos" panose="020B0004020202020204" pitchFamily="34" charset="0"/>
                <a:cs typeface="Times New Roman" panose="02020603050405020304" pitchFamily="18" charset="0"/>
              </a:rPr>
              <a:t>Theoretical content</a:t>
            </a:r>
            <a:r>
              <a:rPr lang="en-RW" dirty="0">
                <a:effectLst/>
                <a:ea typeface="Aptos" panose="020B0004020202020204" pitchFamily="34" charset="0"/>
                <a:cs typeface="Times New Roman" panose="02020603050405020304" pitchFamily="18" charset="0"/>
              </a:rPr>
              <a:t>: For abstract, theoretical, or complex subjects, lecture or direct instruction may work well.</a:t>
            </a:r>
          </a:p>
          <a:p>
            <a:pPr lvl="1">
              <a:lnSpc>
                <a:spcPct val="107000"/>
              </a:lnSpc>
              <a:spcAft>
                <a:spcPts val="800"/>
              </a:spcAft>
              <a:buSzPts val="1000"/>
              <a:buFont typeface="Wingdings" panose="05000000000000000000" pitchFamily="2" charset="2"/>
              <a:buChar char="§"/>
              <a:tabLst>
                <a:tab pos="914400" algn="l"/>
              </a:tabLst>
            </a:pPr>
            <a:r>
              <a:rPr lang="en-RW" b="1" dirty="0">
                <a:effectLst/>
                <a:ea typeface="Aptos" panose="020B0004020202020204" pitchFamily="34" charset="0"/>
                <a:cs typeface="Times New Roman" panose="02020603050405020304" pitchFamily="18" charset="0"/>
              </a:rPr>
              <a:t>Practical skills</a:t>
            </a:r>
            <a:r>
              <a:rPr lang="en-RW" dirty="0">
                <a:effectLst/>
                <a:ea typeface="Aptos" panose="020B0004020202020204" pitchFamily="34" charset="0"/>
                <a:cs typeface="Times New Roman" panose="02020603050405020304" pitchFamily="18" charset="0"/>
              </a:rPr>
              <a:t>: For teaching technical or practical skills (e.g., cooking, carpentry, or laboratory experiments), demonstration, </a:t>
            </a:r>
            <a:r>
              <a:rPr lang="en-US" dirty="0">
                <a:effectLst/>
                <a:ea typeface="Aptos" panose="020B0004020202020204" pitchFamily="34" charset="0"/>
                <a:cs typeface="Times New Roman" panose="02020603050405020304" pitchFamily="18" charset="0"/>
              </a:rPr>
              <a:t>discussion</a:t>
            </a:r>
            <a:r>
              <a:rPr lang="en-RW" dirty="0">
                <a:effectLst/>
                <a:ea typeface="Aptos" panose="020B0004020202020204" pitchFamily="34" charset="0"/>
                <a:cs typeface="Times New Roman" panose="02020603050405020304" pitchFamily="18" charset="0"/>
              </a:rPr>
              <a:t> are more effective.</a:t>
            </a:r>
          </a:p>
          <a:p>
            <a:pPr lvl="1">
              <a:lnSpc>
                <a:spcPct val="107000"/>
              </a:lnSpc>
              <a:spcAft>
                <a:spcPts val="800"/>
              </a:spcAft>
              <a:buSzPts val="1000"/>
              <a:buFont typeface="Wingdings" panose="05000000000000000000" pitchFamily="2" charset="2"/>
              <a:buChar char="§"/>
              <a:tabLst>
                <a:tab pos="914400" algn="l"/>
              </a:tabLst>
            </a:pPr>
            <a:r>
              <a:rPr lang="en-RW" b="1" dirty="0">
                <a:effectLst/>
                <a:ea typeface="Aptos" panose="020B0004020202020204" pitchFamily="34" charset="0"/>
                <a:cs typeface="Times New Roman" panose="02020603050405020304" pitchFamily="18" charset="0"/>
              </a:rPr>
              <a:t>Creative subjects</a:t>
            </a:r>
            <a:r>
              <a:rPr lang="en-RW" dirty="0">
                <a:effectLst/>
                <a:ea typeface="Aptos" panose="020B0004020202020204" pitchFamily="34" charset="0"/>
                <a:cs typeface="Times New Roman" panose="02020603050405020304" pitchFamily="18" charset="0"/>
              </a:rPr>
              <a:t>: In areas like art, drama, or music, cooperative learning, </a:t>
            </a:r>
            <a:r>
              <a:rPr lang="en-US" dirty="0">
                <a:effectLst/>
                <a:ea typeface="Aptos" panose="020B0004020202020204" pitchFamily="34" charset="0"/>
                <a:cs typeface="Times New Roman" panose="02020603050405020304" pitchFamily="18" charset="0"/>
              </a:rPr>
              <a:t>cooperative learning, discussion</a:t>
            </a:r>
            <a:r>
              <a:rPr lang="en-RW" dirty="0">
                <a:effectLst/>
                <a:ea typeface="Aptos" panose="020B0004020202020204" pitchFamily="34" charset="0"/>
                <a:cs typeface="Times New Roman" panose="02020603050405020304" pitchFamily="18" charset="0"/>
              </a:rPr>
              <a:t> may be more engaging.</a:t>
            </a:r>
          </a:p>
          <a:p>
            <a:pPr lvl="1">
              <a:lnSpc>
                <a:spcPct val="107000"/>
              </a:lnSpc>
              <a:spcAft>
                <a:spcPts val="800"/>
              </a:spcAft>
              <a:buSzPts val="1000"/>
              <a:buFont typeface="Wingdings" panose="05000000000000000000" pitchFamily="2" charset="2"/>
              <a:buChar char="§"/>
              <a:tabLst>
                <a:tab pos="914400" algn="l"/>
              </a:tabLst>
            </a:pPr>
            <a:r>
              <a:rPr lang="en-RW" b="1" dirty="0">
                <a:effectLst/>
                <a:ea typeface="Aptos" panose="020B0004020202020204" pitchFamily="34" charset="0"/>
                <a:cs typeface="Times New Roman" panose="02020603050405020304" pitchFamily="18" charset="0"/>
              </a:rPr>
              <a:t>Abstract vs. Concrete</a:t>
            </a:r>
            <a:r>
              <a:rPr lang="en-RW" dirty="0">
                <a:effectLst/>
                <a:ea typeface="Aptos" panose="020B0004020202020204" pitchFamily="34" charset="0"/>
                <a:cs typeface="Times New Roman" panose="02020603050405020304" pitchFamily="18" charset="0"/>
              </a:rPr>
              <a:t>: Abstract concepts may require methods like inquiry-based learning, while concrete concepts can be introduced through </a:t>
            </a:r>
            <a:r>
              <a:rPr lang="en-US" dirty="0">
                <a:effectLst/>
                <a:ea typeface="Aptos" panose="020B0004020202020204" pitchFamily="34" charset="0"/>
                <a:cs typeface="Times New Roman" panose="02020603050405020304" pitchFamily="18" charset="0"/>
              </a:rPr>
              <a:t>lecturing/</a:t>
            </a:r>
            <a:r>
              <a:rPr lang="en-RW" dirty="0">
                <a:effectLst/>
                <a:ea typeface="Aptos" panose="020B0004020202020204" pitchFamily="34" charset="0"/>
                <a:cs typeface="Times New Roman" panose="02020603050405020304" pitchFamily="18" charset="0"/>
              </a:rPr>
              <a:t>direct instruction or demonstration.</a:t>
            </a:r>
          </a:p>
          <a:p>
            <a:endParaRPr lang="en-RW" dirty="0"/>
          </a:p>
        </p:txBody>
      </p:sp>
    </p:spTree>
    <p:extLst>
      <p:ext uri="{BB962C8B-B14F-4D97-AF65-F5344CB8AC3E}">
        <p14:creationId xmlns:p14="http://schemas.microsoft.com/office/powerpoint/2010/main" val="27933057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DCA92-0B49-4011-5275-131D6BE98C93}"/>
              </a:ext>
            </a:extLst>
          </p:cNvPr>
          <p:cNvSpPr>
            <a:spLocks noGrp="1"/>
          </p:cNvSpPr>
          <p:nvPr>
            <p:ph type="title"/>
          </p:nvPr>
        </p:nvSpPr>
        <p:spPr/>
        <p:txBody>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Student </a:t>
            </a:r>
            <a:r>
              <a:rPr lang="en-US" sz="3200" b="1" dirty="0">
                <a:effectLst/>
                <a:latin typeface="Aptos" panose="020B0004020202020204" pitchFamily="34" charset="0"/>
                <a:ea typeface="Aptos" panose="020B0004020202020204" pitchFamily="34" charset="0"/>
                <a:cs typeface="Times New Roman" panose="02020603050405020304" pitchFamily="18" charset="0"/>
              </a:rPr>
              <a:t>c</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haracteristics</a:t>
            </a:r>
            <a:br>
              <a:rPr lang="en-RW" sz="4400" dirty="0">
                <a:effectLst/>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079EA4B4-7F31-6732-E168-EC18FCDD6DF8}"/>
              </a:ext>
            </a:extLst>
          </p:cNvPr>
          <p:cNvSpPr>
            <a:spLocks noGrp="1"/>
          </p:cNvSpPr>
          <p:nvPr>
            <p:ph idx="1"/>
          </p:nvPr>
        </p:nvSpPr>
        <p:spPr>
          <a:xfrm>
            <a:off x="838200" y="1032387"/>
            <a:ext cx="10515600" cy="5712542"/>
          </a:xfrm>
        </p:spPr>
        <p:txBody>
          <a:bodyPr>
            <a:normAutofit fontScale="775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Learning styles</a:t>
            </a:r>
            <a:r>
              <a:rPr lang="en-RW" sz="2400" dirty="0">
                <a:effectLst/>
                <a:latin typeface="Aptos" panose="020B0004020202020204" pitchFamily="34" charset="0"/>
                <a:ea typeface="Aptos" panose="020B0004020202020204" pitchFamily="34" charset="0"/>
                <a:cs typeface="Times New Roman" panose="02020603050405020304" pitchFamily="18" charset="0"/>
              </a:rPr>
              <a:t>: Consider whether students prefer visual, auditory, reading/writing, or </a:t>
            </a:r>
            <a:r>
              <a:rPr lang="en-RW" sz="2400" dirty="0" err="1">
                <a:effectLst/>
                <a:latin typeface="Aptos" panose="020B0004020202020204" pitchFamily="34" charset="0"/>
                <a:ea typeface="Aptos" panose="020B0004020202020204" pitchFamily="34" charset="0"/>
                <a:cs typeface="Times New Roman" panose="02020603050405020304" pitchFamily="18" charset="0"/>
              </a:rPr>
              <a:t>kinesthetic</a:t>
            </a:r>
            <a:r>
              <a:rPr lang="en-RW" sz="2400" dirty="0">
                <a:effectLst/>
                <a:latin typeface="Aptos" panose="020B0004020202020204" pitchFamily="34" charset="0"/>
                <a:ea typeface="Aptos" panose="020B0004020202020204" pitchFamily="34" charset="0"/>
                <a:cs typeface="Times New Roman" panose="02020603050405020304" pitchFamily="18" charset="0"/>
              </a:rPr>
              <a:t> learning.</a:t>
            </a:r>
          </a:p>
          <a:p>
            <a:pPr lvl="1">
              <a:lnSpc>
                <a:spcPct val="107000"/>
              </a:lnSpc>
              <a:spcAft>
                <a:spcPts val="800"/>
              </a:spcAft>
              <a:buSzPts val="1000"/>
              <a:buFont typeface="Wingdings" panose="05000000000000000000" pitchFamily="2" charset="2"/>
              <a:buChar char="§"/>
              <a:tabLst>
                <a:tab pos="9144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Visual learners</a:t>
            </a:r>
            <a:r>
              <a:rPr lang="en-RW" dirty="0">
                <a:effectLst/>
                <a:latin typeface="Aptos" panose="020B0004020202020204" pitchFamily="34" charset="0"/>
                <a:ea typeface="Aptos" panose="020B0004020202020204" pitchFamily="34" charset="0"/>
                <a:cs typeface="Times New Roman" panose="02020603050405020304" pitchFamily="18" charset="0"/>
              </a:rPr>
              <a:t> may benefit from demonstrations, visual aids, and multimedia.</a:t>
            </a:r>
          </a:p>
          <a:p>
            <a:pPr lvl="1">
              <a:lnSpc>
                <a:spcPct val="107000"/>
              </a:lnSpc>
              <a:spcAft>
                <a:spcPts val="800"/>
              </a:spcAft>
              <a:buSzPts val="1000"/>
              <a:buFont typeface="Wingdings" panose="05000000000000000000" pitchFamily="2" charset="2"/>
              <a:buChar char="§"/>
              <a:tabLst>
                <a:tab pos="9144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Auditory learners</a:t>
            </a:r>
            <a:r>
              <a:rPr lang="en-RW" dirty="0">
                <a:effectLst/>
                <a:latin typeface="Aptos" panose="020B0004020202020204" pitchFamily="34" charset="0"/>
                <a:ea typeface="Aptos" panose="020B0004020202020204" pitchFamily="34" charset="0"/>
                <a:cs typeface="Times New Roman" panose="02020603050405020304" pitchFamily="18" charset="0"/>
              </a:rPr>
              <a:t> may prefer discussions, lectures.</a:t>
            </a:r>
          </a:p>
          <a:p>
            <a:pPr lvl="1">
              <a:lnSpc>
                <a:spcPct val="107000"/>
              </a:lnSpc>
              <a:spcAft>
                <a:spcPts val="800"/>
              </a:spcAft>
              <a:buSzPts val="1000"/>
              <a:buFont typeface="Wingdings" panose="05000000000000000000" pitchFamily="2" charset="2"/>
              <a:buChar char="§"/>
              <a:tabLst>
                <a:tab pos="914400" algn="l"/>
              </a:tabLst>
            </a:pPr>
            <a:r>
              <a:rPr lang="en-RW" b="1" dirty="0" err="1">
                <a:effectLst/>
                <a:latin typeface="Aptos" panose="020B0004020202020204" pitchFamily="34" charset="0"/>
                <a:ea typeface="Aptos" panose="020B0004020202020204" pitchFamily="34" charset="0"/>
                <a:cs typeface="Times New Roman" panose="02020603050405020304" pitchFamily="18" charset="0"/>
              </a:rPr>
              <a:t>Kinesthetic</a:t>
            </a:r>
            <a:r>
              <a:rPr lang="en-RW" b="1" dirty="0">
                <a:effectLst/>
                <a:latin typeface="Aptos" panose="020B0004020202020204" pitchFamily="34" charset="0"/>
                <a:ea typeface="Aptos" panose="020B0004020202020204" pitchFamily="34" charset="0"/>
                <a:cs typeface="Times New Roman" panose="02020603050405020304" pitchFamily="18" charset="0"/>
              </a:rPr>
              <a:t> learners</a:t>
            </a:r>
            <a:r>
              <a:rPr lang="en-RW" dirty="0">
                <a:effectLst/>
                <a:latin typeface="Aptos" panose="020B0004020202020204" pitchFamily="34" charset="0"/>
                <a:ea typeface="Aptos" panose="020B0004020202020204" pitchFamily="34" charset="0"/>
                <a:cs typeface="Times New Roman" panose="02020603050405020304" pitchFamily="18" charset="0"/>
              </a:rPr>
              <a:t> may respond best to hands-on activities, role-playing, and project-based learning.</a:t>
            </a:r>
          </a:p>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Age and developmental stage</a:t>
            </a:r>
            <a:r>
              <a:rPr lang="en-RW" sz="2400" dirty="0">
                <a:effectLst/>
                <a:latin typeface="Aptos" panose="020B0004020202020204" pitchFamily="34" charset="0"/>
                <a:ea typeface="Aptos" panose="020B0004020202020204" pitchFamily="34" charset="0"/>
                <a:cs typeface="Times New Roman" panose="02020603050405020304" pitchFamily="18" charset="0"/>
              </a:rPr>
              <a:t>: Younger students or beginners may require more structured, teacher-directed methods, while older students or more advanced learners may benefit from methods like inquiry-based learning or problem-based learning that promote independence.</a:t>
            </a:r>
          </a:p>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Student prior knowledge</a:t>
            </a:r>
            <a:r>
              <a:rPr lang="en-RW" sz="2400" dirty="0">
                <a:effectLst/>
                <a:latin typeface="Aptos" panose="020B0004020202020204" pitchFamily="34" charset="0"/>
                <a:ea typeface="Aptos" panose="020B0004020202020204" pitchFamily="34" charset="0"/>
                <a:cs typeface="Times New Roman" panose="02020603050405020304" pitchFamily="18" charset="0"/>
              </a:rPr>
              <a:t>: If students already have some background knowledge, methods like flipped classrooms or group discussions may help deepen understanding.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For new learners, methods like direct instruction or guided practice are beneficial.</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Student diversity</a:t>
            </a:r>
            <a:r>
              <a:rPr lang="en-RW" dirty="0">
                <a:effectLst/>
                <a:latin typeface="Aptos" panose="020B0004020202020204" pitchFamily="34" charset="0"/>
                <a:ea typeface="Aptos" panose="020B0004020202020204" pitchFamily="34" charset="0"/>
                <a:cs typeface="Times New Roman" panose="02020603050405020304" pitchFamily="18" charset="0"/>
              </a:rPr>
              <a:t>: A diverse classroom may require a mix of methods to cater to various learning needs, such as</a:t>
            </a:r>
            <a:r>
              <a:rPr lang="en-US" dirty="0">
                <a:latin typeface="Aptos" panose="020B0004020202020204" pitchFamily="34" charset="0"/>
                <a:ea typeface="Aptos" panose="020B0004020202020204" pitchFamily="34" charset="0"/>
                <a:cs typeface="Times New Roman" panose="02020603050405020304" pitchFamily="18" charset="0"/>
              </a:rPr>
              <a:t> individualization/personalized learning or</a:t>
            </a:r>
            <a:r>
              <a:rPr lang="en-RW" dirty="0">
                <a:effectLst/>
                <a:latin typeface="Aptos" panose="020B0004020202020204" pitchFamily="34" charset="0"/>
                <a:ea typeface="Aptos" panose="020B0004020202020204" pitchFamily="34" charset="0"/>
                <a:cs typeface="Times New Roman" panose="02020603050405020304" pitchFamily="18" charset="0"/>
              </a:rPr>
              <a:t>, collaborative </a:t>
            </a:r>
            <a:r>
              <a:rPr lang="en-US" dirty="0">
                <a:effectLst/>
                <a:latin typeface="Aptos" panose="020B0004020202020204" pitchFamily="34" charset="0"/>
                <a:ea typeface="Aptos" panose="020B0004020202020204" pitchFamily="34" charset="0"/>
                <a:cs typeface="Times New Roman" panose="02020603050405020304" pitchFamily="18" charset="0"/>
              </a:rPr>
              <a:t>learning.</a:t>
            </a:r>
            <a:endParaRPr lang="en-RW"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78695576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A2A8F-A178-338E-7A18-B5A00FE75600}"/>
              </a:ext>
            </a:extLst>
          </p:cNvPr>
          <p:cNvSpPr>
            <a:spLocks noGrp="1"/>
          </p:cNvSpPr>
          <p:nvPr>
            <p:ph type="title"/>
          </p:nvPr>
        </p:nvSpPr>
        <p:spPr/>
        <p:txBody>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Student </a:t>
            </a:r>
            <a:r>
              <a:rPr lang="en-US" sz="3200" b="1" dirty="0">
                <a:effectLst/>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otivation</a:t>
            </a:r>
            <a:r>
              <a:rPr lang="en-RW" sz="3200" b="1" dirty="0">
                <a:effectLst/>
                <a:latin typeface="Aptos" panose="020B0004020202020204" pitchFamily="34" charset="0"/>
                <a:ea typeface="Aptos" panose="020B0004020202020204" pitchFamily="34" charset="0"/>
                <a:cs typeface="Times New Roman" panose="02020603050405020304" pitchFamily="18" charset="0"/>
              </a:rPr>
              <a:t> and </a:t>
            </a:r>
            <a:r>
              <a:rPr lang="en-US" sz="3200" b="1" dirty="0">
                <a:effectLst/>
                <a:latin typeface="Aptos" panose="020B0004020202020204" pitchFamily="34" charset="0"/>
                <a:ea typeface="Aptos" panose="020B0004020202020204" pitchFamily="34" charset="0"/>
                <a:cs typeface="Times New Roman" panose="02020603050405020304" pitchFamily="18" charset="0"/>
              </a:rPr>
              <a:t>e</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ngagement</a:t>
            </a:r>
            <a:br>
              <a:rPr lang="en-RW" sz="4400" dirty="0">
                <a:effectLst/>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C094259A-8083-D80B-9B7B-F1A0203699DA}"/>
              </a:ext>
            </a:extLst>
          </p:cNvPr>
          <p:cNvSpPr>
            <a:spLocks noGrp="1"/>
          </p:cNvSpPr>
          <p:nvPr>
            <p:ph idx="1"/>
          </p:nvPr>
        </p:nvSpPr>
        <p:spPr>
          <a:xfrm>
            <a:off x="838200" y="1582994"/>
            <a:ext cx="10515600" cy="4909881"/>
          </a:xfrm>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Student interest</a:t>
            </a:r>
            <a:r>
              <a:rPr lang="en-RW" sz="2400" dirty="0">
                <a:effectLst/>
                <a:latin typeface="Aptos" panose="020B0004020202020204" pitchFamily="34" charset="0"/>
                <a:ea typeface="Aptos" panose="020B0004020202020204" pitchFamily="34" charset="0"/>
                <a:cs typeface="Times New Roman" panose="02020603050405020304" pitchFamily="18" charset="0"/>
              </a:rPr>
              <a:t>: Engaging methods </a:t>
            </a:r>
            <a:r>
              <a:rPr lang="en-US" sz="2400" dirty="0">
                <a:effectLst/>
                <a:latin typeface="Aptos" panose="020B0004020202020204" pitchFamily="34" charset="0"/>
                <a:ea typeface="Aptos" panose="020B0004020202020204" pitchFamily="34" charset="0"/>
                <a:cs typeface="Times New Roman" panose="02020603050405020304" pitchFamily="18" charset="0"/>
              </a:rPr>
              <a:t>including</a:t>
            </a:r>
            <a:r>
              <a:rPr lang="en-RW" sz="2400" dirty="0">
                <a:effectLst/>
                <a:latin typeface="Aptos" panose="020B0004020202020204" pitchFamily="34" charset="0"/>
                <a:ea typeface="Aptos" panose="020B0004020202020204" pitchFamily="34" charset="0"/>
                <a:cs typeface="Times New Roman" panose="02020603050405020304" pitchFamily="18" charset="0"/>
              </a:rPr>
              <a:t> gamification, case studies, or project-based learning can capture students’ attention, especially when the subject is challenging or dry.</a:t>
            </a:r>
          </a:p>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Active participation</a:t>
            </a:r>
            <a:r>
              <a:rPr lang="en-RW" sz="2400" dirty="0">
                <a:effectLst/>
                <a:latin typeface="Aptos" panose="020B0004020202020204" pitchFamily="34" charset="0"/>
                <a:ea typeface="Aptos" panose="020B0004020202020204" pitchFamily="34" charset="0"/>
                <a:cs typeface="Times New Roman" panose="02020603050405020304" pitchFamily="18" charset="0"/>
              </a:rPr>
              <a:t>: Methods like collaborative learning, </a:t>
            </a:r>
            <a:r>
              <a:rPr lang="en-US" sz="2400" dirty="0">
                <a:effectLst/>
                <a:latin typeface="Aptos" panose="020B0004020202020204" pitchFamily="34" charset="0"/>
                <a:ea typeface="Aptos" panose="020B0004020202020204" pitchFamily="34" charset="0"/>
                <a:cs typeface="Times New Roman" panose="02020603050405020304" pitchFamily="18" charset="0"/>
              </a:rPr>
              <a:t>involving </a:t>
            </a:r>
            <a:r>
              <a:rPr lang="en-RW" sz="2400" dirty="0">
                <a:effectLst/>
                <a:latin typeface="Aptos" panose="020B0004020202020204" pitchFamily="34" charset="0"/>
                <a:ea typeface="Aptos" panose="020B0004020202020204" pitchFamily="34" charset="0"/>
                <a:cs typeface="Times New Roman" panose="02020603050405020304" pitchFamily="18" charset="0"/>
              </a:rPr>
              <a:t>role-playing, or discussions encourage active student participation and are effective for keeping students motivated and engaged.</a:t>
            </a:r>
          </a:p>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Autonomy</a:t>
            </a:r>
            <a:r>
              <a:rPr lang="en-RW" sz="2400" dirty="0">
                <a:effectLst/>
                <a:latin typeface="Aptos" panose="020B0004020202020204" pitchFamily="34" charset="0"/>
                <a:ea typeface="Aptos" panose="020B0004020202020204" pitchFamily="34" charset="0"/>
                <a:cs typeface="Times New Roman" panose="02020603050405020304" pitchFamily="18" charset="0"/>
              </a:rPr>
              <a:t>: If students are motivated to take responsibility for their learning, methods like inquiry-based learning or flipped classrooms can help them become more self-directed.</a:t>
            </a:r>
          </a:p>
          <a:p>
            <a:endParaRPr lang="en-RW" dirty="0"/>
          </a:p>
        </p:txBody>
      </p:sp>
    </p:spTree>
    <p:extLst>
      <p:ext uri="{BB962C8B-B14F-4D97-AF65-F5344CB8AC3E}">
        <p14:creationId xmlns:p14="http://schemas.microsoft.com/office/powerpoint/2010/main" val="347129595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19578-6866-71BC-FD67-B217D546FEC8}"/>
              </a:ext>
            </a:extLst>
          </p:cNvPr>
          <p:cNvSpPr>
            <a:spLocks noGrp="1"/>
          </p:cNvSpPr>
          <p:nvPr>
            <p:ph type="title"/>
          </p:nvPr>
        </p:nvSpPr>
        <p:spPr>
          <a:xfrm>
            <a:off x="838200" y="365126"/>
            <a:ext cx="10515600" cy="981894"/>
          </a:xfrm>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Classroom </a:t>
            </a:r>
            <a:r>
              <a:rPr lang="en-US" sz="3200" b="1" dirty="0">
                <a:effectLst/>
                <a:latin typeface="Aptos" panose="020B0004020202020204" pitchFamily="34" charset="0"/>
                <a:ea typeface="Aptos" panose="020B0004020202020204" pitchFamily="34" charset="0"/>
                <a:cs typeface="Times New Roman" panose="02020603050405020304" pitchFamily="18" charset="0"/>
              </a:rPr>
              <a:t>e</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nvironment</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961B92AD-19A8-C527-287E-4014F44C445D}"/>
              </a:ext>
            </a:extLst>
          </p:cNvPr>
          <p:cNvSpPr>
            <a:spLocks noGrp="1"/>
          </p:cNvSpPr>
          <p:nvPr>
            <p:ph idx="1"/>
          </p:nvPr>
        </p:nvSpPr>
        <p:spPr>
          <a:xfrm>
            <a:off x="838200" y="1012723"/>
            <a:ext cx="10515600" cy="5480151"/>
          </a:xfrm>
        </p:spPr>
        <p:txBody>
          <a:bodyPr>
            <a:normAutofit fontScale="85000" lnSpcReduction="1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Size of the class</a:t>
            </a:r>
            <a:r>
              <a:rPr lang="en-RW" sz="2400" dirty="0">
                <a:effectLst/>
                <a:latin typeface="Aptos" panose="020B0004020202020204" pitchFamily="34" charset="0"/>
                <a:ea typeface="Aptos" panose="020B0004020202020204" pitchFamily="34" charset="0"/>
                <a:cs typeface="Times New Roman" panose="02020603050405020304" pitchFamily="18" charset="0"/>
              </a:rPr>
              <a:t>: In large classes, lecture-based methods might be more practical due to time constraints. Smaller classes allow for more interactive methods like </a:t>
            </a:r>
            <a:r>
              <a:rPr lang="en-US" sz="2400" dirty="0">
                <a:effectLst/>
                <a:latin typeface="Aptos" panose="020B0004020202020204" pitchFamily="34" charset="0"/>
                <a:ea typeface="Aptos" panose="020B0004020202020204" pitchFamily="34" charset="0"/>
                <a:cs typeface="Times New Roman" panose="02020603050405020304" pitchFamily="18" charset="0"/>
              </a:rPr>
              <a:t>discussion</a:t>
            </a:r>
            <a:r>
              <a:rPr lang="en-RW" sz="24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Available resources</a:t>
            </a:r>
            <a:r>
              <a:rPr lang="en-RW" sz="2400" dirty="0">
                <a:effectLst/>
                <a:latin typeface="Aptos" panose="020B0004020202020204" pitchFamily="34" charset="0"/>
                <a:ea typeface="Aptos" panose="020B0004020202020204" pitchFamily="34" charset="0"/>
                <a:cs typeface="Times New Roman" panose="02020603050405020304" pitchFamily="18" charset="0"/>
              </a:rPr>
              <a:t>: Consider what materials, technology, or tools are available.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For example, projectors and interactive whiteboards may enhance a lecture or demonstration, while computers or lab equipment are crucial for inquiry-based or hands-on learning.</a:t>
            </a:r>
          </a:p>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Time available</a:t>
            </a:r>
            <a:r>
              <a:rPr lang="en-RW" sz="2400" dirty="0">
                <a:effectLst/>
                <a:latin typeface="Aptos" panose="020B0004020202020204" pitchFamily="34" charset="0"/>
                <a:ea typeface="Aptos" panose="020B0004020202020204" pitchFamily="34" charset="0"/>
                <a:cs typeface="Times New Roman" panose="02020603050405020304" pitchFamily="18" charset="0"/>
              </a:rPr>
              <a:t>: The duration of the lesson affects the choice of method.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Shorter lessons may be better suited to direct instruction or</a:t>
            </a:r>
            <a:r>
              <a:rPr lang="en-US" sz="2400" dirty="0">
                <a:effectLst/>
                <a:latin typeface="Aptos" panose="020B0004020202020204" pitchFamily="34" charset="0"/>
                <a:ea typeface="Aptos" panose="020B0004020202020204" pitchFamily="34" charset="0"/>
                <a:cs typeface="Times New Roman" panose="02020603050405020304" pitchFamily="18" charset="0"/>
              </a:rPr>
              <a:t> lecturing </a:t>
            </a:r>
            <a:r>
              <a:rPr lang="en-RW" sz="2400" dirty="0">
                <a:effectLst/>
                <a:latin typeface="Aptos" panose="020B0004020202020204" pitchFamily="34" charset="0"/>
                <a:ea typeface="Aptos" panose="020B0004020202020204" pitchFamily="34" charset="0"/>
                <a:cs typeface="Times New Roman" panose="02020603050405020304" pitchFamily="18" charset="0"/>
              </a:rPr>
              <a:t>, while longer sessions might allow for more in-depth problem-solving activities or group projects.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Some methods, like problem-based learning or project-based learning, require significant planning and may need to be spread over multiple lessons, while others, like demonstrations or direct instruction, can be done in a single class period.</a:t>
            </a:r>
          </a:p>
          <a:p>
            <a:pPr marL="342900" lvl="0" indent="-342900">
              <a:lnSpc>
                <a:spcPct val="107000"/>
              </a:lnSpc>
              <a:spcAft>
                <a:spcPts val="800"/>
              </a:spcAft>
              <a:buSzPts val="1000"/>
              <a:buFont typeface="Symbol" panose="05050102010706020507" pitchFamily="18" charset="2"/>
              <a:buChar char=""/>
              <a:tabLst>
                <a:tab pos="457200" algn="l"/>
              </a:tabLst>
            </a:pPr>
            <a:endParaRPr lang="en-RW" sz="2400"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95630474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76341-CD72-34F3-AD6C-2B58FF721AE5}"/>
              </a:ext>
            </a:extLst>
          </p:cNvPr>
          <p:cNvSpPr>
            <a:spLocks noGrp="1"/>
          </p:cNvSpPr>
          <p:nvPr>
            <p:ph type="title"/>
          </p:nvPr>
        </p:nvSpPr>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Assessment </a:t>
            </a:r>
            <a:r>
              <a:rPr lang="en-US" sz="3200" b="1" dirty="0">
                <a:effectLst/>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73C911DB-44AC-56AF-4900-F13FC6B1698F}"/>
              </a:ext>
            </a:extLst>
          </p:cNvPr>
          <p:cNvSpPr>
            <a:spLocks noGrp="1"/>
          </p:cNvSpPr>
          <p:nvPr>
            <p:ph idx="1"/>
          </p:nvPr>
        </p:nvSpPr>
        <p:spPr>
          <a:xfrm>
            <a:off x="838200" y="1386348"/>
            <a:ext cx="10515600" cy="5358581"/>
          </a:xfrm>
        </p:spPr>
        <p:txBody>
          <a:bodyPr>
            <a:normAutofit lnSpcReduction="10000"/>
          </a:bodyPr>
          <a:lstStyle/>
          <a:p>
            <a:pPr>
              <a:lnSpc>
                <a:spcPct val="107000"/>
              </a:lnSpc>
              <a:spcAft>
                <a:spcPts val="800"/>
              </a:spcAft>
            </a:pPr>
            <a:r>
              <a:rPr lang="en-RW" sz="2400" b="1" dirty="0">
                <a:effectLst/>
                <a:latin typeface="Aptos" panose="020B0004020202020204" pitchFamily="34" charset="0"/>
                <a:ea typeface="Aptos" panose="020B0004020202020204" pitchFamily="34" charset="0"/>
                <a:cs typeface="Times New Roman" panose="02020603050405020304" pitchFamily="18" charset="0"/>
              </a:rPr>
              <a:t>Assessment alignment</a:t>
            </a:r>
            <a:r>
              <a:rPr lang="en-RW" sz="2400" dirty="0">
                <a:effectLst/>
                <a:latin typeface="Aptos" panose="020B0004020202020204" pitchFamily="34" charset="0"/>
                <a:ea typeface="Aptos" panose="020B0004020202020204" pitchFamily="34" charset="0"/>
                <a:cs typeface="Times New Roman" panose="02020603050405020304" pitchFamily="18" charset="0"/>
              </a:rPr>
              <a:t>: The teaching method should align with how students will be assessed.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For instance:</a:t>
            </a:r>
          </a:p>
          <a:p>
            <a:pPr marL="742950" lvl="1" indent="-285750">
              <a:lnSpc>
                <a:spcPct val="107000"/>
              </a:lnSpc>
              <a:spcAft>
                <a:spcPts val="800"/>
              </a:spcAft>
              <a:buSzPts val="1000"/>
              <a:buFont typeface="Courier New" panose="02070309020205020404" pitchFamily="49" charset="0"/>
              <a:buChar char="o"/>
              <a:tabLst>
                <a:tab pos="9144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Formative assessments</a:t>
            </a:r>
            <a:r>
              <a:rPr lang="en-RW" dirty="0">
                <a:effectLst/>
                <a:latin typeface="Aptos" panose="020B0004020202020204" pitchFamily="34" charset="0"/>
                <a:ea typeface="Aptos" panose="020B0004020202020204" pitchFamily="34" charset="0"/>
                <a:cs typeface="Times New Roman" panose="02020603050405020304" pitchFamily="18" charset="0"/>
              </a:rPr>
              <a:t> (ongoing) might be well-suited to methods that allow for observation and feedback, such as group discussions or role-plays.</a:t>
            </a:r>
          </a:p>
          <a:p>
            <a:pPr marL="742950" lvl="1" indent="-285750">
              <a:lnSpc>
                <a:spcPct val="107000"/>
              </a:lnSpc>
              <a:spcAft>
                <a:spcPts val="800"/>
              </a:spcAft>
              <a:buSzPts val="1000"/>
              <a:buFont typeface="Courier New" panose="02070309020205020404" pitchFamily="49" charset="0"/>
              <a:buChar char="o"/>
              <a:tabLst>
                <a:tab pos="914400" algn="l"/>
              </a:tabLst>
            </a:pPr>
            <a:r>
              <a:rPr lang="en-RW" b="1" dirty="0">
                <a:effectLst/>
                <a:latin typeface="Aptos" panose="020B0004020202020204" pitchFamily="34" charset="0"/>
                <a:ea typeface="Aptos" panose="020B0004020202020204" pitchFamily="34" charset="0"/>
                <a:cs typeface="Times New Roman" panose="02020603050405020304" pitchFamily="18" charset="0"/>
              </a:rPr>
              <a:t>Summative assessments</a:t>
            </a:r>
            <a:r>
              <a:rPr lang="en-RW" dirty="0">
                <a:effectLst/>
                <a:latin typeface="Aptos" panose="020B0004020202020204" pitchFamily="34" charset="0"/>
                <a:ea typeface="Aptos" panose="020B0004020202020204" pitchFamily="34" charset="0"/>
                <a:cs typeface="Times New Roman" panose="02020603050405020304" pitchFamily="18" charset="0"/>
              </a:rPr>
              <a:t> (final exams or projects) might require methods that promote mastery of content, such as lectures, or independent research.</a:t>
            </a:r>
          </a:p>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Feedback needs</a:t>
            </a:r>
            <a:r>
              <a:rPr lang="en-RW" sz="2400" dirty="0">
                <a:effectLst/>
                <a:latin typeface="Aptos" panose="020B0004020202020204" pitchFamily="34" charset="0"/>
                <a:ea typeface="Aptos" panose="020B0004020202020204" pitchFamily="34" charset="0"/>
                <a:cs typeface="Times New Roman" panose="02020603050405020304" pitchFamily="18" charset="0"/>
              </a:rPr>
              <a:t>: Some methods, like project-based learning or collaborative </a:t>
            </a:r>
            <a:r>
              <a:rPr lang="en-US" sz="2400" dirty="0">
                <a:effectLst/>
                <a:latin typeface="Aptos" panose="020B0004020202020204" pitchFamily="34" charset="0"/>
                <a:ea typeface="Aptos" panose="020B0004020202020204" pitchFamily="34" charset="0"/>
                <a:cs typeface="Times New Roman" panose="02020603050405020304" pitchFamily="18" charset="0"/>
              </a:rPr>
              <a:t>learning method</a:t>
            </a:r>
            <a:r>
              <a:rPr lang="en-RW" sz="2400" dirty="0">
                <a:effectLst/>
                <a:latin typeface="Aptos" panose="020B0004020202020204" pitchFamily="34" charset="0"/>
                <a:ea typeface="Aptos" panose="020B0004020202020204" pitchFamily="34" charset="0"/>
                <a:cs typeface="Times New Roman" panose="02020603050405020304" pitchFamily="18" charset="0"/>
              </a:rPr>
              <a:t>, provide opportunities for continuous feedback, while others, like traditional testing, might not.</a:t>
            </a:r>
          </a:p>
          <a:p>
            <a:endParaRPr lang="en-RW" dirty="0"/>
          </a:p>
        </p:txBody>
      </p:sp>
    </p:spTree>
    <p:extLst>
      <p:ext uri="{BB962C8B-B14F-4D97-AF65-F5344CB8AC3E}">
        <p14:creationId xmlns:p14="http://schemas.microsoft.com/office/powerpoint/2010/main" val="586867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317B4-BFF7-B76E-244A-DF56AA05D080}"/>
              </a:ext>
            </a:extLst>
          </p:cNvPr>
          <p:cNvSpPr>
            <a:spLocks noGrp="1"/>
          </p:cNvSpPr>
          <p:nvPr>
            <p:ph type="title"/>
          </p:nvPr>
        </p:nvSpPr>
        <p:spPr/>
        <p:txBody>
          <a:bodyPr/>
          <a:lstStyle/>
          <a:p>
            <a:r>
              <a:rPr lang="en-US" sz="3200" b="1" dirty="0"/>
              <a:t>Activity</a:t>
            </a:r>
            <a:endParaRPr lang="en-RW" sz="3200" b="1" dirty="0"/>
          </a:p>
        </p:txBody>
      </p:sp>
      <p:sp>
        <p:nvSpPr>
          <p:cNvPr id="3" name="Content Placeholder 2">
            <a:extLst>
              <a:ext uri="{FF2B5EF4-FFF2-40B4-BE49-F238E27FC236}">
                <a16:creationId xmlns:a16="http://schemas.microsoft.com/office/drawing/2014/main" id="{044490BA-E2F5-9156-E443-1F0E64F0F015}"/>
              </a:ext>
            </a:extLst>
          </p:cNvPr>
          <p:cNvSpPr>
            <a:spLocks noGrp="1"/>
          </p:cNvSpPr>
          <p:nvPr>
            <p:ph idx="1"/>
          </p:nvPr>
        </p:nvSpPr>
        <p:spPr/>
        <p:txBody>
          <a:bodyPr/>
          <a:lstStyle/>
          <a:p>
            <a:r>
              <a:rPr lang="en-US" dirty="0"/>
              <a:t>In a small group, share with your classmates the approach that mostly dominates your learning.</a:t>
            </a:r>
          </a:p>
          <a:p>
            <a:r>
              <a:rPr lang="en-US" dirty="0"/>
              <a:t>Discuss the benefits and challenges of each approach to learning</a:t>
            </a:r>
            <a:endParaRPr lang="en-RW" dirty="0"/>
          </a:p>
        </p:txBody>
      </p:sp>
    </p:spTree>
    <p:extLst>
      <p:ext uri="{BB962C8B-B14F-4D97-AF65-F5344CB8AC3E}">
        <p14:creationId xmlns:p14="http://schemas.microsoft.com/office/powerpoint/2010/main" val="123544617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7F4C5-76E5-6CC9-D152-DB3E2528B3DE}"/>
              </a:ext>
            </a:extLst>
          </p:cNvPr>
          <p:cNvSpPr>
            <a:spLocks noGrp="1"/>
          </p:cNvSpPr>
          <p:nvPr>
            <p:ph type="title"/>
          </p:nvPr>
        </p:nvSpPr>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Teacher’s </a:t>
            </a:r>
            <a:r>
              <a:rPr lang="en-US" sz="3200" b="1" dirty="0">
                <a:effectLst/>
                <a:latin typeface="Aptos" panose="020B0004020202020204" pitchFamily="34" charset="0"/>
                <a:ea typeface="Aptos" panose="020B0004020202020204" pitchFamily="34" charset="0"/>
                <a:cs typeface="Times New Roman" panose="02020603050405020304" pitchFamily="18" charset="0"/>
              </a:rPr>
              <a:t>e</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xpertise</a:t>
            </a:r>
            <a:r>
              <a:rPr lang="en-RW" sz="3200" b="1" dirty="0">
                <a:effectLst/>
                <a:latin typeface="Aptos" panose="020B0004020202020204" pitchFamily="34" charset="0"/>
                <a:ea typeface="Aptos" panose="020B0004020202020204" pitchFamily="34" charset="0"/>
                <a:cs typeface="Times New Roman" panose="02020603050405020304" pitchFamily="18" charset="0"/>
              </a:rPr>
              <a:t> and </a:t>
            </a:r>
            <a:r>
              <a:rPr lang="en-US" sz="3200" b="1" dirty="0">
                <a:effectLst/>
                <a:latin typeface="Aptos" panose="020B0004020202020204" pitchFamily="34" charset="0"/>
                <a:ea typeface="Aptos" panose="020B0004020202020204" pitchFamily="34" charset="0"/>
                <a:cs typeface="Times New Roman" panose="02020603050405020304" pitchFamily="18" charset="0"/>
              </a:rPr>
              <a:t>c</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omfort</a:t>
            </a:r>
            <a:r>
              <a:rPr lang="en-RW" sz="3200" b="1" dirty="0">
                <a:effectLst/>
                <a:latin typeface="Aptos" panose="020B0004020202020204" pitchFamily="34" charset="0"/>
                <a:ea typeface="Aptos" panose="020B0004020202020204" pitchFamily="34" charset="0"/>
                <a:cs typeface="Times New Roman" panose="02020603050405020304" pitchFamily="18" charset="0"/>
              </a:rPr>
              <a:t> </a:t>
            </a:r>
            <a:r>
              <a:rPr lang="en-US" sz="3200" b="1" dirty="0">
                <a:effectLst/>
                <a:latin typeface="Aptos" panose="020B0004020202020204" pitchFamily="34" charset="0"/>
                <a:ea typeface="Aptos" panose="020B0004020202020204" pitchFamily="34" charset="0"/>
                <a:cs typeface="Times New Roman" panose="02020603050405020304" pitchFamily="18" charset="0"/>
              </a:rPr>
              <a:t>l</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evel</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513B6D23-B604-55D9-9CEF-4275646D51E0}"/>
              </a:ext>
            </a:extLst>
          </p:cNvPr>
          <p:cNvSpPr>
            <a:spLocks noGrp="1"/>
          </p:cNvSpPr>
          <p:nvPr>
            <p:ph idx="1"/>
          </p:nvPr>
        </p:nvSpPr>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Familiarity with the method</a:t>
            </a:r>
            <a:r>
              <a:rPr lang="en-RW" sz="2400" dirty="0">
                <a:effectLst/>
                <a:latin typeface="Aptos" panose="020B0004020202020204" pitchFamily="34" charset="0"/>
                <a:ea typeface="Aptos" panose="020B0004020202020204" pitchFamily="34" charset="0"/>
                <a:cs typeface="Times New Roman" panose="02020603050405020304" pitchFamily="18" charset="0"/>
              </a:rPr>
              <a:t>: Choose methods the teacher is comfortable with and skilled in.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If the teacher is not familiar with a particular method, it might take time to prepare and implement effectively.</a:t>
            </a:r>
          </a:p>
          <a:p>
            <a:r>
              <a:rPr lang="en-RW" sz="2400" b="1" dirty="0">
                <a:effectLst/>
                <a:latin typeface="Aptos" panose="020B0004020202020204" pitchFamily="34" charset="0"/>
                <a:ea typeface="Aptos" panose="020B0004020202020204" pitchFamily="34" charset="0"/>
                <a:cs typeface="Times New Roman" panose="02020603050405020304" pitchFamily="18" charset="0"/>
              </a:rPr>
              <a:t>Professional development</a:t>
            </a:r>
            <a:r>
              <a:rPr lang="en-RW" sz="2400" dirty="0">
                <a:effectLst/>
                <a:latin typeface="Aptos" panose="020B0004020202020204" pitchFamily="34" charset="0"/>
                <a:ea typeface="Aptos" panose="020B0004020202020204" pitchFamily="34" charset="0"/>
                <a:cs typeface="Times New Roman" panose="02020603050405020304" pitchFamily="18" charset="0"/>
              </a:rPr>
              <a:t>: The method should allow teachers to continue growing in their teaching practices, such as incorporating new technology or trying out new pedagogical approaches</a:t>
            </a:r>
            <a:r>
              <a:rPr lang="en-US" sz="2400" dirty="0">
                <a:effectLst/>
                <a:latin typeface="Aptos" panose="020B0004020202020204" pitchFamily="34" charset="0"/>
                <a:ea typeface="Aptos" panose="020B0004020202020204" pitchFamily="34" charset="0"/>
                <a:cs typeface="Times New Roman" panose="02020603050405020304" pitchFamily="18" charset="0"/>
              </a:rPr>
              <a:t>.</a:t>
            </a:r>
            <a:endParaRPr lang="en-RW" sz="2400" dirty="0"/>
          </a:p>
        </p:txBody>
      </p:sp>
    </p:spTree>
    <p:extLst>
      <p:ext uri="{BB962C8B-B14F-4D97-AF65-F5344CB8AC3E}">
        <p14:creationId xmlns:p14="http://schemas.microsoft.com/office/powerpoint/2010/main" val="385161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2D9C1-0879-1EE5-0647-6DC80EFC139E}"/>
              </a:ext>
            </a:extLst>
          </p:cNvPr>
          <p:cNvSpPr>
            <a:spLocks noGrp="1"/>
          </p:cNvSpPr>
          <p:nvPr>
            <p:ph type="title"/>
          </p:nvPr>
        </p:nvSpPr>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Cultural </a:t>
            </a:r>
            <a:r>
              <a:rPr lang="en-US" sz="3200" b="1" dirty="0">
                <a:effectLst/>
                <a:latin typeface="Aptos" panose="020B0004020202020204" pitchFamily="34" charset="0"/>
                <a:ea typeface="Aptos" panose="020B0004020202020204" pitchFamily="34" charset="0"/>
                <a:cs typeface="Times New Roman" panose="02020603050405020304" pitchFamily="18" charset="0"/>
              </a:rPr>
              <a:t>c</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onsiderations</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D4A1AC8A-F371-7FFD-207E-D73709F2ADBD}"/>
              </a:ext>
            </a:extLst>
          </p:cNvPr>
          <p:cNvSpPr>
            <a:spLocks noGrp="1"/>
          </p:cNvSpPr>
          <p:nvPr>
            <p:ph idx="1"/>
          </p:nvPr>
        </p:nvSpPr>
        <p:spPr/>
        <p:txBody>
          <a:bodyPr>
            <a:norm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RW" sz="2400" b="1" dirty="0">
                <a:effectLst/>
                <a:ea typeface="Aptos" panose="020B0004020202020204" pitchFamily="34" charset="0"/>
                <a:cs typeface="Times New Roman" panose="02020603050405020304" pitchFamily="18" charset="0"/>
              </a:rPr>
              <a:t>Cultural relevance</a:t>
            </a:r>
            <a:r>
              <a:rPr lang="en-RW" sz="2400" dirty="0">
                <a:effectLst/>
                <a:ea typeface="Aptos" panose="020B0004020202020204" pitchFamily="34" charset="0"/>
                <a:cs typeface="Times New Roman" panose="02020603050405020304" pitchFamily="18" charset="0"/>
              </a:rPr>
              <a:t>: The teaching method should be appropriate for the cultural background and values of the students. </a:t>
            </a:r>
            <a:endParaRPr lang="en-US" sz="2400" dirty="0">
              <a:effectLst/>
              <a:ea typeface="Aptos" panose="020B000402020202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RW" sz="2400" dirty="0">
                <a:effectLst/>
                <a:ea typeface="Aptos" panose="020B0004020202020204" pitchFamily="34" charset="0"/>
                <a:cs typeface="Times New Roman" panose="02020603050405020304" pitchFamily="18" charset="0"/>
              </a:rPr>
              <a:t>For example, methods that encourage open debate and self-expression may not be suitable in cultures where deference to authority is emphasized.</a:t>
            </a:r>
            <a:endParaRPr lang="en-US" sz="2400" dirty="0">
              <a:effectLst/>
              <a:ea typeface="Aptos" panose="020B000402020202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RW" sz="2400" b="1" dirty="0">
                <a:effectLst/>
                <a:ea typeface="Aptos" panose="020B0004020202020204" pitchFamily="34" charset="0"/>
                <a:cs typeface="Times New Roman" panose="02020603050405020304" pitchFamily="18" charset="0"/>
              </a:rPr>
              <a:t>Inclusivity</a:t>
            </a:r>
            <a:r>
              <a:rPr lang="en-RW" sz="2400" dirty="0">
                <a:effectLst/>
                <a:ea typeface="Aptos" panose="020B0004020202020204" pitchFamily="34" charset="0"/>
                <a:cs typeface="Times New Roman" panose="02020603050405020304" pitchFamily="18" charset="0"/>
              </a:rPr>
              <a:t>: Ensure that the method is inclusive and accommodates diverse needs, including those with learning disabilities or students requiring additional support</a:t>
            </a:r>
            <a:endParaRPr lang="en-RW" sz="2400" dirty="0"/>
          </a:p>
        </p:txBody>
      </p:sp>
    </p:spTree>
    <p:extLst>
      <p:ext uri="{BB962C8B-B14F-4D97-AF65-F5344CB8AC3E}">
        <p14:creationId xmlns:p14="http://schemas.microsoft.com/office/powerpoint/2010/main" val="220018910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4BD7F-F21E-4422-70D3-436A42AF86FD}"/>
              </a:ext>
            </a:extLst>
          </p:cNvPr>
          <p:cNvSpPr>
            <a:spLocks noGrp="1"/>
          </p:cNvSpPr>
          <p:nvPr>
            <p:ph type="title"/>
          </p:nvPr>
        </p:nvSpPr>
        <p:spPr/>
        <p:txBody>
          <a:bodyPr>
            <a:normAutofit/>
          </a:bodyPr>
          <a:lstStyle/>
          <a:p>
            <a:r>
              <a:rPr lang="en-US" sz="3200" b="1" dirty="0"/>
              <a:t>Activity</a:t>
            </a:r>
            <a:endParaRPr lang="en-RW" sz="3200" b="1" dirty="0"/>
          </a:p>
        </p:txBody>
      </p:sp>
      <p:sp>
        <p:nvSpPr>
          <p:cNvPr id="3" name="Content Placeholder 2">
            <a:extLst>
              <a:ext uri="{FF2B5EF4-FFF2-40B4-BE49-F238E27FC236}">
                <a16:creationId xmlns:a16="http://schemas.microsoft.com/office/drawing/2014/main" id="{FEB7FA49-0580-2144-BD17-2D1FF841E999}"/>
              </a:ext>
            </a:extLst>
          </p:cNvPr>
          <p:cNvSpPr>
            <a:spLocks noGrp="1"/>
          </p:cNvSpPr>
          <p:nvPr>
            <p:ph idx="1"/>
          </p:nvPr>
        </p:nvSpPr>
        <p:spPr/>
        <p:txBody>
          <a:bodyPr/>
          <a:lstStyle/>
          <a:p>
            <a:r>
              <a:rPr lang="en-US" dirty="0"/>
              <a:t>In a small group, discuss the advantages and disadvantages of each teaching method learnt in this session.</a:t>
            </a:r>
            <a:endParaRPr lang="en-RW" dirty="0"/>
          </a:p>
        </p:txBody>
      </p:sp>
    </p:spTree>
    <p:extLst>
      <p:ext uri="{BB962C8B-B14F-4D97-AF65-F5344CB8AC3E}">
        <p14:creationId xmlns:p14="http://schemas.microsoft.com/office/powerpoint/2010/main" val="242793965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5CC09-963D-1AA1-550C-EBFE3CB8F530}"/>
              </a:ext>
            </a:extLst>
          </p:cNvPr>
          <p:cNvSpPr>
            <a:spLocks noGrp="1"/>
          </p:cNvSpPr>
          <p:nvPr>
            <p:ph type="title"/>
          </p:nvPr>
        </p:nvSpPr>
        <p:spPr/>
        <p:txBody>
          <a:bodyPr>
            <a:normAutofit/>
          </a:bodyPr>
          <a:lstStyle/>
          <a:p>
            <a:r>
              <a:rPr lang="en-US" sz="3200" b="1" dirty="0"/>
              <a:t>General teaching and learning strategies</a:t>
            </a:r>
            <a:endParaRPr lang="en-RW" sz="3200" dirty="0"/>
          </a:p>
        </p:txBody>
      </p:sp>
      <p:sp>
        <p:nvSpPr>
          <p:cNvPr id="3" name="Content Placeholder 2">
            <a:extLst>
              <a:ext uri="{FF2B5EF4-FFF2-40B4-BE49-F238E27FC236}">
                <a16:creationId xmlns:a16="http://schemas.microsoft.com/office/drawing/2014/main" id="{99BC5CBC-6428-D37A-D51E-0CE3D7F38ED1}"/>
              </a:ext>
            </a:extLst>
          </p:cNvPr>
          <p:cNvSpPr>
            <a:spLocks noGrp="1"/>
          </p:cNvSpPr>
          <p:nvPr>
            <p:ph idx="1"/>
          </p:nvPr>
        </p:nvSpPr>
        <p:spPr/>
        <p:txBody>
          <a:bodyPr>
            <a:normAutofit fontScale="77500" lnSpcReduction="20000"/>
          </a:bodyPr>
          <a:lstStyle/>
          <a:p>
            <a:pPr algn="just" eaLnBrk="1" hangingPunct="1">
              <a:buFont typeface="Wingdings" panose="05000000000000000000" pitchFamily="2" charset="2"/>
              <a:buChar char="Ø"/>
            </a:pPr>
            <a:r>
              <a:rPr lang="en-GB" altLang="en-US" sz="2800" b="1" dirty="0">
                <a:cs typeface="Times New Roman" panose="02020603050405020304" pitchFamily="18" charset="0"/>
              </a:rPr>
              <a:t>Brainstorming:  </a:t>
            </a:r>
            <a:r>
              <a:rPr lang="en-GB" altLang="en-US" sz="2800" dirty="0">
                <a:cs typeface="Times New Roman" panose="02020603050405020304" pitchFamily="18" charset="0"/>
              </a:rPr>
              <a:t>is a technique whereby learners, in small groups generate ideas about a given topic. </a:t>
            </a:r>
          </a:p>
          <a:p>
            <a:pPr algn="just" eaLnBrk="1" hangingPunct="1">
              <a:buFont typeface="Wingdings" panose="05000000000000000000" pitchFamily="2" charset="2"/>
              <a:buChar char="§"/>
            </a:pPr>
            <a:r>
              <a:rPr lang="en-GB" altLang="en-US" sz="2800" dirty="0">
                <a:cs typeface="Times New Roman" panose="02020603050405020304" pitchFamily="18" charset="0"/>
              </a:rPr>
              <a:t>There are three ways of generating ideas: paper carousel, mind mapping and think-pair-share. </a:t>
            </a:r>
          </a:p>
          <a:p>
            <a:pPr algn="just" eaLnBrk="1" hangingPunct="1">
              <a:buFont typeface="Wingdings" panose="05000000000000000000" pitchFamily="2" charset="2"/>
              <a:buChar char="§"/>
            </a:pPr>
            <a:r>
              <a:rPr lang="en-GB" altLang="en-US" sz="2800" dirty="0">
                <a:cs typeface="Times New Roman" panose="02020603050405020304" pitchFamily="18" charset="0"/>
              </a:rPr>
              <a:t>With </a:t>
            </a:r>
            <a:r>
              <a:rPr lang="en-GB" altLang="en-US" sz="2800" b="1" dirty="0">
                <a:cs typeface="Times New Roman" panose="02020603050405020304" pitchFamily="18" charset="0"/>
              </a:rPr>
              <a:t>paper carousel</a:t>
            </a:r>
            <a:r>
              <a:rPr lang="en-GB" altLang="en-US" sz="2800" dirty="0">
                <a:cs typeface="Times New Roman" panose="02020603050405020304" pitchFamily="18" charset="0"/>
              </a:rPr>
              <a:t>, a student write down an idea on a paper, passes the paper to the next who writes down a related idea, and so on.</a:t>
            </a:r>
          </a:p>
          <a:p>
            <a:pPr algn="just" eaLnBrk="1" hangingPunct="1">
              <a:buFont typeface="Wingdings" panose="05000000000000000000" pitchFamily="2" charset="2"/>
              <a:buChar char="§"/>
            </a:pPr>
            <a:r>
              <a:rPr lang="en-GB" altLang="en-US" sz="2800" b="1" dirty="0">
                <a:cs typeface="Times New Roman" panose="02020603050405020304" pitchFamily="18" charset="0"/>
              </a:rPr>
              <a:t>Mind mapping</a:t>
            </a:r>
            <a:r>
              <a:rPr lang="en-GB" altLang="en-US" sz="2800" dirty="0">
                <a:cs typeface="Times New Roman" panose="02020603050405020304" pitchFamily="18" charset="0"/>
              </a:rPr>
              <a:t> </a:t>
            </a:r>
            <a:r>
              <a:rPr lang="en-US" altLang="en-US" sz="2800" dirty="0">
                <a:cs typeface="Times New Roman" panose="02020603050405020304" pitchFamily="18" charset="0"/>
              </a:rPr>
              <a:t>consists in writing down a central theme or main idea and thinking of new and related ideas which emerge from the theme. </a:t>
            </a:r>
          </a:p>
          <a:p>
            <a:pPr algn="just" eaLnBrk="1" hangingPunct="1">
              <a:buFont typeface="Wingdings" panose="05000000000000000000" pitchFamily="2" charset="2"/>
              <a:buChar char="§"/>
            </a:pPr>
            <a:r>
              <a:rPr lang="en-RW" sz="2800" dirty="0">
                <a:effectLst/>
                <a:ea typeface="Aptos" panose="020B0004020202020204" pitchFamily="34" charset="0"/>
                <a:cs typeface="Times New Roman" panose="02020603050405020304" pitchFamily="18" charset="0"/>
              </a:rPr>
              <a:t>Students create a visual diagram that represents the relationships between different concepts. </a:t>
            </a:r>
            <a:endParaRPr lang="en-US" sz="2800" dirty="0">
              <a:effectLst/>
              <a:ea typeface="Aptos" panose="020B0004020202020204" pitchFamily="34" charset="0"/>
              <a:cs typeface="Times New Roman" panose="02020603050405020304" pitchFamily="18" charset="0"/>
            </a:endParaRPr>
          </a:p>
          <a:p>
            <a:pPr algn="just" eaLnBrk="1" hangingPunct="1">
              <a:buFont typeface="Wingdings" panose="05000000000000000000" pitchFamily="2" charset="2"/>
              <a:buChar char="§"/>
            </a:pPr>
            <a:r>
              <a:rPr lang="en-RW" sz="2800" dirty="0">
                <a:effectLst/>
                <a:ea typeface="Aptos" panose="020B0004020202020204" pitchFamily="34" charset="0"/>
                <a:cs typeface="Times New Roman" panose="02020603050405020304" pitchFamily="18" charset="0"/>
              </a:rPr>
              <a:t>This strategy is often used for organizing ideas and summarizing complex topics.</a:t>
            </a:r>
            <a:endParaRPr lang="en-GB" altLang="en-US" sz="2800" dirty="0">
              <a:cs typeface="Times New Roman" panose="02020603050405020304" pitchFamily="18" charset="0"/>
            </a:endParaRPr>
          </a:p>
          <a:p>
            <a:pPr algn="just" eaLnBrk="1" hangingPunct="1">
              <a:buFont typeface="Wingdings" panose="05000000000000000000" pitchFamily="2" charset="2"/>
              <a:buChar char="§"/>
            </a:pPr>
            <a:r>
              <a:rPr lang="en-GB" altLang="en-US" sz="2800" dirty="0">
                <a:cs typeface="Times New Roman" panose="02020603050405020304" pitchFamily="18" charset="0"/>
              </a:rPr>
              <a:t>With </a:t>
            </a:r>
            <a:r>
              <a:rPr lang="en-GB" altLang="en-US" sz="2800" b="1" dirty="0">
                <a:cs typeface="Times New Roman" panose="02020603050405020304" pitchFamily="18" charset="0"/>
              </a:rPr>
              <a:t>think-pair-share</a:t>
            </a:r>
            <a:r>
              <a:rPr lang="en-GB" altLang="en-US" sz="2800" dirty="0">
                <a:cs typeface="Times New Roman" panose="02020603050405020304" pitchFamily="18" charset="0"/>
              </a:rPr>
              <a:t>: </a:t>
            </a:r>
            <a:r>
              <a:rPr lang="en-US" altLang="en-US" sz="2800" dirty="0">
                <a:cs typeface="Times New Roman" panose="02020603050405020304" pitchFamily="18" charset="0"/>
              </a:rPr>
              <a:t>each member individually and silently thinks about a question posed by the teacher. Then, two members are paired to exchange and discuss their responses. Finally, the responses are shared with the whole class.</a:t>
            </a:r>
            <a:endParaRPr lang="en-GB" altLang="en-US" sz="2800" dirty="0">
              <a:cs typeface="Times New Roman" panose="02020603050405020304" pitchFamily="18" charset="0"/>
            </a:endParaRPr>
          </a:p>
          <a:p>
            <a:endParaRPr lang="en-RW" dirty="0"/>
          </a:p>
        </p:txBody>
      </p:sp>
    </p:spTree>
    <p:extLst>
      <p:ext uri="{BB962C8B-B14F-4D97-AF65-F5344CB8AC3E}">
        <p14:creationId xmlns:p14="http://schemas.microsoft.com/office/powerpoint/2010/main" val="241084005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47433-8449-2B47-9BCE-92843AFD70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B93332-77CC-DA14-9AB0-D6A7688EC004}"/>
              </a:ext>
            </a:extLst>
          </p:cNvPr>
          <p:cNvSpPr>
            <a:spLocks noGrp="1"/>
          </p:cNvSpPr>
          <p:nvPr>
            <p:ph type="title"/>
          </p:nvPr>
        </p:nvSpPr>
        <p:spPr/>
        <p:txBody>
          <a:bodyPr>
            <a:normAutofit/>
          </a:bodyPr>
          <a:lstStyle/>
          <a:p>
            <a:r>
              <a:rPr lang="en-US" sz="3200" b="1" dirty="0"/>
              <a:t>Teaching and learning strategies</a:t>
            </a:r>
            <a:endParaRPr lang="en-RW" sz="3200" dirty="0"/>
          </a:p>
        </p:txBody>
      </p:sp>
      <p:sp>
        <p:nvSpPr>
          <p:cNvPr id="3" name="Content Placeholder 2">
            <a:extLst>
              <a:ext uri="{FF2B5EF4-FFF2-40B4-BE49-F238E27FC236}">
                <a16:creationId xmlns:a16="http://schemas.microsoft.com/office/drawing/2014/main" id="{19E44FDB-5506-83F6-590B-0C82785F14F0}"/>
              </a:ext>
            </a:extLst>
          </p:cNvPr>
          <p:cNvSpPr>
            <a:spLocks noGrp="1"/>
          </p:cNvSpPr>
          <p:nvPr>
            <p:ph idx="1"/>
          </p:nvPr>
        </p:nvSpPr>
        <p:spPr>
          <a:xfrm>
            <a:off x="838200" y="1504335"/>
            <a:ext cx="10515600" cy="5083278"/>
          </a:xfrm>
        </p:spPr>
        <p:txBody>
          <a:bodyPr>
            <a:normAutofit/>
          </a:bodyPr>
          <a:lstStyle/>
          <a:p>
            <a:pPr algn="just" eaLnBrk="1" hangingPunct="1">
              <a:buFont typeface="Wingdings" panose="05000000000000000000" pitchFamily="2" charset="2"/>
              <a:buChar char="Ø"/>
            </a:pPr>
            <a:r>
              <a:rPr lang="en-US" altLang="en-US" sz="2600" b="1" dirty="0">
                <a:cs typeface="Times New Roman" panose="02020603050405020304" pitchFamily="18" charset="0"/>
              </a:rPr>
              <a:t>Storytelling:</a:t>
            </a:r>
            <a:r>
              <a:rPr lang="en-US" altLang="en-US" sz="2600" dirty="0">
                <a:cs typeface="Times New Roman" panose="02020603050405020304" pitchFamily="18" charset="0"/>
              </a:rPr>
              <a:t> Using words and actions to reveal the elements and images of a story while encouraging the listener’s imagination.</a:t>
            </a:r>
          </a:p>
          <a:p>
            <a:pPr algn="just" eaLnBrk="1" hangingPunct="1">
              <a:buFont typeface="Wingdings" panose="05000000000000000000" pitchFamily="2" charset="2"/>
              <a:buChar char="§"/>
            </a:pPr>
            <a:r>
              <a:rPr lang="en-US" sz="2600" dirty="0"/>
              <a:t>It is about conveying information through narratives, often creating a vivid, memorable, and emotional connection to the material.</a:t>
            </a:r>
            <a:endParaRPr lang="en-US" altLang="en-US" sz="2600" dirty="0">
              <a:cs typeface="Times New Roman" panose="02020603050405020304" pitchFamily="18" charset="0"/>
            </a:endParaRPr>
          </a:p>
          <a:p>
            <a:pPr algn="just" eaLnBrk="1" hangingPunct="1">
              <a:buFont typeface="Wingdings" panose="05000000000000000000" pitchFamily="2" charset="2"/>
              <a:buChar char="Ø"/>
            </a:pPr>
            <a:r>
              <a:rPr lang="en-US" altLang="en-US" sz="2600" dirty="0">
                <a:cs typeface="Times New Roman" panose="02020603050405020304" pitchFamily="18" charset="0"/>
              </a:rPr>
              <a:t> </a:t>
            </a:r>
            <a:r>
              <a:rPr lang="en-US" altLang="en-US" sz="2600" b="1" dirty="0">
                <a:cs typeface="Times New Roman" panose="02020603050405020304" pitchFamily="18" charset="0"/>
              </a:rPr>
              <a:t>Case study: </a:t>
            </a:r>
            <a:r>
              <a:rPr lang="en-US" sz="2600" dirty="0"/>
              <a:t>involves presenting a detailed scenario or problem, often real-world in nature, that requires students to analyze, investigate, and propose solutions or recommendations. </a:t>
            </a:r>
          </a:p>
          <a:p>
            <a:pPr algn="just">
              <a:buFont typeface="Wingdings" panose="05000000000000000000" pitchFamily="2" charset="2"/>
              <a:buChar char="§"/>
            </a:pPr>
            <a:r>
              <a:rPr lang="en-US" altLang="en-US" sz="2600" dirty="0">
                <a:cs typeface="Times New Roman" panose="02020603050405020304" pitchFamily="18" charset="0"/>
              </a:rPr>
              <a:t>an activity contains a real or hypothetical situation and includes the complexities the learner would encounter in the workplace. </a:t>
            </a:r>
          </a:p>
          <a:p>
            <a:pPr algn="just" eaLnBrk="1" hangingPunct="1">
              <a:buFont typeface="Wingdings" panose="05000000000000000000" pitchFamily="2" charset="2"/>
              <a:buChar char="§"/>
            </a:pPr>
            <a:endParaRPr lang="en-US" altLang="en-US" sz="2600" dirty="0">
              <a:cs typeface="Times New Roman" panose="02020603050405020304" pitchFamily="18" charset="0"/>
            </a:endParaRPr>
          </a:p>
          <a:p>
            <a:endParaRPr lang="en-RW" dirty="0"/>
          </a:p>
        </p:txBody>
      </p:sp>
    </p:spTree>
    <p:extLst>
      <p:ext uri="{BB962C8B-B14F-4D97-AF65-F5344CB8AC3E}">
        <p14:creationId xmlns:p14="http://schemas.microsoft.com/office/powerpoint/2010/main" val="91278987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9C71-8265-49D1-6C7C-8F0E9A30B0E0}"/>
              </a:ext>
            </a:extLst>
          </p:cNvPr>
          <p:cNvSpPr>
            <a:spLocks noGrp="1"/>
          </p:cNvSpPr>
          <p:nvPr>
            <p:ph type="title"/>
          </p:nvPr>
        </p:nvSpPr>
        <p:spPr/>
        <p:txBody>
          <a:bodyPr>
            <a:normAutofit/>
          </a:bodyPr>
          <a:lstStyle/>
          <a:p>
            <a:r>
              <a:rPr lang="en-US" sz="3200" b="1" dirty="0"/>
              <a:t>Teaching and learning strategies</a:t>
            </a:r>
            <a:endParaRPr lang="en-RW" sz="3200" dirty="0"/>
          </a:p>
        </p:txBody>
      </p:sp>
      <p:sp>
        <p:nvSpPr>
          <p:cNvPr id="3" name="Content Placeholder 2">
            <a:extLst>
              <a:ext uri="{FF2B5EF4-FFF2-40B4-BE49-F238E27FC236}">
                <a16:creationId xmlns:a16="http://schemas.microsoft.com/office/drawing/2014/main" id="{2AA919DB-FE82-09E2-BD86-19A6D1A5FE83}"/>
              </a:ext>
            </a:extLst>
          </p:cNvPr>
          <p:cNvSpPr>
            <a:spLocks noGrp="1"/>
          </p:cNvSpPr>
          <p:nvPr>
            <p:ph idx="1"/>
          </p:nvPr>
        </p:nvSpPr>
        <p:spPr/>
        <p:txBody>
          <a:bodyPr>
            <a:normAutofit fontScale="92500" lnSpcReduction="20000"/>
          </a:bodyPr>
          <a:lstStyle/>
          <a:p>
            <a:endParaRPr lang="en-RW" dirty="0">
              <a:effectLst/>
            </a:endParaRPr>
          </a:p>
          <a:p>
            <a:pPr algn="just">
              <a:buFont typeface="Wingdings" panose="05000000000000000000" pitchFamily="2" charset="2"/>
              <a:buChar char="Ø"/>
            </a:pPr>
            <a:r>
              <a:rPr lang="en-US" altLang="en-US" sz="2600" b="1" dirty="0">
                <a:cs typeface="Times New Roman" panose="02020603050405020304" pitchFamily="18" charset="0"/>
              </a:rPr>
              <a:t>Role play: </a:t>
            </a:r>
            <a:r>
              <a:rPr lang="en-RW" sz="2600" dirty="0">
                <a:effectLst/>
                <a:ea typeface="Aptos" panose="020B0004020202020204" pitchFamily="34" charset="0"/>
                <a:cs typeface="Times New Roman" panose="02020603050405020304" pitchFamily="18" charset="0"/>
              </a:rPr>
              <a:t>Students take on specific roles and act out scenarios or situations related to the lesson. </a:t>
            </a:r>
            <a:endParaRPr lang="en-US" sz="2600" dirty="0">
              <a:ea typeface="Aptos" panose="020B0004020202020204" pitchFamily="34" charset="0"/>
              <a:cs typeface="Times New Roman" panose="02020603050405020304" pitchFamily="18" charset="0"/>
            </a:endParaRPr>
          </a:p>
          <a:p>
            <a:pPr algn="just">
              <a:buFont typeface="Wingdings" panose="05000000000000000000" pitchFamily="2" charset="2"/>
              <a:buChar char="§"/>
            </a:pPr>
            <a:r>
              <a:rPr lang="en-RW" sz="2600" dirty="0">
                <a:effectLst/>
                <a:ea typeface="Aptos" panose="020B0004020202020204" pitchFamily="34" charset="0"/>
                <a:cs typeface="Times New Roman" panose="02020603050405020304" pitchFamily="18" charset="0"/>
              </a:rPr>
              <a:t>This technique is commonly used to help students practice real-world skills or understand different perspectives</a:t>
            </a:r>
            <a:endParaRPr lang="en-US" sz="2600" dirty="0">
              <a:effectLst/>
              <a:ea typeface="Aptos" panose="020B000402020202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tabLst>
                <a:tab pos="457200" algn="l"/>
              </a:tabLst>
            </a:pPr>
            <a:r>
              <a:rPr lang="en-RW" sz="2600" b="1" dirty="0">
                <a:effectLst/>
                <a:ea typeface="Aptos" panose="020B0004020202020204" pitchFamily="34" charset="0"/>
                <a:cs typeface="Times New Roman" panose="02020603050405020304" pitchFamily="18" charset="0"/>
              </a:rPr>
              <a:t>Group </a:t>
            </a:r>
            <a:r>
              <a:rPr lang="en-US" sz="2600" b="1" dirty="0">
                <a:ea typeface="Aptos" panose="020B0004020202020204" pitchFamily="34" charset="0"/>
                <a:cs typeface="Times New Roman" panose="02020603050405020304" pitchFamily="18" charset="0"/>
              </a:rPr>
              <a:t>w</a:t>
            </a:r>
            <a:r>
              <a:rPr lang="en-RW" sz="2600" b="1" dirty="0" err="1">
                <a:effectLst/>
                <a:ea typeface="Aptos" panose="020B0004020202020204" pitchFamily="34" charset="0"/>
                <a:cs typeface="Times New Roman" panose="02020603050405020304" pitchFamily="18" charset="0"/>
              </a:rPr>
              <a:t>ork</a:t>
            </a:r>
            <a:r>
              <a:rPr lang="en-US" sz="2600" b="1" dirty="0">
                <a:effectLst/>
                <a:ea typeface="Aptos" panose="020B0004020202020204" pitchFamily="34" charset="0"/>
                <a:cs typeface="Times New Roman" panose="02020603050405020304" pitchFamily="18" charset="0"/>
              </a:rPr>
              <a:t>: </a:t>
            </a:r>
            <a:r>
              <a:rPr lang="en-RW" sz="2600" dirty="0">
                <a:effectLst/>
                <a:ea typeface="Aptos" panose="020B0004020202020204" pitchFamily="34" charset="0"/>
                <a:cs typeface="Times New Roman" panose="02020603050405020304" pitchFamily="18" charset="0"/>
              </a:rPr>
              <a:t>Students are assigned to work together in small groups on tasks, projects, or problems.</a:t>
            </a:r>
            <a:endParaRPr lang="en-US" sz="2600" dirty="0">
              <a:effectLst/>
              <a:ea typeface="Aptos" panose="020B000402020202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tabLst>
                <a:tab pos="457200" algn="l"/>
              </a:tabLst>
            </a:pPr>
            <a:r>
              <a:rPr lang="en-RW" sz="2600" b="1" dirty="0">
                <a:effectLst/>
                <a:ea typeface="Aptos" panose="020B0004020202020204" pitchFamily="34" charset="0"/>
                <a:cs typeface="Times New Roman" panose="02020603050405020304" pitchFamily="18" charset="0"/>
              </a:rPr>
              <a:t>Peer </a:t>
            </a:r>
            <a:r>
              <a:rPr lang="en-US" sz="2600" b="1" dirty="0">
                <a:effectLst/>
                <a:ea typeface="Aptos" panose="020B0004020202020204" pitchFamily="34" charset="0"/>
                <a:cs typeface="Times New Roman" panose="02020603050405020304" pitchFamily="18" charset="0"/>
              </a:rPr>
              <a:t>t</a:t>
            </a:r>
            <a:r>
              <a:rPr lang="en-RW" sz="2600" b="1" dirty="0" err="1">
                <a:effectLst/>
                <a:ea typeface="Aptos" panose="020B0004020202020204" pitchFamily="34" charset="0"/>
                <a:cs typeface="Times New Roman" panose="02020603050405020304" pitchFamily="18" charset="0"/>
              </a:rPr>
              <a:t>eaching</a:t>
            </a:r>
            <a:r>
              <a:rPr lang="en-US" sz="2600" b="1" dirty="0">
                <a:effectLst/>
                <a:ea typeface="Aptos" panose="020B0004020202020204" pitchFamily="34" charset="0"/>
                <a:cs typeface="Times New Roman" panose="02020603050405020304" pitchFamily="18" charset="0"/>
              </a:rPr>
              <a:t>: </a:t>
            </a:r>
            <a:r>
              <a:rPr lang="en-RW" sz="2600" dirty="0">
                <a:effectLst/>
                <a:ea typeface="Aptos" panose="020B0004020202020204" pitchFamily="34" charset="0"/>
                <a:cs typeface="Times New Roman" panose="02020603050405020304" pitchFamily="18" charset="0"/>
              </a:rPr>
              <a:t>Students are asked to teach each other concepts, either through pair work or small groups. </a:t>
            </a:r>
            <a:endParaRPr lang="en-US" sz="2600" dirty="0">
              <a:ea typeface="Aptos" panose="020B000402020202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
              <a:tabLst>
                <a:tab pos="457200" algn="l"/>
              </a:tabLst>
            </a:pPr>
            <a:r>
              <a:rPr lang="en-RW" sz="2600" dirty="0">
                <a:effectLst/>
                <a:ea typeface="Aptos" panose="020B0004020202020204" pitchFamily="34" charset="0"/>
                <a:cs typeface="Times New Roman" panose="02020603050405020304" pitchFamily="18" charset="0"/>
              </a:rPr>
              <a:t>The teacher may guide this process but students are in the role of the </a:t>
            </a:r>
            <a:r>
              <a:rPr lang="en-US" sz="2600" dirty="0">
                <a:ea typeface="Aptos" panose="020B0004020202020204" pitchFamily="34" charset="0"/>
                <a:cs typeface="Times New Roman" panose="02020603050405020304" pitchFamily="18" charset="0"/>
              </a:rPr>
              <a:t>teacher</a:t>
            </a:r>
            <a:r>
              <a:rPr lang="en-RW" sz="2600" dirty="0">
                <a:effectLst/>
                <a:ea typeface="Aptos" panose="020B0004020202020204" pitchFamily="34" charset="0"/>
                <a:cs typeface="Times New Roman" panose="02020603050405020304" pitchFamily="18" charset="0"/>
              </a:rPr>
              <a:t>.</a:t>
            </a:r>
          </a:p>
          <a:p>
            <a:pPr lvl="1">
              <a:lnSpc>
                <a:spcPct val="107000"/>
              </a:lnSpc>
              <a:spcAft>
                <a:spcPts val="800"/>
              </a:spcAft>
              <a:buSzPts val="1000"/>
              <a:buFont typeface="Wingdings" panose="05000000000000000000" pitchFamily="2" charset="2"/>
              <a:buChar char="§"/>
              <a:tabLst>
                <a:tab pos="914400" algn="l"/>
              </a:tabLst>
            </a:pPr>
            <a:endParaRPr lang="en-RW" dirty="0">
              <a:effectLst/>
              <a:ea typeface="Aptos" panose="020B0004020202020204" pitchFamily="34" charset="0"/>
              <a:cs typeface="Times New Roman" panose="02020603050405020304" pitchFamily="18" charset="0"/>
            </a:endParaRPr>
          </a:p>
          <a:p>
            <a:pPr algn="just">
              <a:buFont typeface="Wingdings" panose="05000000000000000000" pitchFamily="2" charset="2"/>
              <a:buChar char="§"/>
            </a:pPr>
            <a:endParaRPr lang="en-US" sz="2400" dirty="0">
              <a:cs typeface="Times New Roman" panose="02020603050405020304" pitchFamily="18" charset="0"/>
            </a:endParaRPr>
          </a:p>
        </p:txBody>
      </p:sp>
    </p:spTree>
    <p:extLst>
      <p:ext uri="{BB962C8B-B14F-4D97-AF65-F5344CB8AC3E}">
        <p14:creationId xmlns:p14="http://schemas.microsoft.com/office/powerpoint/2010/main" val="359401342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A33B2-88CF-5BA9-2549-62E40DC935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0BBF04-26F9-7DAA-B9A6-64122DEBD008}"/>
              </a:ext>
            </a:extLst>
          </p:cNvPr>
          <p:cNvSpPr>
            <a:spLocks noGrp="1"/>
          </p:cNvSpPr>
          <p:nvPr>
            <p:ph type="title"/>
          </p:nvPr>
        </p:nvSpPr>
        <p:spPr/>
        <p:txBody>
          <a:bodyPr>
            <a:normAutofit/>
          </a:bodyPr>
          <a:lstStyle/>
          <a:p>
            <a:r>
              <a:rPr lang="en-US" sz="3200" b="1" dirty="0"/>
              <a:t>Teaching and learning strategies</a:t>
            </a:r>
            <a:endParaRPr lang="en-RW" sz="3200" dirty="0"/>
          </a:p>
        </p:txBody>
      </p:sp>
      <p:sp>
        <p:nvSpPr>
          <p:cNvPr id="3" name="Content Placeholder 2">
            <a:extLst>
              <a:ext uri="{FF2B5EF4-FFF2-40B4-BE49-F238E27FC236}">
                <a16:creationId xmlns:a16="http://schemas.microsoft.com/office/drawing/2014/main" id="{C2D1BDDC-28ED-92CE-8D1B-0BF2D9C1D424}"/>
              </a:ext>
            </a:extLst>
          </p:cNvPr>
          <p:cNvSpPr>
            <a:spLocks noGrp="1"/>
          </p:cNvSpPr>
          <p:nvPr>
            <p:ph idx="1"/>
          </p:nvPr>
        </p:nvSpPr>
        <p:spPr>
          <a:xfrm>
            <a:off x="838200" y="1504334"/>
            <a:ext cx="10046110" cy="5132439"/>
          </a:xfrm>
        </p:spPr>
        <p:txBody>
          <a:bodyPr>
            <a:normAutofit fontScale="92500" lnSpcReduction="10000"/>
          </a:bodyPr>
          <a:lstStyle/>
          <a:p>
            <a:pPr algn="just" eaLnBrk="1" hangingPunct="1">
              <a:buFont typeface="Wingdings" panose="05000000000000000000" pitchFamily="2" charset="2"/>
              <a:buChar char="Ø"/>
            </a:pPr>
            <a:r>
              <a:rPr lang="en-US" altLang="en-US" b="1" dirty="0">
                <a:cs typeface="Times New Roman" panose="02020603050405020304" pitchFamily="18" charset="0"/>
              </a:rPr>
              <a:t>Jigsaw</a:t>
            </a:r>
            <a:r>
              <a:rPr lang="en-US" altLang="en-US" dirty="0">
                <a:cs typeface="Times New Roman" panose="02020603050405020304" pitchFamily="18" charset="0"/>
              </a:rPr>
              <a:t>: </a:t>
            </a:r>
          </a:p>
          <a:p>
            <a:pPr algn="just" eaLnBrk="1" hangingPunct="1">
              <a:buFont typeface="Wingdings" panose="05000000000000000000" pitchFamily="2" charset="2"/>
              <a:buChar char="§"/>
            </a:pPr>
            <a:r>
              <a:rPr lang="en-US" altLang="en-US" sz="2400" dirty="0">
                <a:cs typeface="Times New Roman" panose="02020603050405020304" pitchFamily="18" charset="0"/>
              </a:rPr>
              <a:t>The class is divided into teams or groups, with each team preparing separate but related assignments or activities </a:t>
            </a:r>
            <a:r>
              <a:rPr lang="en-US" sz="2400" dirty="0"/>
              <a:t>to become an expert on</a:t>
            </a:r>
            <a:r>
              <a:rPr lang="en-US" altLang="en-US" sz="2400" dirty="0">
                <a:cs typeface="Times New Roman" panose="02020603050405020304" pitchFamily="18" charset="0"/>
              </a:rPr>
              <a:t> the topic given in the activity or assignment.</a:t>
            </a:r>
          </a:p>
          <a:p>
            <a:pPr algn="just" eaLnBrk="1" hangingPunct="1">
              <a:buFont typeface="Wingdings" panose="05000000000000000000" pitchFamily="2" charset="2"/>
              <a:buChar char="§"/>
            </a:pPr>
            <a:r>
              <a:rPr lang="en-RW" sz="2400" dirty="0">
                <a:effectLst/>
                <a:ea typeface="Aptos" panose="020B0004020202020204" pitchFamily="34" charset="0"/>
                <a:cs typeface="Times New Roman" panose="02020603050405020304" pitchFamily="18" charset="0"/>
              </a:rPr>
              <a:t>After </a:t>
            </a:r>
            <a:r>
              <a:rPr lang="en-US" sz="2400" dirty="0">
                <a:effectLst/>
                <a:ea typeface="Aptos" panose="020B0004020202020204" pitchFamily="34" charset="0"/>
                <a:cs typeface="Times New Roman" panose="02020603050405020304" pitchFamily="18" charset="0"/>
              </a:rPr>
              <a:t>completing the task given, </a:t>
            </a:r>
            <a:r>
              <a:rPr lang="en-RW" sz="2400" dirty="0">
                <a:effectLst/>
                <a:ea typeface="Aptos" panose="020B0004020202020204" pitchFamily="34" charset="0"/>
                <a:cs typeface="Times New Roman" panose="02020603050405020304" pitchFamily="18" charset="0"/>
              </a:rPr>
              <a:t>students are grouped with members from other teams to share their knowledge</a:t>
            </a:r>
            <a:r>
              <a:rPr lang="en-US" sz="2400" dirty="0">
                <a:effectLst/>
                <a:ea typeface="Aptos" panose="020B0004020202020204" pitchFamily="34" charset="0"/>
                <a:cs typeface="Times New Roman" panose="02020603050405020304" pitchFamily="18" charset="0"/>
              </a:rPr>
              <a:t>/t</a:t>
            </a:r>
            <a:r>
              <a:rPr lang="en-US" altLang="en-US" sz="2400" dirty="0">
                <a:cs typeface="Times New Roman" panose="02020603050405020304" pitchFamily="18" charset="0"/>
              </a:rPr>
              <a:t>he class is re-divided into mixed groups, with one member from each team in each group (</a:t>
            </a:r>
            <a:r>
              <a:rPr lang="en-US" altLang="en-US" sz="2400" b="1" dirty="0">
                <a:cs typeface="Times New Roman" panose="02020603050405020304" pitchFamily="18" charset="0"/>
              </a:rPr>
              <a:t>expert groups</a:t>
            </a:r>
            <a:r>
              <a:rPr lang="en-US" altLang="en-US" sz="2400" dirty="0">
                <a:cs typeface="Times New Roman" panose="02020603050405020304" pitchFamily="18" charset="0"/>
              </a:rPr>
              <a:t>).</a:t>
            </a:r>
          </a:p>
          <a:p>
            <a:pPr algn="just" eaLnBrk="1" hangingPunct="1">
              <a:buFont typeface="Wingdings" panose="05000000000000000000" pitchFamily="2" charset="2"/>
              <a:buChar char="§"/>
            </a:pPr>
            <a:r>
              <a:rPr lang="en-US" sz="2400" dirty="0"/>
              <a:t>Students in an "expert group" discuss their activity in more detail. This allows them to deepen their understanding of their assigned topic.</a:t>
            </a:r>
          </a:p>
          <a:p>
            <a:pPr algn="just" eaLnBrk="1" hangingPunct="1">
              <a:buFont typeface="Wingdings" panose="05000000000000000000" pitchFamily="2" charset="2"/>
              <a:buChar char="§"/>
            </a:pPr>
            <a:r>
              <a:rPr lang="en-RW" sz="2400" dirty="0">
                <a:effectLst/>
                <a:ea typeface="Aptos" panose="020B0004020202020204" pitchFamily="34" charset="0"/>
                <a:cs typeface="Times New Roman" panose="02020603050405020304" pitchFamily="18" charset="0"/>
              </a:rPr>
              <a:t>After the expert group discussion, students return to their original "</a:t>
            </a:r>
            <a:r>
              <a:rPr lang="en-RW" sz="2400" b="1" dirty="0">
                <a:effectLst/>
                <a:ea typeface="Aptos" panose="020B0004020202020204" pitchFamily="34" charset="0"/>
                <a:cs typeface="Times New Roman" panose="02020603050405020304" pitchFamily="18" charset="0"/>
              </a:rPr>
              <a:t>home group</a:t>
            </a:r>
            <a:r>
              <a:rPr lang="en-US" sz="2400" b="1" dirty="0">
                <a:effectLst/>
                <a:ea typeface="Aptos" panose="020B0004020202020204" pitchFamily="34" charset="0"/>
                <a:cs typeface="Times New Roman" panose="02020603050405020304" pitchFamily="18" charset="0"/>
              </a:rPr>
              <a:t>s</a:t>
            </a:r>
            <a:r>
              <a:rPr lang="en-RW" sz="2400" dirty="0">
                <a:effectLst/>
                <a:ea typeface="Aptos" panose="020B0004020202020204" pitchFamily="34" charset="0"/>
                <a:cs typeface="Times New Roman" panose="02020603050405020304" pitchFamily="18" charset="0"/>
              </a:rPr>
              <a:t>," where each student shares the knowledge they gained from their expert group.</a:t>
            </a:r>
            <a:endParaRPr lang="en-US" sz="2400" dirty="0">
              <a:effectLst/>
              <a:ea typeface="Aptos" panose="020B0004020202020204" pitchFamily="34" charset="0"/>
              <a:cs typeface="Times New Roman" panose="02020603050405020304" pitchFamily="18" charset="0"/>
            </a:endParaRPr>
          </a:p>
          <a:p>
            <a:pPr algn="just" eaLnBrk="1" hangingPunct="1">
              <a:buFont typeface="Wingdings" panose="05000000000000000000" pitchFamily="2" charset="2"/>
              <a:buChar char="§"/>
            </a:pPr>
            <a:r>
              <a:rPr lang="en-RW" sz="2400" dirty="0">
                <a:effectLst/>
                <a:ea typeface="Aptos" panose="020B0004020202020204" pitchFamily="34" charset="0"/>
                <a:cs typeface="Times New Roman" panose="02020603050405020304" pitchFamily="18" charset="0"/>
              </a:rPr>
              <a:t>The home group members then collaborate, pooling their collective expertise to complete the overall task or solve a problem</a:t>
            </a:r>
            <a:r>
              <a:rPr lang="en-US" sz="2400" dirty="0">
                <a:ea typeface="Aptos" panose="020B0004020202020204" pitchFamily="34" charset="0"/>
                <a:cs typeface="Times New Roman" panose="02020603050405020304" pitchFamily="18" charset="0"/>
              </a:rPr>
              <a:t>, </a:t>
            </a:r>
            <a:r>
              <a:rPr lang="en-US" altLang="en-US" sz="2600" dirty="0">
                <a:cs typeface="Times New Roman" panose="02020603050405020304" pitchFamily="18" charset="0"/>
              </a:rPr>
              <a:t>hence the name </a:t>
            </a:r>
            <a:r>
              <a:rPr lang="en-US" altLang="en-US" sz="2600" b="1" dirty="0">
                <a:cs typeface="Times New Roman" panose="02020603050405020304" pitchFamily="18" charset="0"/>
              </a:rPr>
              <a:t>jigsaw</a:t>
            </a:r>
            <a:r>
              <a:rPr lang="en-US" altLang="en-US" sz="2600" dirty="0">
                <a:cs typeface="Times New Roman" panose="02020603050405020304" pitchFamily="18" charset="0"/>
              </a:rPr>
              <a:t>: </a:t>
            </a:r>
            <a:r>
              <a:rPr lang="en-US" sz="2600" b="0" i="0" dirty="0">
                <a:solidFill>
                  <a:srgbClr val="202122"/>
                </a:solidFill>
                <a:effectLst/>
              </a:rPr>
              <a:t>putting the parts of the assignment together to form a whole picture</a:t>
            </a:r>
            <a:endParaRPr lang="en-RW" sz="2600" dirty="0">
              <a:effectLst/>
              <a:ea typeface="Aptos" panose="020B0004020202020204" pitchFamily="34" charset="0"/>
              <a:cs typeface="Times New Roman" panose="02020603050405020304" pitchFamily="18" charset="0"/>
            </a:endParaRPr>
          </a:p>
          <a:p>
            <a:pPr algn="just" eaLnBrk="1" hangingPunct="1">
              <a:buFont typeface="Wingdings" panose="05000000000000000000" pitchFamily="2" charset="2"/>
              <a:buChar char="Ø"/>
            </a:pPr>
            <a:endParaRPr lang="en-US" altLang="en-US" sz="2400" dirty="0">
              <a:cs typeface="Times New Roman" panose="02020603050405020304" pitchFamily="18" charset="0"/>
            </a:endParaRPr>
          </a:p>
        </p:txBody>
      </p:sp>
    </p:spTree>
    <p:extLst>
      <p:ext uri="{BB962C8B-B14F-4D97-AF65-F5344CB8AC3E}">
        <p14:creationId xmlns:p14="http://schemas.microsoft.com/office/powerpoint/2010/main" val="7862295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4B9C4-736E-BF2E-09B9-064B7FCA8D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7A8051-A881-6F46-5D36-57A700DFEA8F}"/>
              </a:ext>
            </a:extLst>
          </p:cNvPr>
          <p:cNvSpPr>
            <a:spLocks noGrp="1"/>
          </p:cNvSpPr>
          <p:nvPr>
            <p:ph type="title"/>
          </p:nvPr>
        </p:nvSpPr>
        <p:spPr/>
        <p:txBody>
          <a:bodyPr>
            <a:normAutofit/>
          </a:bodyPr>
          <a:lstStyle/>
          <a:p>
            <a:r>
              <a:rPr lang="en-US" sz="3200" b="1" dirty="0"/>
              <a:t>Teaching and learning strategies</a:t>
            </a:r>
            <a:endParaRPr lang="en-RW" sz="3200" dirty="0"/>
          </a:p>
        </p:txBody>
      </p:sp>
      <p:sp>
        <p:nvSpPr>
          <p:cNvPr id="3" name="Content Placeholder 2">
            <a:extLst>
              <a:ext uri="{FF2B5EF4-FFF2-40B4-BE49-F238E27FC236}">
                <a16:creationId xmlns:a16="http://schemas.microsoft.com/office/drawing/2014/main" id="{BA57E7A4-AEA9-AC67-2B7B-43D8AADE2568}"/>
              </a:ext>
            </a:extLst>
          </p:cNvPr>
          <p:cNvSpPr>
            <a:spLocks noGrp="1"/>
          </p:cNvSpPr>
          <p:nvPr>
            <p:ph idx="1"/>
          </p:nvPr>
        </p:nvSpPr>
        <p:spPr>
          <a:xfrm>
            <a:off x="838200" y="1825625"/>
            <a:ext cx="10515600" cy="4830814"/>
          </a:xfrm>
        </p:spPr>
        <p:txBody>
          <a:bodyPr>
            <a:normAutofit fontScale="85000" lnSpcReduction="20000"/>
          </a:bodyPr>
          <a:lstStyle/>
          <a:p>
            <a:pPr lvl="0">
              <a:lnSpc>
                <a:spcPct val="107000"/>
              </a:lnSpc>
              <a:spcAft>
                <a:spcPts val="800"/>
              </a:spcAft>
              <a:buFont typeface="Wingdings" panose="05000000000000000000" pitchFamily="2" charset="2"/>
              <a:buChar char="Ø"/>
              <a:tabLst>
                <a:tab pos="457200" algn="l"/>
              </a:tabLst>
            </a:pPr>
            <a:r>
              <a:rPr lang="en-RW" sz="2400" b="1" dirty="0">
                <a:effectLst/>
                <a:ea typeface="Aptos" panose="020B0004020202020204" pitchFamily="34" charset="0"/>
                <a:cs typeface="Times New Roman" panose="02020603050405020304" pitchFamily="18" charset="0"/>
              </a:rPr>
              <a:t>Gamification</a:t>
            </a:r>
            <a:r>
              <a:rPr lang="en-US" sz="2400" b="1" dirty="0">
                <a:effectLst/>
                <a:ea typeface="Aptos" panose="020B0004020202020204" pitchFamily="34" charset="0"/>
                <a:cs typeface="Times New Roman" panose="02020603050405020304" pitchFamily="18" charset="0"/>
              </a:rPr>
              <a:t>:</a:t>
            </a:r>
            <a:endParaRPr lang="en-RW" sz="2400" dirty="0">
              <a:effectLst/>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ea typeface="Aptos" panose="020B0004020202020204" pitchFamily="34" charset="0"/>
                <a:cs typeface="Times New Roman" panose="02020603050405020304" pitchFamily="18" charset="0"/>
              </a:rPr>
              <a:t>Applying game-like elements (e.g., points</a:t>
            </a:r>
            <a:r>
              <a:rPr lang="en-US" dirty="0">
                <a:effectLst/>
                <a:ea typeface="Aptos" panose="020B0004020202020204" pitchFamily="34" charset="0"/>
                <a:cs typeface="Times New Roman" panose="02020603050405020304" pitchFamily="18" charset="0"/>
              </a:rPr>
              <a:t>/scoring</a:t>
            </a:r>
            <a:r>
              <a:rPr lang="en-RW" dirty="0">
                <a:effectLst/>
                <a:ea typeface="Aptos" panose="020B0004020202020204" pitchFamily="34" charset="0"/>
                <a:cs typeface="Times New Roman" panose="02020603050405020304" pitchFamily="18" charset="0"/>
              </a:rPr>
              <a:t>,</a:t>
            </a:r>
            <a:r>
              <a:rPr lang="en-US" dirty="0">
                <a:effectLst/>
                <a:ea typeface="Aptos" panose="020B0004020202020204" pitchFamily="34" charset="0"/>
                <a:cs typeface="Times New Roman" panose="02020603050405020304" pitchFamily="18" charset="0"/>
              </a:rPr>
              <a:t> rewards,</a:t>
            </a:r>
            <a:r>
              <a:rPr lang="en-RW" dirty="0">
                <a:effectLst/>
                <a:ea typeface="Aptos" panose="020B0004020202020204" pitchFamily="34" charset="0"/>
                <a:cs typeface="Times New Roman" panose="02020603050405020304" pitchFamily="18" charset="0"/>
              </a:rPr>
              <a:t> badges, levels) to the learning process. </a:t>
            </a:r>
            <a:r>
              <a:rPr lang="en-US" dirty="0">
                <a:ea typeface="Aptos" panose="020B0004020202020204" pitchFamily="34" charset="0"/>
                <a:cs typeface="Times New Roman" panose="02020603050405020304" pitchFamily="18" charset="0"/>
              </a:rPr>
              <a:t>Examples: </a:t>
            </a:r>
            <a:endParaRPr lang="en-RW" dirty="0">
              <a:effectLst/>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ea typeface="Aptos" panose="020B0004020202020204" pitchFamily="34" charset="0"/>
                <a:cs typeface="Times New Roman" panose="02020603050405020304" pitchFamily="18" charset="0"/>
              </a:rPr>
              <a:t>Students earn points for completing tasks, answering questions correctly, or demonstrating certain skills. </a:t>
            </a:r>
            <a:r>
              <a:rPr lang="en-US" dirty="0">
                <a:ea typeface="Aptos" panose="020B0004020202020204" pitchFamily="34" charset="0"/>
                <a:cs typeface="Times New Roman" panose="02020603050405020304" pitchFamily="18" charset="0"/>
              </a:rPr>
              <a:t> </a:t>
            </a:r>
            <a:r>
              <a:rPr lang="en-RW" dirty="0">
                <a:effectLst/>
                <a:ea typeface="Aptos" panose="020B0004020202020204" pitchFamily="34" charset="0"/>
                <a:cs typeface="Times New Roman" panose="02020603050405020304" pitchFamily="18" charset="0"/>
              </a:rPr>
              <a:t>Points can accumulate over time, creating a sense of progression.</a:t>
            </a: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ea typeface="Aptos" panose="020B0004020202020204" pitchFamily="34" charset="0"/>
                <a:cs typeface="Times New Roman" panose="02020603050405020304" pitchFamily="18" charset="0"/>
              </a:rPr>
              <a:t>Badges are digital representations of achievement or mastery in specific skills or topics. They serve as symbols of success and encourage students to reach milestones.</a:t>
            </a: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ea typeface="Aptos" panose="020B0004020202020204" pitchFamily="34" charset="0"/>
                <a:cs typeface="Times New Roman" panose="02020603050405020304" pitchFamily="18" charset="0"/>
              </a:rPr>
              <a:t>Levels represent stages or tiers of achievement in the learning process. As students accumulate points or complete tasks, they "level up" to more challenging material or gain access to new opportunities.</a:t>
            </a:r>
          </a:p>
          <a:p>
            <a:pPr marL="742950" lvl="1" indent="-285750">
              <a:lnSpc>
                <a:spcPct val="107000"/>
              </a:lnSpc>
              <a:spcAft>
                <a:spcPts val="800"/>
              </a:spcAft>
              <a:buSzPts val="1000"/>
              <a:buFont typeface="Courier New" panose="02070309020205020404" pitchFamily="49" charset="0"/>
              <a:buChar char="o"/>
              <a:tabLst>
                <a:tab pos="914400" algn="l"/>
              </a:tabLst>
            </a:pPr>
            <a:r>
              <a:rPr lang="en-RW" dirty="0">
                <a:effectLst/>
                <a:ea typeface="Aptos" panose="020B0004020202020204" pitchFamily="34" charset="0"/>
                <a:cs typeface="Times New Roman" panose="02020603050405020304" pitchFamily="18" charset="0"/>
              </a:rPr>
              <a:t>Rewards can range from virtual currency, access to bonus content, or even physical rewards. These act as incentives for students to keep engaging with the material.</a:t>
            </a:r>
          </a:p>
          <a:p>
            <a:endParaRPr lang="en-RW" dirty="0"/>
          </a:p>
        </p:txBody>
      </p:sp>
    </p:spTree>
    <p:extLst>
      <p:ext uri="{BB962C8B-B14F-4D97-AF65-F5344CB8AC3E}">
        <p14:creationId xmlns:p14="http://schemas.microsoft.com/office/powerpoint/2010/main" val="390460477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02DA3-F5B8-4C0C-E1F6-63401412F9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A3D72-D353-773F-2842-7C92FE103FF0}"/>
              </a:ext>
            </a:extLst>
          </p:cNvPr>
          <p:cNvSpPr>
            <a:spLocks noGrp="1"/>
          </p:cNvSpPr>
          <p:nvPr>
            <p:ph type="title"/>
          </p:nvPr>
        </p:nvSpPr>
        <p:spPr/>
        <p:txBody>
          <a:bodyPr>
            <a:normAutofit/>
          </a:bodyPr>
          <a:lstStyle/>
          <a:p>
            <a:r>
              <a:rPr lang="en-US" sz="3200" b="1" dirty="0"/>
              <a:t>Teaching and learning strategies</a:t>
            </a:r>
            <a:endParaRPr lang="en-RW" sz="3200" dirty="0"/>
          </a:p>
        </p:txBody>
      </p:sp>
      <p:sp>
        <p:nvSpPr>
          <p:cNvPr id="3" name="Content Placeholder 2">
            <a:extLst>
              <a:ext uri="{FF2B5EF4-FFF2-40B4-BE49-F238E27FC236}">
                <a16:creationId xmlns:a16="http://schemas.microsoft.com/office/drawing/2014/main" id="{496053AB-D34D-BBDC-244B-7F9B68558288}"/>
              </a:ext>
            </a:extLst>
          </p:cNvPr>
          <p:cNvSpPr>
            <a:spLocks noGrp="1"/>
          </p:cNvSpPr>
          <p:nvPr>
            <p:ph idx="1"/>
          </p:nvPr>
        </p:nvSpPr>
        <p:spPr/>
        <p:txBody>
          <a:bodyPr/>
          <a:lstStyle/>
          <a:p>
            <a:pPr lvl="0">
              <a:lnSpc>
                <a:spcPct val="107000"/>
              </a:lnSpc>
              <a:spcAft>
                <a:spcPts val="800"/>
              </a:spcAft>
              <a:buFont typeface="Wingdings" panose="05000000000000000000" pitchFamily="2" charset="2"/>
              <a:buChar char="Ø"/>
              <a:tabLst>
                <a:tab pos="457200" algn="l"/>
              </a:tabLst>
            </a:pPr>
            <a:r>
              <a:rPr lang="en-RW" sz="2400" b="1" dirty="0">
                <a:effectLst/>
                <a:ea typeface="Aptos" panose="020B0004020202020204" pitchFamily="34" charset="0"/>
                <a:cs typeface="Times New Roman" panose="02020603050405020304" pitchFamily="18" charset="0"/>
              </a:rPr>
              <a:t>Think-Aloud</a:t>
            </a:r>
            <a:endParaRPr lang="en-RW" sz="2400" dirty="0">
              <a:effectLst/>
              <a:ea typeface="Aptos" panose="020B0004020202020204" pitchFamily="34" charset="0"/>
              <a:cs typeface="Times New Roman" panose="02020603050405020304" pitchFamily="18" charset="0"/>
            </a:endParaRPr>
          </a:p>
          <a:p>
            <a:pPr lvl="1">
              <a:lnSpc>
                <a:spcPct val="107000"/>
              </a:lnSpc>
              <a:spcAft>
                <a:spcPts val="800"/>
              </a:spcAft>
              <a:buSzPts val="1000"/>
              <a:buFont typeface="Wingdings" panose="05000000000000000000" pitchFamily="2" charset="2"/>
              <a:buChar char="§"/>
              <a:tabLst>
                <a:tab pos="914400" algn="l"/>
              </a:tabLst>
            </a:pPr>
            <a:r>
              <a:rPr lang="en-RW" dirty="0">
                <a:effectLst/>
                <a:ea typeface="Aptos" panose="020B0004020202020204" pitchFamily="34" charset="0"/>
                <a:cs typeface="Times New Roman" panose="02020603050405020304" pitchFamily="18" charset="0"/>
              </a:rPr>
              <a:t>The teacher </a:t>
            </a:r>
            <a:r>
              <a:rPr lang="en-US" dirty="0">
                <a:effectLst/>
                <a:ea typeface="Aptos" panose="020B0004020202020204" pitchFamily="34" charset="0"/>
                <a:cs typeface="Times New Roman" panose="02020603050405020304" pitchFamily="18" charset="0"/>
              </a:rPr>
              <a:t>or learner </a:t>
            </a:r>
            <a:r>
              <a:rPr lang="en-RW" dirty="0">
                <a:effectLst/>
                <a:ea typeface="Aptos" panose="020B0004020202020204" pitchFamily="34" charset="0"/>
                <a:cs typeface="Times New Roman" panose="02020603050405020304" pitchFamily="18" charset="0"/>
              </a:rPr>
              <a:t>verbalizes</a:t>
            </a:r>
            <a:r>
              <a:rPr lang="en-US" dirty="0">
                <a:effectLst/>
                <a:ea typeface="Aptos" panose="020B0004020202020204" pitchFamily="34" charset="0"/>
                <a:cs typeface="Times New Roman" panose="02020603050405020304" pitchFamily="18" charset="0"/>
              </a:rPr>
              <a:t>/narrates </a:t>
            </a:r>
            <a:r>
              <a:rPr lang="en-RW" dirty="0">
                <a:effectLst/>
                <a:ea typeface="Aptos" panose="020B0004020202020204" pitchFamily="34" charset="0"/>
                <a:cs typeface="Times New Roman" panose="02020603050405020304" pitchFamily="18" charset="0"/>
              </a:rPr>
              <a:t> their thought process </a:t>
            </a:r>
            <a:r>
              <a:rPr lang="en-US" dirty="0">
                <a:effectLst/>
                <a:ea typeface="Aptos" panose="020B0004020202020204" pitchFamily="34" charset="0"/>
                <a:cs typeface="Times New Roman" panose="02020603050405020304" pitchFamily="18" charset="0"/>
              </a:rPr>
              <a:t>aloud </a:t>
            </a:r>
            <a:r>
              <a:rPr lang="en-RW" dirty="0">
                <a:effectLst/>
                <a:ea typeface="Aptos" panose="020B0004020202020204" pitchFamily="34" charset="0"/>
                <a:cs typeface="Times New Roman" panose="02020603050405020304" pitchFamily="18" charset="0"/>
              </a:rPr>
              <a:t>while solving a problem or completing a task.</a:t>
            </a:r>
            <a:endParaRPr lang="en-US" dirty="0">
              <a:effectLst/>
              <a:ea typeface="Aptos" panose="020B0004020202020204" pitchFamily="34" charset="0"/>
              <a:cs typeface="Times New Roman" panose="02020603050405020304" pitchFamily="18" charset="0"/>
            </a:endParaRPr>
          </a:p>
          <a:p>
            <a:pPr lvl="1">
              <a:lnSpc>
                <a:spcPct val="107000"/>
              </a:lnSpc>
              <a:spcAft>
                <a:spcPts val="800"/>
              </a:spcAft>
              <a:buSzPts val="1000"/>
              <a:buFont typeface="Wingdings" panose="05000000000000000000" pitchFamily="2" charset="2"/>
              <a:buChar char="§"/>
              <a:tabLst>
                <a:tab pos="914400" algn="l"/>
              </a:tabLst>
            </a:pPr>
            <a:r>
              <a:rPr lang="en-US" dirty="0"/>
              <a:t>For example, while solving a math problem, the teacher might say, "I need to first identify the numbers involved in the equation, and then I will decide which operation to use."</a:t>
            </a:r>
            <a:endParaRPr lang="en-RW" dirty="0">
              <a:effectLst/>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0220787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0B5E-466F-2120-A68B-9D31801FEFDC}"/>
              </a:ext>
            </a:extLst>
          </p:cNvPr>
          <p:cNvSpPr>
            <a:spLocks noGrp="1"/>
          </p:cNvSpPr>
          <p:nvPr>
            <p:ph type="title"/>
          </p:nvPr>
        </p:nvSpPr>
        <p:spPr/>
        <p:txBody>
          <a:bodyPr>
            <a:normAutofit/>
          </a:bodyPr>
          <a:lstStyle/>
          <a:p>
            <a:r>
              <a:rPr lang="en-US" sz="3200" b="1" dirty="0"/>
              <a:t>Activity</a:t>
            </a:r>
            <a:endParaRPr lang="en-RW" sz="3200" b="1" dirty="0"/>
          </a:p>
        </p:txBody>
      </p:sp>
      <p:sp>
        <p:nvSpPr>
          <p:cNvPr id="3" name="Content Placeholder 2">
            <a:extLst>
              <a:ext uri="{FF2B5EF4-FFF2-40B4-BE49-F238E27FC236}">
                <a16:creationId xmlns:a16="http://schemas.microsoft.com/office/drawing/2014/main" id="{DEED4A42-C2B4-DF01-0FD5-D5A3E01CD263}"/>
              </a:ext>
            </a:extLst>
          </p:cNvPr>
          <p:cNvSpPr>
            <a:spLocks noGrp="1"/>
          </p:cNvSpPr>
          <p:nvPr>
            <p:ph idx="1"/>
          </p:nvPr>
        </p:nvSpPr>
        <p:spPr/>
        <p:txBody>
          <a:bodyPr>
            <a:normAutofit/>
          </a:bodyPr>
          <a:lstStyle/>
          <a:p>
            <a:r>
              <a:rPr lang="en-US" sz="2400" dirty="0"/>
              <a:t>Discuss the strengths and limitations of each teaching strategy explained in this session.</a:t>
            </a:r>
            <a:endParaRPr lang="en-RW" sz="2400" dirty="0"/>
          </a:p>
        </p:txBody>
      </p:sp>
    </p:spTree>
    <p:extLst>
      <p:ext uri="{BB962C8B-B14F-4D97-AF65-F5344CB8AC3E}">
        <p14:creationId xmlns:p14="http://schemas.microsoft.com/office/powerpoint/2010/main" val="3708387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9758-F108-0B4A-BB90-54FD2DC40DE7}"/>
              </a:ext>
            </a:extLst>
          </p:cNvPr>
          <p:cNvSpPr>
            <a:spLocks noGrp="1"/>
          </p:cNvSpPr>
          <p:nvPr>
            <p:ph type="title"/>
          </p:nvPr>
        </p:nvSpPr>
        <p:spPr/>
        <p:txBody>
          <a:bodyPr>
            <a:normAutofit/>
          </a:bodyPr>
          <a:lstStyle/>
          <a:p>
            <a:r>
              <a:rPr lang="en-US" sz="3200" b="1" dirty="0"/>
              <a:t>2. Principles of teaching and learning</a:t>
            </a:r>
            <a:endParaRPr lang="en-RW" sz="3200" b="1" dirty="0"/>
          </a:p>
        </p:txBody>
      </p:sp>
      <p:sp>
        <p:nvSpPr>
          <p:cNvPr id="3" name="Content Placeholder 2">
            <a:extLst>
              <a:ext uri="{FF2B5EF4-FFF2-40B4-BE49-F238E27FC236}">
                <a16:creationId xmlns:a16="http://schemas.microsoft.com/office/drawing/2014/main" id="{33D3BE0C-877E-A532-7F53-EC7539336E92}"/>
              </a:ext>
            </a:extLst>
          </p:cNvPr>
          <p:cNvSpPr>
            <a:spLocks noGrp="1"/>
          </p:cNvSpPr>
          <p:nvPr>
            <p:ph idx="1"/>
          </p:nvPr>
        </p:nvSpPr>
        <p:spPr>
          <a:xfrm>
            <a:off x="838200" y="1825625"/>
            <a:ext cx="9770806" cy="4351338"/>
          </a:xfrm>
        </p:spPr>
        <p:txBody>
          <a:bodyPr>
            <a:normAutofit/>
          </a:bodyPr>
          <a:lstStyle/>
          <a:p>
            <a:pPr algn="just"/>
            <a:r>
              <a:rPr lang="en-US" sz="2400" dirty="0">
                <a:effectLst/>
                <a:ea typeface="Aptos" panose="020B0004020202020204" pitchFamily="34" charset="0"/>
                <a:cs typeface="Times New Roman" panose="02020603050405020304" pitchFamily="18" charset="0"/>
              </a:rPr>
              <a:t>Teaching and learning principles are </a:t>
            </a:r>
            <a:r>
              <a:rPr lang="en-US" sz="2400" b="1" dirty="0">
                <a:effectLst/>
                <a:ea typeface="Aptos" panose="020B0004020202020204" pitchFamily="34" charset="0"/>
                <a:cs typeface="Times New Roman" panose="02020603050405020304" pitchFamily="18" charset="0"/>
              </a:rPr>
              <a:t>foundational guidelines that influence how teachers approach their practice and how students engage with the learning process. </a:t>
            </a:r>
          </a:p>
          <a:p>
            <a:pPr algn="just"/>
            <a:r>
              <a:rPr lang="en-US" sz="2400" dirty="0">
                <a:effectLst/>
                <a:ea typeface="Aptos" panose="020B0004020202020204" pitchFamily="34" charset="0"/>
                <a:cs typeface="Times New Roman" panose="02020603050405020304" pitchFamily="18" charset="0"/>
              </a:rPr>
              <a:t>They are interrelated and aim to create and promote effective teaching, enhance student engaging  learning,  create a positive educational experience and supportive educational environment. </a:t>
            </a:r>
          </a:p>
          <a:p>
            <a:pPr algn="just"/>
            <a:r>
              <a:rPr lang="en-US" sz="2400" dirty="0">
                <a:effectLst/>
                <a:ea typeface="Aptos" panose="020B0004020202020204" pitchFamily="34" charset="0"/>
                <a:cs typeface="Times New Roman" panose="02020603050405020304" pitchFamily="18" charset="0"/>
              </a:rPr>
              <a:t>By adhering to these principles, teachers can foster meaningful learning experiences, while learners can develop the skills and knowledge they need to succeed both in and outside of the classroom.</a:t>
            </a:r>
            <a:endParaRPr lang="en-RW" sz="2400" dirty="0"/>
          </a:p>
        </p:txBody>
      </p:sp>
    </p:spTree>
    <p:extLst>
      <p:ext uri="{BB962C8B-B14F-4D97-AF65-F5344CB8AC3E}">
        <p14:creationId xmlns:p14="http://schemas.microsoft.com/office/powerpoint/2010/main" val="299975168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CEC98-49E8-D8B4-1637-68250948E9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83B6C3-D903-E67B-AB77-A86AC36464AE}"/>
              </a:ext>
            </a:extLst>
          </p:cNvPr>
          <p:cNvSpPr>
            <a:spLocks noGrp="1"/>
          </p:cNvSpPr>
          <p:nvPr>
            <p:ph type="title"/>
          </p:nvPr>
        </p:nvSpPr>
        <p:spPr/>
        <p:txBody>
          <a:bodyPr>
            <a:normAutofit/>
          </a:bodyPr>
          <a:lstStyle/>
          <a:p>
            <a:r>
              <a:rPr lang="en-US" sz="3200" b="1" dirty="0"/>
              <a:t>Activity</a:t>
            </a:r>
            <a:endParaRPr lang="en-RW" sz="3200" b="1" dirty="0"/>
          </a:p>
        </p:txBody>
      </p:sp>
      <p:sp>
        <p:nvSpPr>
          <p:cNvPr id="3" name="Content Placeholder 2">
            <a:extLst>
              <a:ext uri="{FF2B5EF4-FFF2-40B4-BE49-F238E27FC236}">
                <a16:creationId xmlns:a16="http://schemas.microsoft.com/office/drawing/2014/main" id="{4B543D45-B912-2716-3F16-19EA89D6BD1A}"/>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Watch the video </a:t>
            </a:r>
            <a:r>
              <a:rPr lang="en-US" dirty="0">
                <a:latin typeface="Times New Roman" panose="02020603050405020304" pitchFamily="18" charset="0"/>
                <a:cs typeface="Times New Roman" panose="02020603050405020304" pitchFamily="18" charset="0"/>
                <a:hlinkClick r:id="rId2"/>
              </a:rPr>
              <a:t>https://www.youtube.com/watch?v=fUWPHadw76Q</a:t>
            </a:r>
            <a:r>
              <a:rPr lang="en-US"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This video is an instructional video that describes a teaching learning situation in the implementation of the Competence-Based Curriculum in the context of Rwanda. </a:t>
            </a:r>
          </a:p>
          <a:p>
            <a:pPr algn="just"/>
            <a:r>
              <a:rPr lang="en-US" dirty="0">
                <a:latin typeface="Times New Roman" panose="02020603050405020304" pitchFamily="18" charset="0"/>
                <a:cs typeface="Times New Roman" panose="02020603050405020304" pitchFamily="18" charset="0"/>
              </a:rPr>
              <a:t>While watching: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Note down different teaching methods/techniques that the teacher is applying at each step of the lesson.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For each method/technique identified, analyze its effectiveness towards student learning.</a:t>
            </a:r>
          </a:p>
          <a:p>
            <a:endParaRPr lang="en-RW" dirty="0"/>
          </a:p>
        </p:txBody>
      </p:sp>
    </p:spTree>
    <p:extLst>
      <p:ext uri="{BB962C8B-B14F-4D97-AF65-F5344CB8AC3E}">
        <p14:creationId xmlns:p14="http://schemas.microsoft.com/office/powerpoint/2010/main" val="22516020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AC09-6AFA-140C-30A8-BC1101C95990}"/>
              </a:ext>
            </a:extLst>
          </p:cNvPr>
          <p:cNvSpPr>
            <a:spLocks noGrp="1"/>
          </p:cNvSpPr>
          <p:nvPr>
            <p:ph type="title"/>
          </p:nvPr>
        </p:nvSpPr>
        <p:spPr/>
        <p:txBody>
          <a:bodyPr>
            <a:normAutofit/>
          </a:bodyPr>
          <a:lstStyle/>
          <a:p>
            <a:r>
              <a:rPr lang="en-US" sz="3200" b="1" dirty="0"/>
              <a:t>Check your progress</a:t>
            </a:r>
            <a:endParaRPr lang="en-RW" sz="3200" b="1" dirty="0"/>
          </a:p>
        </p:txBody>
      </p:sp>
      <p:sp>
        <p:nvSpPr>
          <p:cNvPr id="3" name="Content Placeholder 2">
            <a:extLst>
              <a:ext uri="{FF2B5EF4-FFF2-40B4-BE49-F238E27FC236}">
                <a16:creationId xmlns:a16="http://schemas.microsoft.com/office/drawing/2014/main" id="{F107BDDD-8AE9-785E-D642-FDAF19A8EAE5}"/>
              </a:ext>
            </a:extLst>
          </p:cNvPr>
          <p:cNvSpPr>
            <a:spLocks noGrp="1"/>
          </p:cNvSpPr>
          <p:nvPr>
            <p:ph idx="1"/>
          </p:nvPr>
        </p:nvSpPr>
        <p:spPr/>
        <p:txBody>
          <a:bodyPr/>
          <a:lstStyle/>
          <a:p>
            <a:r>
              <a:rPr lang="en-US" dirty="0"/>
              <a:t>Explain how you will apply each of the principles learnt in this unit;</a:t>
            </a:r>
          </a:p>
          <a:p>
            <a:r>
              <a:rPr lang="en-US" dirty="0"/>
              <a:t>Clarify the T/L strategies you can </a:t>
            </a:r>
            <a:r>
              <a:rPr lang="en-US"/>
              <a:t>use for </a:t>
            </a:r>
            <a:r>
              <a:rPr lang="en-US" dirty="0"/>
              <a:t>each of the T/L methods discussed in </a:t>
            </a:r>
            <a:r>
              <a:rPr lang="en-US"/>
              <a:t>this section.</a:t>
            </a:r>
            <a:endParaRPr lang="en-RW" dirty="0"/>
          </a:p>
        </p:txBody>
      </p:sp>
    </p:spTree>
    <p:extLst>
      <p:ext uri="{BB962C8B-B14F-4D97-AF65-F5344CB8AC3E}">
        <p14:creationId xmlns:p14="http://schemas.microsoft.com/office/powerpoint/2010/main" val="20377597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FBCA0-F434-B0F7-9B22-73ACEAAE9F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3FBB7B-5A95-F404-DDCE-D21F4B1C4231}"/>
              </a:ext>
            </a:extLst>
          </p:cNvPr>
          <p:cNvSpPr>
            <a:spLocks noGrp="1"/>
          </p:cNvSpPr>
          <p:nvPr>
            <p:ph type="title"/>
          </p:nvPr>
        </p:nvSpPr>
        <p:spPr/>
        <p:txBody>
          <a:bodyPr/>
          <a:lstStyle/>
          <a:p>
            <a:pPr algn="ctr"/>
            <a:r>
              <a:rPr lang="en-US" dirty="0"/>
              <a:t>END!</a:t>
            </a:r>
            <a:endParaRPr lang="en-RW" dirty="0"/>
          </a:p>
        </p:txBody>
      </p:sp>
      <p:sp>
        <p:nvSpPr>
          <p:cNvPr id="3" name="Content Placeholder 2">
            <a:extLst>
              <a:ext uri="{FF2B5EF4-FFF2-40B4-BE49-F238E27FC236}">
                <a16:creationId xmlns:a16="http://schemas.microsoft.com/office/drawing/2014/main" id="{98C8FD13-D8FC-3FB5-8C16-945EDB5AAFDD}"/>
              </a:ext>
            </a:extLst>
          </p:cNvPr>
          <p:cNvSpPr>
            <a:spLocks noGrp="1"/>
          </p:cNvSpPr>
          <p:nvPr>
            <p:ph idx="1"/>
          </p:nvPr>
        </p:nvSpPr>
        <p:spPr/>
        <p:txBody>
          <a:bodyPr/>
          <a:lstStyle/>
          <a:p>
            <a:endParaRPr lang="en-RW"/>
          </a:p>
        </p:txBody>
      </p:sp>
    </p:spTree>
    <p:extLst>
      <p:ext uri="{BB962C8B-B14F-4D97-AF65-F5344CB8AC3E}">
        <p14:creationId xmlns:p14="http://schemas.microsoft.com/office/powerpoint/2010/main" val="4066255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CA86A-9B7E-9746-B587-06FA87293867}"/>
              </a:ext>
            </a:extLst>
          </p:cNvPr>
          <p:cNvSpPr>
            <a:spLocks noGrp="1"/>
          </p:cNvSpPr>
          <p:nvPr>
            <p:ph type="title"/>
          </p:nvPr>
        </p:nvSpPr>
        <p:spPr/>
        <p:txBody>
          <a:bodyPr>
            <a:normAutofit/>
          </a:bodyPr>
          <a:lstStyle/>
          <a:p>
            <a:r>
              <a:rPr lang="en-US" sz="3200" b="1" dirty="0"/>
              <a:t>2. Principles of teaching and learning</a:t>
            </a:r>
            <a:endParaRPr lang="en-RW" sz="3200" dirty="0"/>
          </a:p>
        </p:txBody>
      </p:sp>
      <p:sp>
        <p:nvSpPr>
          <p:cNvPr id="3" name="Content Placeholder 2">
            <a:extLst>
              <a:ext uri="{FF2B5EF4-FFF2-40B4-BE49-F238E27FC236}">
                <a16:creationId xmlns:a16="http://schemas.microsoft.com/office/drawing/2014/main" id="{3B5BD1C3-A9FC-F11E-863F-CC78F3002597}"/>
              </a:ext>
            </a:extLst>
          </p:cNvPr>
          <p:cNvSpPr>
            <a:spLocks noGrp="1"/>
          </p:cNvSpPr>
          <p:nvPr>
            <p:ph idx="1"/>
          </p:nvPr>
        </p:nvSpPr>
        <p:spPr/>
        <p:txBody>
          <a:bodyPr/>
          <a:lstStyle/>
          <a:p>
            <a:pPr lvl="2" algn="ctr">
              <a:buNone/>
            </a:pPr>
            <a:r>
              <a:rPr lang="en-GB" altLang="en-US" sz="2400" dirty="0">
                <a:latin typeface="Times New Roman" panose="02020603050405020304" pitchFamily="18" charset="0"/>
                <a:cs typeface="Times New Roman" panose="02020603050405020304" pitchFamily="18" charset="0"/>
              </a:rPr>
              <a:t>There are many principles, but the </a:t>
            </a:r>
            <a:r>
              <a:rPr lang="en-GB" altLang="en-US" sz="2400" b="1" dirty="0">
                <a:latin typeface="Times New Roman" panose="02020603050405020304" pitchFamily="18" charset="0"/>
                <a:cs typeface="Times New Roman" panose="02020603050405020304" pitchFamily="18" charset="0"/>
              </a:rPr>
              <a:t>key 7 principles are :</a:t>
            </a:r>
          </a:p>
          <a:p>
            <a:pPr lvl="2"/>
            <a:r>
              <a:rPr lang="en-GB" altLang="en-US" sz="2400" dirty="0">
                <a:latin typeface="Times New Roman" panose="02020603050405020304" pitchFamily="18" charset="0"/>
                <a:cs typeface="Times New Roman" panose="02020603050405020304" pitchFamily="18" charset="0"/>
              </a:rPr>
              <a:t>Motivation</a:t>
            </a:r>
          </a:p>
          <a:p>
            <a:pPr lvl="2"/>
            <a:r>
              <a:rPr lang="en-GB" altLang="en-US" sz="2400" dirty="0">
                <a:latin typeface="Times New Roman" panose="02020603050405020304" pitchFamily="18" charset="0"/>
                <a:cs typeface="Times New Roman" panose="02020603050405020304" pitchFamily="18" charset="0"/>
              </a:rPr>
              <a:t>Activity </a:t>
            </a:r>
          </a:p>
          <a:p>
            <a:pPr lvl="2"/>
            <a:r>
              <a:rPr lang="en-GB" altLang="en-US" sz="2400" dirty="0">
                <a:latin typeface="Times New Roman" panose="02020603050405020304" pitchFamily="18" charset="0"/>
                <a:cs typeface="Times New Roman" panose="02020603050405020304" pitchFamily="18" charset="0"/>
              </a:rPr>
              <a:t>Concretisation </a:t>
            </a:r>
          </a:p>
          <a:p>
            <a:pPr lvl="2"/>
            <a:r>
              <a:rPr lang="en-GB" altLang="en-US" sz="2400" dirty="0">
                <a:latin typeface="Times New Roman" panose="02020603050405020304" pitchFamily="18" charset="0"/>
                <a:cs typeface="Times New Roman" panose="02020603050405020304" pitchFamily="18" charset="0"/>
              </a:rPr>
              <a:t>Progression </a:t>
            </a:r>
          </a:p>
          <a:p>
            <a:pPr lvl="2"/>
            <a:r>
              <a:rPr lang="en-GB" altLang="en-US" sz="2400" dirty="0">
                <a:latin typeface="Times New Roman" panose="02020603050405020304" pitchFamily="18" charset="0"/>
                <a:cs typeface="Times New Roman" panose="02020603050405020304" pitchFamily="18" charset="0"/>
              </a:rPr>
              <a:t>Individualisation </a:t>
            </a:r>
          </a:p>
          <a:p>
            <a:pPr lvl="2"/>
            <a:r>
              <a:rPr lang="en-GB" altLang="en-US" sz="2400" dirty="0">
                <a:latin typeface="Times New Roman" panose="02020603050405020304" pitchFamily="18" charset="0"/>
                <a:cs typeface="Times New Roman" panose="02020603050405020304" pitchFamily="18" charset="0"/>
              </a:rPr>
              <a:t>Co-operation </a:t>
            </a:r>
          </a:p>
          <a:p>
            <a:pPr lvl="2"/>
            <a:r>
              <a:rPr lang="en-GB" altLang="en-US" sz="2400" dirty="0">
                <a:latin typeface="Times New Roman" panose="02020603050405020304" pitchFamily="18" charset="0"/>
                <a:cs typeface="Times New Roman" panose="02020603050405020304" pitchFamily="18" charset="0"/>
              </a:rPr>
              <a:t>Transfer</a:t>
            </a:r>
            <a:endParaRPr lang="en-GB" altLang="en-US" sz="2400" b="1" dirty="0">
              <a:solidFill>
                <a:srgbClr val="7030A0"/>
              </a:solidFill>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112335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463A4-215B-67DD-4DBF-FB5A17231E51}"/>
              </a:ext>
            </a:extLst>
          </p:cNvPr>
          <p:cNvSpPr>
            <a:spLocks noGrp="1"/>
          </p:cNvSpPr>
          <p:nvPr>
            <p:ph type="title"/>
          </p:nvPr>
        </p:nvSpPr>
        <p:spPr/>
        <p:txBody>
          <a:bodyPr>
            <a:normAutofit/>
          </a:bodyPr>
          <a:lstStyle/>
          <a:p>
            <a:r>
              <a:rPr lang="en-US" sz="3200" b="1" dirty="0"/>
              <a:t>1. Motivation</a:t>
            </a:r>
            <a:endParaRPr lang="en-RW" sz="3200" b="1" dirty="0"/>
          </a:p>
        </p:txBody>
      </p:sp>
      <p:sp>
        <p:nvSpPr>
          <p:cNvPr id="3" name="Content Placeholder 2">
            <a:extLst>
              <a:ext uri="{FF2B5EF4-FFF2-40B4-BE49-F238E27FC236}">
                <a16:creationId xmlns:a16="http://schemas.microsoft.com/office/drawing/2014/main" id="{243F08A0-6A13-0C23-A5EB-63626ED40EA4}"/>
              </a:ext>
            </a:extLst>
          </p:cNvPr>
          <p:cNvSpPr>
            <a:spLocks noGrp="1"/>
          </p:cNvSpPr>
          <p:nvPr>
            <p:ph idx="1"/>
          </p:nvPr>
        </p:nvSpPr>
        <p:spPr>
          <a:xfrm>
            <a:off x="838200" y="1307690"/>
            <a:ext cx="10515600" cy="5270091"/>
          </a:xfrm>
        </p:spPr>
        <p:txBody>
          <a:bodyPr>
            <a:normAutofit/>
          </a:bodyPr>
          <a:lstStyle/>
          <a:p>
            <a:pPr algn="just"/>
            <a:r>
              <a:rPr lang="en-US" sz="2400" dirty="0">
                <a:latin typeface="Times New Roman" panose="02020603050405020304" pitchFamily="18" charset="0"/>
                <a:cs typeface="Times New Roman" panose="02020603050405020304" pitchFamily="18" charset="0"/>
              </a:rPr>
              <a:t>The word </a:t>
            </a:r>
            <a:r>
              <a:rPr lang="en-US" sz="2400" i="1" dirty="0">
                <a:latin typeface="Times New Roman" panose="02020603050405020304" pitchFamily="18" charset="0"/>
                <a:cs typeface="Times New Roman" panose="02020603050405020304" pitchFamily="18" charset="0"/>
              </a:rPr>
              <a:t>motivation</a:t>
            </a:r>
            <a:r>
              <a:rPr lang="en-US" sz="2400" dirty="0">
                <a:latin typeface="Times New Roman" panose="02020603050405020304" pitchFamily="18" charset="0"/>
                <a:cs typeface="Times New Roman" panose="02020603050405020304" pitchFamily="18" charset="0"/>
              </a:rPr>
              <a:t> comes from the Latin word </a:t>
            </a:r>
            <a:r>
              <a:rPr lang="en-US" sz="2400" b="1" i="1" dirty="0">
                <a:latin typeface="Times New Roman" panose="02020603050405020304" pitchFamily="18" charset="0"/>
                <a:cs typeface="Times New Roman" panose="02020603050405020304" pitchFamily="18" charset="0"/>
              </a:rPr>
              <a:t>movere</a:t>
            </a:r>
            <a:r>
              <a:rPr lang="en-US" sz="2400" dirty="0">
                <a:latin typeface="Times New Roman" panose="02020603050405020304" pitchFamily="18" charset="0"/>
                <a:cs typeface="Times New Roman" panose="02020603050405020304" pitchFamily="18" charset="0"/>
              </a:rPr>
              <a:t>, meaning "</a:t>
            </a:r>
            <a:r>
              <a:rPr lang="en-US" sz="2400" i="1" dirty="0">
                <a:latin typeface="Times New Roman" panose="02020603050405020304" pitchFamily="18" charset="0"/>
                <a:cs typeface="Times New Roman" panose="02020603050405020304" pitchFamily="18" charset="0"/>
              </a:rPr>
              <a:t>to move</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The term evolved in the early 19th century, to mean "</a:t>
            </a:r>
            <a:r>
              <a:rPr lang="en-US" sz="2400" b="1" dirty="0">
                <a:latin typeface="Times New Roman" panose="02020603050405020304" pitchFamily="18" charset="0"/>
                <a:cs typeface="Times New Roman" panose="02020603050405020304" pitchFamily="18" charset="0"/>
              </a:rPr>
              <a:t>the act or process of moving</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By the late 19th century, its meaning broadened to include the psychological sense of </a:t>
            </a:r>
            <a:r>
              <a:rPr lang="en-US" sz="2400" b="1" dirty="0">
                <a:latin typeface="Times New Roman" panose="02020603050405020304" pitchFamily="18" charset="0"/>
                <a:cs typeface="Times New Roman" panose="02020603050405020304" pitchFamily="18" charset="0"/>
              </a:rPr>
              <a:t>a reason or incentive to act</a:t>
            </a:r>
            <a:r>
              <a:rPr lang="en-US" sz="2400" dirty="0">
                <a:latin typeface="Times New Roman" panose="02020603050405020304" pitchFamily="18" charset="0"/>
                <a:cs typeface="Times New Roman" panose="02020603050405020304" pitchFamily="18" charset="0"/>
              </a:rPr>
              <a:t>, thus </a:t>
            </a:r>
            <a:r>
              <a:rPr lang="en-US" sz="2400" b="1" dirty="0">
                <a:latin typeface="Times New Roman" panose="02020603050405020304" pitchFamily="18" charset="0"/>
                <a:cs typeface="Times New Roman" panose="02020603050405020304" pitchFamily="18" charset="0"/>
              </a:rPr>
              <a:t>reflecting an internal or external drive to achieve goals or engage in specific behavior.</a:t>
            </a:r>
          </a:p>
          <a:p>
            <a:pPr algn="just"/>
            <a:r>
              <a:rPr lang="en-US" sz="2400" dirty="0">
                <a:latin typeface="Times New Roman" panose="02020603050405020304" pitchFamily="18" charset="0"/>
                <a:cs typeface="Times New Roman" panose="02020603050405020304" pitchFamily="18" charset="0"/>
              </a:rPr>
              <a:t>Motivation refers to the internal or external factors that drive individuals to take action, pursue goals, or engage in specific behaviors. </a:t>
            </a:r>
          </a:p>
          <a:p>
            <a:pPr algn="just"/>
            <a:r>
              <a:rPr lang="en-US" sz="2400" dirty="0">
                <a:latin typeface="Times New Roman" panose="02020603050405020304" pitchFamily="18" charset="0"/>
                <a:cs typeface="Times New Roman" panose="02020603050405020304" pitchFamily="18" charset="0"/>
              </a:rPr>
              <a:t>It is what energizes, directs, and sustains actions, whether they are aimed at personal success, overcoming challenges, or fulfilling basic needs.</a:t>
            </a:r>
            <a:endParaRPr lang="en-RW"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527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3A5BA-1DAC-8C76-979D-CF5D3F1DB733}"/>
              </a:ext>
            </a:extLst>
          </p:cNvPr>
          <p:cNvSpPr>
            <a:spLocks noGrp="1"/>
          </p:cNvSpPr>
          <p:nvPr>
            <p:ph type="title"/>
          </p:nvPr>
        </p:nvSpPr>
        <p:spPr/>
        <p:txBody>
          <a:bodyPr>
            <a:normAutofit/>
          </a:bodyPr>
          <a:lstStyle/>
          <a:p>
            <a:r>
              <a:rPr lang="en-US" sz="3200" b="1" dirty="0"/>
              <a:t>1. Motivation</a:t>
            </a:r>
            <a:endParaRPr lang="en-RW" sz="3200" b="1" dirty="0"/>
          </a:p>
        </p:txBody>
      </p:sp>
      <p:sp>
        <p:nvSpPr>
          <p:cNvPr id="3" name="Content Placeholder 2">
            <a:extLst>
              <a:ext uri="{FF2B5EF4-FFF2-40B4-BE49-F238E27FC236}">
                <a16:creationId xmlns:a16="http://schemas.microsoft.com/office/drawing/2014/main" id="{9D482525-691F-AE1E-7D70-0553757C5EB3}"/>
              </a:ext>
            </a:extLst>
          </p:cNvPr>
          <p:cNvSpPr>
            <a:spLocks noGrp="1"/>
          </p:cNvSpPr>
          <p:nvPr>
            <p:ph idx="1"/>
          </p:nvPr>
        </p:nvSpPr>
        <p:spPr/>
        <p:txBody>
          <a:bodyPr/>
          <a:lstStyle/>
          <a:p>
            <a:r>
              <a:rPr lang="en-GB" altLang="en-US" dirty="0">
                <a:latin typeface="Times New Roman" panose="02020603050405020304" pitchFamily="18" charset="0"/>
                <a:cs typeface="Times New Roman" panose="02020603050405020304" pitchFamily="18" charset="0"/>
              </a:rPr>
              <a:t>Motivation is a "set of internal and external drives which lead someone to action". </a:t>
            </a:r>
          </a:p>
          <a:p>
            <a:r>
              <a:rPr lang="en-GB" altLang="en-US" dirty="0">
                <a:latin typeface="Times New Roman" panose="02020603050405020304" pitchFamily="18" charset="0"/>
                <a:cs typeface="Times New Roman" panose="02020603050405020304" pitchFamily="18" charset="0"/>
              </a:rPr>
              <a:t>It is "a set of desires which will push a person to achieve a task or to satisfy a need". </a:t>
            </a:r>
            <a:endParaRPr lang="en-US" altLang="en-US" dirty="0">
              <a:latin typeface="Times New Roman" panose="02020603050405020304" pitchFamily="18" charset="0"/>
              <a:cs typeface="Times New Roman" panose="02020603050405020304" pitchFamily="18" charset="0"/>
            </a:endParaRPr>
          </a:p>
          <a:p>
            <a:r>
              <a:rPr lang="en-GB" dirty="0">
                <a:latin typeface="Times New Roman" pitchFamily="18" charset="0"/>
                <a:cs typeface="Times New Roman" pitchFamily="18" charset="0"/>
              </a:rPr>
              <a:t>It can mean any emotional tension: feeling, desire, aspiration, tendency, etc. which is likely to start and support an action in order to satisfy someone’s needs, etc.</a:t>
            </a:r>
          </a:p>
          <a:p>
            <a:endParaRPr lang="en-RW" dirty="0"/>
          </a:p>
        </p:txBody>
      </p:sp>
    </p:spTree>
    <p:extLst>
      <p:ext uri="{BB962C8B-B14F-4D97-AF65-F5344CB8AC3E}">
        <p14:creationId xmlns:p14="http://schemas.microsoft.com/office/powerpoint/2010/main" val="2961396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57132-7CE1-780A-AFCC-350AA5F73D4C}"/>
              </a:ext>
            </a:extLst>
          </p:cNvPr>
          <p:cNvSpPr>
            <a:spLocks noGrp="1"/>
          </p:cNvSpPr>
          <p:nvPr>
            <p:ph type="title"/>
          </p:nvPr>
        </p:nvSpPr>
        <p:spPr>
          <a:xfrm>
            <a:off x="838200" y="365125"/>
            <a:ext cx="10515600" cy="1099881"/>
          </a:xfrm>
        </p:spPr>
        <p:txBody>
          <a:bodyPr>
            <a:normAutofit/>
          </a:bodyPr>
          <a:lstStyle/>
          <a:p>
            <a:r>
              <a:rPr lang="en-US" sz="3200" b="1" dirty="0"/>
              <a:t>1. Motivation</a:t>
            </a:r>
            <a:endParaRPr lang="en-RW" sz="3200" b="1" dirty="0"/>
          </a:p>
        </p:txBody>
      </p:sp>
      <p:sp>
        <p:nvSpPr>
          <p:cNvPr id="3" name="Content Placeholder 2">
            <a:extLst>
              <a:ext uri="{FF2B5EF4-FFF2-40B4-BE49-F238E27FC236}">
                <a16:creationId xmlns:a16="http://schemas.microsoft.com/office/drawing/2014/main" id="{ED57F65D-AFC9-CC0C-0928-190EAF924102}"/>
              </a:ext>
            </a:extLst>
          </p:cNvPr>
          <p:cNvSpPr>
            <a:spLocks noGrp="1"/>
          </p:cNvSpPr>
          <p:nvPr>
            <p:ph idx="1"/>
          </p:nvPr>
        </p:nvSpPr>
        <p:spPr>
          <a:xfrm>
            <a:off x="838200" y="1288026"/>
            <a:ext cx="10515600" cy="5466735"/>
          </a:xfrm>
        </p:spPr>
        <p:txBody>
          <a:bodyPr>
            <a:normAutofit/>
          </a:bodyPr>
          <a:lstStyle/>
          <a:p>
            <a:r>
              <a:rPr lang="en-US" sz="2400" dirty="0">
                <a:latin typeface="Times New Roman" panose="02020603050405020304" pitchFamily="18" charset="0"/>
                <a:cs typeface="Times New Roman" panose="02020603050405020304" pitchFamily="18" charset="0"/>
              </a:rPr>
              <a:t>Motivation can be classified into two broad types:</a:t>
            </a:r>
          </a:p>
          <a:p>
            <a:r>
              <a:rPr lang="en-US" sz="2400" b="1" dirty="0">
                <a:latin typeface="Times New Roman" panose="02020603050405020304" pitchFamily="18" charset="0"/>
                <a:cs typeface="Times New Roman" panose="02020603050405020304" pitchFamily="18" charset="0"/>
              </a:rPr>
              <a:t>Intrinsic motivation</a:t>
            </a:r>
            <a:r>
              <a:rPr lang="en-US" sz="2400" dirty="0">
                <a:latin typeface="Times New Roman" panose="02020603050405020304" pitchFamily="18" charset="0"/>
                <a:cs typeface="Times New Roman" panose="02020603050405020304" pitchFamily="18" charset="0"/>
              </a:rPr>
              <a:t>: This type comes from within/is inside an individual</a:t>
            </a:r>
            <a:r>
              <a:rPr lang="en-GB" altLang="en-US" sz="2400" dirty="0">
                <a:latin typeface="Times New Roman" panose="02020603050405020304" pitchFamily="18" charset="0"/>
                <a:cs typeface="Times New Roman" panose="02020603050405020304" pitchFamily="18" charset="0"/>
              </a:rPr>
              <a:t> who gets his/her own pleasure from the execution of the task</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It refers to doing something because it is inherently interesting, enjoyable, or satisfying. </a:t>
            </a:r>
          </a:p>
          <a:p>
            <a:pPr algn="just"/>
            <a:r>
              <a:rPr lang="en-GB" altLang="en-US" sz="2400" dirty="0">
                <a:latin typeface="Times New Roman" panose="02020603050405020304" pitchFamily="18" charset="0"/>
                <a:cs typeface="Times New Roman" panose="02020603050405020304" pitchFamily="18" charset="0"/>
              </a:rPr>
              <a:t>Motivation is intrinsic when the individual « does something because he/she wants or like it. </a:t>
            </a:r>
          </a:p>
          <a:p>
            <a:pPr algn="just"/>
            <a:r>
              <a:rPr lang="en-GB" altLang="en-US" sz="2400" dirty="0">
                <a:latin typeface="Times New Roman" panose="02020603050405020304" pitchFamily="18" charset="0"/>
                <a:cs typeface="Times New Roman" panose="02020603050405020304" pitchFamily="18" charset="0"/>
              </a:rPr>
              <a:t>Example: I teach because I like teaching.</a:t>
            </a:r>
            <a:endParaRPr lang="en-US" alt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 student who reads a book simply because they enjoy the subject and the process of learning, rather than to earn a grade (learning enjoyment).</a:t>
            </a:r>
          </a:p>
          <a:p>
            <a:r>
              <a:rPr lang="en-US" sz="2400" dirty="0">
                <a:latin typeface="Times New Roman" panose="02020603050405020304" pitchFamily="18" charset="0"/>
                <a:cs typeface="Times New Roman" panose="02020603050405020304" pitchFamily="18" charset="0"/>
              </a:rPr>
              <a:t>A student pursuing a career in medicine because they have a deep interest in helping others and learning about the human body (passion about the field of study)</a:t>
            </a:r>
          </a:p>
        </p:txBody>
      </p:sp>
    </p:spTree>
    <p:extLst>
      <p:ext uri="{BB962C8B-B14F-4D97-AF65-F5344CB8AC3E}">
        <p14:creationId xmlns:p14="http://schemas.microsoft.com/office/powerpoint/2010/main" val="75205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CB9AB-3F32-A475-AAE8-F47B7F8B1258}"/>
              </a:ext>
            </a:extLst>
          </p:cNvPr>
          <p:cNvSpPr>
            <a:spLocks noGrp="1"/>
          </p:cNvSpPr>
          <p:nvPr>
            <p:ph type="title"/>
          </p:nvPr>
        </p:nvSpPr>
        <p:spPr/>
        <p:txBody>
          <a:bodyPr>
            <a:normAutofit/>
          </a:bodyPr>
          <a:lstStyle/>
          <a:p>
            <a:r>
              <a:rPr lang="en-US" sz="3200" b="1" dirty="0"/>
              <a:t>1. Motivation</a:t>
            </a:r>
            <a:endParaRPr lang="en-RW" sz="3200" b="1" dirty="0"/>
          </a:p>
        </p:txBody>
      </p:sp>
      <p:sp>
        <p:nvSpPr>
          <p:cNvPr id="3" name="Content Placeholder 2">
            <a:extLst>
              <a:ext uri="{FF2B5EF4-FFF2-40B4-BE49-F238E27FC236}">
                <a16:creationId xmlns:a16="http://schemas.microsoft.com/office/drawing/2014/main" id="{CA892336-0C5C-C662-7BAC-3C829D0AE763}"/>
              </a:ext>
            </a:extLst>
          </p:cNvPr>
          <p:cNvSpPr>
            <a:spLocks noGrp="1"/>
          </p:cNvSpPr>
          <p:nvPr>
            <p:ph idx="1"/>
          </p:nvPr>
        </p:nvSpPr>
        <p:spPr>
          <a:xfrm>
            <a:off x="838200" y="1435510"/>
            <a:ext cx="10515600" cy="4741453"/>
          </a:xfrm>
        </p:spPr>
        <p:txBody>
          <a:bodyPr/>
          <a:lstStyle/>
          <a:p>
            <a:pPr algn="just"/>
            <a:r>
              <a:rPr lang="en-US" sz="2400" b="1" dirty="0">
                <a:latin typeface="Times New Roman" panose="02020603050405020304" pitchFamily="18" charset="0"/>
                <a:cs typeface="Times New Roman" panose="02020603050405020304" pitchFamily="18" charset="0"/>
              </a:rPr>
              <a:t>Extrinsic motivation</a:t>
            </a:r>
            <a:r>
              <a:rPr lang="en-US" sz="2400" dirty="0">
                <a:latin typeface="Times New Roman" panose="02020603050405020304" pitchFamily="18" charset="0"/>
                <a:cs typeface="Times New Roman" panose="02020603050405020304" pitchFamily="18" charset="0"/>
              </a:rPr>
              <a:t>: This comes from external factors or incentives, such as rewards, recognition, or avoiding punishment.</a:t>
            </a:r>
          </a:p>
          <a:p>
            <a:pPr algn="just"/>
            <a:r>
              <a:rPr lang="en-GB" altLang="en-US" sz="2400" dirty="0">
                <a:latin typeface="Times New Roman" panose="02020603050405020304" pitchFamily="18" charset="0"/>
                <a:cs typeface="Times New Roman" panose="02020603050405020304" pitchFamily="18" charset="0"/>
              </a:rPr>
              <a:t>An individual is </a:t>
            </a:r>
            <a:r>
              <a:rPr lang="en-GB" altLang="en-US" sz="2400" b="1" dirty="0">
                <a:latin typeface="Times New Roman" panose="02020603050405020304" pitchFamily="18" charset="0"/>
                <a:cs typeface="Times New Roman" panose="02020603050405020304" pitchFamily="18" charset="0"/>
              </a:rPr>
              <a:t>extrinsically</a:t>
            </a:r>
            <a:r>
              <a:rPr lang="en-GB" altLang="en-US" sz="2400" dirty="0">
                <a:latin typeface="Times New Roman" panose="02020603050405020304" pitchFamily="18" charset="0"/>
                <a:cs typeface="Times New Roman" panose="02020603050405020304" pitchFamily="18" charset="0"/>
              </a:rPr>
              <a:t> motivated when he/she executes what is being asked by another person or is pushed to do it by an outside variable. </a:t>
            </a:r>
          </a:p>
          <a:p>
            <a:pPr algn="just"/>
            <a:r>
              <a:rPr lang="en-US" sz="2400" dirty="0">
                <a:latin typeface="Times New Roman" panose="02020603050405020304" pitchFamily="18" charset="0"/>
                <a:cs typeface="Times New Roman" panose="02020603050405020304" pitchFamily="18" charset="0"/>
              </a:rPr>
              <a:t>For example, a student studying hard to earn high grades in order to receive a scholarship or recognition from parents and teacher (grades and academic rewards).</a:t>
            </a:r>
          </a:p>
          <a:p>
            <a:pPr algn="just"/>
            <a:r>
              <a:rPr lang="en-US" sz="2400" dirty="0">
                <a:latin typeface="Times New Roman" panose="02020603050405020304" pitchFamily="18" charset="0"/>
                <a:cs typeface="Times New Roman" panose="02020603050405020304" pitchFamily="18" charset="0"/>
              </a:rPr>
              <a:t>A student who puts in effort to study simply to avoid failing the class or being reprimanded by their parents (avoiding failure).</a:t>
            </a:r>
            <a:endParaRPr lang="en-RW" sz="24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479953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8A945-9753-41C6-0E07-9ACE93701426}"/>
              </a:ext>
            </a:extLst>
          </p:cNvPr>
          <p:cNvSpPr>
            <a:spLocks noGrp="1"/>
          </p:cNvSpPr>
          <p:nvPr>
            <p:ph type="title"/>
          </p:nvPr>
        </p:nvSpPr>
        <p:spPr/>
        <p:txBody>
          <a:bodyPr>
            <a:normAutofit/>
          </a:bodyPr>
          <a:lstStyle/>
          <a:p>
            <a:r>
              <a:rPr lang="en-US" sz="3200" b="1" dirty="0"/>
              <a:t>1. Motivation</a:t>
            </a:r>
            <a:endParaRPr lang="en-RW" sz="3200" b="1" dirty="0"/>
          </a:p>
        </p:txBody>
      </p:sp>
      <p:sp>
        <p:nvSpPr>
          <p:cNvPr id="3" name="Content Placeholder 2">
            <a:extLst>
              <a:ext uri="{FF2B5EF4-FFF2-40B4-BE49-F238E27FC236}">
                <a16:creationId xmlns:a16="http://schemas.microsoft.com/office/drawing/2014/main" id="{D4EBD25F-1C11-84BB-6CDA-01BB50682768}"/>
              </a:ext>
            </a:extLst>
          </p:cNvPr>
          <p:cNvSpPr>
            <a:spLocks noGrp="1"/>
          </p:cNvSpPr>
          <p:nvPr>
            <p:ph idx="1"/>
          </p:nvPr>
        </p:nvSpPr>
        <p:spPr>
          <a:xfrm>
            <a:off x="838200" y="1455174"/>
            <a:ext cx="9937955" cy="5112774"/>
          </a:xfrm>
        </p:spPr>
        <p:txBody>
          <a:bodyPr>
            <a:normAutofit/>
          </a:bodyPr>
          <a:lstStyle/>
          <a:p>
            <a:pPr algn="just"/>
            <a:r>
              <a:rPr lang="en-US" sz="2400" dirty="0">
                <a:effectLst/>
                <a:latin typeface="Times New Roman" panose="02020603050405020304" pitchFamily="18" charset="0"/>
                <a:ea typeface="Aptos" panose="020B0004020202020204" pitchFamily="34" charset="0"/>
                <a:cs typeface="Times New Roman" panose="02020603050405020304" pitchFamily="18" charset="0"/>
              </a:rPr>
              <a:t>Motivation plays a critical role in how students engage with learning. </a:t>
            </a:r>
          </a:p>
          <a:p>
            <a:pPr algn="just"/>
            <a:r>
              <a:rPr lang="en-US" sz="2400" dirty="0">
                <a:effectLst/>
                <a:latin typeface="Times New Roman" panose="02020603050405020304" pitchFamily="18" charset="0"/>
                <a:ea typeface="Aptos" panose="020B0004020202020204" pitchFamily="34" charset="0"/>
                <a:cs typeface="Times New Roman" panose="02020603050405020304" pitchFamily="18" charset="0"/>
              </a:rPr>
              <a:t>Intrinsic motivation (interest, curiosity) and extrinsic motivation (rewards, grades) can both influence learning outcomes</a:t>
            </a:r>
          </a:p>
          <a:p>
            <a:pPr algn="just"/>
            <a:r>
              <a:rPr lang="en-GB" sz="2400" dirty="0">
                <a:latin typeface="Times New Roman" panose="02020603050405020304" pitchFamily="18" charset="0"/>
                <a:cs typeface="Times New Roman" panose="02020603050405020304" pitchFamily="18" charset="0"/>
              </a:rPr>
              <a:t>Without motivation, effective teaching and learning cannot take place. </a:t>
            </a:r>
          </a:p>
          <a:p>
            <a:pPr algn="just">
              <a:defRPr/>
            </a:pPr>
            <a:r>
              <a:rPr lang="en-GB" sz="2400" dirty="0">
                <a:latin typeface="Times New Roman" panose="02020603050405020304" pitchFamily="18" charset="0"/>
                <a:cs typeface="Times New Roman" panose="02020603050405020304" pitchFamily="18" charset="0"/>
              </a:rPr>
              <a:t>You cannot learn effectively if you are not motivated to learn. </a:t>
            </a:r>
          </a:p>
          <a:p>
            <a:pPr algn="just">
              <a:defRPr/>
            </a:pPr>
            <a:r>
              <a:rPr lang="en-GB" sz="2400" dirty="0">
                <a:latin typeface="Times New Roman" panose="02020603050405020304" pitchFamily="18" charset="0"/>
                <a:cs typeface="Times New Roman" panose="02020603050405020304" pitchFamily="18" charset="0"/>
              </a:rPr>
              <a:t>A teacher cannot teach effectively if he/she is not motivated to teach.</a:t>
            </a:r>
          </a:p>
          <a:p>
            <a:pPr algn="just">
              <a:defRPr/>
            </a:pPr>
            <a:endParaRPr lang="en-GB" altLang="en-US" sz="2400" b="1" dirty="0">
              <a:latin typeface="Times New Roman" panose="02020603050405020304" pitchFamily="18" charset="0"/>
              <a:cs typeface="Times New Roman" panose="02020603050405020304" pitchFamily="18" charset="0"/>
            </a:endParaRPr>
          </a:p>
          <a:p>
            <a:pPr algn="just">
              <a:defRPr/>
            </a:pPr>
            <a:r>
              <a:rPr lang="en-GB" altLang="en-US" sz="2400" b="1" dirty="0">
                <a:latin typeface="Times New Roman" panose="02020603050405020304" pitchFamily="18" charset="0"/>
                <a:cs typeface="Times New Roman" panose="02020603050405020304" pitchFamily="18" charset="0"/>
              </a:rPr>
              <a:t>How can a teacher know that his/her students are motivated in his/her lesson?</a:t>
            </a:r>
          </a:p>
          <a:p>
            <a:pPr algn="just">
              <a:defRPr/>
            </a:pPr>
            <a:r>
              <a:rPr lang="en-GB" altLang="en-US" sz="2400" dirty="0">
                <a:latin typeface="Times New Roman" panose="02020603050405020304" pitchFamily="18" charset="0"/>
                <a:cs typeface="Times New Roman" panose="02020603050405020304" pitchFamily="18" charset="0"/>
              </a:rPr>
              <a:t>Motivated learners develop behaviours which please the teacher:</a:t>
            </a:r>
          </a:p>
          <a:p>
            <a:pPr algn="just">
              <a:defRPr/>
            </a:pPr>
            <a:endParaRPr lang="en-GB" sz="24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92846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ECF6D-0792-FCD8-3596-79B8CCCB7FD4}"/>
              </a:ext>
            </a:extLst>
          </p:cNvPr>
          <p:cNvSpPr>
            <a:spLocks noGrp="1"/>
          </p:cNvSpPr>
          <p:nvPr>
            <p:ph type="title"/>
          </p:nvPr>
        </p:nvSpPr>
        <p:spPr/>
        <p:txBody>
          <a:bodyPr>
            <a:normAutofit/>
          </a:bodyPr>
          <a:lstStyle/>
          <a:p>
            <a:r>
              <a:rPr lang="en-US" sz="3200" b="1" dirty="0"/>
              <a:t>Unit Learning Outcomes</a:t>
            </a:r>
            <a:endParaRPr lang="en-RW" sz="3200" b="1" dirty="0"/>
          </a:p>
        </p:txBody>
      </p:sp>
      <p:sp>
        <p:nvSpPr>
          <p:cNvPr id="3" name="Content Placeholder 2">
            <a:extLst>
              <a:ext uri="{FF2B5EF4-FFF2-40B4-BE49-F238E27FC236}">
                <a16:creationId xmlns:a16="http://schemas.microsoft.com/office/drawing/2014/main" id="{ADDA9E28-7B83-B29D-2B8C-0A81CA4A603B}"/>
              </a:ext>
            </a:extLst>
          </p:cNvPr>
          <p:cNvSpPr>
            <a:spLocks noGrp="1"/>
          </p:cNvSpPr>
          <p:nvPr>
            <p:ph idx="1"/>
          </p:nvPr>
        </p:nvSpPr>
        <p:spPr>
          <a:xfrm>
            <a:off x="838200" y="1825625"/>
            <a:ext cx="9829800" cy="4351338"/>
          </a:xfrm>
        </p:spPr>
        <p:txBody>
          <a:bodyPr/>
          <a:lstStyle/>
          <a:p>
            <a:pPr lvl="0" algn="just"/>
            <a:r>
              <a:rPr lang="en-US" sz="2400" dirty="0"/>
              <a:t>Differentiate the approaches to learning adopted by students, the teaching and learning principles, as well as teaching and learning methods and strategies to support inclusive education.</a:t>
            </a:r>
          </a:p>
          <a:p>
            <a:pPr algn="just"/>
            <a:r>
              <a:rPr lang="en-US" sz="2400" dirty="0">
                <a:cs typeface="Times New Roman" panose="02020603050405020304" pitchFamily="18" charset="0"/>
              </a:rPr>
              <a:t>Apply principles, methods and strategies of teaching and learning while teaching to </a:t>
            </a:r>
            <a:r>
              <a:rPr lang="en-US" sz="2400" dirty="0"/>
              <a:t>creating an effective and dynamic learning environment.</a:t>
            </a:r>
            <a:endParaRPr lang="en-US" sz="2400" dirty="0">
              <a:cs typeface="Times New Roman" panose="02020603050405020304" pitchFamily="18" charset="0"/>
            </a:endParaRPr>
          </a:p>
          <a:p>
            <a:endParaRPr lang="en-RW" dirty="0"/>
          </a:p>
        </p:txBody>
      </p:sp>
    </p:spTree>
    <p:extLst>
      <p:ext uri="{BB962C8B-B14F-4D97-AF65-F5344CB8AC3E}">
        <p14:creationId xmlns:p14="http://schemas.microsoft.com/office/powerpoint/2010/main" val="236149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7FE89-EA5E-788C-D584-D1D7268F087F}"/>
              </a:ext>
            </a:extLst>
          </p:cNvPr>
          <p:cNvSpPr>
            <a:spLocks noGrp="1"/>
          </p:cNvSpPr>
          <p:nvPr>
            <p:ph type="title"/>
          </p:nvPr>
        </p:nvSpPr>
        <p:spPr/>
        <p:txBody>
          <a:bodyPr>
            <a:normAutofit fontScale="90000"/>
          </a:bodyPr>
          <a:lstStyle/>
          <a:p>
            <a:br>
              <a:rPr lang="en-GB" altLang="en-US" b="1" dirty="0">
                <a:latin typeface="Times New Roman" panose="02020603050405020304" pitchFamily="18" charset="0"/>
                <a:cs typeface="Times New Roman" panose="02020603050405020304" pitchFamily="18" charset="0"/>
              </a:rPr>
            </a:br>
            <a:r>
              <a:rPr lang="en-GB" altLang="en-US" sz="3600" b="1" dirty="0">
                <a:latin typeface="Times New Roman" panose="02020603050405020304" pitchFamily="18" charset="0"/>
                <a:cs typeface="Times New Roman" panose="02020603050405020304" pitchFamily="18" charset="0"/>
              </a:rPr>
              <a:t>How can a teacher know that his/her students are</a:t>
            </a:r>
            <a:r>
              <a:rPr lang="en-GB" altLang="en-US" sz="3600" b="1" u="sng" dirty="0">
                <a:latin typeface="Times New Roman" panose="02020603050405020304" pitchFamily="18" charset="0"/>
                <a:cs typeface="Times New Roman" panose="02020603050405020304" pitchFamily="18" charset="0"/>
              </a:rPr>
              <a:t> </a:t>
            </a:r>
            <a:r>
              <a:rPr lang="en-GB" altLang="en-US" sz="3600" b="1" dirty="0">
                <a:latin typeface="Times New Roman" panose="02020603050405020304" pitchFamily="18" charset="0"/>
                <a:cs typeface="Times New Roman" panose="02020603050405020304" pitchFamily="18" charset="0"/>
              </a:rPr>
              <a:t>motivated in his/her lesson?</a:t>
            </a:r>
            <a:br>
              <a:rPr lang="en-GB" altLang="en-US" b="1" dirty="0"/>
            </a:br>
            <a:endParaRPr lang="en-RW" dirty="0"/>
          </a:p>
        </p:txBody>
      </p:sp>
      <p:sp>
        <p:nvSpPr>
          <p:cNvPr id="3" name="Content Placeholder 2">
            <a:extLst>
              <a:ext uri="{FF2B5EF4-FFF2-40B4-BE49-F238E27FC236}">
                <a16:creationId xmlns:a16="http://schemas.microsoft.com/office/drawing/2014/main" id="{AD5EA388-817E-D7FE-D5F1-5EA5A7B69643}"/>
              </a:ext>
            </a:extLst>
          </p:cNvPr>
          <p:cNvSpPr>
            <a:spLocks noGrp="1"/>
          </p:cNvSpPr>
          <p:nvPr>
            <p:ph idx="1"/>
          </p:nvPr>
        </p:nvSpPr>
        <p:spPr>
          <a:xfrm>
            <a:off x="838200" y="1825624"/>
            <a:ext cx="10515600" cy="4900295"/>
          </a:xfrm>
        </p:spPr>
        <p:txBody>
          <a:bodyPr>
            <a:normAutofit fontScale="85000" lnSpcReduction="20000"/>
          </a:bodyPr>
          <a:lstStyle/>
          <a:p>
            <a:pPr marL="0" indent="0">
              <a:buNone/>
            </a:pPr>
            <a:r>
              <a:rPr lang="en-US" b="1" dirty="0"/>
              <a:t>1. </a:t>
            </a:r>
            <a:r>
              <a:rPr lang="en-US" sz="3100" b="1" dirty="0">
                <a:latin typeface="Times New Roman" panose="02020603050405020304" pitchFamily="18" charset="0"/>
                <a:cs typeface="Times New Roman" panose="02020603050405020304" pitchFamily="18" charset="0"/>
              </a:rPr>
              <a:t>Active participation</a:t>
            </a:r>
          </a:p>
          <a:p>
            <a:pPr>
              <a:buFont typeface="Arial" panose="020B0604020202020204" pitchFamily="34" charset="0"/>
              <a:buChar char="•"/>
            </a:pPr>
            <a:r>
              <a:rPr lang="en-US" sz="3100" b="1" dirty="0">
                <a:latin typeface="Times New Roman" panose="02020603050405020304" pitchFamily="18" charset="0"/>
                <a:cs typeface="Times New Roman" panose="02020603050405020304" pitchFamily="18" charset="0"/>
              </a:rPr>
              <a:t>Engagement in discussions</a:t>
            </a:r>
            <a:r>
              <a:rPr lang="en-US" sz="3100" dirty="0">
                <a:latin typeface="Times New Roman" panose="02020603050405020304" pitchFamily="18" charset="0"/>
                <a:cs typeface="Times New Roman" panose="02020603050405020304" pitchFamily="18" charset="0"/>
              </a:rPr>
              <a:t>: Students ask questions, offer answers, and participate in class discussions.</a:t>
            </a:r>
          </a:p>
          <a:p>
            <a:pPr>
              <a:buFont typeface="Arial" panose="020B0604020202020204" pitchFamily="34" charset="0"/>
              <a:buChar char="•"/>
            </a:pPr>
            <a:r>
              <a:rPr lang="en-US" sz="3100" b="1" dirty="0">
                <a:latin typeface="Times New Roman" panose="02020603050405020304" pitchFamily="18" charset="0"/>
                <a:cs typeface="Times New Roman" panose="02020603050405020304" pitchFamily="18" charset="0"/>
              </a:rPr>
              <a:t>Enthusiastic involvement</a:t>
            </a:r>
            <a:r>
              <a:rPr lang="en-US" sz="3100" dirty="0">
                <a:latin typeface="Times New Roman" panose="02020603050405020304" pitchFamily="18" charset="0"/>
                <a:cs typeface="Times New Roman" panose="02020603050405020304" pitchFamily="18" charset="0"/>
              </a:rPr>
              <a:t>: They actively participate in group work or hands-on activities and seem eager to contribute.</a:t>
            </a:r>
          </a:p>
          <a:p>
            <a:pPr>
              <a:buFont typeface="Arial" panose="020B0604020202020204" pitchFamily="34" charset="0"/>
              <a:buChar char="•"/>
            </a:pPr>
            <a:r>
              <a:rPr lang="en-US" sz="3100" b="1" dirty="0">
                <a:latin typeface="Times New Roman" panose="02020603050405020304" pitchFamily="18" charset="0"/>
                <a:cs typeface="Times New Roman" panose="02020603050405020304" pitchFamily="18" charset="0"/>
              </a:rPr>
              <a:t>Body language</a:t>
            </a:r>
            <a:r>
              <a:rPr lang="en-US" sz="3100" dirty="0">
                <a:latin typeface="Times New Roman" panose="02020603050405020304" pitchFamily="18" charset="0"/>
                <a:cs typeface="Times New Roman" panose="02020603050405020304" pitchFamily="18" charset="0"/>
              </a:rPr>
              <a:t>: Positive body language, such as maintaining eye contact, sitting up straight, or nodding, suggests they are engaged and interested.</a:t>
            </a:r>
          </a:p>
          <a:p>
            <a:pPr marL="0" indent="0">
              <a:buNone/>
            </a:pPr>
            <a:r>
              <a:rPr lang="en-US" sz="3100" b="1" dirty="0">
                <a:latin typeface="Times New Roman" panose="02020603050405020304" pitchFamily="18" charset="0"/>
                <a:cs typeface="Times New Roman" panose="02020603050405020304" pitchFamily="18" charset="0"/>
              </a:rPr>
              <a:t>2. Focus and attention</a:t>
            </a:r>
          </a:p>
          <a:p>
            <a:pPr>
              <a:buFont typeface="Arial" panose="020B0604020202020204" pitchFamily="34" charset="0"/>
              <a:buChar char="•"/>
            </a:pPr>
            <a:r>
              <a:rPr lang="en-US" sz="3100" b="1" dirty="0">
                <a:latin typeface="Times New Roman" panose="02020603050405020304" pitchFamily="18" charset="0"/>
                <a:cs typeface="Times New Roman" panose="02020603050405020304" pitchFamily="18" charset="0"/>
              </a:rPr>
              <a:t>Sustained attention</a:t>
            </a:r>
            <a:r>
              <a:rPr lang="en-US" sz="3100" dirty="0">
                <a:latin typeface="Times New Roman" panose="02020603050405020304" pitchFamily="18" charset="0"/>
                <a:cs typeface="Times New Roman" panose="02020603050405020304" pitchFamily="18" charset="0"/>
              </a:rPr>
              <a:t>: Students remain focused on the lesson without frequent distractions or wandering thoughts.</a:t>
            </a:r>
          </a:p>
          <a:p>
            <a:pPr>
              <a:buFont typeface="Arial" panose="020B0604020202020204" pitchFamily="34" charset="0"/>
              <a:buChar char="•"/>
            </a:pPr>
            <a:r>
              <a:rPr lang="en-US" sz="3100" b="1" dirty="0">
                <a:latin typeface="Times New Roman" panose="02020603050405020304" pitchFamily="18" charset="0"/>
                <a:cs typeface="Times New Roman" panose="02020603050405020304" pitchFamily="18" charset="0"/>
              </a:rPr>
              <a:t>Minimal off-task behavior</a:t>
            </a:r>
            <a:r>
              <a:rPr lang="en-US" sz="3100" dirty="0">
                <a:latin typeface="Times New Roman" panose="02020603050405020304" pitchFamily="18" charset="0"/>
                <a:cs typeface="Times New Roman" panose="02020603050405020304" pitchFamily="18" charset="0"/>
              </a:rPr>
              <a:t>: While some off-task behavior is normal, students who stay mostly on task show signs of motivation.</a:t>
            </a:r>
          </a:p>
          <a:p>
            <a:pPr>
              <a:buFont typeface="Arial" panose="020B0604020202020204" pitchFamily="34" charset="0"/>
              <a:buChar char="•"/>
            </a:pPr>
            <a:r>
              <a:rPr lang="en-US" sz="3100" b="1" dirty="0">
                <a:latin typeface="Times New Roman" panose="02020603050405020304" pitchFamily="18" charset="0"/>
                <a:cs typeface="Times New Roman" panose="02020603050405020304" pitchFamily="18" charset="0"/>
              </a:rPr>
              <a:t>Eye contact and concentration</a:t>
            </a:r>
            <a:r>
              <a:rPr lang="en-US" sz="3100" dirty="0">
                <a:latin typeface="Times New Roman" panose="02020603050405020304" pitchFamily="18" charset="0"/>
                <a:cs typeface="Times New Roman" panose="02020603050405020304" pitchFamily="18" charset="0"/>
              </a:rPr>
              <a:t>: Students who maintain eye contact and don’t seem distracted by outside factors are more likely to be motivated.</a:t>
            </a:r>
          </a:p>
          <a:p>
            <a:pPr marL="0" indent="0">
              <a:buNone/>
            </a:pPr>
            <a:endParaRPr lang="en-US" dirty="0"/>
          </a:p>
          <a:p>
            <a:endParaRPr lang="en-RW" dirty="0"/>
          </a:p>
        </p:txBody>
      </p:sp>
    </p:spTree>
    <p:extLst>
      <p:ext uri="{BB962C8B-B14F-4D97-AF65-F5344CB8AC3E}">
        <p14:creationId xmlns:p14="http://schemas.microsoft.com/office/powerpoint/2010/main" val="3752709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B6F49-0CF6-80C2-2990-2C6574DD63C0}"/>
              </a:ext>
            </a:extLst>
          </p:cNvPr>
          <p:cNvSpPr>
            <a:spLocks noGrp="1"/>
          </p:cNvSpPr>
          <p:nvPr>
            <p:ph type="title"/>
          </p:nvPr>
        </p:nvSpPr>
        <p:spPr>
          <a:xfrm>
            <a:off x="838200" y="365125"/>
            <a:ext cx="10515600" cy="1158875"/>
          </a:xfrm>
        </p:spPr>
        <p:txBody>
          <a:bodyPr>
            <a:normAutofit fontScale="90000"/>
          </a:bodyPr>
          <a:lstStyle/>
          <a:p>
            <a:r>
              <a:rPr lang="en-GB" altLang="en-US" sz="3200" b="1" dirty="0">
                <a:latin typeface="Times New Roman" panose="02020603050405020304" pitchFamily="18" charset="0"/>
                <a:cs typeface="Times New Roman" panose="02020603050405020304" pitchFamily="18" charset="0"/>
              </a:rPr>
              <a:t>How can a teacher know that his/her students are motivated in his/her lesson?</a:t>
            </a:r>
            <a:br>
              <a:rPr lang="en-GB" altLang="en-US" sz="1800" b="1" dirty="0"/>
            </a:br>
            <a:endParaRPr lang="en-RW" sz="3200" dirty="0"/>
          </a:p>
        </p:txBody>
      </p:sp>
      <p:sp>
        <p:nvSpPr>
          <p:cNvPr id="3" name="Content Placeholder 2">
            <a:extLst>
              <a:ext uri="{FF2B5EF4-FFF2-40B4-BE49-F238E27FC236}">
                <a16:creationId xmlns:a16="http://schemas.microsoft.com/office/drawing/2014/main" id="{36F29F37-AD75-098B-5D71-DB55AF2B7648}"/>
              </a:ext>
            </a:extLst>
          </p:cNvPr>
          <p:cNvSpPr>
            <a:spLocks noGrp="1"/>
          </p:cNvSpPr>
          <p:nvPr>
            <p:ph idx="1"/>
          </p:nvPr>
        </p:nvSpPr>
        <p:spPr>
          <a:xfrm>
            <a:off x="838200" y="1280160"/>
            <a:ext cx="10515600" cy="5374640"/>
          </a:xfrm>
        </p:spPr>
        <p:txBody>
          <a:bodyPr>
            <a:normAutofit fontScale="92500" lnSpcReduction="20000"/>
          </a:bodyPr>
          <a:lstStyle/>
          <a:p>
            <a:pPr marL="0" indent="0">
              <a:buNone/>
            </a:pPr>
            <a:r>
              <a:rPr lang="en-US" b="1" dirty="0"/>
              <a:t>3. Positive emotional responses</a:t>
            </a:r>
          </a:p>
          <a:p>
            <a:pPr>
              <a:buFont typeface="Arial" panose="020B0604020202020204" pitchFamily="34" charset="0"/>
              <a:buChar char="•"/>
            </a:pPr>
            <a:r>
              <a:rPr lang="en-US" b="1" dirty="0"/>
              <a:t>Excitement and enthusiasm</a:t>
            </a:r>
            <a:r>
              <a:rPr lang="en-US" dirty="0"/>
              <a:t>: Smiling, excitement in answering questions, or looking forward to the next part of the lesson.</a:t>
            </a:r>
          </a:p>
          <a:p>
            <a:pPr>
              <a:buFont typeface="Arial" panose="020B0604020202020204" pitchFamily="34" charset="0"/>
              <a:buChar char="•"/>
            </a:pPr>
            <a:r>
              <a:rPr lang="en-US" b="1" dirty="0"/>
              <a:t>Curiosity</a:t>
            </a:r>
            <a:r>
              <a:rPr lang="en-US" dirty="0"/>
              <a:t>: Students demonstrate curiosity, asking thoughtful or probing questions that indicate an interest in learning more.</a:t>
            </a:r>
          </a:p>
          <a:p>
            <a:pPr>
              <a:buFont typeface="Arial" panose="020B0604020202020204" pitchFamily="34" charset="0"/>
              <a:buChar char="•"/>
            </a:pPr>
            <a:r>
              <a:rPr lang="en-US" b="1" dirty="0"/>
              <a:t>Persistence</a:t>
            </a:r>
            <a:r>
              <a:rPr lang="en-US" dirty="0"/>
              <a:t>: When faced with challenges or difficulties, motivated students tend to keep trying, show resilience, and ask for help if needed.</a:t>
            </a:r>
          </a:p>
          <a:p>
            <a:pPr marL="0" indent="0">
              <a:buNone/>
            </a:pPr>
            <a:r>
              <a:rPr lang="en-US" b="1" dirty="0"/>
              <a:t>4. Effort and persistence</a:t>
            </a:r>
          </a:p>
          <a:p>
            <a:pPr>
              <a:buFont typeface="Arial" panose="020B0604020202020204" pitchFamily="34" charset="0"/>
              <a:buChar char="•"/>
            </a:pPr>
            <a:r>
              <a:rPr lang="en-US" b="1" dirty="0"/>
              <a:t>Quality of work</a:t>
            </a:r>
            <a:r>
              <a:rPr lang="en-US" dirty="0"/>
              <a:t>: Motivated students put in effort, show improvement, and produce high-quality work.</a:t>
            </a:r>
          </a:p>
          <a:p>
            <a:pPr>
              <a:buFont typeface="Arial" panose="020B0604020202020204" pitchFamily="34" charset="0"/>
              <a:buChar char="•"/>
            </a:pPr>
            <a:r>
              <a:rPr lang="en-US" b="1" dirty="0"/>
              <a:t>Self-direction</a:t>
            </a:r>
            <a:r>
              <a:rPr lang="en-US" dirty="0"/>
              <a:t>: They often take initiative in their learning, completing assignments on time and going beyond the minimum requirements.</a:t>
            </a:r>
          </a:p>
          <a:p>
            <a:pPr>
              <a:buFont typeface="Arial" panose="020B0604020202020204" pitchFamily="34" charset="0"/>
              <a:buChar char="•"/>
            </a:pPr>
            <a:r>
              <a:rPr lang="en-US" b="1" dirty="0"/>
              <a:t>Resilience</a:t>
            </a:r>
            <a:r>
              <a:rPr lang="en-US" dirty="0"/>
              <a:t>: Students keep working through mistakes or challenges and show a willingness to learn from errors, rather than giving up quickly.</a:t>
            </a:r>
          </a:p>
        </p:txBody>
      </p:sp>
    </p:spTree>
    <p:extLst>
      <p:ext uri="{BB962C8B-B14F-4D97-AF65-F5344CB8AC3E}">
        <p14:creationId xmlns:p14="http://schemas.microsoft.com/office/powerpoint/2010/main" val="2345647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1D1D5-210C-E4C4-A5E2-7F68201A1383}"/>
              </a:ext>
            </a:extLst>
          </p:cNvPr>
          <p:cNvSpPr>
            <a:spLocks noGrp="1"/>
          </p:cNvSpPr>
          <p:nvPr>
            <p:ph type="title"/>
          </p:nvPr>
        </p:nvSpPr>
        <p:spPr/>
        <p:txBody>
          <a:bodyPr>
            <a:noAutofit/>
          </a:bodyPr>
          <a:lstStyle/>
          <a:p>
            <a:r>
              <a:rPr lang="en-GB" altLang="en-US" sz="3200" b="1" dirty="0">
                <a:latin typeface="Times New Roman" panose="02020603050405020304" pitchFamily="18" charset="0"/>
                <a:cs typeface="Times New Roman" panose="02020603050405020304" pitchFamily="18" charset="0"/>
              </a:rPr>
              <a:t>How can a teacher know that his/her students are motivated in his/her lesson?</a:t>
            </a:r>
            <a:br>
              <a:rPr lang="en-GB" altLang="en-US" sz="3200" b="1" dirty="0">
                <a:latin typeface="Times New Roman" panose="02020603050405020304" pitchFamily="18" charset="0"/>
                <a:cs typeface="Times New Roman" panose="02020603050405020304" pitchFamily="18" charset="0"/>
              </a:rPr>
            </a:br>
            <a:endParaRPr lang="en-RW"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D7FFC03-41A8-6E23-7866-B2EDB2B45019}"/>
              </a:ext>
            </a:extLst>
          </p:cNvPr>
          <p:cNvSpPr>
            <a:spLocks noGrp="1"/>
          </p:cNvSpPr>
          <p:nvPr>
            <p:ph idx="1"/>
          </p:nvPr>
        </p:nvSpPr>
        <p:spPr/>
        <p:txBody>
          <a:bodyPr>
            <a:normAutofit fontScale="92500" lnSpcReduction="20000"/>
          </a:bodyPr>
          <a:lstStyle/>
          <a:p>
            <a:pPr marL="0" indent="0">
              <a:buNone/>
            </a:pPr>
            <a:r>
              <a:rPr lang="en-US" b="1" dirty="0"/>
              <a:t>5. Achievement and progress</a:t>
            </a:r>
          </a:p>
          <a:p>
            <a:pPr>
              <a:buFont typeface="Arial" panose="020B0604020202020204" pitchFamily="34" charset="0"/>
              <a:buChar char="•"/>
            </a:pPr>
            <a:r>
              <a:rPr lang="en-US" b="1" dirty="0"/>
              <a:t>Self-improvement</a:t>
            </a:r>
            <a:r>
              <a:rPr lang="en-US" dirty="0"/>
              <a:t>: Students demonstrate a desire to improve and can articulate their goals or areas of growth.</a:t>
            </a:r>
          </a:p>
          <a:p>
            <a:pPr>
              <a:buFont typeface="Arial" panose="020B0604020202020204" pitchFamily="34" charset="0"/>
              <a:buChar char="•"/>
            </a:pPr>
            <a:r>
              <a:rPr lang="en-US" b="1" dirty="0"/>
              <a:t>Goal setting</a:t>
            </a:r>
            <a:r>
              <a:rPr lang="en-US" dirty="0"/>
              <a:t>: Motivated students often set personal learning goals and track their progress toward achieving them.</a:t>
            </a:r>
          </a:p>
          <a:p>
            <a:pPr>
              <a:buFont typeface="Arial" panose="020B0604020202020204" pitchFamily="34" charset="0"/>
              <a:buChar char="•"/>
            </a:pPr>
            <a:r>
              <a:rPr lang="en-US" b="1" dirty="0"/>
              <a:t>Celebrating success</a:t>
            </a:r>
            <a:r>
              <a:rPr lang="en-US" dirty="0"/>
              <a:t>: When students meet their own goals or make progress, they show pride in their achievements.</a:t>
            </a:r>
          </a:p>
          <a:p>
            <a:pPr marL="0" indent="0">
              <a:buNone/>
            </a:pPr>
            <a:r>
              <a:rPr lang="en-US" b="1" dirty="0"/>
              <a:t>6. Enthusiasm for tasks</a:t>
            </a:r>
          </a:p>
          <a:p>
            <a:pPr>
              <a:buFont typeface="Arial" panose="020B0604020202020204" pitchFamily="34" charset="0"/>
              <a:buChar char="•"/>
            </a:pPr>
            <a:r>
              <a:rPr lang="en-US" b="1" dirty="0"/>
              <a:t>Interest in activities</a:t>
            </a:r>
            <a:r>
              <a:rPr lang="en-US" dirty="0"/>
              <a:t>: Students are excited about lessons and the tasks assigned, whether it's reading, solving problems, or experimenting.</a:t>
            </a:r>
          </a:p>
          <a:p>
            <a:pPr>
              <a:buFont typeface="Arial" panose="020B0604020202020204" pitchFamily="34" charset="0"/>
              <a:buChar char="•"/>
            </a:pPr>
            <a:r>
              <a:rPr lang="en-US" b="1" dirty="0"/>
              <a:t>Volunteering for extra tasks</a:t>
            </a:r>
            <a:r>
              <a:rPr lang="en-US" dirty="0"/>
              <a:t>: Students may ask for additional assignments or show eagerness to tackle challenging projects.</a:t>
            </a:r>
          </a:p>
          <a:p>
            <a:pPr>
              <a:buFont typeface="Arial" panose="020B0604020202020204" pitchFamily="34" charset="0"/>
              <a:buChar char="•"/>
            </a:pPr>
            <a:endParaRPr lang="en-US" dirty="0"/>
          </a:p>
          <a:p>
            <a:endParaRPr lang="en-RW" dirty="0"/>
          </a:p>
        </p:txBody>
      </p:sp>
    </p:spTree>
    <p:extLst>
      <p:ext uri="{BB962C8B-B14F-4D97-AF65-F5344CB8AC3E}">
        <p14:creationId xmlns:p14="http://schemas.microsoft.com/office/powerpoint/2010/main" val="2222752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856EC-DB92-A4B3-AF0C-E6343F62BA2B}"/>
              </a:ext>
            </a:extLst>
          </p:cNvPr>
          <p:cNvSpPr>
            <a:spLocks noGrp="1"/>
          </p:cNvSpPr>
          <p:nvPr>
            <p:ph type="title"/>
          </p:nvPr>
        </p:nvSpPr>
        <p:spPr/>
        <p:txBody>
          <a:bodyPr>
            <a:normAutofit fontScale="90000"/>
          </a:bodyPr>
          <a:lstStyle/>
          <a:p>
            <a:br>
              <a:rPr lang="en-GB" altLang="en-US" b="1" dirty="0">
                <a:latin typeface="Times New Roman" panose="02020603050405020304" pitchFamily="18" charset="0"/>
                <a:cs typeface="Times New Roman" panose="02020603050405020304" pitchFamily="18" charset="0"/>
              </a:rPr>
            </a:br>
            <a:r>
              <a:rPr lang="en-GB" altLang="en-US" sz="3600" b="1" dirty="0">
                <a:latin typeface="Times New Roman" panose="02020603050405020304" pitchFamily="18" charset="0"/>
                <a:cs typeface="Times New Roman" panose="02020603050405020304" pitchFamily="18" charset="0"/>
              </a:rPr>
              <a:t>How can a teacher know that his/her students are</a:t>
            </a:r>
            <a:r>
              <a:rPr lang="en-GB" altLang="en-US" sz="3600" b="1" u="sng" dirty="0">
                <a:latin typeface="Times New Roman" panose="02020603050405020304" pitchFamily="18" charset="0"/>
                <a:cs typeface="Times New Roman" panose="02020603050405020304" pitchFamily="18" charset="0"/>
              </a:rPr>
              <a:t> </a:t>
            </a:r>
            <a:r>
              <a:rPr lang="en-GB" altLang="en-US" sz="3600" b="1" dirty="0">
                <a:latin typeface="Times New Roman" panose="02020603050405020304" pitchFamily="18" charset="0"/>
                <a:cs typeface="Times New Roman" panose="02020603050405020304" pitchFamily="18" charset="0"/>
              </a:rPr>
              <a:t>motivated in his/her lesson?</a:t>
            </a:r>
            <a:br>
              <a:rPr lang="en-GB" altLang="en-US" sz="3600" b="1" dirty="0"/>
            </a:br>
            <a:endParaRPr lang="en-RW" sz="3600" dirty="0"/>
          </a:p>
        </p:txBody>
      </p:sp>
      <p:sp>
        <p:nvSpPr>
          <p:cNvPr id="3" name="Content Placeholder 2">
            <a:extLst>
              <a:ext uri="{FF2B5EF4-FFF2-40B4-BE49-F238E27FC236}">
                <a16:creationId xmlns:a16="http://schemas.microsoft.com/office/drawing/2014/main" id="{C6780C9E-30EA-B517-8C58-918716C8EB8D}"/>
              </a:ext>
            </a:extLst>
          </p:cNvPr>
          <p:cNvSpPr>
            <a:spLocks noGrp="1"/>
          </p:cNvSpPr>
          <p:nvPr>
            <p:ph idx="1"/>
          </p:nvPr>
        </p:nvSpPr>
        <p:spPr>
          <a:xfrm>
            <a:off x="838200" y="1825625"/>
            <a:ext cx="10515600" cy="4667250"/>
          </a:xfrm>
        </p:spPr>
        <p:txBody>
          <a:bodyPr>
            <a:normAutofit fontScale="92500"/>
          </a:bodyPr>
          <a:lstStyle/>
          <a:p>
            <a:pPr marL="0" indent="0">
              <a:buNone/>
            </a:pPr>
            <a:r>
              <a:rPr lang="en-US" b="1" dirty="0"/>
              <a:t>7. Positive feedback and reflection</a:t>
            </a:r>
          </a:p>
          <a:p>
            <a:pPr>
              <a:buFont typeface="Arial" panose="020B0604020202020204" pitchFamily="34" charset="0"/>
              <a:buChar char="•"/>
            </a:pPr>
            <a:r>
              <a:rPr lang="en-US" b="1" dirty="0"/>
              <a:t>Receptivity to feedback</a:t>
            </a:r>
            <a:r>
              <a:rPr lang="en-US" dirty="0"/>
              <a:t>: Motivated students seek feedback to improve, ask for clarification, and use it constructively.</a:t>
            </a:r>
          </a:p>
          <a:p>
            <a:pPr>
              <a:buFont typeface="Arial" panose="020B0604020202020204" pitchFamily="34" charset="0"/>
              <a:buChar char="•"/>
            </a:pPr>
            <a:r>
              <a:rPr lang="en-US" b="1" dirty="0"/>
              <a:t>Self-reflection</a:t>
            </a:r>
            <a:r>
              <a:rPr lang="en-US" dirty="0"/>
              <a:t>: They reflect on their learning process, discussing what went well and what they need to work on.</a:t>
            </a:r>
          </a:p>
          <a:p>
            <a:pPr marL="0" indent="0">
              <a:buNone/>
            </a:pPr>
            <a:r>
              <a:rPr lang="en-US" b="1" dirty="0"/>
              <a:t>8. Peer Influence</a:t>
            </a:r>
          </a:p>
          <a:p>
            <a:pPr>
              <a:buFont typeface="Arial" panose="020B0604020202020204" pitchFamily="34" charset="0"/>
              <a:buChar char="•"/>
            </a:pPr>
            <a:r>
              <a:rPr lang="en-US" b="1" dirty="0"/>
              <a:t>Collaboration and cooperation</a:t>
            </a:r>
            <a:r>
              <a:rPr lang="en-US" dirty="0"/>
              <a:t>: Motivated students are likely to collaborate with peers, working together towards a common goal, and showing enthusiasm for group activities.</a:t>
            </a:r>
          </a:p>
          <a:p>
            <a:pPr>
              <a:buFont typeface="Arial" panose="020B0604020202020204" pitchFamily="34" charset="0"/>
              <a:buChar char="•"/>
            </a:pPr>
            <a:r>
              <a:rPr lang="en-US" b="1" dirty="0"/>
              <a:t>Peer support</a:t>
            </a:r>
            <a:r>
              <a:rPr lang="en-US" dirty="0"/>
              <a:t>: They might encourage or help their classmates, showing a sense of collective responsibility for the group's success</a:t>
            </a:r>
            <a:endParaRPr lang="en-RW" dirty="0"/>
          </a:p>
          <a:p>
            <a:endParaRPr lang="en-RW" dirty="0"/>
          </a:p>
        </p:txBody>
      </p:sp>
    </p:spTree>
    <p:extLst>
      <p:ext uri="{BB962C8B-B14F-4D97-AF65-F5344CB8AC3E}">
        <p14:creationId xmlns:p14="http://schemas.microsoft.com/office/powerpoint/2010/main" val="1003364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8453-61D9-F309-F727-D5417C159770}"/>
              </a:ext>
            </a:extLst>
          </p:cNvPr>
          <p:cNvSpPr>
            <a:spLocks noGrp="1"/>
          </p:cNvSpPr>
          <p:nvPr>
            <p:ph type="title"/>
          </p:nvPr>
        </p:nvSpPr>
        <p:spPr/>
        <p:txBody>
          <a:bodyPr>
            <a:normAutofit/>
          </a:bodyPr>
          <a:lstStyle/>
          <a:p>
            <a:r>
              <a:rPr lang="en-US" sz="3200" b="1" dirty="0"/>
              <a:t>How can a teacher know that his/her students are not motivated in his/her lesson? </a:t>
            </a:r>
            <a:endParaRPr lang="en-RW" sz="3200" b="1" dirty="0"/>
          </a:p>
        </p:txBody>
      </p:sp>
      <p:sp>
        <p:nvSpPr>
          <p:cNvPr id="3" name="Content Placeholder 2">
            <a:extLst>
              <a:ext uri="{FF2B5EF4-FFF2-40B4-BE49-F238E27FC236}">
                <a16:creationId xmlns:a16="http://schemas.microsoft.com/office/drawing/2014/main" id="{853EA476-5861-E8E8-056C-19B210511DC4}"/>
              </a:ext>
            </a:extLst>
          </p:cNvPr>
          <p:cNvSpPr>
            <a:spLocks noGrp="1"/>
          </p:cNvSpPr>
          <p:nvPr>
            <p:ph idx="1"/>
          </p:nvPr>
        </p:nvSpPr>
        <p:spPr>
          <a:xfrm>
            <a:off x="838200" y="1825624"/>
            <a:ext cx="10515600" cy="5032375"/>
          </a:xfrm>
        </p:spPr>
        <p:txBody>
          <a:bodyPr>
            <a:normAutofit fontScale="77500" lnSpcReduction="20000"/>
          </a:bodyPr>
          <a:lstStyle/>
          <a:p>
            <a:r>
              <a:rPr lang="en-US" dirty="0"/>
              <a:t>When students are not motivated during a lesson, certain signs and behaviors may indicate disengagement or lack of interest:</a:t>
            </a:r>
          </a:p>
          <a:p>
            <a:r>
              <a:rPr lang="en-US" b="1" dirty="0"/>
              <a:t>1. Lack of participation</a:t>
            </a:r>
          </a:p>
          <a:p>
            <a:pPr>
              <a:buFont typeface="Arial" panose="020B0604020202020204" pitchFamily="34" charset="0"/>
              <a:buChar char="•"/>
            </a:pPr>
            <a:r>
              <a:rPr lang="en-US" b="1" dirty="0"/>
              <a:t>Minimal involvement</a:t>
            </a:r>
            <a:r>
              <a:rPr lang="en-US" dirty="0"/>
              <a:t>: Students do not volunteer to answer questions, contribute to discussions, or engage in group activities.</a:t>
            </a:r>
          </a:p>
          <a:p>
            <a:pPr>
              <a:buFont typeface="Arial" panose="020B0604020202020204" pitchFamily="34" charset="0"/>
              <a:buChar char="•"/>
            </a:pPr>
            <a:r>
              <a:rPr lang="en-US" b="1" dirty="0"/>
              <a:t>Silence or one-word answers</a:t>
            </a:r>
            <a:r>
              <a:rPr lang="en-US" dirty="0"/>
              <a:t>: When asked questions, students respond with short, uninterested, or one-word answers, showing little engagement.</a:t>
            </a:r>
          </a:p>
          <a:p>
            <a:pPr>
              <a:buFont typeface="Arial" panose="020B0604020202020204" pitchFamily="34" charset="0"/>
              <a:buChar char="•"/>
            </a:pPr>
            <a:r>
              <a:rPr lang="en-US" b="1" dirty="0"/>
              <a:t>Avoiding eye contact</a:t>
            </a:r>
            <a:r>
              <a:rPr lang="en-US" dirty="0"/>
              <a:t>: Students may avoid making eye contact with the teacher or seem to look elsewhere during class.</a:t>
            </a:r>
          </a:p>
          <a:p>
            <a:r>
              <a:rPr lang="en-US" b="1" dirty="0"/>
              <a:t>2. Distracted behavior</a:t>
            </a:r>
          </a:p>
          <a:p>
            <a:pPr>
              <a:buFont typeface="Arial" panose="020B0604020202020204" pitchFamily="34" charset="0"/>
              <a:buChar char="•"/>
            </a:pPr>
            <a:r>
              <a:rPr lang="en-US" b="1" dirty="0"/>
              <a:t>Frequent distractions</a:t>
            </a:r>
            <a:r>
              <a:rPr lang="en-US" dirty="0"/>
              <a:t>: Students may be easily distracted by their phones, other students, or outside events, rather than focusing on the lesson.</a:t>
            </a:r>
          </a:p>
          <a:p>
            <a:pPr>
              <a:buFont typeface="Arial" panose="020B0604020202020204" pitchFamily="34" charset="0"/>
              <a:buChar char="•"/>
            </a:pPr>
            <a:r>
              <a:rPr lang="en-US" b="1" dirty="0"/>
              <a:t>Daydreaming</a:t>
            </a:r>
            <a:r>
              <a:rPr lang="en-US" dirty="0"/>
              <a:t>: Students may appear to be zoning out, looking around the room, or not paying attention to the content being delivered.</a:t>
            </a:r>
          </a:p>
          <a:p>
            <a:pPr>
              <a:buFont typeface="Arial" panose="020B0604020202020204" pitchFamily="34" charset="0"/>
              <a:buChar char="•"/>
            </a:pPr>
            <a:r>
              <a:rPr lang="en-US" b="1" dirty="0"/>
              <a:t>Fidgeting</a:t>
            </a:r>
            <a:r>
              <a:rPr lang="en-US" dirty="0"/>
              <a:t>: Restlessness or fidgeting can be a sign of disengagement and lack of motivation to focus on the task at hand.</a:t>
            </a:r>
          </a:p>
          <a:p>
            <a:endParaRPr lang="en-RW" dirty="0"/>
          </a:p>
        </p:txBody>
      </p:sp>
    </p:spTree>
    <p:extLst>
      <p:ext uri="{BB962C8B-B14F-4D97-AF65-F5344CB8AC3E}">
        <p14:creationId xmlns:p14="http://schemas.microsoft.com/office/powerpoint/2010/main" val="1959985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F69A4-0ABC-BB0D-1B14-42CBBD1CDFF0}"/>
              </a:ext>
            </a:extLst>
          </p:cNvPr>
          <p:cNvSpPr>
            <a:spLocks noGrp="1"/>
          </p:cNvSpPr>
          <p:nvPr>
            <p:ph type="title"/>
          </p:nvPr>
        </p:nvSpPr>
        <p:spPr/>
        <p:txBody>
          <a:bodyPr>
            <a:normAutofit/>
          </a:bodyPr>
          <a:lstStyle/>
          <a:p>
            <a:r>
              <a:rPr lang="en-US" sz="3200" b="1" dirty="0"/>
              <a:t>How can a teacher know that his/her students are not motivated in his/her lesson? </a:t>
            </a:r>
            <a:endParaRPr lang="en-RW" sz="3200" dirty="0"/>
          </a:p>
        </p:txBody>
      </p:sp>
      <p:sp>
        <p:nvSpPr>
          <p:cNvPr id="3" name="Content Placeholder 2">
            <a:extLst>
              <a:ext uri="{FF2B5EF4-FFF2-40B4-BE49-F238E27FC236}">
                <a16:creationId xmlns:a16="http://schemas.microsoft.com/office/drawing/2014/main" id="{FEBDBF86-8EB0-E22B-3019-6C94EC7939D2}"/>
              </a:ext>
            </a:extLst>
          </p:cNvPr>
          <p:cNvSpPr>
            <a:spLocks noGrp="1"/>
          </p:cNvSpPr>
          <p:nvPr>
            <p:ph idx="1"/>
          </p:nvPr>
        </p:nvSpPr>
        <p:spPr>
          <a:xfrm>
            <a:off x="838200" y="1825625"/>
            <a:ext cx="10515600" cy="4667250"/>
          </a:xfrm>
        </p:spPr>
        <p:txBody>
          <a:bodyPr>
            <a:normAutofit fontScale="77500" lnSpcReduction="20000"/>
          </a:bodyPr>
          <a:lstStyle/>
          <a:p>
            <a:r>
              <a:rPr lang="en-US" b="1" dirty="0"/>
              <a:t>3.Negative or disengaged body language</a:t>
            </a:r>
          </a:p>
          <a:p>
            <a:pPr>
              <a:buFont typeface="Arial" panose="020B0604020202020204" pitchFamily="34" charset="0"/>
              <a:buChar char="•"/>
            </a:pPr>
            <a:r>
              <a:rPr lang="en-US" b="1" dirty="0"/>
              <a:t>Slouching or disengaged posture</a:t>
            </a:r>
            <a:r>
              <a:rPr lang="en-US" dirty="0"/>
              <a:t>: When students sit with their heads down, slouched, or leaning away from the activity, it often signals disinterest.</a:t>
            </a:r>
          </a:p>
          <a:p>
            <a:pPr>
              <a:buFont typeface="Arial" panose="020B0604020202020204" pitchFamily="34" charset="0"/>
              <a:buChar char="•"/>
            </a:pPr>
            <a:r>
              <a:rPr lang="en-US" b="1" dirty="0"/>
              <a:t>Lack of eye contact</a:t>
            </a:r>
            <a:r>
              <a:rPr lang="en-US" dirty="0"/>
              <a:t>: Students may avoid making eye contact with the teacher or seem disengaged from the material.</a:t>
            </a:r>
          </a:p>
          <a:p>
            <a:pPr>
              <a:buFont typeface="Arial" panose="020B0604020202020204" pitchFamily="34" charset="0"/>
              <a:buChar char="•"/>
            </a:pPr>
            <a:r>
              <a:rPr lang="en-US" b="1" dirty="0"/>
              <a:t>Yawning or sighing</a:t>
            </a:r>
            <a:r>
              <a:rPr lang="en-US" dirty="0"/>
              <a:t>: Frequent yawning, sighing, or looking at the clock can suggest boredom or a lack of enthusiasm.</a:t>
            </a:r>
          </a:p>
          <a:p>
            <a:r>
              <a:rPr lang="en-US" b="1" dirty="0"/>
              <a:t>4. Inconsistent or poor effort</a:t>
            </a:r>
          </a:p>
          <a:p>
            <a:pPr>
              <a:buFont typeface="Arial" panose="020B0604020202020204" pitchFamily="34" charset="0"/>
              <a:buChar char="•"/>
            </a:pPr>
            <a:r>
              <a:rPr lang="en-US" b="1" dirty="0"/>
              <a:t>Incomplete or rushed work</a:t>
            </a:r>
            <a:r>
              <a:rPr lang="en-US" dirty="0"/>
              <a:t>: Students who don't seem motivated might turn in assignments that are either incomplete, done hastily, or with minimal effort.</a:t>
            </a:r>
          </a:p>
          <a:p>
            <a:pPr>
              <a:buFont typeface="Arial" panose="020B0604020202020204" pitchFamily="34" charset="0"/>
              <a:buChar char="•"/>
            </a:pPr>
            <a:r>
              <a:rPr lang="en-US" b="1" dirty="0"/>
              <a:t>Low-quality work</a:t>
            </a:r>
            <a:r>
              <a:rPr lang="en-US" dirty="0"/>
              <a:t>: The quality of their work may be poor, showing little attention to detail, or they may put in the bare minimum effort to complete the task.</a:t>
            </a:r>
          </a:p>
          <a:p>
            <a:pPr>
              <a:buFont typeface="Arial" panose="020B0604020202020204" pitchFamily="34" charset="0"/>
              <a:buChar char="•"/>
            </a:pPr>
            <a:r>
              <a:rPr lang="en-US" b="1" dirty="0"/>
              <a:t>Avoidance of challenging tasks</a:t>
            </a:r>
            <a:r>
              <a:rPr lang="en-US" dirty="0"/>
              <a:t>: They may shy away from tasks that require critical thinking or effort, often opting for the easiest tasks.</a:t>
            </a:r>
          </a:p>
          <a:p>
            <a:endParaRPr lang="en-RW" dirty="0"/>
          </a:p>
        </p:txBody>
      </p:sp>
    </p:spTree>
    <p:extLst>
      <p:ext uri="{BB962C8B-B14F-4D97-AF65-F5344CB8AC3E}">
        <p14:creationId xmlns:p14="http://schemas.microsoft.com/office/powerpoint/2010/main" val="1400675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D16A8-C03A-2F0F-D012-4045A5FBD7F7}"/>
              </a:ext>
            </a:extLst>
          </p:cNvPr>
          <p:cNvSpPr>
            <a:spLocks noGrp="1"/>
          </p:cNvSpPr>
          <p:nvPr>
            <p:ph type="title"/>
          </p:nvPr>
        </p:nvSpPr>
        <p:spPr/>
        <p:txBody>
          <a:bodyPr>
            <a:normAutofit/>
          </a:bodyPr>
          <a:lstStyle/>
          <a:p>
            <a:r>
              <a:rPr lang="en-US" sz="3200" b="1" dirty="0"/>
              <a:t>How can a teacher know that his/her students are not motivated in his/her lesson? </a:t>
            </a:r>
            <a:endParaRPr lang="en-RW" sz="3200" dirty="0"/>
          </a:p>
        </p:txBody>
      </p:sp>
      <p:sp>
        <p:nvSpPr>
          <p:cNvPr id="3" name="Content Placeholder 2">
            <a:extLst>
              <a:ext uri="{FF2B5EF4-FFF2-40B4-BE49-F238E27FC236}">
                <a16:creationId xmlns:a16="http://schemas.microsoft.com/office/drawing/2014/main" id="{C48D67F8-EBA6-9461-15CB-83F2A3D933E1}"/>
              </a:ext>
            </a:extLst>
          </p:cNvPr>
          <p:cNvSpPr>
            <a:spLocks noGrp="1"/>
          </p:cNvSpPr>
          <p:nvPr>
            <p:ph idx="1"/>
          </p:nvPr>
        </p:nvSpPr>
        <p:spPr>
          <a:xfrm>
            <a:off x="838200" y="1690688"/>
            <a:ext cx="10515600" cy="4802187"/>
          </a:xfrm>
        </p:spPr>
        <p:txBody>
          <a:bodyPr>
            <a:normAutofit fontScale="85000" lnSpcReduction="20000"/>
          </a:bodyPr>
          <a:lstStyle/>
          <a:p>
            <a:r>
              <a:rPr lang="en-US" b="1" dirty="0"/>
              <a:t>5. Resistance to feedback</a:t>
            </a:r>
          </a:p>
          <a:p>
            <a:pPr>
              <a:buFont typeface="Arial" panose="020B0604020202020204" pitchFamily="34" charset="0"/>
              <a:buChar char="•"/>
            </a:pPr>
            <a:r>
              <a:rPr lang="en-US" b="1" dirty="0"/>
              <a:t>Defensive or dismissive</a:t>
            </a:r>
            <a:r>
              <a:rPr lang="en-US" dirty="0"/>
              <a:t>: Students who are not motivated may react negatively to constructive feedback, either by becoming defensive or ignoring the feedback.</a:t>
            </a:r>
          </a:p>
          <a:p>
            <a:pPr>
              <a:buFont typeface="Arial" panose="020B0604020202020204" pitchFamily="34" charset="0"/>
              <a:buChar char="•"/>
            </a:pPr>
            <a:r>
              <a:rPr lang="en-US" b="1" dirty="0"/>
              <a:t>Lack of interest in improvement</a:t>
            </a:r>
            <a:r>
              <a:rPr lang="en-US" dirty="0"/>
              <a:t>: They might not ask for help when struggling and may ignore suggestions for improvement.</a:t>
            </a:r>
          </a:p>
          <a:p>
            <a:pPr>
              <a:buFont typeface="Arial" panose="020B0604020202020204" pitchFamily="34" charset="0"/>
              <a:buChar char="•"/>
            </a:pPr>
            <a:r>
              <a:rPr lang="en-US" b="1" dirty="0"/>
              <a:t>Indifference</a:t>
            </a:r>
            <a:r>
              <a:rPr lang="en-US" dirty="0"/>
              <a:t>: A lack of desire to improve or progress, such as saying “I don’t care” or “It doesn’t matter,” suggests disengagement.</a:t>
            </a:r>
          </a:p>
          <a:p>
            <a:r>
              <a:rPr lang="en-US" b="1" dirty="0"/>
              <a:t>6. Absenteeism or tardiness</a:t>
            </a:r>
          </a:p>
          <a:p>
            <a:pPr>
              <a:buFont typeface="Arial" panose="020B0604020202020204" pitchFamily="34" charset="0"/>
              <a:buChar char="•"/>
            </a:pPr>
            <a:r>
              <a:rPr lang="en-US" b="1" dirty="0"/>
              <a:t>Skipping classes or being frequently late</a:t>
            </a:r>
            <a:r>
              <a:rPr lang="en-US" dirty="0"/>
              <a:t>: Students who are not motivated might skip class regularly or show up late, signaling a lack of interest in the lesson.</a:t>
            </a:r>
          </a:p>
          <a:p>
            <a:pPr>
              <a:buFont typeface="Arial" panose="020B0604020202020204" pitchFamily="34" charset="0"/>
              <a:buChar char="•"/>
            </a:pPr>
            <a:r>
              <a:rPr lang="en-US" b="1" dirty="0"/>
              <a:t>Frequent absences</a:t>
            </a:r>
            <a:r>
              <a:rPr lang="en-US" dirty="0"/>
              <a:t>: Extended periods of absence, especially when linked to a specific subject or teacher, can be a sign of disengagement.</a:t>
            </a:r>
          </a:p>
          <a:p>
            <a:endParaRPr lang="en-RW" dirty="0"/>
          </a:p>
        </p:txBody>
      </p:sp>
    </p:spTree>
    <p:extLst>
      <p:ext uri="{BB962C8B-B14F-4D97-AF65-F5344CB8AC3E}">
        <p14:creationId xmlns:p14="http://schemas.microsoft.com/office/powerpoint/2010/main" val="356232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027C5-2612-FBC5-9BAF-917099CF8A0A}"/>
              </a:ext>
            </a:extLst>
          </p:cNvPr>
          <p:cNvSpPr>
            <a:spLocks noGrp="1"/>
          </p:cNvSpPr>
          <p:nvPr>
            <p:ph type="title"/>
          </p:nvPr>
        </p:nvSpPr>
        <p:spPr/>
        <p:txBody>
          <a:bodyPr>
            <a:normAutofit/>
          </a:bodyPr>
          <a:lstStyle/>
          <a:p>
            <a:r>
              <a:rPr lang="en-US" sz="3200" b="1" dirty="0"/>
              <a:t>How can a teacher know that his/her students are not motivated in his/her lesson? </a:t>
            </a:r>
            <a:endParaRPr lang="en-RW" sz="3200" dirty="0"/>
          </a:p>
        </p:txBody>
      </p:sp>
      <p:sp>
        <p:nvSpPr>
          <p:cNvPr id="3" name="Content Placeholder 2">
            <a:extLst>
              <a:ext uri="{FF2B5EF4-FFF2-40B4-BE49-F238E27FC236}">
                <a16:creationId xmlns:a16="http://schemas.microsoft.com/office/drawing/2014/main" id="{279E3E84-81E9-EC3A-ECB4-6D0CDCEF54CA}"/>
              </a:ext>
            </a:extLst>
          </p:cNvPr>
          <p:cNvSpPr>
            <a:spLocks noGrp="1"/>
          </p:cNvSpPr>
          <p:nvPr>
            <p:ph idx="1"/>
          </p:nvPr>
        </p:nvSpPr>
        <p:spPr>
          <a:xfrm>
            <a:off x="838200" y="1825625"/>
            <a:ext cx="10515600" cy="4771820"/>
          </a:xfrm>
        </p:spPr>
        <p:txBody>
          <a:bodyPr>
            <a:normAutofit fontScale="70000" lnSpcReduction="20000"/>
          </a:bodyPr>
          <a:lstStyle/>
          <a:p>
            <a:r>
              <a:rPr lang="en-US" b="1" dirty="0"/>
              <a:t>7. Negative attitudes</a:t>
            </a:r>
          </a:p>
          <a:p>
            <a:pPr>
              <a:buFont typeface="Arial" panose="020B0604020202020204" pitchFamily="34" charset="0"/>
              <a:buChar char="•"/>
            </a:pPr>
            <a:r>
              <a:rPr lang="en-US" b="1" dirty="0"/>
              <a:t>Expressing frustration or boredom</a:t>
            </a:r>
            <a:r>
              <a:rPr lang="en-US" dirty="0"/>
              <a:t>: Students may vocalize their disinterest by saying things like “This is boring,” “Why do we have to do this?, it is time to go, ” or “This is pointless.”</a:t>
            </a:r>
          </a:p>
          <a:p>
            <a:pPr>
              <a:buFont typeface="Arial" panose="020B0604020202020204" pitchFamily="34" charset="0"/>
              <a:buChar char="•"/>
            </a:pPr>
            <a:r>
              <a:rPr lang="en-US" b="1" dirty="0"/>
              <a:t>Complaints about the lesson</a:t>
            </a:r>
            <a:r>
              <a:rPr lang="en-US" dirty="0"/>
              <a:t>: Constant complaints or expressions of dissatisfaction with the subject matter or the teaching style may indicate a lack of motivation.</a:t>
            </a:r>
          </a:p>
          <a:p>
            <a:pPr>
              <a:buFont typeface="Arial" panose="020B0604020202020204" pitchFamily="34" charset="0"/>
              <a:buChar char="•"/>
            </a:pPr>
            <a:r>
              <a:rPr lang="en-US" b="1" dirty="0"/>
              <a:t>Disinterest in goals</a:t>
            </a:r>
            <a:r>
              <a:rPr lang="en-US" dirty="0"/>
              <a:t>: Students may show indifference when asked about their goals or what they hope to achieve in the course, or they might say they don't have any goals.</a:t>
            </a:r>
          </a:p>
          <a:p>
            <a:r>
              <a:rPr lang="en-US" b="1" dirty="0"/>
              <a:t>8. Lack of curiosity</a:t>
            </a:r>
          </a:p>
          <a:p>
            <a:pPr>
              <a:buFont typeface="Arial" panose="020B0604020202020204" pitchFamily="34" charset="0"/>
              <a:buChar char="•"/>
            </a:pPr>
            <a:r>
              <a:rPr lang="en-US" b="1" dirty="0"/>
              <a:t>No questions or curiosity</a:t>
            </a:r>
            <a:r>
              <a:rPr lang="en-US" dirty="0"/>
              <a:t>: Motivated students tend to ask questions, express curiosity, or try to connect the lesson with their own interests. A lack of questions or desire to explore further can indicate a lack of motivation.</a:t>
            </a:r>
          </a:p>
          <a:p>
            <a:pPr>
              <a:buFont typeface="Arial" panose="020B0604020202020204" pitchFamily="34" charset="0"/>
              <a:buChar char="•"/>
            </a:pPr>
            <a:r>
              <a:rPr lang="en-US" b="1" dirty="0"/>
              <a:t>Non-engagement with material</a:t>
            </a:r>
            <a:r>
              <a:rPr lang="en-US" dirty="0"/>
              <a:t>: If students don’t engage with the learning material, don’t bring up ideas related to the topic, or fail to make connections, it may suggest a lack of interest in the lesson.</a:t>
            </a:r>
          </a:p>
          <a:p>
            <a:endParaRPr lang="en-RW" dirty="0"/>
          </a:p>
        </p:txBody>
      </p:sp>
    </p:spTree>
    <p:extLst>
      <p:ext uri="{BB962C8B-B14F-4D97-AF65-F5344CB8AC3E}">
        <p14:creationId xmlns:p14="http://schemas.microsoft.com/office/powerpoint/2010/main" val="1543101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3562D-9E8B-6949-D2D9-DAFDAB8F9C61}"/>
              </a:ext>
            </a:extLst>
          </p:cNvPr>
          <p:cNvSpPr>
            <a:spLocks noGrp="1"/>
          </p:cNvSpPr>
          <p:nvPr>
            <p:ph type="title"/>
          </p:nvPr>
        </p:nvSpPr>
        <p:spPr/>
        <p:txBody>
          <a:bodyPr>
            <a:normAutofit/>
          </a:bodyPr>
          <a:lstStyle/>
          <a:p>
            <a:r>
              <a:rPr lang="en-US" sz="3200" b="1" dirty="0"/>
              <a:t>How can a teacher know that his/her students are not motivated in his/her lesson? </a:t>
            </a:r>
            <a:endParaRPr lang="en-RW" sz="3200" dirty="0"/>
          </a:p>
        </p:txBody>
      </p:sp>
      <p:sp>
        <p:nvSpPr>
          <p:cNvPr id="3" name="Content Placeholder 2">
            <a:extLst>
              <a:ext uri="{FF2B5EF4-FFF2-40B4-BE49-F238E27FC236}">
                <a16:creationId xmlns:a16="http://schemas.microsoft.com/office/drawing/2014/main" id="{4D074D10-3CAC-BDCA-40CB-15ABD32D337D}"/>
              </a:ext>
            </a:extLst>
          </p:cNvPr>
          <p:cNvSpPr>
            <a:spLocks noGrp="1"/>
          </p:cNvSpPr>
          <p:nvPr>
            <p:ph idx="1"/>
          </p:nvPr>
        </p:nvSpPr>
        <p:spPr/>
        <p:txBody>
          <a:bodyPr>
            <a:normAutofit fontScale="85000" lnSpcReduction="20000"/>
          </a:bodyPr>
          <a:lstStyle/>
          <a:p>
            <a:r>
              <a:rPr lang="en-US" b="1" dirty="0"/>
              <a:t>9. Inconsistent performance</a:t>
            </a:r>
          </a:p>
          <a:p>
            <a:pPr>
              <a:buFont typeface="Arial" panose="020B0604020202020204" pitchFamily="34" charset="0"/>
              <a:buChar char="•"/>
            </a:pPr>
            <a:r>
              <a:rPr lang="en-US" b="1" dirty="0"/>
              <a:t>Declining grades or performance</a:t>
            </a:r>
            <a:r>
              <a:rPr lang="en-US" dirty="0"/>
              <a:t>: A noticeable drop in academic performance can sometimes be a result of low motivation, especially if students seem disinterested in putting in the effort to succeed.</a:t>
            </a:r>
          </a:p>
          <a:p>
            <a:pPr>
              <a:buFont typeface="Arial" panose="020B0604020202020204" pitchFamily="34" charset="0"/>
              <a:buChar char="•"/>
            </a:pPr>
            <a:r>
              <a:rPr lang="en-US" b="1" dirty="0"/>
              <a:t>Avoidance of participation</a:t>
            </a:r>
            <a:r>
              <a:rPr lang="en-US" dirty="0"/>
              <a:t>: Some students might avoid tasks altogether, especially activities like class participation, assignments, or group work.</a:t>
            </a:r>
          </a:p>
          <a:p>
            <a:r>
              <a:rPr lang="en-US" b="1" dirty="0"/>
              <a:t>10. Verbal cues</a:t>
            </a:r>
          </a:p>
          <a:p>
            <a:pPr>
              <a:buFont typeface="Arial" panose="020B0604020202020204" pitchFamily="34" charset="0"/>
              <a:buChar char="•"/>
            </a:pPr>
            <a:r>
              <a:rPr lang="en-US" b="1" dirty="0"/>
              <a:t>Expressions of low confidence or interest</a:t>
            </a:r>
            <a:r>
              <a:rPr lang="en-US" dirty="0"/>
              <a:t>: Comments like “I’m not good at this” or “This doesn’t matter to me” suggest a lack of motivation to engage with the material.</a:t>
            </a:r>
          </a:p>
          <a:p>
            <a:pPr>
              <a:buFont typeface="Arial" panose="020B0604020202020204" pitchFamily="34" charset="0"/>
              <a:buChar char="•"/>
            </a:pPr>
            <a:r>
              <a:rPr lang="en-US" b="1" dirty="0"/>
              <a:t>Talking about disengagement</a:t>
            </a:r>
            <a:r>
              <a:rPr lang="en-US" dirty="0"/>
              <a:t>: If students frequently express their dislike for the subject or tell the teacher they don’t find it useful or interesting, it’s a sign of low motivation.</a:t>
            </a:r>
          </a:p>
          <a:p>
            <a:endParaRPr lang="en-RW" dirty="0"/>
          </a:p>
        </p:txBody>
      </p:sp>
    </p:spTree>
    <p:extLst>
      <p:ext uri="{BB962C8B-B14F-4D97-AF65-F5344CB8AC3E}">
        <p14:creationId xmlns:p14="http://schemas.microsoft.com/office/powerpoint/2010/main" val="41260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6E8F2-B1EF-A2B2-2CD9-84E31FCCECAF}"/>
              </a:ext>
            </a:extLst>
          </p:cNvPr>
          <p:cNvSpPr>
            <a:spLocks noGrp="1"/>
          </p:cNvSpPr>
          <p:nvPr>
            <p:ph type="title"/>
          </p:nvPr>
        </p:nvSpPr>
        <p:spPr/>
        <p:txBody>
          <a:bodyPr/>
          <a:lstStyle/>
          <a:p>
            <a:r>
              <a:rPr lang="en-US" sz="3200" b="1" dirty="0"/>
              <a:t>What to do about it:</a:t>
            </a:r>
            <a:br>
              <a:rPr lang="en-US" b="1" dirty="0"/>
            </a:br>
            <a:endParaRPr lang="en-RW" dirty="0"/>
          </a:p>
        </p:txBody>
      </p:sp>
      <p:sp>
        <p:nvSpPr>
          <p:cNvPr id="3" name="Content Placeholder 2">
            <a:extLst>
              <a:ext uri="{FF2B5EF4-FFF2-40B4-BE49-F238E27FC236}">
                <a16:creationId xmlns:a16="http://schemas.microsoft.com/office/drawing/2014/main" id="{F4490A89-D797-20D0-90C3-DF371E7490DC}"/>
              </a:ext>
            </a:extLst>
          </p:cNvPr>
          <p:cNvSpPr>
            <a:spLocks noGrp="1"/>
          </p:cNvSpPr>
          <p:nvPr>
            <p:ph idx="1"/>
          </p:nvPr>
        </p:nvSpPr>
        <p:spPr>
          <a:xfrm>
            <a:off x="838200" y="993058"/>
            <a:ext cx="10515600" cy="5584723"/>
          </a:xfrm>
        </p:spPr>
        <p:txBody>
          <a:bodyPr>
            <a:normAutofit fontScale="92500" lnSpcReduction="20000"/>
          </a:bodyPr>
          <a:lstStyle/>
          <a:p>
            <a:r>
              <a:rPr lang="en-US" dirty="0"/>
              <a:t>If a teacher notices signs of low motivation in their students, they might consider trying the following strategies to increase engagement:</a:t>
            </a:r>
          </a:p>
          <a:p>
            <a:pPr>
              <a:buFont typeface="Arial" panose="020B0604020202020204" pitchFamily="34" charset="0"/>
              <a:buChar char="•"/>
            </a:pPr>
            <a:r>
              <a:rPr lang="en-US" b="1" dirty="0"/>
              <a:t>Personalize the content</a:t>
            </a:r>
            <a:r>
              <a:rPr lang="en-US" dirty="0"/>
              <a:t>: Tailor lessons to students' interests and real-world applications.</a:t>
            </a:r>
          </a:p>
          <a:p>
            <a:pPr>
              <a:buFont typeface="Arial" panose="020B0604020202020204" pitchFamily="34" charset="0"/>
              <a:buChar char="•"/>
            </a:pPr>
            <a:r>
              <a:rPr lang="en-US" b="1" dirty="0"/>
              <a:t>Provide meaningful feedback</a:t>
            </a:r>
            <a:r>
              <a:rPr lang="en-US" dirty="0"/>
              <a:t>: Focus on constructive and encouraging feedback to help students understand their progress.</a:t>
            </a:r>
          </a:p>
          <a:p>
            <a:pPr>
              <a:buFont typeface="Arial" panose="020B0604020202020204" pitchFamily="34" charset="0"/>
              <a:buChar char="•"/>
            </a:pPr>
            <a:r>
              <a:rPr lang="en-US" b="1" dirty="0"/>
              <a:t>Set clear goals</a:t>
            </a:r>
            <a:r>
              <a:rPr lang="en-US" dirty="0"/>
              <a:t>: Help students set achievable, personal learning goals and explain the purpose behind the lessons.</a:t>
            </a:r>
          </a:p>
          <a:p>
            <a:pPr>
              <a:buFont typeface="Arial" panose="020B0604020202020204" pitchFamily="34" charset="0"/>
              <a:buChar char="•"/>
            </a:pPr>
            <a:r>
              <a:rPr lang="en-US" b="1" dirty="0"/>
              <a:t>Create a positive classroom environment</a:t>
            </a:r>
            <a:r>
              <a:rPr lang="en-US" dirty="0"/>
              <a:t>: Foster a supportive atmosphere where students feel valued, heard, and motivated to succeed.</a:t>
            </a:r>
          </a:p>
          <a:p>
            <a:pPr>
              <a:buFont typeface="Arial" panose="020B0604020202020204" pitchFamily="34" charset="0"/>
              <a:buChar char="•"/>
            </a:pPr>
            <a:r>
              <a:rPr lang="en-US" b="1" dirty="0"/>
              <a:t>Encourage active learning</a:t>
            </a:r>
            <a:r>
              <a:rPr lang="en-US" dirty="0"/>
              <a:t>: Use interactive methods, group work, and hands-on activities to engage students and make learning more dynamic.</a:t>
            </a:r>
          </a:p>
          <a:p>
            <a:r>
              <a:rPr lang="en-US" dirty="0"/>
              <a:t>Recognizing signs of low motivation is the first step toward creating an environment that fosters greater engagement and encourages students to participate more fully in the learning process.</a:t>
            </a:r>
          </a:p>
          <a:p>
            <a:endParaRPr lang="en-RW" dirty="0"/>
          </a:p>
        </p:txBody>
      </p:sp>
    </p:spTree>
    <p:extLst>
      <p:ext uri="{BB962C8B-B14F-4D97-AF65-F5344CB8AC3E}">
        <p14:creationId xmlns:p14="http://schemas.microsoft.com/office/powerpoint/2010/main" val="2594793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AFB18-20B5-3999-6163-F8CEA35A088D}"/>
              </a:ext>
            </a:extLst>
          </p:cNvPr>
          <p:cNvSpPr>
            <a:spLocks noGrp="1"/>
          </p:cNvSpPr>
          <p:nvPr>
            <p:ph type="title"/>
          </p:nvPr>
        </p:nvSpPr>
        <p:spPr/>
        <p:txBody>
          <a:bodyPr/>
          <a:lstStyle/>
          <a:p>
            <a:r>
              <a:rPr lang="en-US" sz="3200" b="1" dirty="0"/>
              <a:t>1. Approaches to learning</a:t>
            </a:r>
            <a:endParaRPr lang="en-RW" sz="3200" b="1" dirty="0"/>
          </a:p>
        </p:txBody>
      </p:sp>
      <p:sp>
        <p:nvSpPr>
          <p:cNvPr id="3" name="Content Placeholder 2">
            <a:extLst>
              <a:ext uri="{FF2B5EF4-FFF2-40B4-BE49-F238E27FC236}">
                <a16:creationId xmlns:a16="http://schemas.microsoft.com/office/drawing/2014/main" id="{CA838F23-9AB4-46E9-341A-2B98722B80A4}"/>
              </a:ext>
            </a:extLst>
          </p:cNvPr>
          <p:cNvSpPr>
            <a:spLocks noGrp="1"/>
          </p:cNvSpPr>
          <p:nvPr>
            <p:ph idx="1"/>
          </p:nvPr>
        </p:nvSpPr>
        <p:spPr/>
        <p:txBody>
          <a:bodyPr/>
          <a:lstStyle/>
          <a:p>
            <a:r>
              <a:rPr lang="en-RW" sz="2400" dirty="0">
                <a:latin typeface="Times New Roman" panose="02020603050405020304" pitchFamily="18" charset="0"/>
                <a:ea typeface="Aptos" panose="020B0004020202020204" pitchFamily="34" charset="0"/>
                <a:cs typeface="Times New Roman" panose="02020603050405020304" pitchFamily="18" charset="0"/>
              </a:rPr>
              <a:t>The term "approaches to learning" refers to the strategies, methods, and mindsets that learners adopt to engage with new information and skills.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US" sz="2400" dirty="0">
                <a:latin typeface="Times New Roman" panose="02020603050405020304" pitchFamily="18" charset="0"/>
                <a:cs typeface="Times New Roman" pitchFamily="18" charset="0"/>
              </a:rPr>
              <a:t>They describe the qualitative differences in how students go about learning</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RW" sz="2400" dirty="0">
                <a:latin typeface="Times New Roman" panose="02020603050405020304" pitchFamily="18" charset="0"/>
                <a:ea typeface="Aptos" panose="020B0004020202020204" pitchFamily="34" charset="0"/>
                <a:cs typeface="Times New Roman" panose="02020603050405020304" pitchFamily="18" charset="0"/>
              </a:rPr>
              <a:t>These approaches can vary widely based on individual preferences, learning environments, </a:t>
            </a:r>
            <a:r>
              <a:rPr lang="en-US" sz="2400" dirty="0">
                <a:latin typeface="Times New Roman" panose="02020603050405020304" pitchFamily="18" charset="0"/>
                <a:ea typeface="Aptos" panose="020B0004020202020204" pitchFamily="34" charset="0"/>
                <a:cs typeface="Times New Roman" panose="02020603050405020304" pitchFamily="18" charset="0"/>
              </a:rPr>
              <a:t>intention for learning </a:t>
            </a:r>
            <a:r>
              <a:rPr lang="en-RW" sz="2400" dirty="0">
                <a:latin typeface="Times New Roman" panose="02020603050405020304" pitchFamily="18" charset="0"/>
                <a:ea typeface="Aptos" panose="020B0004020202020204" pitchFamily="34" charset="0"/>
                <a:cs typeface="Times New Roman" panose="02020603050405020304" pitchFamily="18" charset="0"/>
              </a:rPr>
              <a:t>and cultural influences.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r>
              <a:rPr lang="en-RW" sz="2400" dirty="0">
                <a:latin typeface="Times New Roman" panose="02020603050405020304" pitchFamily="18" charset="0"/>
                <a:ea typeface="Aptos" panose="020B0004020202020204" pitchFamily="34" charset="0"/>
                <a:cs typeface="Times New Roman" panose="02020603050405020304" pitchFamily="18" charset="0"/>
              </a:rPr>
              <a:t>The main approaches to learning include </a:t>
            </a:r>
            <a:r>
              <a:rPr lang="en-RW" sz="2400" b="1" dirty="0">
                <a:latin typeface="Times New Roman" panose="02020603050405020304" pitchFamily="18" charset="0"/>
                <a:ea typeface="Aptos" panose="020B0004020202020204" pitchFamily="34" charset="0"/>
                <a:cs typeface="Times New Roman" panose="02020603050405020304" pitchFamily="18" charset="0"/>
              </a:rPr>
              <a:t>deep learning</a:t>
            </a:r>
            <a:r>
              <a:rPr lang="en-RW" sz="2400" dirty="0">
                <a:latin typeface="Times New Roman" panose="02020603050405020304" pitchFamily="18" charset="0"/>
                <a:ea typeface="Aptos" panose="020B0004020202020204" pitchFamily="34" charset="0"/>
                <a:cs typeface="Times New Roman" panose="02020603050405020304" pitchFamily="18" charset="0"/>
              </a:rPr>
              <a:t>, </a:t>
            </a:r>
            <a:r>
              <a:rPr lang="en-RW" sz="2400" b="1" dirty="0">
                <a:latin typeface="Times New Roman" panose="02020603050405020304" pitchFamily="18" charset="0"/>
                <a:ea typeface="Aptos" panose="020B0004020202020204" pitchFamily="34" charset="0"/>
                <a:cs typeface="Times New Roman" panose="02020603050405020304" pitchFamily="18" charset="0"/>
              </a:rPr>
              <a:t>surface learning</a:t>
            </a:r>
            <a:r>
              <a:rPr lang="en-RW" sz="2400" dirty="0">
                <a:latin typeface="Times New Roman" panose="02020603050405020304" pitchFamily="18" charset="0"/>
                <a:ea typeface="Aptos" panose="020B0004020202020204" pitchFamily="34" charset="0"/>
                <a:cs typeface="Times New Roman" panose="02020603050405020304" pitchFamily="18" charset="0"/>
              </a:rPr>
              <a:t>, and </a:t>
            </a:r>
            <a:r>
              <a:rPr lang="en-RW" sz="2400" b="1" dirty="0">
                <a:latin typeface="Times New Roman" panose="02020603050405020304" pitchFamily="18" charset="0"/>
                <a:ea typeface="Aptos" panose="020B0004020202020204" pitchFamily="34" charset="0"/>
                <a:cs typeface="Times New Roman" panose="02020603050405020304" pitchFamily="18" charset="0"/>
              </a:rPr>
              <a:t>strategic learning</a:t>
            </a:r>
            <a:r>
              <a:rPr lang="en-US" sz="2400" b="1" dirty="0">
                <a:latin typeface="Times New Roman" panose="02020603050405020304" pitchFamily="18" charset="0"/>
                <a:ea typeface="Aptos" panose="020B0004020202020204" pitchFamily="34" charset="0"/>
                <a:cs typeface="Times New Roman" panose="02020603050405020304" pitchFamily="18" charset="0"/>
              </a:rPr>
              <a:t>.</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511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AF027-C603-B14F-4C3A-DF463FEAA489}"/>
              </a:ext>
            </a:extLst>
          </p:cNvPr>
          <p:cNvSpPr>
            <a:spLocks noGrp="1"/>
          </p:cNvSpPr>
          <p:nvPr>
            <p:ph type="title"/>
          </p:nvPr>
        </p:nvSpPr>
        <p:spPr/>
        <p:txBody>
          <a:bodyPr>
            <a:normAutofit/>
          </a:bodyPr>
          <a:lstStyle/>
          <a:p>
            <a:r>
              <a:rPr lang="en-US" sz="3200" b="1" dirty="0"/>
              <a:t>How to motivate learners in class?</a:t>
            </a:r>
            <a:endParaRPr lang="en-RW" sz="3200" b="1" dirty="0"/>
          </a:p>
        </p:txBody>
      </p:sp>
      <p:sp>
        <p:nvSpPr>
          <p:cNvPr id="3" name="Content Placeholder 2">
            <a:extLst>
              <a:ext uri="{FF2B5EF4-FFF2-40B4-BE49-F238E27FC236}">
                <a16:creationId xmlns:a16="http://schemas.microsoft.com/office/drawing/2014/main" id="{50A8F734-01DA-4B77-E65F-D3B4CC90ACC8}"/>
              </a:ext>
            </a:extLst>
          </p:cNvPr>
          <p:cNvSpPr>
            <a:spLocks noGrp="1"/>
          </p:cNvSpPr>
          <p:nvPr>
            <p:ph idx="1"/>
          </p:nvPr>
        </p:nvSpPr>
        <p:spPr>
          <a:xfrm>
            <a:off x="838200" y="1455174"/>
            <a:ext cx="10515600" cy="5142271"/>
          </a:xfrm>
        </p:spPr>
        <p:txBody>
          <a:bodyPr>
            <a:normAutofit lnSpcReduction="10000"/>
          </a:bodyPr>
          <a:lstStyle/>
          <a:p>
            <a:r>
              <a:rPr lang="en-US" dirty="0"/>
              <a:t>Motivating learners in the classroom is crucial for creating an engaging and effective learning environment. </a:t>
            </a:r>
          </a:p>
          <a:p>
            <a:r>
              <a:rPr lang="en-US" dirty="0"/>
              <a:t>The following are some of the strategies that teachers can use to inspire and motivate students:</a:t>
            </a:r>
          </a:p>
          <a:p>
            <a:pPr marL="0" indent="0">
              <a:buNone/>
            </a:pPr>
            <a:r>
              <a:rPr lang="en-US" b="1" dirty="0"/>
              <a:t>1. Set clear, achievable goals</a:t>
            </a:r>
          </a:p>
          <a:p>
            <a:pPr>
              <a:buFont typeface="Arial" panose="020B0604020202020204" pitchFamily="34" charset="0"/>
              <a:buChar char="•"/>
            </a:pPr>
            <a:r>
              <a:rPr lang="en-US" b="1" dirty="0"/>
              <a:t>SMART Goals</a:t>
            </a:r>
            <a:r>
              <a:rPr lang="en-US" dirty="0"/>
              <a:t>: Help students set Specific, Measurable, Achievable, Relevant, and Time-bound goals that they can work toward. Breaking down larger goals into smaller, manageable tasks gives students a sense of accomplishment.</a:t>
            </a:r>
          </a:p>
          <a:p>
            <a:pPr>
              <a:buFont typeface="Arial" panose="020B0604020202020204" pitchFamily="34" charset="0"/>
              <a:buChar char="•"/>
            </a:pPr>
            <a:r>
              <a:rPr lang="en-US" b="1" dirty="0"/>
              <a:t>Clarify purpose</a:t>
            </a:r>
            <a:r>
              <a:rPr lang="en-US" dirty="0"/>
              <a:t>: Explain the real-world relevance of the lesson or the subject matter. Help students understand why learning this content matters to them personally or professionally.</a:t>
            </a:r>
          </a:p>
          <a:p>
            <a:endParaRPr lang="en-RW" dirty="0"/>
          </a:p>
        </p:txBody>
      </p:sp>
    </p:spTree>
    <p:extLst>
      <p:ext uri="{BB962C8B-B14F-4D97-AF65-F5344CB8AC3E}">
        <p14:creationId xmlns:p14="http://schemas.microsoft.com/office/powerpoint/2010/main" val="18629955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91150-C024-6A3B-2540-F2F322B532E7}"/>
              </a:ext>
            </a:extLst>
          </p:cNvPr>
          <p:cNvSpPr>
            <a:spLocks noGrp="1"/>
          </p:cNvSpPr>
          <p:nvPr>
            <p:ph type="title"/>
          </p:nvPr>
        </p:nvSpPr>
        <p:spPr/>
        <p:txBody>
          <a:bodyPr>
            <a:normAutofit/>
          </a:bodyPr>
          <a:lstStyle/>
          <a:p>
            <a:r>
              <a:rPr lang="en-US" sz="3200" b="1" dirty="0"/>
              <a:t>How to motivate learners in class?</a:t>
            </a:r>
            <a:endParaRPr lang="en-RW" sz="3200" dirty="0"/>
          </a:p>
        </p:txBody>
      </p:sp>
      <p:sp>
        <p:nvSpPr>
          <p:cNvPr id="3" name="Content Placeholder 2">
            <a:extLst>
              <a:ext uri="{FF2B5EF4-FFF2-40B4-BE49-F238E27FC236}">
                <a16:creationId xmlns:a16="http://schemas.microsoft.com/office/drawing/2014/main" id="{790CBD22-24AC-0472-134C-77BB03837815}"/>
              </a:ext>
            </a:extLst>
          </p:cNvPr>
          <p:cNvSpPr>
            <a:spLocks noGrp="1"/>
          </p:cNvSpPr>
          <p:nvPr>
            <p:ph idx="1"/>
          </p:nvPr>
        </p:nvSpPr>
        <p:spPr>
          <a:xfrm>
            <a:off x="838200" y="1288026"/>
            <a:ext cx="10515600" cy="5338916"/>
          </a:xfrm>
        </p:spPr>
        <p:txBody>
          <a:bodyPr>
            <a:normAutofit fontScale="85000" lnSpcReduction="20000"/>
          </a:bodyPr>
          <a:lstStyle/>
          <a:p>
            <a:r>
              <a:rPr lang="en-US" b="1" dirty="0"/>
              <a:t>3. Make learning relevant and meaningful</a:t>
            </a:r>
          </a:p>
          <a:p>
            <a:pPr>
              <a:buFont typeface="Arial" panose="020B0604020202020204" pitchFamily="34" charset="0"/>
              <a:buChar char="•"/>
            </a:pPr>
            <a:r>
              <a:rPr lang="en-US" b="1" dirty="0"/>
              <a:t>Connect lessons to students' interests</a:t>
            </a:r>
            <a:r>
              <a:rPr lang="en-US" dirty="0"/>
              <a:t>: Incorporate topics that relate to students' lives, hobbies, or future aspirations. The more students see how the material connects to their personal experiences, the more motivated they will be.</a:t>
            </a:r>
          </a:p>
          <a:p>
            <a:pPr>
              <a:buFont typeface="Arial" panose="020B0604020202020204" pitchFamily="34" charset="0"/>
              <a:buChar char="•"/>
            </a:pPr>
            <a:r>
              <a:rPr lang="en-US" b="1" dirty="0"/>
              <a:t>Real-world applications</a:t>
            </a:r>
            <a:r>
              <a:rPr lang="en-US" dirty="0"/>
              <a:t>: Show how what they are learning applies outside of the classroom, whether in the workplace, in social issues, or in everyday life.</a:t>
            </a:r>
          </a:p>
          <a:p>
            <a:r>
              <a:rPr lang="en-US" b="1" dirty="0"/>
              <a:t>3. Use </a:t>
            </a:r>
            <a:r>
              <a:rPr lang="en-US" b="1" dirty="0">
                <a:latin typeface="Times New Roman" panose="02020603050405020304" pitchFamily="18" charset="0"/>
                <a:cs typeface="Times New Roman" panose="02020603050405020304" pitchFamily="18" charset="0"/>
              </a:rPr>
              <a:t>varied teaching methods</a:t>
            </a:r>
          </a:p>
          <a:p>
            <a:pPr>
              <a:buFont typeface="Arial" panose="020B0604020202020204" pitchFamily="34" charset="0"/>
              <a:buChar char="•"/>
            </a:pPr>
            <a:r>
              <a:rPr lang="en-US" b="1" dirty="0"/>
              <a:t>Active learning</a:t>
            </a:r>
            <a:r>
              <a:rPr lang="en-US" dirty="0"/>
              <a:t>: Encourage students to participate through discussions, group work, hands-on activities, problem-solving tasks, and interactive lessons. The more involved students are, the more motivated they are to learn.</a:t>
            </a:r>
          </a:p>
          <a:p>
            <a:pPr>
              <a:buFont typeface="Arial" panose="020B0604020202020204" pitchFamily="34" charset="0"/>
              <a:buChar char="•"/>
            </a:pPr>
            <a:r>
              <a:rPr lang="en-US" b="1" dirty="0"/>
              <a:t>Use technology</a:t>
            </a:r>
            <a:r>
              <a:rPr lang="en-US" dirty="0"/>
              <a:t>: Incorporating multimedia, digital tools, and interactive platforms can make lessons more engaging and allow students to learn in different ways.</a:t>
            </a:r>
          </a:p>
          <a:p>
            <a:endParaRPr lang="en-RW" dirty="0"/>
          </a:p>
        </p:txBody>
      </p:sp>
    </p:spTree>
    <p:extLst>
      <p:ext uri="{BB962C8B-B14F-4D97-AF65-F5344CB8AC3E}">
        <p14:creationId xmlns:p14="http://schemas.microsoft.com/office/powerpoint/2010/main" val="2278365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4C7EA-BD99-C371-B0A6-7265F8D245DC}"/>
              </a:ext>
            </a:extLst>
          </p:cNvPr>
          <p:cNvSpPr>
            <a:spLocks noGrp="1"/>
          </p:cNvSpPr>
          <p:nvPr>
            <p:ph type="title"/>
          </p:nvPr>
        </p:nvSpPr>
        <p:spPr/>
        <p:txBody>
          <a:bodyPr>
            <a:normAutofit/>
          </a:bodyPr>
          <a:lstStyle/>
          <a:p>
            <a:r>
              <a:rPr lang="en-US" sz="3200" b="1" dirty="0"/>
              <a:t>How to motivate learners in class?</a:t>
            </a:r>
            <a:endParaRPr lang="en-RW" sz="3200" dirty="0"/>
          </a:p>
        </p:txBody>
      </p:sp>
      <p:sp>
        <p:nvSpPr>
          <p:cNvPr id="3" name="Content Placeholder 2">
            <a:extLst>
              <a:ext uri="{FF2B5EF4-FFF2-40B4-BE49-F238E27FC236}">
                <a16:creationId xmlns:a16="http://schemas.microsoft.com/office/drawing/2014/main" id="{2DB9851E-3A92-90B0-3907-D40A4BBE8C90}"/>
              </a:ext>
            </a:extLst>
          </p:cNvPr>
          <p:cNvSpPr>
            <a:spLocks noGrp="1"/>
          </p:cNvSpPr>
          <p:nvPr>
            <p:ph idx="1"/>
          </p:nvPr>
        </p:nvSpPr>
        <p:spPr>
          <a:xfrm>
            <a:off x="838200" y="1435510"/>
            <a:ext cx="10515600" cy="5181600"/>
          </a:xfrm>
        </p:spPr>
        <p:txBody>
          <a:bodyPr>
            <a:normAutofit fontScale="92500" lnSpcReduction="10000"/>
          </a:bodyPr>
          <a:lstStyle/>
          <a:p>
            <a:r>
              <a:rPr lang="en-US" b="1" dirty="0"/>
              <a:t>4. Provide positive and constructive feedback</a:t>
            </a:r>
          </a:p>
          <a:p>
            <a:pPr>
              <a:buFont typeface="Arial" panose="020B0604020202020204" pitchFamily="34" charset="0"/>
              <a:buChar char="•"/>
            </a:pPr>
            <a:r>
              <a:rPr lang="en-US" b="1" dirty="0"/>
              <a:t>Praise effort, not just results</a:t>
            </a:r>
            <a:r>
              <a:rPr lang="en-US" dirty="0"/>
              <a:t>: Acknowledge students’ effort, persistence, and progress. Positive reinforcement helps build confidence and encourages continued effort.</a:t>
            </a:r>
          </a:p>
          <a:p>
            <a:pPr>
              <a:buFont typeface="Arial" panose="020B0604020202020204" pitchFamily="34" charset="0"/>
              <a:buChar char="•"/>
            </a:pPr>
            <a:r>
              <a:rPr lang="en-US" b="1" dirty="0"/>
              <a:t>Offer constructive feedback</a:t>
            </a:r>
            <a:r>
              <a:rPr lang="en-US" dirty="0"/>
              <a:t>: When students make mistakes, focus on how they can improve. Provide specific suggestions for improvement, rather than just pointing out errors.</a:t>
            </a:r>
          </a:p>
          <a:p>
            <a:r>
              <a:rPr lang="en-US" b="1" dirty="0"/>
              <a:t>5. Foster a growth mindset</a:t>
            </a:r>
          </a:p>
          <a:p>
            <a:pPr>
              <a:buFont typeface="Arial" panose="020B0604020202020204" pitchFamily="34" charset="0"/>
              <a:buChar char="•"/>
            </a:pPr>
            <a:r>
              <a:rPr lang="en-US" b="1" dirty="0"/>
              <a:t>Encourage resilience</a:t>
            </a:r>
            <a:r>
              <a:rPr lang="en-US" dirty="0"/>
              <a:t>: Teach students that abilities can be developed through effort and perseverance. Celebrate their successes and emphasize that challenges are opportunities to learn and grow.</a:t>
            </a:r>
          </a:p>
          <a:p>
            <a:pPr>
              <a:buFont typeface="Arial" panose="020B0604020202020204" pitchFamily="34" charset="0"/>
              <a:buChar char="•"/>
            </a:pPr>
            <a:r>
              <a:rPr lang="en-US" b="1" dirty="0"/>
              <a:t>Avoid fixed mindset language</a:t>
            </a:r>
            <a:r>
              <a:rPr lang="en-US" dirty="0"/>
              <a:t>: Use phrases like “You haven’t mastered this yet” instead of “You’re not good at this.”</a:t>
            </a:r>
          </a:p>
          <a:p>
            <a:endParaRPr lang="en-RW" dirty="0"/>
          </a:p>
        </p:txBody>
      </p:sp>
    </p:spTree>
    <p:extLst>
      <p:ext uri="{BB962C8B-B14F-4D97-AF65-F5344CB8AC3E}">
        <p14:creationId xmlns:p14="http://schemas.microsoft.com/office/powerpoint/2010/main" val="3483676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6B5F9-E5D5-0EC4-9EC4-3180A4C16F55}"/>
              </a:ext>
            </a:extLst>
          </p:cNvPr>
          <p:cNvSpPr>
            <a:spLocks noGrp="1"/>
          </p:cNvSpPr>
          <p:nvPr>
            <p:ph type="title"/>
          </p:nvPr>
        </p:nvSpPr>
        <p:spPr/>
        <p:txBody>
          <a:bodyPr>
            <a:normAutofit/>
          </a:bodyPr>
          <a:lstStyle/>
          <a:p>
            <a:r>
              <a:rPr lang="en-US" sz="3200" b="1" dirty="0"/>
              <a:t>How to motivate learners in class?</a:t>
            </a:r>
            <a:endParaRPr lang="en-RW" sz="3200" dirty="0"/>
          </a:p>
        </p:txBody>
      </p:sp>
      <p:sp>
        <p:nvSpPr>
          <p:cNvPr id="3" name="Content Placeholder 2">
            <a:extLst>
              <a:ext uri="{FF2B5EF4-FFF2-40B4-BE49-F238E27FC236}">
                <a16:creationId xmlns:a16="http://schemas.microsoft.com/office/drawing/2014/main" id="{E53854F0-27DC-258F-94CD-00946901E399}"/>
              </a:ext>
            </a:extLst>
          </p:cNvPr>
          <p:cNvSpPr>
            <a:spLocks noGrp="1"/>
          </p:cNvSpPr>
          <p:nvPr>
            <p:ph idx="1"/>
          </p:nvPr>
        </p:nvSpPr>
        <p:spPr>
          <a:xfrm>
            <a:off x="838200" y="1356852"/>
            <a:ext cx="10515600" cy="5501147"/>
          </a:xfrm>
        </p:spPr>
        <p:txBody>
          <a:bodyPr>
            <a:normAutofit fontScale="92500" lnSpcReduction="10000"/>
          </a:bodyPr>
          <a:lstStyle/>
          <a:p>
            <a:r>
              <a:rPr lang="en-US" b="1" dirty="0"/>
              <a:t>6. Create a positive classroom environment</a:t>
            </a:r>
          </a:p>
          <a:p>
            <a:pPr>
              <a:buFont typeface="Arial" panose="020B0604020202020204" pitchFamily="34" charset="0"/>
              <a:buChar char="•"/>
            </a:pPr>
            <a:r>
              <a:rPr lang="en-US" b="1" dirty="0"/>
              <a:t>Build rapport and trust</a:t>
            </a:r>
            <a:r>
              <a:rPr lang="en-US" dirty="0"/>
              <a:t>: Develop strong relationships with students by being approachable, understanding, and supportive. Students are more motivated when they feel valued and safe.</a:t>
            </a:r>
          </a:p>
          <a:p>
            <a:pPr>
              <a:buFont typeface="Arial" panose="020B0604020202020204" pitchFamily="34" charset="0"/>
              <a:buChar char="•"/>
            </a:pPr>
            <a:r>
              <a:rPr lang="en-US" b="1" dirty="0"/>
              <a:t>Encourage collaboration</a:t>
            </a:r>
            <a:r>
              <a:rPr lang="en-US" dirty="0"/>
              <a:t>: Foster a sense of community in the classroom by encouraging teamwork and peer learning. When students feel part of a group, they are often more engaged.</a:t>
            </a:r>
          </a:p>
          <a:p>
            <a:r>
              <a:rPr lang="en-US" b="1" dirty="0"/>
              <a:t>7. Offer autonomy and choice</a:t>
            </a:r>
          </a:p>
          <a:p>
            <a:pPr>
              <a:buFont typeface="Arial" panose="020B0604020202020204" pitchFamily="34" charset="0"/>
              <a:buChar char="•"/>
            </a:pPr>
            <a:r>
              <a:rPr lang="en-US" b="1" dirty="0"/>
              <a:t>Allow students to choose</a:t>
            </a:r>
            <a:r>
              <a:rPr lang="en-US" dirty="0"/>
              <a:t>: Give students some control over their learning by allowing them to select topics for projects, choose from various learning activities, or even set some of their own learning goals.</a:t>
            </a:r>
          </a:p>
          <a:p>
            <a:pPr>
              <a:buFont typeface="Arial" panose="020B0604020202020204" pitchFamily="34" charset="0"/>
              <a:buChar char="•"/>
            </a:pPr>
            <a:r>
              <a:rPr lang="en-US" b="1" dirty="0"/>
              <a:t>Provide options for how to demonstrate learning</a:t>
            </a:r>
            <a:r>
              <a:rPr lang="en-US" dirty="0"/>
              <a:t>: Some students may prefer writing essays, while others might prefer creating presentations, videos, or posters. Offering choices can increase motivation by catering to different learning styles.</a:t>
            </a:r>
          </a:p>
          <a:p>
            <a:endParaRPr lang="en-RW" dirty="0"/>
          </a:p>
        </p:txBody>
      </p:sp>
    </p:spTree>
    <p:extLst>
      <p:ext uri="{BB962C8B-B14F-4D97-AF65-F5344CB8AC3E}">
        <p14:creationId xmlns:p14="http://schemas.microsoft.com/office/powerpoint/2010/main" val="32401268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2957-2910-186F-EC58-6395223F98F1}"/>
              </a:ext>
            </a:extLst>
          </p:cNvPr>
          <p:cNvSpPr>
            <a:spLocks noGrp="1"/>
          </p:cNvSpPr>
          <p:nvPr>
            <p:ph type="title"/>
          </p:nvPr>
        </p:nvSpPr>
        <p:spPr/>
        <p:txBody>
          <a:bodyPr>
            <a:normAutofit/>
          </a:bodyPr>
          <a:lstStyle/>
          <a:p>
            <a:r>
              <a:rPr lang="en-US" sz="3200" b="1" dirty="0"/>
              <a:t>How to motivate learners in class?</a:t>
            </a:r>
            <a:endParaRPr lang="en-RW" sz="3200" dirty="0"/>
          </a:p>
        </p:txBody>
      </p:sp>
      <p:sp>
        <p:nvSpPr>
          <p:cNvPr id="3" name="Content Placeholder 2">
            <a:extLst>
              <a:ext uri="{FF2B5EF4-FFF2-40B4-BE49-F238E27FC236}">
                <a16:creationId xmlns:a16="http://schemas.microsoft.com/office/drawing/2014/main" id="{A9A09EB5-75C9-DB5E-5D73-8CF6B5AD951B}"/>
              </a:ext>
            </a:extLst>
          </p:cNvPr>
          <p:cNvSpPr>
            <a:spLocks noGrp="1"/>
          </p:cNvSpPr>
          <p:nvPr>
            <p:ph idx="1"/>
          </p:nvPr>
        </p:nvSpPr>
        <p:spPr/>
        <p:txBody>
          <a:bodyPr>
            <a:normAutofit fontScale="77500" lnSpcReduction="20000"/>
          </a:bodyPr>
          <a:lstStyle/>
          <a:p>
            <a:r>
              <a:rPr lang="en-US" b="1" dirty="0"/>
              <a:t>8. Use gamification and rewards</a:t>
            </a:r>
          </a:p>
          <a:p>
            <a:pPr>
              <a:buFont typeface="Arial" panose="020B0604020202020204" pitchFamily="34" charset="0"/>
              <a:buChar char="•"/>
            </a:pPr>
            <a:r>
              <a:rPr lang="en-US" b="1" dirty="0"/>
              <a:t>Incorporate game elements</a:t>
            </a:r>
            <a:r>
              <a:rPr lang="en-US" dirty="0"/>
              <a:t>: Turn learning activities into games or competitions with small rewards or recognition for achievements. Points, badges, or leaderboards can create a fun, competitive environment.</a:t>
            </a:r>
          </a:p>
          <a:p>
            <a:pPr>
              <a:buFont typeface="Arial" panose="020B0604020202020204" pitchFamily="34" charset="0"/>
              <a:buChar char="•"/>
            </a:pPr>
            <a:r>
              <a:rPr lang="en-US" b="1" dirty="0"/>
              <a:t>Offer incentives</a:t>
            </a:r>
            <a:r>
              <a:rPr lang="en-US" dirty="0"/>
              <a:t>: Small rewards such as stickers, extra break time, or praise can motivate students, especially for younger learners. However, it’s important that these rewards don’t overshadow intrinsic motivation.</a:t>
            </a:r>
          </a:p>
          <a:p>
            <a:r>
              <a:rPr lang="en-US" b="1" dirty="0"/>
              <a:t>9. Create an engaging learning environment</a:t>
            </a:r>
          </a:p>
          <a:p>
            <a:pPr>
              <a:buFont typeface="Arial" panose="020B0604020202020204" pitchFamily="34" charset="0"/>
              <a:buChar char="•"/>
            </a:pPr>
            <a:r>
              <a:rPr lang="en-US" b="1" dirty="0"/>
              <a:t>Incorporate variety and novelty</a:t>
            </a:r>
            <a:r>
              <a:rPr lang="en-US" dirty="0"/>
              <a:t>: Keep lessons dynamic by varying activities, using multimedia, changing the classroom setup, or incorporating unexpected elements. This helps to maintain students' interest and excitement.</a:t>
            </a:r>
          </a:p>
          <a:p>
            <a:pPr>
              <a:buFont typeface="Arial" panose="020B0604020202020204" pitchFamily="34" charset="0"/>
              <a:buChar char="•"/>
            </a:pPr>
            <a:r>
              <a:rPr lang="en-US" b="1" dirty="0"/>
              <a:t>Provide stimulating materials</a:t>
            </a:r>
            <a:r>
              <a:rPr lang="en-US" dirty="0"/>
              <a:t>: Use interesting and diverse materials, such as videos, articles, interactive websites, or guest speakers, to keep the content fresh and engaging.</a:t>
            </a:r>
          </a:p>
          <a:p>
            <a:endParaRPr lang="en-RW" dirty="0"/>
          </a:p>
        </p:txBody>
      </p:sp>
    </p:spTree>
    <p:extLst>
      <p:ext uri="{BB962C8B-B14F-4D97-AF65-F5344CB8AC3E}">
        <p14:creationId xmlns:p14="http://schemas.microsoft.com/office/powerpoint/2010/main" val="694566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B06EE-4027-969D-5418-89E7C86618AC}"/>
              </a:ext>
            </a:extLst>
          </p:cNvPr>
          <p:cNvSpPr>
            <a:spLocks noGrp="1"/>
          </p:cNvSpPr>
          <p:nvPr>
            <p:ph type="title"/>
          </p:nvPr>
        </p:nvSpPr>
        <p:spPr/>
        <p:txBody>
          <a:bodyPr>
            <a:normAutofit/>
          </a:bodyPr>
          <a:lstStyle/>
          <a:p>
            <a:r>
              <a:rPr lang="en-US" sz="3200" b="1" dirty="0"/>
              <a:t>How to motivate learners in class?</a:t>
            </a:r>
            <a:endParaRPr lang="en-RW" sz="3200" dirty="0"/>
          </a:p>
        </p:txBody>
      </p:sp>
      <p:sp>
        <p:nvSpPr>
          <p:cNvPr id="3" name="Content Placeholder 2">
            <a:extLst>
              <a:ext uri="{FF2B5EF4-FFF2-40B4-BE49-F238E27FC236}">
                <a16:creationId xmlns:a16="http://schemas.microsoft.com/office/drawing/2014/main" id="{B35A38F5-AC04-6722-78F1-4A5CC22C288A}"/>
              </a:ext>
            </a:extLst>
          </p:cNvPr>
          <p:cNvSpPr>
            <a:spLocks noGrp="1"/>
          </p:cNvSpPr>
          <p:nvPr>
            <p:ph idx="1"/>
          </p:nvPr>
        </p:nvSpPr>
        <p:spPr>
          <a:xfrm>
            <a:off x="838200" y="1563330"/>
            <a:ext cx="10515600" cy="5294670"/>
          </a:xfrm>
        </p:spPr>
        <p:txBody>
          <a:bodyPr>
            <a:normAutofit fontScale="92500" lnSpcReduction="20000"/>
          </a:bodyPr>
          <a:lstStyle/>
          <a:p>
            <a:r>
              <a:rPr lang="en-US" b="1" dirty="0"/>
              <a:t>10. Challenge students appropriately</a:t>
            </a:r>
          </a:p>
          <a:p>
            <a:pPr>
              <a:buFont typeface="Arial" panose="020B0604020202020204" pitchFamily="34" charset="0"/>
              <a:buChar char="•"/>
            </a:pPr>
            <a:r>
              <a:rPr lang="en-US" b="1" dirty="0"/>
              <a:t>Offer appropriate levels of challenge</a:t>
            </a:r>
            <a:r>
              <a:rPr lang="en-US" dirty="0"/>
              <a:t>: Provide tasks that are challenging but achievable. Too easy tasks can lead to boredom, while overly difficult tasks can cause frustration. Strike the right balance.</a:t>
            </a:r>
          </a:p>
          <a:p>
            <a:pPr>
              <a:buFont typeface="Arial" panose="020B0604020202020204" pitchFamily="34" charset="0"/>
              <a:buChar char="•"/>
            </a:pPr>
            <a:r>
              <a:rPr lang="en-US" b="1" dirty="0"/>
              <a:t>Encourage problem-solving</a:t>
            </a:r>
            <a:r>
              <a:rPr lang="en-US" dirty="0"/>
              <a:t>: Give students problems that require critical thinking and allow them to figure out solutions. This can increase engagement by making them feel like active participants in their own learning.</a:t>
            </a:r>
          </a:p>
          <a:p>
            <a:r>
              <a:rPr lang="en-US" b="1" dirty="0"/>
              <a:t>11. Recognize and celebrate success</a:t>
            </a:r>
          </a:p>
          <a:p>
            <a:pPr>
              <a:buFont typeface="Arial" panose="020B0604020202020204" pitchFamily="34" charset="0"/>
              <a:buChar char="•"/>
            </a:pPr>
            <a:r>
              <a:rPr lang="en-US" b="1" dirty="0"/>
              <a:t>Acknowledge individual and group achievements</a:t>
            </a:r>
            <a:r>
              <a:rPr lang="en-US" dirty="0"/>
              <a:t>: Celebrate milestones, whether it’s improvement in grades, personal effort, or successful collaboration. This can motivate students to keep striving.</a:t>
            </a:r>
          </a:p>
          <a:p>
            <a:pPr>
              <a:buFont typeface="Arial" panose="020B0604020202020204" pitchFamily="34" charset="0"/>
              <a:buChar char="•"/>
            </a:pPr>
            <a:r>
              <a:rPr lang="en-US" b="1" dirty="0"/>
              <a:t>Use a variety of praise</a:t>
            </a:r>
            <a:r>
              <a:rPr lang="en-US" dirty="0"/>
              <a:t>: Acknowledge not only academic accomplishments but also personal qualities, such as effort, teamwork, or perseverance.</a:t>
            </a:r>
          </a:p>
          <a:p>
            <a:endParaRPr lang="en-RW" dirty="0"/>
          </a:p>
        </p:txBody>
      </p:sp>
    </p:spTree>
    <p:extLst>
      <p:ext uri="{BB962C8B-B14F-4D97-AF65-F5344CB8AC3E}">
        <p14:creationId xmlns:p14="http://schemas.microsoft.com/office/powerpoint/2010/main" val="563187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D6E1-17A1-1555-DAA4-0F6CB5C419F9}"/>
              </a:ext>
            </a:extLst>
          </p:cNvPr>
          <p:cNvSpPr>
            <a:spLocks noGrp="1"/>
          </p:cNvSpPr>
          <p:nvPr>
            <p:ph type="title"/>
          </p:nvPr>
        </p:nvSpPr>
        <p:spPr/>
        <p:txBody>
          <a:bodyPr>
            <a:normAutofit/>
          </a:bodyPr>
          <a:lstStyle/>
          <a:p>
            <a:r>
              <a:rPr lang="en-US" sz="3200" b="1" dirty="0"/>
              <a:t>How to motivate learners in class?</a:t>
            </a:r>
            <a:endParaRPr lang="en-RW" sz="3200" dirty="0"/>
          </a:p>
        </p:txBody>
      </p:sp>
      <p:sp>
        <p:nvSpPr>
          <p:cNvPr id="3" name="Content Placeholder 2">
            <a:extLst>
              <a:ext uri="{FF2B5EF4-FFF2-40B4-BE49-F238E27FC236}">
                <a16:creationId xmlns:a16="http://schemas.microsoft.com/office/drawing/2014/main" id="{0645996B-6E58-EE33-8CC2-D9D546C70E6B}"/>
              </a:ext>
            </a:extLst>
          </p:cNvPr>
          <p:cNvSpPr>
            <a:spLocks noGrp="1"/>
          </p:cNvSpPr>
          <p:nvPr>
            <p:ph idx="1"/>
          </p:nvPr>
        </p:nvSpPr>
        <p:spPr>
          <a:xfrm>
            <a:off x="838200" y="1376516"/>
            <a:ext cx="10515600" cy="5299587"/>
          </a:xfrm>
        </p:spPr>
        <p:txBody>
          <a:bodyPr>
            <a:normAutofit fontScale="92500" lnSpcReduction="10000"/>
          </a:bodyPr>
          <a:lstStyle/>
          <a:p>
            <a:r>
              <a:rPr lang="en-US" b="1" dirty="0"/>
              <a:t>12. Provide support and resources</a:t>
            </a:r>
          </a:p>
          <a:p>
            <a:pPr>
              <a:buFont typeface="Arial" panose="020B0604020202020204" pitchFamily="34" charset="0"/>
              <a:buChar char="•"/>
            </a:pPr>
            <a:r>
              <a:rPr lang="en-US" b="1" dirty="0"/>
              <a:t>Offer extra help</a:t>
            </a:r>
            <a:r>
              <a:rPr lang="en-US" dirty="0"/>
              <a:t>: Some students may struggle, so providing additional support, tutoring, or resources can help them feel more confident and motivated.</a:t>
            </a:r>
          </a:p>
          <a:p>
            <a:pPr>
              <a:buFont typeface="Arial" panose="020B0604020202020204" pitchFamily="34" charset="0"/>
              <a:buChar char="•"/>
            </a:pPr>
            <a:r>
              <a:rPr lang="en-US" b="1" dirty="0"/>
              <a:t>Encourage self-directed learning</a:t>
            </a:r>
            <a:r>
              <a:rPr lang="en-US" dirty="0"/>
              <a:t>: Help students develop skills to manage their own learning, such as goal-setting, time management, and using resources outside the classroom.</a:t>
            </a:r>
          </a:p>
          <a:p>
            <a:r>
              <a:rPr lang="en-US" b="1" dirty="0"/>
              <a:t>13. Be passionate and enthusiastic</a:t>
            </a:r>
          </a:p>
          <a:p>
            <a:pPr>
              <a:buFont typeface="Arial" panose="020B0604020202020204" pitchFamily="34" charset="0"/>
              <a:buChar char="•"/>
            </a:pPr>
            <a:r>
              <a:rPr lang="en-US" b="1" dirty="0"/>
              <a:t>Model enthusiasm</a:t>
            </a:r>
            <a:r>
              <a:rPr lang="en-US" dirty="0"/>
              <a:t>: Show your excitement and passion for the subject. When students see their teacher excited about what they are teaching, it can ignite similar enthusiasm in the students.</a:t>
            </a:r>
          </a:p>
          <a:p>
            <a:pPr>
              <a:buFont typeface="Arial" panose="020B0604020202020204" pitchFamily="34" charset="0"/>
              <a:buChar char="•"/>
            </a:pPr>
            <a:r>
              <a:rPr lang="en-US" b="1" dirty="0"/>
              <a:t>Be an active participant</a:t>
            </a:r>
            <a:r>
              <a:rPr lang="en-US" dirty="0"/>
              <a:t>: Your engagement in the lesson, such as asking questions, demonstrating interest, and being energized, can inspire students to be more motivated.</a:t>
            </a:r>
          </a:p>
          <a:p>
            <a:endParaRPr lang="en-RW" dirty="0"/>
          </a:p>
        </p:txBody>
      </p:sp>
    </p:spTree>
    <p:extLst>
      <p:ext uri="{BB962C8B-B14F-4D97-AF65-F5344CB8AC3E}">
        <p14:creationId xmlns:p14="http://schemas.microsoft.com/office/powerpoint/2010/main" val="23910051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5C539-8059-6566-D324-65A303E2994B}"/>
              </a:ext>
            </a:extLst>
          </p:cNvPr>
          <p:cNvSpPr>
            <a:spLocks noGrp="1"/>
          </p:cNvSpPr>
          <p:nvPr>
            <p:ph type="title"/>
          </p:nvPr>
        </p:nvSpPr>
        <p:spPr>
          <a:xfrm>
            <a:off x="838200" y="365125"/>
            <a:ext cx="10515600" cy="765585"/>
          </a:xfrm>
        </p:spPr>
        <p:txBody>
          <a:bodyPr>
            <a:normAutofit/>
          </a:bodyPr>
          <a:lstStyle/>
          <a:p>
            <a:r>
              <a:rPr lang="en-US" sz="3200" b="1" dirty="0"/>
              <a:t>How to motivate learners in class?</a:t>
            </a:r>
            <a:endParaRPr lang="en-RW" sz="3200" dirty="0"/>
          </a:p>
        </p:txBody>
      </p:sp>
      <p:sp>
        <p:nvSpPr>
          <p:cNvPr id="3" name="Content Placeholder 2">
            <a:extLst>
              <a:ext uri="{FF2B5EF4-FFF2-40B4-BE49-F238E27FC236}">
                <a16:creationId xmlns:a16="http://schemas.microsoft.com/office/drawing/2014/main" id="{26F94467-CC24-1604-1F70-3564BC84120B}"/>
              </a:ext>
            </a:extLst>
          </p:cNvPr>
          <p:cNvSpPr>
            <a:spLocks noGrp="1"/>
          </p:cNvSpPr>
          <p:nvPr>
            <p:ph idx="1"/>
          </p:nvPr>
        </p:nvSpPr>
        <p:spPr>
          <a:xfrm>
            <a:off x="838200" y="1130710"/>
            <a:ext cx="10515600" cy="5545393"/>
          </a:xfrm>
        </p:spPr>
        <p:txBody>
          <a:bodyPr>
            <a:normAutofit fontScale="85000" lnSpcReduction="20000"/>
          </a:bodyPr>
          <a:lstStyle/>
          <a:p>
            <a:r>
              <a:rPr lang="en-US" b="1" dirty="0"/>
              <a:t>14. Provide social interaction and peer learning</a:t>
            </a:r>
          </a:p>
          <a:p>
            <a:pPr>
              <a:buFont typeface="Arial" panose="020B0604020202020204" pitchFamily="34" charset="0"/>
              <a:buChar char="•"/>
            </a:pPr>
            <a:r>
              <a:rPr lang="en-US" b="1" dirty="0"/>
              <a:t>Group work and peer collaboration</a:t>
            </a:r>
            <a:r>
              <a:rPr lang="en-US" dirty="0"/>
              <a:t>: Students often stay motivated when they can collaborate with classmates. Group activities foster a sense of camaraderie and shared responsibility for learning.</a:t>
            </a:r>
          </a:p>
          <a:p>
            <a:pPr>
              <a:buFont typeface="Arial" panose="020B0604020202020204" pitchFamily="34" charset="0"/>
              <a:buChar char="•"/>
            </a:pPr>
            <a:r>
              <a:rPr lang="en-US" b="1" dirty="0"/>
              <a:t>Peer teaching</a:t>
            </a:r>
            <a:r>
              <a:rPr lang="en-US" dirty="0"/>
              <a:t>: Allow students to explain concepts to their peers. This reinforces learning for both the tutor and the learner and enhances motivation.</a:t>
            </a:r>
          </a:p>
          <a:p>
            <a:r>
              <a:rPr lang="en-US" b="1" dirty="0"/>
              <a:t>15. Be patient and adaptable</a:t>
            </a:r>
          </a:p>
          <a:p>
            <a:pPr>
              <a:buFont typeface="Arial" panose="020B0604020202020204" pitchFamily="34" charset="0"/>
              <a:buChar char="•"/>
            </a:pPr>
            <a:r>
              <a:rPr lang="en-US" b="1" dirty="0"/>
              <a:t>Adapt to student needs</a:t>
            </a:r>
            <a:r>
              <a:rPr lang="en-US" dirty="0"/>
              <a:t>: Understand that different students have different learning styles, interests, and motivations. Flexibility in teaching approaches helps to engage students at varying levels.</a:t>
            </a:r>
          </a:p>
          <a:p>
            <a:pPr>
              <a:buFont typeface="Arial" panose="020B0604020202020204" pitchFamily="34" charset="0"/>
              <a:buChar char="•"/>
            </a:pPr>
            <a:r>
              <a:rPr lang="en-US" b="1" dirty="0"/>
              <a:t>Be patient with struggles: </a:t>
            </a:r>
            <a:r>
              <a:rPr lang="en-US" dirty="0"/>
              <a:t>some students may need more time to engage. Showing patience and continuing to offer support helps students regain motivation over time.</a:t>
            </a:r>
          </a:p>
          <a:p>
            <a:r>
              <a:rPr lang="en-US" dirty="0"/>
              <a:t>By combining these strategies, teachers can create a dynamic, engaging, and supportive classroom environment that motivates students to actively participate and take ownership of their learning.</a:t>
            </a:r>
          </a:p>
          <a:p>
            <a:endParaRPr lang="en-RW" dirty="0"/>
          </a:p>
        </p:txBody>
      </p:sp>
    </p:spTree>
    <p:extLst>
      <p:ext uri="{BB962C8B-B14F-4D97-AF65-F5344CB8AC3E}">
        <p14:creationId xmlns:p14="http://schemas.microsoft.com/office/powerpoint/2010/main" val="504705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66CF2-B10B-1C18-632F-342942CFAF0B}"/>
              </a:ext>
            </a:extLst>
          </p:cNvPr>
          <p:cNvSpPr>
            <a:spLocks noGrp="1"/>
          </p:cNvSpPr>
          <p:nvPr>
            <p:ph type="title"/>
          </p:nvPr>
        </p:nvSpPr>
        <p:spPr/>
        <p:txBody>
          <a:bodyPr>
            <a:normAutofit/>
          </a:bodyPr>
          <a:lstStyle/>
          <a:p>
            <a:r>
              <a:rPr lang="en-US" sz="3200" b="1" dirty="0"/>
              <a:t>2. Activity</a:t>
            </a:r>
            <a:endParaRPr lang="en-RW" sz="3200" b="1" dirty="0"/>
          </a:p>
        </p:txBody>
      </p:sp>
      <p:sp>
        <p:nvSpPr>
          <p:cNvPr id="3" name="Content Placeholder 2">
            <a:extLst>
              <a:ext uri="{FF2B5EF4-FFF2-40B4-BE49-F238E27FC236}">
                <a16:creationId xmlns:a16="http://schemas.microsoft.com/office/drawing/2014/main" id="{FC4C830B-C4EA-AFD9-2E58-11733DAAC7F6}"/>
              </a:ext>
            </a:extLst>
          </p:cNvPr>
          <p:cNvSpPr>
            <a:spLocks noGrp="1"/>
          </p:cNvSpPr>
          <p:nvPr>
            <p:ph idx="1"/>
          </p:nvPr>
        </p:nvSpPr>
        <p:spPr>
          <a:xfrm>
            <a:off x="838200" y="1494503"/>
            <a:ext cx="10515600" cy="5083278"/>
          </a:xfrm>
        </p:spPr>
        <p:txBody>
          <a:bodyPr>
            <a:normAutofit/>
          </a:bodyPr>
          <a:lstStyle/>
          <a:p>
            <a:pPr lvl="1" algn="just">
              <a:buSzPts val="1000"/>
              <a:tabLst>
                <a:tab pos="914400" algn="l"/>
              </a:tabLst>
            </a:pPr>
            <a:r>
              <a:rPr lang="en-US" dirty="0">
                <a:effectLst/>
                <a:ea typeface="Times New Roman" panose="02020603050405020304" pitchFamily="18" charset="0"/>
                <a:cs typeface="Times New Roman" panose="02020603050405020304" pitchFamily="18" charset="0"/>
              </a:rPr>
              <a:t>Active learning, active participation</a:t>
            </a:r>
          </a:p>
          <a:p>
            <a:pPr lvl="1" algn="just">
              <a:buSzPts val="1000"/>
              <a:tabLst>
                <a:tab pos="914400" algn="l"/>
              </a:tabLst>
            </a:pPr>
            <a:r>
              <a:rPr lang="en-RW" dirty="0">
                <a:effectLst/>
                <a:ea typeface="Times New Roman" panose="02020603050405020304" pitchFamily="18" charset="0"/>
                <a:cs typeface="Times New Roman" panose="02020603050405020304" pitchFamily="18" charset="0"/>
              </a:rPr>
              <a:t>Learning is more effective when students actively participate in the process, engaging with the content through activities that require critical thinking and application.</a:t>
            </a:r>
          </a:p>
          <a:p>
            <a:pPr lvl="1" algn="just">
              <a:buSzPts val="1000"/>
              <a:tabLst>
                <a:tab pos="914400" algn="l"/>
              </a:tabLst>
            </a:pPr>
            <a:r>
              <a:rPr lang="en-RW" dirty="0">
                <a:effectLst/>
                <a:ea typeface="Times New Roman" panose="02020603050405020304" pitchFamily="18" charset="0"/>
                <a:cs typeface="Times New Roman" panose="02020603050405020304" pitchFamily="18" charset="0"/>
              </a:rPr>
              <a:t>Teaching should actively engage students in the learning process, encouraging participation and collaboration rather than passive listening. </a:t>
            </a:r>
            <a:endParaRPr lang="en-US" dirty="0">
              <a:effectLst/>
              <a:ea typeface="Times New Roman" panose="02020603050405020304" pitchFamily="18" charset="0"/>
              <a:cs typeface="Times New Roman" panose="02020603050405020304" pitchFamily="18" charset="0"/>
            </a:endParaRPr>
          </a:p>
          <a:p>
            <a:pPr lvl="1" algn="just">
              <a:buSzPts val="1000"/>
              <a:tabLst>
                <a:tab pos="914400" algn="l"/>
              </a:tabLst>
            </a:pPr>
            <a:r>
              <a:rPr lang="en-RW" dirty="0">
                <a:effectLst/>
                <a:ea typeface="Times New Roman" panose="02020603050405020304" pitchFamily="18" charset="0"/>
                <a:cs typeface="Times New Roman" panose="02020603050405020304" pitchFamily="18" charset="0"/>
              </a:rPr>
              <a:t>This can be achieved through discussions, problem-solving activities, and hands-on experiences.</a:t>
            </a:r>
            <a:endParaRPr lang="en-US" dirty="0">
              <a:effectLst/>
              <a:ea typeface="Times New Roman" panose="02020603050405020304" pitchFamily="18" charset="0"/>
              <a:cs typeface="Times New Roman" panose="02020603050405020304" pitchFamily="18" charset="0"/>
            </a:endParaRPr>
          </a:p>
          <a:p>
            <a:pPr lvl="1" algn="just">
              <a:buSzPts val="1000"/>
              <a:tabLst>
                <a:tab pos="914400" algn="l"/>
              </a:tabLst>
            </a:pPr>
            <a:r>
              <a:rPr lang="en-US" b="1" dirty="0">
                <a:effectLst/>
                <a:ea typeface="Aptos" panose="020B0004020202020204" pitchFamily="34" charset="0"/>
                <a:cs typeface="Times New Roman" panose="02020603050405020304" pitchFamily="18" charset="0"/>
              </a:rPr>
              <a:t>Example</a:t>
            </a:r>
            <a:r>
              <a:rPr lang="en-US" dirty="0">
                <a:effectLst/>
                <a:ea typeface="Aptos" panose="020B0004020202020204" pitchFamily="34" charset="0"/>
                <a:cs typeface="Times New Roman" panose="02020603050405020304" pitchFamily="18" charset="0"/>
              </a:rPr>
              <a:t>: Encouraging students to apply what they’ve learned through group work, case studies, or real-world projects</a:t>
            </a:r>
          </a:p>
          <a:p>
            <a:pPr lvl="1" algn="just">
              <a:buSzPts val="1000"/>
              <a:tabLst>
                <a:tab pos="914400" algn="l"/>
              </a:tabLst>
            </a:pPr>
            <a:r>
              <a:rPr lang="en-RW" dirty="0">
                <a:effectLst/>
                <a:ea typeface="Times New Roman" panose="02020603050405020304" pitchFamily="18" charset="0"/>
                <a:cs typeface="Times New Roman" panose="02020603050405020304" pitchFamily="18" charset="0"/>
              </a:rPr>
              <a:t>Encouraging students to ask questions, discuss ideas, or engage in hands-on projects during lessons.</a:t>
            </a:r>
          </a:p>
          <a:p>
            <a:endParaRPr lang="en-RW" b="1" dirty="0"/>
          </a:p>
        </p:txBody>
      </p:sp>
    </p:spTree>
    <p:extLst>
      <p:ext uri="{BB962C8B-B14F-4D97-AF65-F5344CB8AC3E}">
        <p14:creationId xmlns:p14="http://schemas.microsoft.com/office/powerpoint/2010/main" val="28509230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4B676-CBD4-74C0-377B-5369A5ADD76E}"/>
              </a:ext>
            </a:extLst>
          </p:cNvPr>
          <p:cNvSpPr>
            <a:spLocks noGrp="1"/>
          </p:cNvSpPr>
          <p:nvPr>
            <p:ph type="title"/>
          </p:nvPr>
        </p:nvSpPr>
        <p:spPr>
          <a:xfrm>
            <a:off x="838200" y="365125"/>
            <a:ext cx="10515600" cy="795081"/>
          </a:xfrm>
        </p:spPr>
        <p:txBody>
          <a:bodyPr>
            <a:normAutofit/>
          </a:bodyPr>
          <a:lstStyle/>
          <a:p>
            <a:r>
              <a:rPr lang="en-US" sz="3200" b="1" dirty="0"/>
              <a:t>Activity</a:t>
            </a:r>
            <a:endParaRPr lang="en-RW" sz="3200" b="1" dirty="0"/>
          </a:p>
        </p:txBody>
      </p:sp>
      <p:sp>
        <p:nvSpPr>
          <p:cNvPr id="3" name="Content Placeholder 2">
            <a:extLst>
              <a:ext uri="{FF2B5EF4-FFF2-40B4-BE49-F238E27FC236}">
                <a16:creationId xmlns:a16="http://schemas.microsoft.com/office/drawing/2014/main" id="{96B9EA1B-22F3-D68F-68E1-8339F28231BD}"/>
              </a:ext>
            </a:extLst>
          </p:cNvPr>
          <p:cNvSpPr>
            <a:spLocks noGrp="1"/>
          </p:cNvSpPr>
          <p:nvPr>
            <p:ph idx="1"/>
          </p:nvPr>
        </p:nvSpPr>
        <p:spPr>
          <a:xfrm>
            <a:off x="838200" y="1455174"/>
            <a:ext cx="10515600" cy="5289755"/>
          </a:xfrm>
        </p:spPr>
        <p:txBody>
          <a:bodyPr>
            <a:normAutofit fontScale="77500" lnSpcReduction="20000"/>
          </a:bodyPr>
          <a:lstStyle/>
          <a:p>
            <a:pPr algn="just"/>
            <a:r>
              <a:rPr lang="en-GB" altLang="en-US" dirty="0">
                <a:latin typeface="Times New Roman" panose="02020603050405020304" pitchFamily="18" charset="0"/>
                <a:cs typeface="Times New Roman" panose="02020603050405020304" pitchFamily="18" charset="0"/>
              </a:rPr>
              <a:t>It is agreed that a person learns better if he/she is completely involved in an action. </a:t>
            </a:r>
          </a:p>
          <a:p>
            <a:pPr algn="just"/>
            <a:r>
              <a:rPr lang="en-GB" altLang="en-US" dirty="0">
                <a:latin typeface="Times New Roman" panose="02020603050405020304" pitchFamily="18" charset="0"/>
                <a:cs typeface="Times New Roman" panose="02020603050405020304" pitchFamily="18" charset="0"/>
              </a:rPr>
              <a:t>In active methods, the teacher creates a learning environment where the learners take part and communicate among themselves in the group. The teacher avoids speeches. </a:t>
            </a:r>
          </a:p>
          <a:p>
            <a:pPr algn="just"/>
            <a:r>
              <a:rPr lang="en-GB" altLang="en-US" dirty="0">
                <a:latin typeface="Times New Roman" panose="02020603050405020304" pitchFamily="18" charset="0"/>
                <a:cs typeface="Times New Roman" panose="02020603050405020304" pitchFamily="18" charset="0"/>
              </a:rPr>
              <a:t>Learners learn how to live and work together to achieve a common goal.  </a:t>
            </a:r>
            <a:endParaRPr lang="en-US" altLang="en-US" dirty="0">
              <a:latin typeface="Times New Roman" panose="02020603050405020304" pitchFamily="18" charset="0"/>
              <a:cs typeface="Times New Roman" panose="02020603050405020304" pitchFamily="18" charset="0"/>
            </a:endParaRPr>
          </a:p>
          <a:p>
            <a:pPr algn="just"/>
            <a:r>
              <a:rPr lang="en-GB" altLang="en-US" dirty="0">
                <a:latin typeface="Times New Roman" panose="02020603050405020304" pitchFamily="18" charset="0"/>
                <a:cs typeface="Times New Roman" panose="02020603050405020304" pitchFamily="18" charset="0"/>
              </a:rPr>
              <a:t>Dewey, in particular, emphasised on </a:t>
            </a:r>
            <a:r>
              <a:rPr lang="en-GB" altLang="en-US" b="1" dirty="0">
                <a:latin typeface="Times New Roman" panose="02020603050405020304" pitchFamily="18" charset="0"/>
                <a:cs typeface="Times New Roman" panose="02020603050405020304" pitchFamily="18" charset="0"/>
              </a:rPr>
              <a:t>learning by doing (experiential learning))</a:t>
            </a:r>
          </a:p>
          <a:p>
            <a:pPr algn="just"/>
            <a:r>
              <a:rPr lang="en-GB" altLang="en-US" dirty="0">
                <a:latin typeface="Times New Roman" panose="02020603050405020304" pitchFamily="18" charset="0"/>
                <a:cs typeface="Times New Roman" panose="02020603050405020304" pitchFamily="18" charset="0"/>
              </a:rPr>
              <a:t>When students are doing what they are learning, they easily internalise it.</a:t>
            </a:r>
          </a:p>
          <a:p>
            <a:pPr algn="just"/>
            <a:r>
              <a:rPr lang="en-US" altLang="en-US" dirty="0">
                <a:latin typeface="Times New Roman" panose="02020603050405020304" pitchFamily="18" charset="0"/>
                <a:cs typeface="Times New Roman" panose="02020603050405020304" pitchFamily="18" charset="0"/>
              </a:rPr>
              <a:t> The teacher remains the </a:t>
            </a:r>
            <a:r>
              <a:rPr lang="en-GB" altLang="en-US" dirty="0">
                <a:latin typeface="Times New Roman" panose="02020603050405020304" pitchFamily="18" charset="0"/>
                <a:cs typeface="Times New Roman" panose="02020603050405020304" pitchFamily="18" charset="0"/>
              </a:rPr>
              <a:t>organiser and manager of the learning activities</a:t>
            </a:r>
            <a:r>
              <a:rPr lang="en-US" altLang="en-US" dirty="0">
                <a:latin typeface="Times New Roman" panose="02020603050405020304" pitchFamily="18" charset="0"/>
                <a:cs typeface="Times New Roman" panose="02020603050405020304" pitchFamily="18" charset="0"/>
              </a:rPr>
              <a:t>.</a:t>
            </a:r>
          </a:p>
          <a:p>
            <a:pPr algn="just"/>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Learners learn best when they have opportunities to apply knowledge in real-world contexts or through hands-on experiences.</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RW" b="1" dirty="0">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Organizing field trips, laboratory experiments, or internships to give students practical experiences.</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altLang="en-US" dirty="0">
                <a:latin typeface="Times New Roman" panose="02020603050405020304" pitchFamily="18" charset="0"/>
                <a:cs typeface="Times New Roman" panose="02020603050405020304" pitchFamily="18" charset="0"/>
              </a:rPr>
              <a:t>While choosing activities, the teacher must take into account the nature of the learners, the learning objectives, and the content to be learnt. </a:t>
            </a:r>
          </a:p>
          <a:p>
            <a:pPr algn="just"/>
            <a:r>
              <a:rPr lang="en-US" altLang="en-US" dirty="0">
                <a:latin typeface="Times New Roman" panose="02020603050405020304" pitchFamily="18" charset="0"/>
                <a:cs typeface="Times New Roman" panose="02020603050405020304" pitchFamily="18" charset="0"/>
              </a:rPr>
              <a:t> In fact, school activity must be placed in a context of life. </a:t>
            </a:r>
          </a:p>
          <a:p>
            <a:pPr algn="just"/>
            <a:r>
              <a:rPr lang="en-US" altLang="en-US" dirty="0">
                <a:latin typeface="Times New Roman" panose="02020603050405020304" pitchFamily="18" charset="0"/>
                <a:cs typeface="Times New Roman" panose="02020603050405020304" pitchFamily="18" charset="0"/>
              </a:rPr>
              <a:t>For instance, for an adult to accept training, it must bring a solution to his/her problems, in the context he/she is living in.</a:t>
            </a:r>
            <a:endParaRPr lang="en-GB" altLang="en-US"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92594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C43D1-6CA3-083B-CAE7-2D0ACBFA5D9C}"/>
              </a:ext>
            </a:extLst>
          </p:cNvPr>
          <p:cNvSpPr>
            <a:spLocks noGrp="1"/>
          </p:cNvSpPr>
          <p:nvPr>
            <p:ph type="title"/>
          </p:nvPr>
        </p:nvSpPr>
        <p:spPr/>
        <p:txBody>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Deep learning</a:t>
            </a:r>
            <a:endParaRPr lang="en-RW" sz="3200" b="1" dirty="0"/>
          </a:p>
        </p:txBody>
      </p:sp>
      <p:sp>
        <p:nvSpPr>
          <p:cNvPr id="3" name="Content Placeholder 2">
            <a:extLst>
              <a:ext uri="{FF2B5EF4-FFF2-40B4-BE49-F238E27FC236}">
                <a16:creationId xmlns:a16="http://schemas.microsoft.com/office/drawing/2014/main" id="{2099056F-182F-C41A-55A4-0C7CF63284F0}"/>
              </a:ext>
            </a:extLst>
          </p:cNvPr>
          <p:cNvSpPr>
            <a:spLocks noGrp="1"/>
          </p:cNvSpPr>
          <p:nvPr>
            <p:ph idx="1"/>
          </p:nvPr>
        </p:nvSpPr>
        <p:spPr>
          <a:xfrm>
            <a:off x="838200" y="1417638"/>
            <a:ext cx="10134600" cy="5059362"/>
          </a:xfrm>
        </p:spPr>
        <p:txBody>
          <a:bodyPr>
            <a:normAutofit/>
          </a:bodyPr>
          <a:lstStyle/>
          <a:p>
            <a:pPr algn="just">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Deep learning involves a thorough understanding of the material.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ZA" sz="2400" dirty="0">
                <a:latin typeface="Times New Roman" panose="02020603050405020304" pitchFamily="18" charset="0"/>
                <a:cs typeface="Times New Roman" panose="02020603050405020304" pitchFamily="18" charset="0"/>
              </a:rPr>
              <a:t>Students who take a deep approach to learning have the intention of understanding, engaging with, operating in and valuing the subject. </a:t>
            </a:r>
          </a:p>
          <a:p>
            <a:pPr algn="just">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Learners who adopt a deep </a:t>
            </a:r>
            <a:r>
              <a:rPr lang="en-US" sz="2400" dirty="0">
                <a:latin typeface="Times New Roman" panose="02020603050405020304" pitchFamily="18" charset="0"/>
                <a:ea typeface="Aptos" panose="020B0004020202020204" pitchFamily="34" charset="0"/>
                <a:cs typeface="Times New Roman" panose="02020603050405020304" pitchFamily="18" charset="0"/>
              </a:rPr>
              <a:t>approach to </a:t>
            </a:r>
            <a:r>
              <a:rPr lang="en-RW" sz="2400" dirty="0">
                <a:latin typeface="Times New Roman" panose="02020603050405020304" pitchFamily="18" charset="0"/>
                <a:ea typeface="Aptos" panose="020B0004020202020204" pitchFamily="34" charset="0"/>
                <a:cs typeface="Times New Roman" panose="02020603050405020304" pitchFamily="18" charset="0"/>
              </a:rPr>
              <a:t>learning focus on making meaningful connections between new information and prior knowledge, rather than just memorizing facts.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They engage critically and reflectively with the content, aiming to understand the underlying principles.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ZA" sz="2400" dirty="0">
                <a:latin typeface="Times New Roman" panose="02020603050405020304" pitchFamily="18" charset="0"/>
                <a:cs typeface="Times New Roman" panose="02020603050405020304" pitchFamily="18" charset="0"/>
              </a:rPr>
              <a:t>They actively seek to understand the taught materials;</a:t>
            </a:r>
          </a:p>
          <a:p>
            <a:pPr algn="just">
              <a:lnSpc>
                <a:spcPct val="107000"/>
              </a:lnSpc>
              <a:spcAft>
                <a:spcPts val="800"/>
              </a:spcAft>
            </a:pPr>
            <a:endParaRPr lang="en-RW" sz="2400" dirty="0">
              <a:latin typeface="Times New Roman" panose="02020603050405020304" pitchFamily="18"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299936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770EE-B63D-7A7B-3033-DD764EB69EDB}"/>
              </a:ext>
            </a:extLst>
          </p:cNvPr>
          <p:cNvSpPr>
            <a:spLocks noGrp="1"/>
          </p:cNvSpPr>
          <p:nvPr>
            <p:ph type="title"/>
          </p:nvPr>
        </p:nvSpPr>
        <p:spPr/>
        <p:txBody>
          <a:bodyPr>
            <a:normAutofit/>
          </a:bodyPr>
          <a:lstStyle/>
          <a:p>
            <a:r>
              <a:rPr lang="en-US" sz="3200" b="1" dirty="0"/>
              <a:t>3. Concretization</a:t>
            </a:r>
            <a:endParaRPr lang="en-RW" sz="3200" b="1" dirty="0"/>
          </a:p>
        </p:txBody>
      </p:sp>
      <p:sp>
        <p:nvSpPr>
          <p:cNvPr id="3" name="Content Placeholder 2">
            <a:extLst>
              <a:ext uri="{FF2B5EF4-FFF2-40B4-BE49-F238E27FC236}">
                <a16:creationId xmlns:a16="http://schemas.microsoft.com/office/drawing/2014/main" id="{45B3D951-BF5B-28D9-C18D-C6E1167B64BB}"/>
              </a:ext>
            </a:extLst>
          </p:cNvPr>
          <p:cNvSpPr>
            <a:spLocks noGrp="1"/>
          </p:cNvSpPr>
          <p:nvPr>
            <p:ph idx="1"/>
          </p:nvPr>
        </p:nvSpPr>
        <p:spPr>
          <a:xfrm>
            <a:off x="838200" y="1573160"/>
            <a:ext cx="10515600" cy="5053781"/>
          </a:xfrm>
        </p:spPr>
        <p:txBody>
          <a:bodyPr>
            <a:noAutofit/>
          </a:bodyPr>
          <a:lstStyle/>
          <a:p>
            <a:pPr algn="just">
              <a:defRPr/>
            </a:pPr>
            <a:r>
              <a:rPr lang="en-US" sz="2400" dirty="0">
                <a:cs typeface="Times New Roman" pitchFamily="18" charset="0"/>
              </a:rPr>
              <a:t>Effective teaching always starts with something tangible, existing, concrete, which means that the teaching focuses on a real context. </a:t>
            </a:r>
          </a:p>
          <a:p>
            <a:pPr algn="just">
              <a:defRPr/>
            </a:pPr>
            <a:r>
              <a:rPr lang="en-US" sz="2400" dirty="0">
                <a:cs typeface="Times New Roman" pitchFamily="18" charset="0"/>
              </a:rPr>
              <a:t>A lesson must be concretized, not abstract. </a:t>
            </a:r>
          </a:p>
          <a:p>
            <a:pPr algn="just">
              <a:defRPr/>
            </a:pPr>
            <a:r>
              <a:rPr lang="en-US" sz="2400" dirty="0">
                <a:cs typeface="Times New Roman" pitchFamily="18" charset="0"/>
              </a:rPr>
              <a:t>The teacher strives to make concrete, tangible, seen, visualized what he/she is teaching.</a:t>
            </a:r>
          </a:p>
          <a:p>
            <a:pPr algn="just">
              <a:defRPr/>
            </a:pPr>
            <a:r>
              <a:rPr lang="en-US" sz="2400" dirty="0">
                <a:cs typeface="Times New Roman" pitchFamily="18" charset="0"/>
              </a:rPr>
              <a:t>In this case, learning is made easy. </a:t>
            </a:r>
          </a:p>
          <a:p>
            <a:pPr algn="just">
              <a:defRPr/>
            </a:pPr>
            <a:r>
              <a:rPr lang="en-US" sz="2400" dirty="0"/>
              <a:t>Concretization refers to the process of making abstract concepts more tangible, relatable, and understandable for students by connecting them to real-life experiences, physical objects, or visual aids. </a:t>
            </a:r>
          </a:p>
          <a:p>
            <a:pPr algn="just">
              <a:defRPr/>
            </a:pPr>
            <a:r>
              <a:rPr lang="en-US" sz="2400" dirty="0"/>
              <a:t>It involves moving from theoretical, abstract ideas to practical, concrete examples that students can observe, interact with, and engage in meaningful ways.</a:t>
            </a:r>
            <a:endParaRPr lang="en-US" sz="2400" dirty="0">
              <a:cs typeface="Times New Roman" pitchFamily="18" charset="0"/>
            </a:endParaRPr>
          </a:p>
        </p:txBody>
      </p:sp>
    </p:spTree>
    <p:extLst>
      <p:ext uri="{BB962C8B-B14F-4D97-AF65-F5344CB8AC3E}">
        <p14:creationId xmlns:p14="http://schemas.microsoft.com/office/powerpoint/2010/main" val="23142817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15617-A58A-9E2D-2616-ABF7208844E0}"/>
              </a:ext>
            </a:extLst>
          </p:cNvPr>
          <p:cNvSpPr>
            <a:spLocks noGrp="1"/>
          </p:cNvSpPr>
          <p:nvPr>
            <p:ph type="title"/>
          </p:nvPr>
        </p:nvSpPr>
        <p:spPr/>
        <p:txBody>
          <a:bodyPr>
            <a:normAutofit/>
          </a:bodyPr>
          <a:lstStyle/>
          <a:p>
            <a:r>
              <a:rPr lang="en-US" sz="3200" b="1" dirty="0"/>
              <a:t>Key strategies for concretization:</a:t>
            </a:r>
            <a:br>
              <a:rPr lang="en-US" sz="3200" b="1" dirty="0"/>
            </a:br>
            <a:endParaRPr lang="en-RW" sz="3200" dirty="0"/>
          </a:p>
        </p:txBody>
      </p:sp>
      <p:sp>
        <p:nvSpPr>
          <p:cNvPr id="3" name="Content Placeholder 2">
            <a:extLst>
              <a:ext uri="{FF2B5EF4-FFF2-40B4-BE49-F238E27FC236}">
                <a16:creationId xmlns:a16="http://schemas.microsoft.com/office/drawing/2014/main" id="{CB95B71E-CE9C-B702-F1E2-EABE38804332}"/>
              </a:ext>
            </a:extLst>
          </p:cNvPr>
          <p:cNvSpPr>
            <a:spLocks noGrp="1"/>
          </p:cNvSpPr>
          <p:nvPr>
            <p:ph idx="1"/>
          </p:nvPr>
        </p:nvSpPr>
        <p:spPr>
          <a:xfrm>
            <a:off x="838200" y="1465006"/>
            <a:ext cx="10515600" cy="5142271"/>
          </a:xfrm>
        </p:spPr>
        <p:txBody>
          <a:bodyPr>
            <a:normAutofit/>
          </a:bodyPr>
          <a:lstStyle/>
          <a:p>
            <a:pPr>
              <a:buFont typeface="+mj-lt"/>
              <a:buAutoNum type="arabicPeriod"/>
            </a:pPr>
            <a:r>
              <a:rPr lang="en-US" b="1" dirty="0"/>
              <a:t>Use of visual aids:</a:t>
            </a:r>
            <a:r>
              <a:rPr lang="en-US" dirty="0"/>
              <a:t> Diagrams, charts, models, and videos can help students visualize complex concepts.</a:t>
            </a:r>
          </a:p>
          <a:p>
            <a:pPr>
              <a:buFont typeface="+mj-lt"/>
              <a:buAutoNum type="arabicPeriod"/>
            </a:pPr>
            <a:r>
              <a:rPr lang="en-US" b="1" dirty="0"/>
              <a:t>Hands-on activities:</a:t>
            </a:r>
            <a:r>
              <a:rPr lang="en-US" dirty="0"/>
              <a:t> Manipulatives or real-world objects can help students physically engage with the material.</a:t>
            </a:r>
          </a:p>
          <a:p>
            <a:pPr>
              <a:buFont typeface="+mj-lt"/>
              <a:buAutoNum type="arabicPeriod"/>
            </a:pPr>
            <a:r>
              <a:rPr lang="en-US" b="1" dirty="0"/>
              <a:t>Real-life examples:</a:t>
            </a:r>
            <a:r>
              <a:rPr lang="en-US" dirty="0"/>
              <a:t> Tying lessons to everyday experiences helps students connect abstract ideas to their own lives.</a:t>
            </a:r>
          </a:p>
          <a:p>
            <a:pPr>
              <a:buFont typeface="+mj-lt"/>
              <a:buAutoNum type="arabicPeriod"/>
            </a:pPr>
            <a:r>
              <a:rPr lang="en-US" b="1" dirty="0"/>
              <a:t>Demonstrations:</a:t>
            </a:r>
            <a:r>
              <a:rPr lang="en-US" dirty="0"/>
              <a:t> Teachers might perform experiments or simulations to make concepts come alive.</a:t>
            </a:r>
          </a:p>
          <a:p>
            <a:pPr>
              <a:buFont typeface="+mj-lt"/>
              <a:buAutoNum type="arabicPeriod"/>
            </a:pPr>
            <a:r>
              <a:rPr lang="en-US" b="1" dirty="0"/>
              <a:t>Analogies and metaphors:</a:t>
            </a:r>
            <a:r>
              <a:rPr lang="en-US" dirty="0"/>
              <a:t> Comparing complex ideas to familiar objects or situations helps simplify understanding.</a:t>
            </a:r>
          </a:p>
          <a:p>
            <a:endParaRPr lang="en-RW" dirty="0"/>
          </a:p>
        </p:txBody>
      </p:sp>
    </p:spTree>
    <p:extLst>
      <p:ext uri="{BB962C8B-B14F-4D97-AF65-F5344CB8AC3E}">
        <p14:creationId xmlns:p14="http://schemas.microsoft.com/office/powerpoint/2010/main" val="2076934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2C9FE-8626-C606-761E-99882BCC0F89}"/>
              </a:ext>
            </a:extLst>
          </p:cNvPr>
          <p:cNvSpPr>
            <a:spLocks noGrp="1"/>
          </p:cNvSpPr>
          <p:nvPr>
            <p:ph type="title"/>
          </p:nvPr>
        </p:nvSpPr>
        <p:spPr/>
        <p:txBody>
          <a:bodyPr>
            <a:normAutofit/>
          </a:bodyPr>
          <a:lstStyle/>
          <a:p>
            <a:r>
              <a:rPr lang="en-US" sz="3200" b="1" dirty="0"/>
              <a:t>4. Progression</a:t>
            </a:r>
            <a:endParaRPr lang="en-RW" sz="3200" b="1" dirty="0"/>
          </a:p>
        </p:txBody>
      </p:sp>
      <p:sp>
        <p:nvSpPr>
          <p:cNvPr id="3" name="Content Placeholder 2">
            <a:extLst>
              <a:ext uri="{FF2B5EF4-FFF2-40B4-BE49-F238E27FC236}">
                <a16:creationId xmlns:a16="http://schemas.microsoft.com/office/drawing/2014/main" id="{3388E54D-ADB1-F8CF-ABBF-831E3AED4D7C}"/>
              </a:ext>
            </a:extLst>
          </p:cNvPr>
          <p:cNvSpPr>
            <a:spLocks noGrp="1"/>
          </p:cNvSpPr>
          <p:nvPr>
            <p:ph idx="1"/>
          </p:nvPr>
        </p:nvSpPr>
        <p:spPr/>
        <p:txBody>
          <a:bodyPr>
            <a:normAutofit fontScale="92500"/>
          </a:bodyPr>
          <a:lstStyle/>
          <a:p>
            <a:pPr algn="just"/>
            <a:r>
              <a:rPr lang="en-US" altLang="en-US" dirty="0">
                <a:latin typeface="Times New Roman" panose="02020603050405020304" pitchFamily="18" charset="0"/>
                <a:cs typeface="Times New Roman" panose="02020603050405020304" pitchFamily="18" charset="0"/>
              </a:rPr>
              <a:t>Teaching and learning must be progressive to obey the rule of psychological progression by taking into consideration learner’s</a:t>
            </a: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level of mental development, their problems and psychological difficulties.  </a:t>
            </a:r>
          </a:p>
          <a:p>
            <a:pPr algn="just"/>
            <a:r>
              <a:rPr lang="en-US" b="1" dirty="0"/>
              <a:t>Progression</a:t>
            </a:r>
            <a:r>
              <a:rPr lang="en-US" dirty="0"/>
              <a:t> refers to the gradual, step-by-step advancement of students' knowledge, skills, and understanding. </a:t>
            </a:r>
          </a:p>
          <a:p>
            <a:pPr algn="just"/>
            <a:r>
              <a:rPr lang="en-US" dirty="0"/>
              <a:t>It involves structuring the curriculum and learning experiences in a way that allows learners to build on what they already know and can do, progressively moving to more complex concepts and tasks. </a:t>
            </a:r>
          </a:p>
          <a:p>
            <a:pPr algn="just"/>
            <a:r>
              <a:rPr lang="en-US" dirty="0"/>
              <a:t>This principle ensures that learning is both manageable and challenging, helping students grow in their understanding over time.</a:t>
            </a:r>
            <a:endParaRPr lang="en-US" altLang="en-US"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838382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261C-969D-E99D-278A-8075CE3654ED}"/>
              </a:ext>
            </a:extLst>
          </p:cNvPr>
          <p:cNvSpPr>
            <a:spLocks noGrp="1"/>
          </p:cNvSpPr>
          <p:nvPr>
            <p:ph type="title"/>
          </p:nvPr>
        </p:nvSpPr>
        <p:spPr/>
        <p:txBody>
          <a:bodyPr>
            <a:normAutofit/>
          </a:bodyPr>
          <a:lstStyle/>
          <a:p>
            <a:r>
              <a:rPr lang="en-US" sz="3200" b="1" dirty="0"/>
              <a:t>Progression</a:t>
            </a:r>
            <a:endParaRPr lang="en-RW" sz="3200" dirty="0"/>
          </a:p>
        </p:txBody>
      </p:sp>
      <p:sp>
        <p:nvSpPr>
          <p:cNvPr id="3" name="Content Placeholder 2">
            <a:extLst>
              <a:ext uri="{FF2B5EF4-FFF2-40B4-BE49-F238E27FC236}">
                <a16:creationId xmlns:a16="http://schemas.microsoft.com/office/drawing/2014/main" id="{2D872742-9B87-4AB9-71D3-B8CD49B06623}"/>
              </a:ext>
            </a:extLst>
          </p:cNvPr>
          <p:cNvSpPr>
            <a:spLocks noGrp="1"/>
          </p:cNvSpPr>
          <p:nvPr>
            <p:ph idx="1"/>
          </p:nvPr>
        </p:nvSpPr>
        <p:spPr>
          <a:xfrm>
            <a:off x="838200" y="1825625"/>
            <a:ext cx="10515600" cy="4850478"/>
          </a:xfrm>
        </p:spPr>
        <p:txBody>
          <a:bodyPr>
            <a:normAutofit fontScale="85000" lnSpcReduction="10000"/>
          </a:bodyPr>
          <a:lstStyle/>
          <a:p>
            <a:pPr algn="just"/>
            <a:r>
              <a:rPr lang="en-US" altLang="en-US" dirty="0">
                <a:latin typeface="Times New Roman" panose="02020603050405020304" pitchFamily="18" charset="0"/>
                <a:cs typeface="Times New Roman" panose="02020603050405020304" pitchFamily="18" charset="0"/>
              </a:rPr>
              <a:t>Teaching must take place </a:t>
            </a:r>
            <a:r>
              <a:rPr lang="en-US" altLang="en-US" b="1" dirty="0">
                <a:latin typeface="Times New Roman" panose="02020603050405020304" pitchFamily="18" charset="0"/>
                <a:cs typeface="Times New Roman" panose="02020603050405020304" pitchFamily="18" charset="0"/>
              </a:rPr>
              <a:t>gradually</a:t>
            </a:r>
            <a:r>
              <a:rPr lang="en-US" altLang="en-US" dirty="0">
                <a:latin typeface="Times New Roman" panose="02020603050405020304" pitchFamily="18" charset="0"/>
                <a:cs typeface="Times New Roman" panose="02020603050405020304" pitchFamily="18" charset="0"/>
              </a:rPr>
              <a:t>, the teacher must be ready to make revisions, readjustments, </a:t>
            </a:r>
            <a:r>
              <a:rPr lang="en-GB" altLang="en-US" dirty="0">
                <a:latin typeface="Times New Roman" panose="02020603050405020304" pitchFamily="18" charset="0"/>
                <a:cs typeface="Times New Roman" panose="02020603050405020304" pitchFamily="18" charset="0"/>
              </a:rPr>
              <a:t>summaries</a:t>
            </a:r>
            <a:r>
              <a:rPr lang="en-US" altLang="en-US" dirty="0">
                <a:latin typeface="Times New Roman" panose="02020603050405020304" pitchFamily="18" charset="0"/>
                <a:cs typeface="Times New Roman" panose="02020603050405020304" pitchFamily="18" charset="0"/>
              </a:rPr>
              <a:t>, repetitions, … </a:t>
            </a:r>
          </a:p>
          <a:p>
            <a:pPr algn="just"/>
            <a:r>
              <a:rPr lang="en-US" altLang="en-US" dirty="0">
                <a:latin typeface="Times New Roman" panose="02020603050405020304" pitchFamily="18" charset="0"/>
                <a:cs typeface="Times New Roman" panose="02020603050405020304" pitchFamily="18" charset="0"/>
              </a:rPr>
              <a:t>The language and the vocabulary used must be adapted to the level of the learner. </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Progression involves starting with foundational concepts and skills, then gradually introducing more advanced material (building on prior knowledge). </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For example, in mathematics, students might begin with basic addition and subtraction before progressing to multiplication, division, and eventually algebra.</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Topics or skills are revisited and expanded upon over time (spiral curriculum). </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For instance, a student might first learn about basic historical events, then later study these events in greater depth, considering different perspectives, causes, and consequences.</a:t>
            </a:r>
          </a:p>
          <a:p>
            <a:pPr algn="just"/>
            <a:endParaRPr lang="en-US" altLang="en-US"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5597044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F598-3662-BF12-FCCF-8020BFC41642}"/>
              </a:ext>
            </a:extLst>
          </p:cNvPr>
          <p:cNvSpPr>
            <a:spLocks noGrp="1"/>
          </p:cNvSpPr>
          <p:nvPr>
            <p:ph type="title"/>
          </p:nvPr>
        </p:nvSpPr>
        <p:spPr/>
        <p:txBody>
          <a:bodyPr>
            <a:normAutofit/>
          </a:bodyPr>
          <a:lstStyle/>
          <a:p>
            <a:r>
              <a:rPr lang="en-US" sz="3200" b="1" dirty="0"/>
              <a:t>Progression</a:t>
            </a:r>
            <a:endParaRPr lang="en-RW" sz="3200" dirty="0"/>
          </a:p>
        </p:txBody>
      </p:sp>
      <p:sp>
        <p:nvSpPr>
          <p:cNvPr id="3" name="Content Placeholder 2">
            <a:extLst>
              <a:ext uri="{FF2B5EF4-FFF2-40B4-BE49-F238E27FC236}">
                <a16:creationId xmlns:a16="http://schemas.microsoft.com/office/drawing/2014/main" id="{BCD94681-E190-A959-6C98-C239D6BC5258}"/>
              </a:ext>
            </a:extLst>
          </p:cNvPr>
          <p:cNvSpPr>
            <a:spLocks noGrp="1"/>
          </p:cNvSpPr>
          <p:nvPr>
            <p:ph idx="1"/>
          </p:nvPr>
        </p:nvSpPr>
        <p:spPr/>
        <p:txBody>
          <a:bodyPr>
            <a:normAutofit lnSpcReduction="10000"/>
          </a:bodyPr>
          <a:lstStyle/>
          <a:p>
            <a:pPr algn="just"/>
            <a:r>
              <a:rPr lang="en-US" sz="2600" dirty="0">
                <a:latin typeface="Times New Roman" panose="02020603050405020304" pitchFamily="18" charset="0"/>
                <a:cs typeface="Times New Roman" panose="02020603050405020304" pitchFamily="18" charset="0"/>
              </a:rPr>
              <a:t>Teachers provide temporary support (like hints, prompts, or structured guidance) to help students tackle complex tasks. As students gain more skills and confidence, the support is gradually reduced, encouraging greater independence (scaffolding). </a:t>
            </a:r>
          </a:p>
          <a:p>
            <a:pPr algn="just"/>
            <a:r>
              <a:rPr lang="en-US" sz="2600" dirty="0">
                <a:latin typeface="Times New Roman" panose="02020603050405020304" pitchFamily="18" charset="0"/>
                <a:cs typeface="Times New Roman" panose="02020603050405020304" pitchFamily="18" charset="0"/>
              </a:rPr>
              <a:t>For example, a teacher might initially guide students through solving math problems step-by-step and later encourage them to solve similar problems on their own.</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Progression recognizes that not all students learn at the same pace. Teachers can differentiate the learning process by providing tasks at varying levels of difficulty to challenge all learners appropriately. Some students might need more time or different resources, while others may need enrichment activities (differentiation).</a:t>
            </a:r>
          </a:p>
          <a:p>
            <a:pPr>
              <a:buFont typeface="Arial" panose="020B0604020202020204" pitchFamily="34" charset="0"/>
              <a:buChar char="•"/>
            </a:pPr>
            <a:endParaRPr lang="en-US" dirty="0"/>
          </a:p>
          <a:p>
            <a:endParaRPr lang="en-RW" dirty="0"/>
          </a:p>
        </p:txBody>
      </p:sp>
    </p:spTree>
    <p:extLst>
      <p:ext uri="{BB962C8B-B14F-4D97-AF65-F5344CB8AC3E}">
        <p14:creationId xmlns:p14="http://schemas.microsoft.com/office/powerpoint/2010/main" val="1906430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339E4-398C-CD96-E8C1-7E757117E697}"/>
              </a:ext>
            </a:extLst>
          </p:cNvPr>
          <p:cNvSpPr>
            <a:spLocks noGrp="1"/>
          </p:cNvSpPr>
          <p:nvPr>
            <p:ph type="title"/>
          </p:nvPr>
        </p:nvSpPr>
        <p:spPr/>
        <p:txBody>
          <a:bodyPr>
            <a:normAutofit/>
          </a:bodyPr>
          <a:lstStyle/>
          <a:p>
            <a:r>
              <a:rPr lang="en-US" sz="3200" b="1" dirty="0"/>
              <a:t>Progression</a:t>
            </a:r>
            <a:endParaRPr lang="en-RW" sz="3200" dirty="0"/>
          </a:p>
        </p:txBody>
      </p:sp>
      <p:sp>
        <p:nvSpPr>
          <p:cNvPr id="3" name="Content Placeholder 2">
            <a:extLst>
              <a:ext uri="{FF2B5EF4-FFF2-40B4-BE49-F238E27FC236}">
                <a16:creationId xmlns:a16="http://schemas.microsoft.com/office/drawing/2014/main" id="{1C620997-B4F1-3714-4AE6-5D28CE21286C}"/>
              </a:ext>
            </a:extLst>
          </p:cNvPr>
          <p:cNvSpPr>
            <a:spLocks noGrp="1"/>
          </p:cNvSpPr>
          <p:nvPr>
            <p:ph idx="1"/>
          </p:nvPr>
        </p:nvSpPr>
        <p:spPr/>
        <p:txBody>
          <a:bodyPr/>
          <a:lstStyle/>
          <a:p>
            <a:pPr algn="just"/>
            <a:r>
              <a:rPr lang="en-US" sz="2400" dirty="0">
                <a:latin typeface="Times New Roman" panose="02020603050405020304" pitchFamily="18" charset="0"/>
                <a:cs typeface="Times New Roman" panose="02020603050405020304" pitchFamily="18" charset="0"/>
              </a:rPr>
              <a:t>Progression includes moving from dependence on the teacher for guidance to more autonomous learning, where students can set goals, monitor their progress, and use resources to learn independently.</a:t>
            </a:r>
          </a:p>
          <a:p>
            <a:pPr algn="just"/>
            <a:r>
              <a:rPr lang="en-US" altLang="en-US" sz="2400" dirty="0">
                <a:latin typeface="Times New Roman" panose="02020603050405020304" pitchFamily="18" charset="0"/>
                <a:cs typeface="Times New Roman" panose="02020603050405020304" pitchFamily="18" charset="0"/>
              </a:rPr>
              <a:t>All these require well trained and experienced teachers with enough skills in </a:t>
            </a:r>
            <a:r>
              <a:rPr lang="en-GB" altLang="en-US" sz="2400" dirty="0">
                <a:latin typeface="Times New Roman" panose="02020603050405020304" pitchFamily="18" charset="0"/>
                <a:cs typeface="Times New Roman" panose="02020603050405020304" pitchFamily="18" charset="0"/>
              </a:rPr>
              <a:t>psychology and pedagogy</a:t>
            </a:r>
            <a:r>
              <a:rPr lang="en-US" altLang="en-US" sz="2400" dirty="0">
                <a:latin typeface="Times New Roman" panose="02020603050405020304" pitchFamily="18" charset="0"/>
                <a:cs typeface="Times New Roman" panose="02020603050405020304" pitchFamily="18" charset="0"/>
              </a:rPr>
              <a:t>. </a:t>
            </a:r>
          </a:p>
          <a:p>
            <a:endParaRPr lang="en-RW" dirty="0"/>
          </a:p>
        </p:txBody>
      </p:sp>
    </p:spTree>
    <p:extLst>
      <p:ext uri="{BB962C8B-B14F-4D97-AF65-F5344CB8AC3E}">
        <p14:creationId xmlns:p14="http://schemas.microsoft.com/office/powerpoint/2010/main" val="20032401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3E656-018E-A800-561E-7626508E0F80}"/>
              </a:ext>
            </a:extLst>
          </p:cNvPr>
          <p:cNvSpPr>
            <a:spLocks noGrp="1"/>
          </p:cNvSpPr>
          <p:nvPr>
            <p:ph type="title"/>
          </p:nvPr>
        </p:nvSpPr>
        <p:spPr/>
        <p:txBody>
          <a:bodyPr>
            <a:normAutofit/>
          </a:bodyPr>
          <a:lstStyle/>
          <a:p>
            <a:r>
              <a:rPr lang="en-US" sz="3200" b="1" dirty="0"/>
              <a:t>5. Individualization /Personalized learning</a:t>
            </a:r>
            <a:endParaRPr lang="en-RW" sz="3200" b="1" dirty="0"/>
          </a:p>
        </p:txBody>
      </p:sp>
      <p:sp>
        <p:nvSpPr>
          <p:cNvPr id="3" name="Content Placeholder 2">
            <a:extLst>
              <a:ext uri="{FF2B5EF4-FFF2-40B4-BE49-F238E27FC236}">
                <a16:creationId xmlns:a16="http://schemas.microsoft.com/office/drawing/2014/main" id="{794E64DE-E310-D7F5-80F7-B6F129EF9717}"/>
              </a:ext>
            </a:extLst>
          </p:cNvPr>
          <p:cNvSpPr>
            <a:spLocks noGrp="1"/>
          </p:cNvSpPr>
          <p:nvPr>
            <p:ph idx="1"/>
          </p:nvPr>
        </p:nvSpPr>
        <p:spPr>
          <a:xfrm>
            <a:off x="838200" y="1425678"/>
            <a:ext cx="10515600" cy="5348748"/>
          </a:xfrm>
        </p:spPr>
        <p:txBody>
          <a:bodyPr>
            <a:normAutofit/>
          </a:bodyPr>
          <a:lstStyle/>
          <a:p>
            <a:pPr lvl="1" algn="just">
              <a:buSzPts val="1000"/>
              <a:tabLst>
                <a:tab pos="914400" algn="l"/>
              </a:tabLst>
            </a:pPr>
            <a:r>
              <a:rPr lang="en-RW" dirty="0">
                <a:effectLst/>
                <a:ea typeface="Times New Roman" panose="02020603050405020304" pitchFamily="18" charset="0"/>
                <a:cs typeface="Times New Roman" panose="02020603050405020304" pitchFamily="18" charset="0"/>
              </a:rPr>
              <a:t>Learning is more effective when it is tailored to individual students' needs, interests, and learning styles.</a:t>
            </a:r>
            <a:endParaRPr lang="en-US" dirty="0">
              <a:effectLst/>
              <a:ea typeface="Times New Roman" panose="02020603050405020304" pitchFamily="18" charset="0"/>
              <a:cs typeface="Times New Roman" panose="02020603050405020304" pitchFamily="18" charset="0"/>
            </a:endParaRPr>
          </a:p>
          <a:p>
            <a:pPr lvl="1" algn="just">
              <a:buSzPts val="1000"/>
              <a:tabLst>
                <a:tab pos="914400" algn="l"/>
              </a:tabLst>
            </a:pPr>
            <a:r>
              <a:rPr lang="en-RW" dirty="0">
                <a:effectLst/>
                <a:ea typeface="Times New Roman" panose="02020603050405020304" pitchFamily="18" charset="0"/>
                <a:cs typeface="Times New Roman" panose="02020603050405020304" pitchFamily="18" charset="0"/>
              </a:rPr>
              <a:t>This allows students to progress at their own pace.</a:t>
            </a:r>
            <a:endParaRPr lang="en-US" dirty="0">
              <a:ea typeface="Times New Roman" panose="02020603050405020304" pitchFamily="18" charset="0"/>
              <a:cs typeface="Times New Roman" panose="02020603050405020304" pitchFamily="18" charset="0"/>
            </a:endParaRPr>
          </a:p>
          <a:p>
            <a:pPr lvl="1" algn="just">
              <a:buSzPts val="1000"/>
              <a:tabLst>
                <a:tab pos="914400" algn="l"/>
              </a:tabLst>
            </a:pPr>
            <a:r>
              <a:rPr lang="en-US" dirty="0"/>
              <a:t>Individualization refers to tailoring the educational experience to meet the specific needs, abilities, and learning styles of each student. </a:t>
            </a:r>
          </a:p>
          <a:p>
            <a:pPr lvl="1" algn="just">
              <a:buSzPts val="1000"/>
              <a:tabLst>
                <a:tab pos="914400" algn="l"/>
              </a:tabLst>
            </a:pPr>
            <a:r>
              <a:rPr lang="en-US" dirty="0"/>
              <a:t>It recognizes that every student is unique, and therefore, requires different approaches, pace, and methods to optimize their learning. </a:t>
            </a:r>
          </a:p>
          <a:p>
            <a:pPr lvl="1" algn="just">
              <a:buSzPts val="1000"/>
              <a:tabLst>
                <a:tab pos="914400" algn="l"/>
              </a:tabLst>
            </a:pPr>
            <a:r>
              <a:rPr lang="en-US" dirty="0"/>
              <a:t>It allows teachers to focus on the distinct strengths, challenges, and interests of each learner to help them succeed.</a:t>
            </a:r>
          </a:p>
          <a:p>
            <a:pPr lvl="1" algn="just">
              <a:buSzPts val="1000"/>
              <a:tabLst>
                <a:tab pos="914400" algn="l"/>
              </a:tabLst>
            </a:pPr>
            <a:r>
              <a:rPr lang="en-US" altLang="en-US" dirty="0">
                <a:cs typeface="Times New Roman" panose="02020603050405020304" pitchFamily="18" charset="0"/>
              </a:rPr>
              <a:t>It allows the learner to learn on his/her own, at his/her own pace and possibly using diversified ways. </a:t>
            </a:r>
          </a:p>
          <a:p>
            <a:pPr lvl="1" algn="just">
              <a:buSzPts val="1000"/>
              <a:tabLst>
                <a:tab pos="914400" algn="l"/>
              </a:tabLst>
            </a:pPr>
            <a:r>
              <a:rPr lang="en-US" altLang="en-US" dirty="0">
                <a:cs typeface="Times New Roman" panose="02020603050405020304" pitchFamily="18" charset="0"/>
              </a:rPr>
              <a:t>Learning is personal, nobody can learn on behalf of another one.</a:t>
            </a:r>
          </a:p>
          <a:p>
            <a:pPr lvl="1" algn="just">
              <a:buSzPts val="1000"/>
              <a:tabLst>
                <a:tab pos="914400" algn="l"/>
              </a:tabLst>
            </a:pPr>
            <a:r>
              <a:rPr lang="en-US" altLang="en-US" dirty="0">
                <a:cs typeface="Times New Roman" panose="02020603050405020304" pitchFamily="18" charset="0"/>
              </a:rPr>
              <a:t>Teaching should reach individual capabilities, individual learning needs. </a:t>
            </a:r>
          </a:p>
          <a:p>
            <a:endParaRPr lang="en-RW" dirty="0"/>
          </a:p>
        </p:txBody>
      </p:sp>
    </p:spTree>
    <p:extLst>
      <p:ext uri="{BB962C8B-B14F-4D97-AF65-F5344CB8AC3E}">
        <p14:creationId xmlns:p14="http://schemas.microsoft.com/office/powerpoint/2010/main" val="3850848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794A4-F1A0-3ECA-CF74-09F990BDE416}"/>
              </a:ext>
            </a:extLst>
          </p:cNvPr>
          <p:cNvSpPr>
            <a:spLocks noGrp="1"/>
          </p:cNvSpPr>
          <p:nvPr>
            <p:ph type="title"/>
          </p:nvPr>
        </p:nvSpPr>
        <p:spPr/>
        <p:txBody>
          <a:bodyPr>
            <a:normAutofit/>
          </a:bodyPr>
          <a:lstStyle/>
          <a:p>
            <a:r>
              <a:rPr lang="en-US" sz="3200" b="1" dirty="0"/>
              <a:t>Individualization</a:t>
            </a:r>
            <a:endParaRPr lang="en-RW" sz="3200" dirty="0"/>
          </a:p>
        </p:txBody>
      </p:sp>
      <p:sp>
        <p:nvSpPr>
          <p:cNvPr id="3" name="Content Placeholder 2">
            <a:extLst>
              <a:ext uri="{FF2B5EF4-FFF2-40B4-BE49-F238E27FC236}">
                <a16:creationId xmlns:a16="http://schemas.microsoft.com/office/drawing/2014/main" id="{65DE980B-124F-65D8-957A-106C44397650}"/>
              </a:ext>
            </a:extLst>
          </p:cNvPr>
          <p:cNvSpPr>
            <a:spLocks noGrp="1"/>
          </p:cNvSpPr>
          <p:nvPr>
            <p:ph idx="1"/>
          </p:nvPr>
        </p:nvSpPr>
        <p:spPr>
          <a:xfrm>
            <a:off x="838200" y="1533832"/>
            <a:ext cx="10515600" cy="5324167"/>
          </a:xfrm>
        </p:spPr>
        <p:txBody>
          <a:bodyPr>
            <a:normAutofit/>
          </a:bodyPr>
          <a:lstStyle/>
          <a:p>
            <a:r>
              <a:rPr lang="en-US" altLang="en-US" dirty="0">
                <a:cs typeface="Times New Roman" panose="02020603050405020304" pitchFamily="18" charset="0"/>
              </a:rPr>
              <a:t>Each learner works alone, and the finished work is usually the outcome of unaided effort. </a:t>
            </a:r>
          </a:p>
          <a:p>
            <a:r>
              <a:rPr lang="en-US" altLang="en-US" dirty="0">
                <a:cs typeface="Times New Roman" panose="02020603050405020304" pitchFamily="18" charset="0"/>
              </a:rPr>
              <a:t>Learners do some activities; for example, writing a composition, tackling a mathematical problem or working on an assignment and the teacher assesses and criticizes each learner’s individual work</a:t>
            </a:r>
          </a:p>
          <a:p>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SzPts val="1000"/>
              <a:buFont typeface="Courier New" panose="02070309020205020404" pitchFamily="49" charset="0"/>
              <a:buChar char="o"/>
              <a:tabLst>
                <a:tab pos="914400" algn="l"/>
              </a:tabLst>
            </a:pPr>
            <a:endParaRPr lang="en-RW"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4049981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82C12-370D-4F7A-9348-15C211EBB83C}"/>
              </a:ext>
            </a:extLst>
          </p:cNvPr>
          <p:cNvSpPr>
            <a:spLocks noGrp="1"/>
          </p:cNvSpPr>
          <p:nvPr>
            <p:ph type="title"/>
          </p:nvPr>
        </p:nvSpPr>
        <p:spPr/>
        <p:txBody>
          <a:bodyPr>
            <a:normAutofit/>
          </a:bodyPr>
          <a:lstStyle/>
          <a:p>
            <a:r>
              <a:rPr lang="en-US" sz="3200" b="1" dirty="0">
                <a:ea typeface="Times New Roman" panose="02020603050405020304" pitchFamily="18" charset="0"/>
                <a:cs typeface="Times New Roman" panose="02020603050405020304" pitchFamily="18" charset="0"/>
              </a:rPr>
              <a:t>How to individualize learning?</a:t>
            </a:r>
            <a:br>
              <a:rPr lang="en-US" sz="3200" b="1" dirty="0">
                <a:ea typeface="Times New Roman" panose="02020603050405020304" pitchFamily="18"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BEDABE4A-DB64-2AFB-F4FA-082AEE96DE77}"/>
              </a:ext>
            </a:extLst>
          </p:cNvPr>
          <p:cNvSpPr>
            <a:spLocks noGrp="1"/>
          </p:cNvSpPr>
          <p:nvPr>
            <p:ph idx="1"/>
          </p:nvPr>
        </p:nvSpPr>
        <p:spPr/>
        <p:txBody>
          <a:bodyPr>
            <a:normAutofit fontScale="77500" lnSpcReduction="20000"/>
          </a:bodyPr>
          <a:lstStyle/>
          <a:p>
            <a:pPr>
              <a:lnSpc>
                <a:spcPct val="107000"/>
              </a:lnSpc>
              <a:spcAft>
                <a:spcPts val="800"/>
              </a:spcAft>
            </a:pPr>
            <a:r>
              <a:rPr lang="en-RW" dirty="0">
                <a:effectLst/>
                <a:ea typeface="Aptos" panose="020B0004020202020204" pitchFamily="34" charset="0"/>
                <a:cs typeface="Times New Roman" panose="02020603050405020304" pitchFamily="18" charset="0"/>
              </a:rPr>
              <a:t>Allowing students to learn at their own speed, moving faster through material they're comfortable with or taking more time on topics they find challenging.</a:t>
            </a:r>
            <a:endParaRPr lang="en-US" dirty="0">
              <a:effectLst/>
              <a:ea typeface="Aptos" panose="020B0004020202020204" pitchFamily="34" charset="0"/>
              <a:cs typeface="Times New Roman" panose="02020603050405020304" pitchFamily="18" charset="0"/>
            </a:endParaRPr>
          </a:p>
          <a:p>
            <a:pPr>
              <a:lnSpc>
                <a:spcPct val="107000"/>
              </a:lnSpc>
              <a:spcAft>
                <a:spcPts val="800"/>
              </a:spcAft>
            </a:pPr>
            <a:r>
              <a:rPr lang="en-RW" dirty="0">
                <a:effectLst/>
                <a:ea typeface="Aptos" panose="020B0004020202020204" pitchFamily="34" charset="0"/>
                <a:cs typeface="Times New Roman" panose="02020603050405020304" pitchFamily="18" charset="0"/>
              </a:rPr>
              <a:t>Offering different ways to learn the same content, such as providing multiple resources, activities, or assignments to accommodate various learning styles.</a:t>
            </a:r>
            <a:endParaRPr lang="en-US" dirty="0">
              <a:effectLst/>
              <a:ea typeface="Aptos" panose="020B0004020202020204" pitchFamily="34" charset="0"/>
              <a:cs typeface="Times New Roman" panose="02020603050405020304" pitchFamily="18" charset="0"/>
            </a:endParaRPr>
          </a:p>
          <a:p>
            <a:pPr>
              <a:lnSpc>
                <a:spcPct val="107000"/>
              </a:lnSpc>
              <a:spcAft>
                <a:spcPts val="800"/>
              </a:spcAft>
            </a:pPr>
            <a:r>
              <a:rPr lang="en-RW" dirty="0">
                <a:effectLst/>
                <a:ea typeface="Times New Roman" panose="02020603050405020304" pitchFamily="18" charset="0"/>
                <a:cs typeface="Times New Roman" panose="02020603050405020304" pitchFamily="18" charset="0"/>
              </a:rPr>
              <a:t>Offering different pathways for students to demonstrate learning (e.g., written papers, projects, presentations).</a:t>
            </a:r>
            <a:endParaRPr lang="en-RW" dirty="0">
              <a:effectLst/>
              <a:ea typeface="Aptos" panose="020B0004020202020204" pitchFamily="34" charset="0"/>
              <a:cs typeface="Times New Roman" panose="02020603050405020304" pitchFamily="18" charset="0"/>
            </a:endParaRPr>
          </a:p>
          <a:p>
            <a:pPr>
              <a:lnSpc>
                <a:spcPct val="107000"/>
              </a:lnSpc>
              <a:spcAft>
                <a:spcPts val="800"/>
              </a:spcAft>
            </a:pPr>
            <a:r>
              <a:rPr lang="en-RW" dirty="0">
                <a:effectLst/>
                <a:ea typeface="Aptos" panose="020B0004020202020204" pitchFamily="34" charset="0"/>
                <a:cs typeface="Times New Roman" panose="02020603050405020304" pitchFamily="18" charset="0"/>
              </a:rPr>
              <a:t>Providing different forms of assessments (e.g., projects, quizzes, oral presentations) that allow students to demonstrate their knowledge in ways that align with their strengths.</a:t>
            </a:r>
          </a:p>
          <a:p>
            <a:pPr>
              <a:lnSpc>
                <a:spcPct val="107000"/>
              </a:lnSpc>
              <a:spcAft>
                <a:spcPts val="800"/>
              </a:spcAft>
            </a:pPr>
            <a:r>
              <a:rPr lang="en-RW" dirty="0">
                <a:effectLst/>
                <a:ea typeface="Aptos" panose="020B0004020202020204" pitchFamily="34" charset="0"/>
                <a:cs typeface="Times New Roman" panose="02020603050405020304" pitchFamily="18" charset="0"/>
              </a:rPr>
              <a:t>Offering additional resources or assistance, such as one-on-one tutoring or online tools, to help students who need extra help.</a:t>
            </a:r>
          </a:p>
          <a:p>
            <a:endParaRPr lang="en-RW" dirty="0"/>
          </a:p>
        </p:txBody>
      </p:sp>
    </p:spTree>
    <p:extLst>
      <p:ext uri="{BB962C8B-B14F-4D97-AF65-F5344CB8AC3E}">
        <p14:creationId xmlns:p14="http://schemas.microsoft.com/office/powerpoint/2010/main" val="1825150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5F00B-65F1-3FBC-64CD-A5687E75C05B}"/>
              </a:ext>
            </a:extLst>
          </p:cNvPr>
          <p:cNvSpPr>
            <a:spLocks noGrp="1"/>
          </p:cNvSpPr>
          <p:nvPr>
            <p:ph type="title"/>
          </p:nvPr>
        </p:nvSpPr>
        <p:spPr/>
        <p:txBody>
          <a:bodyPr>
            <a:normAutofit/>
          </a:bodyPr>
          <a:lstStyle/>
          <a:p>
            <a:r>
              <a:rPr lang="en-US" sz="3200" b="1" dirty="0"/>
              <a:t>6. Cooperation</a:t>
            </a:r>
            <a:endParaRPr lang="en-RW" sz="3200" b="1" dirty="0"/>
          </a:p>
        </p:txBody>
      </p:sp>
      <p:sp>
        <p:nvSpPr>
          <p:cNvPr id="3" name="Content Placeholder 2">
            <a:extLst>
              <a:ext uri="{FF2B5EF4-FFF2-40B4-BE49-F238E27FC236}">
                <a16:creationId xmlns:a16="http://schemas.microsoft.com/office/drawing/2014/main" id="{699EF48D-DF1F-223E-1520-72DDE49C16C6}"/>
              </a:ext>
            </a:extLst>
          </p:cNvPr>
          <p:cNvSpPr>
            <a:spLocks noGrp="1"/>
          </p:cNvSpPr>
          <p:nvPr>
            <p:ph idx="1"/>
          </p:nvPr>
        </p:nvSpPr>
        <p:spPr>
          <a:xfrm>
            <a:off x="838200" y="1396180"/>
            <a:ext cx="10515600" cy="5378245"/>
          </a:xfrm>
        </p:spPr>
        <p:txBody>
          <a:bodyPr>
            <a:normAutofit/>
          </a:bodyPr>
          <a:lstStyle/>
          <a:p>
            <a:r>
              <a:rPr lang="en-US" sz="2400" dirty="0"/>
              <a:t>Cooperation refers to the process of students working together in pairs or groups to achieve a common goal or complete a shared task. </a:t>
            </a:r>
          </a:p>
          <a:p>
            <a:r>
              <a:rPr lang="en-US" sz="2400" dirty="0"/>
              <a:t>It emphasizes collaboration, communication, and teamwork, fostering an environment where students contribute to each other's learning and support one another's academic growth.</a:t>
            </a:r>
          </a:p>
          <a:p>
            <a:pPr algn="just"/>
            <a:r>
              <a:rPr lang="en-US" altLang="en-US" sz="2400" dirty="0">
                <a:cs typeface="Times New Roman" panose="02020603050405020304" pitchFamily="18" charset="0"/>
              </a:rPr>
              <a:t>Co-operation is based on the following key elements: </a:t>
            </a:r>
          </a:p>
          <a:p>
            <a:pPr>
              <a:lnSpc>
                <a:spcPct val="107000"/>
              </a:lnSpc>
              <a:spcAft>
                <a:spcPts val="800"/>
              </a:spcAft>
            </a:pPr>
            <a:r>
              <a:rPr lang="en-RW" sz="2400" b="1" dirty="0">
                <a:effectLst/>
                <a:ea typeface="Aptos" panose="020B0004020202020204" pitchFamily="34" charset="0"/>
                <a:cs typeface="Times New Roman" panose="02020603050405020304" pitchFamily="18" charset="0"/>
              </a:rPr>
              <a:t>Shared </a:t>
            </a:r>
            <a:r>
              <a:rPr lang="en-US" sz="2400" b="1" dirty="0">
                <a:effectLst/>
                <a:ea typeface="Aptos" panose="020B0004020202020204" pitchFamily="34" charset="0"/>
                <a:cs typeface="Times New Roman" panose="02020603050405020304" pitchFamily="18" charset="0"/>
              </a:rPr>
              <a:t>g</a:t>
            </a:r>
            <a:r>
              <a:rPr lang="en-RW" sz="2400" b="1" dirty="0" err="1">
                <a:effectLst/>
                <a:ea typeface="Aptos" panose="020B0004020202020204" pitchFamily="34" charset="0"/>
                <a:cs typeface="Times New Roman" panose="02020603050405020304" pitchFamily="18" charset="0"/>
              </a:rPr>
              <a:t>oals</a:t>
            </a:r>
            <a:r>
              <a:rPr lang="en-RW" sz="2400" b="1" dirty="0">
                <a:effectLst/>
                <a:ea typeface="Aptos" panose="020B0004020202020204" pitchFamily="34" charset="0"/>
                <a:cs typeface="Times New Roman" panose="02020603050405020304" pitchFamily="18" charset="0"/>
              </a:rPr>
              <a:t>:</a:t>
            </a:r>
            <a:r>
              <a:rPr lang="en-RW" sz="2400" dirty="0">
                <a:effectLst/>
                <a:ea typeface="Aptos" panose="020B0004020202020204" pitchFamily="34" charset="0"/>
                <a:cs typeface="Times New Roman" panose="02020603050405020304" pitchFamily="18" charset="0"/>
              </a:rPr>
              <a:t> Students work towards common objectives, ensuring that every member of the group is invested in the outcome.</a:t>
            </a:r>
          </a:p>
          <a:p>
            <a:pPr>
              <a:lnSpc>
                <a:spcPct val="107000"/>
              </a:lnSpc>
              <a:spcAft>
                <a:spcPts val="800"/>
              </a:spcAft>
            </a:pPr>
            <a:r>
              <a:rPr lang="en-RW" sz="2400" b="1" dirty="0">
                <a:effectLst/>
                <a:ea typeface="Aptos" panose="020B0004020202020204" pitchFamily="34" charset="0"/>
                <a:cs typeface="Times New Roman" panose="02020603050405020304" pitchFamily="18" charset="0"/>
              </a:rPr>
              <a:t>Interdependence:</a:t>
            </a:r>
            <a:r>
              <a:rPr lang="en-RW" sz="2400" dirty="0">
                <a:effectLst/>
                <a:ea typeface="Aptos" panose="020B0004020202020204" pitchFamily="34" charset="0"/>
                <a:cs typeface="Times New Roman" panose="02020603050405020304" pitchFamily="18" charset="0"/>
              </a:rPr>
              <a:t> Each student’s success is tied to the success of the group. They rely on one another’s strengths and contributions.</a:t>
            </a:r>
          </a:p>
          <a:p>
            <a:endParaRPr lang="en-US" sz="2400" dirty="0"/>
          </a:p>
          <a:p>
            <a:endParaRPr lang="en-RW" sz="2400" dirty="0"/>
          </a:p>
        </p:txBody>
      </p:sp>
    </p:spTree>
    <p:extLst>
      <p:ext uri="{BB962C8B-B14F-4D97-AF65-F5344CB8AC3E}">
        <p14:creationId xmlns:p14="http://schemas.microsoft.com/office/powerpoint/2010/main" val="2795100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1265E-148C-4CCA-A614-C9289CF7538E}"/>
              </a:ext>
            </a:extLst>
          </p:cNvPr>
          <p:cNvSpPr>
            <a:spLocks noGrp="1"/>
          </p:cNvSpPr>
          <p:nvPr>
            <p:ph type="title"/>
          </p:nvPr>
        </p:nvSpPr>
        <p:spPr/>
        <p:txBody>
          <a:bodyPr/>
          <a:lstStyle/>
          <a:p>
            <a:r>
              <a:rPr lang="en-US" sz="3200" b="1" dirty="0"/>
              <a:t>Deep approach to learning</a:t>
            </a:r>
            <a:endParaRPr lang="en-RW" sz="3200" b="1" dirty="0"/>
          </a:p>
        </p:txBody>
      </p:sp>
      <p:sp>
        <p:nvSpPr>
          <p:cNvPr id="3" name="Content Placeholder 2">
            <a:extLst>
              <a:ext uri="{FF2B5EF4-FFF2-40B4-BE49-F238E27FC236}">
                <a16:creationId xmlns:a16="http://schemas.microsoft.com/office/drawing/2014/main" id="{FA305329-18B3-69D1-562F-AF9677E5701A}"/>
              </a:ext>
            </a:extLst>
          </p:cNvPr>
          <p:cNvSpPr>
            <a:spLocks noGrp="1"/>
          </p:cNvSpPr>
          <p:nvPr>
            <p:ph idx="1"/>
          </p:nvPr>
        </p:nvSpPr>
        <p:spPr>
          <a:xfrm>
            <a:off x="448407" y="1600200"/>
            <a:ext cx="11175023" cy="4983162"/>
          </a:xfrm>
        </p:spPr>
        <p:txBody>
          <a:bodyPr/>
          <a:lstStyle/>
          <a:p>
            <a:pPr algn="just">
              <a:buClr>
                <a:schemeClr val="accent3"/>
              </a:buClr>
              <a:buFont typeface="Arial" panose="020B0604020202020204" pitchFamily="34" charset="0"/>
              <a:buChar char="•"/>
              <a:defRPr/>
            </a:pPr>
            <a:endParaRPr lang="en-ZA" sz="2000" dirty="0">
              <a:cs typeface="Times New Roman" panose="02020603050405020304" pitchFamily="18" charset="0"/>
            </a:endParaRPr>
          </a:p>
          <a:p>
            <a:pPr>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Learners who adopt a deep </a:t>
            </a:r>
            <a:r>
              <a:rPr lang="en-US" sz="2400" dirty="0">
                <a:latin typeface="Times New Roman" panose="02020603050405020304" pitchFamily="18" charset="0"/>
                <a:ea typeface="Aptos" panose="020B0004020202020204" pitchFamily="34" charset="0"/>
                <a:cs typeface="Times New Roman" panose="02020603050405020304" pitchFamily="18" charset="0"/>
              </a:rPr>
              <a:t>approach to </a:t>
            </a:r>
            <a:r>
              <a:rPr lang="en-RW" sz="2400" dirty="0">
                <a:latin typeface="Times New Roman" panose="02020603050405020304" pitchFamily="18" charset="0"/>
                <a:ea typeface="Aptos" panose="020B0004020202020204" pitchFamily="34" charset="0"/>
                <a:cs typeface="Times New Roman" panose="02020603050405020304" pitchFamily="18" charset="0"/>
              </a:rPr>
              <a:t>learning </a:t>
            </a:r>
            <a:r>
              <a:rPr lang="en-ZA" sz="2400" dirty="0">
                <a:latin typeface="Times New Roman" panose="02020603050405020304" pitchFamily="18" charset="0"/>
                <a:cs typeface="Times New Roman" panose="02020603050405020304" pitchFamily="18" charset="0"/>
              </a:rPr>
              <a:t>interact with the content;</a:t>
            </a:r>
          </a:p>
          <a:p>
            <a:pPr>
              <a:lnSpc>
                <a:spcPct val="107000"/>
              </a:lnSpc>
              <a:spcAft>
                <a:spcPts val="800"/>
              </a:spcAft>
            </a:pPr>
            <a:r>
              <a:rPr lang="en-ZA" sz="2400" dirty="0">
                <a:latin typeface="Times New Roman" panose="02020603050405020304" pitchFamily="18" charset="0"/>
                <a:cs typeface="Times New Roman" panose="02020603050405020304" pitchFamily="18" charset="0"/>
              </a:rPr>
              <a:t>They make use of evidence/examples, inquiry and evaluation;</a:t>
            </a:r>
          </a:p>
          <a:p>
            <a:pPr>
              <a:lnSpc>
                <a:spcPct val="107000"/>
              </a:lnSpc>
              <a:spcAft>
                <a:spcPts val="800"/>
              </a:spcAft>
            </a:pPr>
            <a:r>
              <a:rPr lang="en-ZA" sz="2400" dirty="0">
                <a:latin typeface="Times New Roman" panose="02020603050405020304" pitchFamily="18" charset="0"/>
                <a:cs typeface="Times New Roman" panose="02020603050405020304" pitchFamily="18" charset="0"/>
              </a:rPr>
              <a:t>They insist on the relationships between ideas;</a:t>
            </a:r>
          </a:p>
          <a:p>
            <a:pPr>
              <a:lnSpc>
                <a:spcPct val="107000"/>
              </a:lnSpc>
              <a:spcAft>
                <a:spcPts val="800"/>
              </a:spcAft>
            </a:pPr>
            <a:r>
              <a:rPr lang="en-ZA" sz="2400" dirty="0">
                <a:latin typeface="Times New Roman" panose="02020603050405020304" pitchFamily="18" charset="0"/>
                <a:cs typeface="Times New Roman" panose="02020603050405020304" pitchFamily="18" charset="0"/>
              </a:rPr>
              <a:t>They are interested and motivated to learn;</a:t>
            </a:r>
          </a:p>
          <a:p>
            <a:pPr>
              <a:lnSpc>
                <a:spcPct val="107000"/>
              </a:lnSpc>
              <a:spcAft>
                <a:spcPts val="800"/>
              </a:spcAft>
            </a:pPr>
            <a:r>
              <a:rPr lang="en-ZA" sz="2400" dirty="0">
                <a:latin typeface="Times New Roman" panose="02020603050405020304" pitchFamily="18" charset="0"/>
                <a:cs typeface="Times New Roman" panose="02020603050405020304" pitchFamily="18" charset="0"/>
              </a:rPr>
              <a:t>They relate new ideas to previous lesson; </a:t>
            </a:r>
          </a:p>
          <a:p>
            <a:pPr>
              <a:lnSpc>
                <a:spcPct val="107000"/>
              </a:lnSpc>
              <a:spcAft>
                <a:spcPts val="800"/>
              </a:spcAft>
            </a:pPr>
            <a:r>
              <a:rPr lang="en-ZA" sz="2400" dirty="0">
                <a:latin typeface="Times New Roman" panose="02020603050405020304" pitchFamily="18" charset="0"/>
                <a:cs typeface="Times New Roman" panose="02020603050405020304" pitchFamily="18" charset="0"/>
              </a:rPr>
              <a:t>They relate concepts to everyday experience;</a:t>
            </a:r>
          </a:p>
          <a:p>
            <a:pPr>
              <a:lnSpc>
                <a:spcPct val="107000"/>
              </a:lnSpc>
              <a:spcAft>
                <a:spcPts val="800"/>
              </a:spcAft>
            </a:pPr>
            <a:r>
              <a:rPr lang="en-ZA" sz="2400" dirty="0">
                <a:latin typeface="Times New Roman" panose="02020603050405020304" pitchFamily="18" charset="0"/>
                <a:cs typeface="Times New Roman" panose="02020603050405020304" pitchFamily="18" charset="0"/>
              </a:rPr>
              <a:t>They tend to read and study beyond the course requirements.</a:t>
            </a:r>
          </a:p>
          <a:p>
            <a:pPr marL="205740" indent="-205740" algn="just">
              <a:buClr>
                <a:schemeClr val="accent3"/>
              </a:buClr>
              <a:buFont typeface="Wingdings 2"/>
              <a:buChar char=""/>
              <a:defRPr/>
            </a:pPr>
            <a:endParaRPr lang="en-ZA" sz="48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752198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13A5-7201-2952-7300-3E14158B55A1}"/>
              </a:ext>
            </a:extLst>
          </p:cNvPr>
          <p:cNvSpPr>
            <a:spLocks noGrp="1"/>
          </p:cNvSpPr>
          <p:nvPr>
            <p:ph type="title"/>
          </p:nvPr>
        </p:nvSpPr>
        <p:spPr/>
        <p:txBody>
          <a:bodyPr>
            <a:normAutofit/>
          </a:bodyPr>
          <a:lstStyle/>
          <a:p>
            <a:r>
              <a:rPr lang="en-US" sz="3200" b="1" dirty="0"/>
              <a:t>Cooperation</a:t>
            </a:r>
            <a:endParaRPr lang="en-RW" sz="3200" dirty="0"/>
          </a:p>
        </p:txBody>
      </p:sp>
      <p:sp>
        <p:nvSpPr>
          <p:cNvPr id="3" name="Content Placeholder 2">
            <a:extLst>
              <a:ext uri="{FF2B5EF4-FFF2-40B4-BE49-F238E27FC236}">
                <a16:creationId xmlns:a16="http://schemas.microsoft.com/office/drawing/2014/main" id="{D70A9BF1-313A-7C4E-16E4-2F23DB690E28}"/>
              </a:ext>
            </a:extLst>
          </p:cNvPr>
          <p:cNvSpPr>
            <a:spLocks noGrp="1"/>
          </p:cNvSpPr>
          <p:nvPr>
            <p:ph idx="1"/>
          </p:nvPr>
        </p:nvSpPr>
        <p:spPr>
          <a:xfrm>
            <a:off x="838200" y="1825624"/>
            <a:ext cx="10515600" cy="5032376"/>
          </a:xfrm>
        </p:spPr>
        <p:txBody>
          <a:bodyPr>
            <a:normAutofit fontScale="40000" lnSpcReduction="20000"/>
          </a:bodyPr>
          <a:lstStyle/>
          <a:p>
            <a:pPr>
              <a:lnSpc>
                <a:spcPct val="107000"/>
              </a:lnSpc>
              <a:spcAft>
                <a:spcPts val="800"/>
              </a:spcAft>
            </a:pPr>
            <a:r>
              <a:rPr lang="en-RW" sz="6200" b="1" dirty="0" err="1">
                <a:effectLst/>
                <a:ea typeface="Aptos" panose="020B0004020202020204" pitchFamily="34" charset="0"/>
                <a:cs typeface="Times New Roman" panose="02020603050405020304" pitchFamily="18" charset="0"/>
              </a:rPr>
              <a:t>Collaborati</a:t>
            </a:r>
            <a:r>
              <a:rPr lang="en-US" sz="6200" b="1" dirty="0">
                <a:ea typeface="Aptos" panose="020B0004020202020204" pitchFamily="34" charset="0"/>
                <a:cs typeface="Times New Roman" panose="02020603050405020304" pitchFamily="18" charset="0"/>
              </a:rPr>
              <a:t>on</a:t>
            </a:r>
            <a:r>
              <a:rPr lang="en-RW" sz="6200" b="1" dirty="0">
                <a:effectLst/>
                <a:ea typeface="Aptos" panose="020B0004020202020204" pitchFamily="34" charset="0"/>
                <a:cs typeface="Times New Roman" panose="02020603050405020304" pitchFamily="18" charset="0"/>
              </a:rPr>
              <a:t>:</a:t>
            </a:r>
            <a:r>
              <a:rPr lang="en-RW" sz="6200" dirty="0">
                <a:effectLst/>
                <a:ea typeface="Aptos" panose="020B0004020202020204" pitchFamily="34" charset="0"/>
                <a:cs typeface="Times New Roman" panose="02020603050405020304" pitchFamily="18" charset="0"/>
              </a:rPr>
              <a:t> Students engage in discussions, share ideas, and collectively find solutions to challenges or tasks.</a:t>
            </a:r>
          </a:p>
          <a:p>
            <a:pPr>
              <a:lnSpc>
                <a:spcPct val="107000"/>
              </a:lnSpc>
              <a:spcAft>
                <a:spcPts val="800"/>
              </a:spcAft>
            </a:pPr>
            <a:r>
              <a:rPr lang="en-RW" sz="6200" b="1" dirty="0">
                <a:effectLst/>
                <a:ea typeface="Aptos" panose="020B0004020202020204" pitchFamily="34" charset="0"/>
                <a:cs typeface="Times New Roman" panose="02020603050405020304" pitchFamily="18" charset="0"/>
              </a:rPr>
              <a:t>Mutual </a:t>
            </a:r>
            <a:r>
              <a:rPr lang="en-US" sz="6200" b="1" dirty="0">
                <a:effectLst/>
                <a:ea typeface="Aptos" panose="020B0004020202020204" pitchFamily="34" charset="0"/>
                <a:cs typeface="Times New Roman" panose="02020603050405020304" pitchFamily="18" charset="0"/>
              </a:rPr>
              <a:t>s</a:t>
            </a:r>
            <a:r>
              <a:rPr lang="en-RW" sz="6200" b="1" dirty="0" err="1">
                <a:effectLst/>
                <a:ea typeface="Aptos" panose="020B0004020202020204" pitchFamily="34" charset="0"/>
                <a:cs typeface="Times New Roman" panose="02020603050405020304" pitchFamily="18" charset="0"/>
              </a:rPr>
              <a:t>upport</a:t>
            </a:r>
            <a:r>
              <a:rPr lang="en-RW" sz="6200" b="1" dirty="0">
                <a:effectLst/>
                <a:ea typeface="Aptos" panose="020B0004020202020204" pitchFamily="34" charset="0"/>
                <a:cs typeface="Times New Roman" panose="02020603050405020304" pitchFamily="18" charset="0"/>
              </a:rPr>
              <a:t>:</a:t>
            </a:r>
            <a:r>
              <a:rPr lang="en-RW" sz="6200" dirty="0">
                <a:effectLst/>
                <a:ea typeface="Aptos" panose="020B0004020202020204" pitchFamily="34" charset="0"/>
                <a:cs typeface="Times New Roman" panose="02020603050405020304" pitchFamily="18" charset="0"/>
              </a:rPr>
              <a:t> Group members offer encouragement, help each other understand the material, and provide emotional or academic support.</a:t>
            </a:r>
          </a:p>
          <a:p>
            <a:pPr>
              <a:lnSpc>
                <a:spcPct val="107000"/>
              </a:lnSpc>
              <a:spcAft>
                <a:spcPts val="800"/>
              </a:spcAft>
            </a:pPr>
            <a:r>
              <a:rPr lang="en-RW" sz="6200" b="1" dirty="0">
                <a:effectLst/>
                <a:ea typeface="Aptos" panose="020B0004020202020204" pitchFamily="34" charset="0"/>
                <a:cs typeface="Times New Roman" panose="02020603050405020304" pitchFamily="18" charset="0"/>
              </a:rPr>
              <a:t>Active </a:t>
            </a:r>
            <a:r>
              <a:rPr lang="en-US" sz="6200" b="1" dirty="0">
                <a:effectLst/>
                <a:ea typeface="Aptos" panose="020B0004020202020204" pitchFamily="34" charset="0"/>
                <a:cs typeface="Times New Roman" panose="02020603050405020304" pitchFamily="18" charset="0"/>
              </a:rPr>
              <a:t>p</a:t>
            </a:r>
            <a:r>
              <a:rPr lang="en-RW" sz="6200" b="1" dirty="0" err="1">
                <a:effectLst/>
                <a:ea typeface="Aptos" panose="020B0004020202020204" pitchFamily="34" charset="0"/>
                <a:cs typeface="Times New Roman" panose="02020603050405020304" pitchFamily="18" charset="0"/>
              </a:rPr>
              <a:t>articipation</a:t>
            </a:r>
            <a:r>
              <a:rPr lang="en-RW" sz="6200" b="1" dirty="0">
                <a:effectLst/>
                <a:ea typeface="Aptos" panose="020B0004020202020204" pitchFamily="34" charset="0"/>
                <a:cs typeface="Times New Roman" panose="02020603050405020304" pitchFamily="18" charset="0"/>
              </a:rPr>
              <a:t>:</a:t>
            </a:r>
            <a:r>
              <a:rPr lang="en-RW" sz="6200" dirty="0">
                <a:effectLst/>
                <a:ea typeface="Aptos" panose="020B0004020202020204" pitchFamily="34" charset="0"/>
                <a:cs typeface="Times New Roman" panose="02020603050405020304" pitchFamily="18" charset="0"/>
              </a:rPr>
              <a:t> Each student plays an active role in the process, contributing their knowledge, skills, and insights.</a:t>
            </a:r>
            <a:endParaRPr lang="en-US" sz="6200" dirty="0">
              <a:effectLst/>
              <a:ea typeface="Aptos" panose="020B0004020202020204" pitchFamily="34" charset="0"/>
              <a:cs typeface="Times New Roman" panose="02020603050405020304" pitchFamily="18" charset="0"/>
            </a:endParaRPr>
          </a:p>
          <a:p>
            <a:pPr>
              <a:lnSpc>
                <a:spcPct val="107000"/>
              </a:lnSpc>
              <a:spcAft>
                <a:spcPts val="800"/>
              </a:spcAft>
            </a:pPr>
            <a:r>
              <a:rPr lang="en-US" sz="6200" b="1" dirty="0"/>
              <a:t>A</a:t>
            </a:r>
            <a:r>
              <a:rPr lang="en-US" sz="6200" dirty="0"/>
              <a:t> </a:t>
            </a:r>
            <a:r>
              <a:rPr lang="en-US" sz="6200" b="1" dirty="0"/>
              <a:t>sense of responsibility: </a:t>
            </a:r>
            <a:r>
              <a:rPr lang="en-US" sz="6200" dirty="0"/>
              <a:t>Each student feels responsible for the accomplishment of the task given. </a:t>
            </a:r>
          </a:p>
          <a:p>
            <a:pPr>
              <a:lnSpc>
                <a:spcPct val="107000"/>
              </a:lnSpc>
              <a:spcAft>
                <a:spcPts val="800"/>
              </a:spcAft>
            </a:pPr>
            <a:r>
              <a:rPr lang="en-US" sz="6200" dirty="0"/>
              <a:t>Each student takes ownership of the work given, their progress, their behavior, and their role within the group.</a:t>
            </a:r>
            <a:endParaRPr lang="en-RW" sz="6200" dirty="0">
              <a:effectLst/>
              <a:ea typeface="Aptos" panose="020B0004020202020204" pitchFamily="34" charset="0"/>
              <a:cs typeface="Times New Roman" panose="02020603050405020304" pitchFamily="18" charset="0"/>
            </a:endParaRPr>
          </a:p>
          <a:p>
            <a:pPr algn="just"/>
            <a:endParaRPr lang="en-US" altLang="en-US" sz="6200" dirty="0">
              <a:cs typeface="Times New Roman" panose="02020603050405020304" pitchFamily="18" charset="0"/>
            </a:endParaRPr>
          </a:p>
          <a:p>
            <a:endParaRPr lang="en-RW" dirty="0"/>
          </a:p>
        </p:txBody>
      </p:sp>
    </p:spTree>
    <p:extLst>
      <p:ext uri="{BB962C8B-B14F-4D97-AF65-F5344CB8AC3E}">
        <p14:creationId xmlns:p14="http://schemas.microsoft.com/office/powerpoint/2010/main" val="24335006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28E36-700E-5822-AA0F-4299FB831FDB}"/>
              </a:ext>
            </a:extLst>
          </p:cNvPr>
          <p:cNvSpPr>
            <a:spLocks noGrp="1"/>
          </p:cNvSpPr>
          <p:nvPr>
            <p:ph type="title"/>
          </p:nvPr>
        </p:nvSpPr>
        <p:spPr/>
        <p:txBody>
          <a:bodyPr>
            <a:normAutofit/>
          </a:bodyPr>
          <a:lstStyle/>
          <a:p>
            <a:r>
              <a:rPr lang="en-US" sz="3200" b="1" dirty="0"/>
              <a:t>Cooperation</a:t>
            </a:r>
            <a:endParaRPr lang="en-RW" sz="3200" b="1" dirty="0"/>
          </a:p>
        </p:txBody>
      </p:sp>
      <p:sp>
        <p:nvSpPr>
          <p:cNvPr id="3" name="Content Placeholder 2">
            <a:extLst>
              <a:ext uri="{FF2B5EF4-FFF2-40B4-BE49-F238E27FC236}">
                <a16:creationId xmlns:a16="http://schemas.microsoft.com/office/drawing/2014/main" id="{A7B11B1D-09BC-C6C5-FA2D-6B1A9E3917B9}"/>
              </a:ext>
            </a:extLst>
          </p:cNvPr>
          <p:cNvSpPr>
            <a:spLocks noGrp="1"/>
          </p:cNvSpPr>
          <p:nvPr>
            <p:ph idx="1"/>
          </p:nvPr>
        </p:nvSpPr>
        <p:spPr>
          <a:xfrm>
            <a:off x="838200" y="1825624"/>
            <a:ext cx="10154265" cy="4791485"/>
          </a:xfrm>
        </p:spPr>
        <p:txBody>
          <a:bodyPr>
            <a:normAutofit/>
          </a:bodyPr>
          <a:lstStyle/>
          <a:p>
            <a:pPr algn="just"/>
            <a:r>
              <a:rPr lang="en-US" altLang="en-US" sz="2400" dirty="0">
                <a:latin typeface="Times New Roman" panose="02020603050405020304" pitchFamily="18" charset="0"/>
                <a:cs typeface="Times New Roman" panose="02020603050405020304" pitchFamily="18" charset="0"/>
              </a:rPr>
              <a:t>If for example a group of learners has to produce a report from experiments carried out in Physics laboratory, the quality of their work will depend on the quality of the information provided by the teacher and the way the learners have integrated this information.</a:t>
            </a:r>
          </a:p>
          <a:p>
            <a:pPr algn="just"/>
            <a:r>
              <a:rPr lang="en-US" altLang="en-US" sz="2400" dirty="0">
                <a:latin typeface="Times New Roman" panose="02020603050405020304" pitchFamily="18" charset="0"/>
                <a:cs typeface="Times New Roman" panose="02020603050405020304" pitchFamily="18" charset="0"/>
              </a:rPr>
              <a:t>In this case, a group is involved in carrying out a given task. </a:t>
            </a:r>
          </a:p>
          <a:p>
            <a:pPr algn="just"/>
            <a:r>
              <a:rPr lang="en-US" altLang="en-US" sz="2400" dirty="0">
                <a:latin typeface="Times New Roman" panose="02020603050405020304" pitchFamily="18" charset="0"/>
                <a:cs typeface="Times New Roman" panose="02020603050405020304" pitchFamily="18" charset="0"/>
              </a:rPr>
              <a:t>Here, </a:t>
            </a:r>
            <a:r>
              <a:rPr lang="en-US" altLang="en-US" sz="2400" b="1" dirty="0">
                <a:latin typeface="Times New Roman" panose="02020603050405020304" pitchFamily="18" charset="0"/>
                <a:cs typeface="Times New Roman" panose="02020603050405020304" pitchFamily="18" charset="0"/>
              </a:rPr>
              <a:t>competition</a:t>
            </a:r>
            <a:r>
              <a:rPr lang="en-US" altLang="en-US" sz="2400" dirty="0">
                <a:latin typeface="Times New Roman" panose="02020603050405020304" pitchFamily="18" charset="0"/>
                <a:cs typeface="Times New Roman" panose="02020603050405020304" pitchFamily="18" charset="0"/>
              </a:rPr>
              <a:t> and </a:t>
            </a:r>
            <a:r>
              <a:rPr lang="en-US" altLang="en-US" sz="2400" b="1" dirty="0">
                <a:latin typeface="Times New Roman" panose="02020603050405020304" pitchFamily="18" charset="0"/>
                <a:cs typeface="Times New Roman" panose="02020603050405020304" pitchFamily="18" charset="0"/>
              </a:rPr>
              <a:t>individualism</a:t>
            </a:r>
            <a:r>
              <a:rPr lang="en-US" altLang="en-US" sz="2400" dirty="0">
                <a:latin typeface="Times New Roman" panose="02020603050405020304" pitchFamily="18" charset="0"/>
                <a:cs typeface="Times New Roman" panose="02020603050405020304" pitchFamily="18" charset="0"/>
              </a:rPr>
              <a:t> are not allowed. </a:t>
            </a:r>
          </a:p>
          <a:p>
            <a:pPr algn="just"/>
            <a:r>
              <a:rPr lang="en-US" altLang="en-US" sz="2400" dirty="0">
                <a:latin typeface="Times New Roman" panose="02020603050405020304" pitchFamily="18" charset="0"/>
                <a:cs typeface="Times New Roman" panose="02020603050405020304" pitchFamily="18" charset="0"/>
              </a:rPr>
              <a:t>The involvement of the group is essential, because all the members must learn, and they must teach each other. </a:t>
            </a:r>
          </a:p>
          <a:p>
            <a:pPr algn="just"/>
            <a:r>
              <a:rPr lang="en-US" altLang="en-US" sz="2400" dirty="0">
                <a:latin typeface="Times New Roman" panose="02020603050405020304" pitchFamily="18" charset="0"/>
                <a:cs typeface="Times New Roman" panose="02020603050405020304" pitchFamily="18" charset="0"/>
              </a:rPr>
              <a:t>The group is </a:t>
            </a:r>
            <a:r>
              <a:rPr lang="en-GB" altLang="en-US" sz="2400" dirty="0">
                <a:latin typeface="Times New Roman" panose="02020603050405020304" pitchFamily="18" charset="0"/>
                <a:cs typeface="Times New Roman" panose="02020603050405020304" pitchFamily="18" charset="0"/>
              </a:rPr>
              <a:t>organised</a:t>
            </a:r>
            <a:r>
              <a:rPr lang="en-US" altLang="en-US" sz="2400" dirty="0">
                <a:latin typeface="Times New Roman" panose="02020603050405020304" pitchFamily="18" charset="0"/>
                <a:cs typeface="Times New Roman" panose="02020603050405020304" pitchFamily="18" charset="0"/>
              </a:rPr>
              <a:t> in a way that everybody participates, </a:t>
            </a:r>
            <a:r>
              <a:rPr lang="en-US" altLang="en-US" sz="2400" b="1" dirty="0">
                <a:latin typeface="Times New Roman" panose="02020603050405020304" pitchFamily="18" charset="0"/>
                <a:cs typeface="Times New Roman" panose="02020603050405020304" pitchFamily="18" charset="0"/>
              </a:rPr>
              <a:t>collective</a:t>
            </a:r>
            <a:r>
              <a:rPr lang="en-US" altLang="en-US" sz="2400" dirty="0">
                <a:latin typeface="Times New Roman" panose="02020603050405020304" pitchFamily="18" charset="0"/>
                <a:cs typeface="Times New Roman" panose="02020603050405020304" pitchFamily="18" charset="0"/>
              </a:rPr>
              <a:t> success is superior to personal success.</a:t>
            </a:r>
          </a:p>
          <a:p>
            <a:endParaRPr lang="en-RW" dirty="0"/>
          </a:p>
        </p:txBody>
      </p:sp>
    </p:spTree>
    <p:extLst>
      <p:ext uri="{BB962C8B-B14F-4D97-AF65-F5344CB8AC3E}">
        <p14:creationId xmlns:p14="http://schemas.microsoft.com/office/powerpoint/2010/main" val="1171951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E1006-0398-B54B-3CDB-9F8BEF3F4387}"/>
              </a:ext>
            </a:extLst>
          </p:cNvPr>
          <p:cNvSpPr>
            <a:spLocks noGrp="1"/>
          </p:cNvSpPr>
          <p:nvPr>
            <p:ph type="title"/>
          </p:nvPr>
        </p:nvSpPr>
        <p:spPr/>
        <p:txBody>
          <a:bodyPr>
            <a:normAutofit/>
          </a:bodyPr>
          <a:lstStyle/>
          <a:p>
            <a:r>
              <a:rPr lang="en-US" sz="3200" b="1" dirty="0"/>
              <a:t>7. Transfer</a:t>
            </a:r>
            <a:endParaRPr lang="en-RW" sz="3200" b="1" dirty="0"/>
          </a:p>
        </p:txBody>
      </p:sp>
      <p:sp>
        <p:nvSpPr>
          <p:cNvPr id="3" name="Content Placeholder 2">
            <a:extLst>
              <a:ext uri="{FF2B5EF4-FFF2-40B4-BE49-F238E27FC236}">
                <a16:creationId xmlns:a16="http://schemas.microsoft.com/office/drawing/2014/main" id="{15E49FF4-41BF-F4BA-14DE-7B5429C953EF}"/>
              </a:ext>
            </a:extLst>
          </p:cNvPr>
          <p:cNvSpPr>
            <a:spLocks noGrp="1"/>
          </p:cNvSpPr>
          <p:nvPr>
            <p:ph idx="1"/>
          </p:nvPr>
        </p:nvSpPr>
        <p:spPr>
          <a:xfrm>
            <a:off x="838200" y="1825624"/>
            <a:ext cx="10515600" cy="4801317"/>
          </a:xfrm>
        </p:spPr>
        <p:txBody>
          <a:bodyPr>
            <a:normAutofit/>
          </a:bodyPr>
          <a:lstStyle/>
          <a:p>
            <a:pPr algn="just"/>
            <a:r>
              <a:rPr lang="en-US" sz="2400" dirty="0"/>
              <a:t>Transfer refers to the process by which students apply knowledge, skills, or concepts learned in one context to new or different situations. </a:t>
            </a:r>
          </a:p>
          <a:p>
            <a:pPr algn="just"/>
            <a:r>
              <a:rPr lang="en-US" sz="2400" dirty="0"/>
              <a:t>It involves the ability to take what has been learned and use it in other settings, tasks, or problems, either within the same subject area or across different subjects. </a:t>
            </a:r>
          </a:p>
          <a:p>
            <a:pPr algn="just"/>
            <a:r>
              <a:rPr lang="en-US" sz="2400" dirty="0"/>
              <a:t>Transfer can occur in both </a:t>
            </a:r>
            <a:r>
              <a:rPr lang="en-US" sz="2400" b="1" dirty="0"/>
              <a:t>positive and negative </a:t>
            </a:r>
            <a:r>
              <a:rPr lang="en-US" sz="2400" dirty="0"/>
              <a:t>forms—positive transfer is when prior learning aids new learning, while negative transfer is when previous learning interferes with new learning.</a:t>
            </a:r>
          </a:p>
          <a:p>
            <a:endParaRPr lang="en-RW" dirty="0"/>
          </a:p>
        </p:txBody>
      </p:sp>
    </p:spTree>
    <p:extLst>
      <p:ext uri="{BB962C8B-B14F-4D97-AF65-F5344CB8AC3E}">
        <p14:creationId xmlns:p14="http://schemas.microsoft.com/office/powerpoint/2010/main" val="40499934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07A35-FC6F-E660-D3F8-323C4702010A}"/>
              </a:ext>
            </a:extLst>
          </p:cNvPr>
          <p:cNvSpPr>
            <a:spLocks noGrp="1"/>
          </p:cNvSpPr>
          <p:nvPr>
            <p:ph type="title"/>
          </p:nvPr>
        </p:nvSpPr>
        <p:spPr/>
        <p:txBody>
          <a:bodyPr>
            <a:normAutofit/>
          </a:bodyPr>
          <a:lstStyle/>
          <a:p>
            <a:r>
              <a:rPr lang="en-US" sz="3200" b="1" dirty="0"/>
              <a:t>Transfer</a:t>
            </a:r>
            <a:endParaRPr lang="en-RW" sz="3200" b="1" dirty="0"/>
          </a:p>
        </p:txBody>
      </p:sp>
      <p:sp>
        <p:nvSpPr>
          <p:cNvPr id="3" name="Content Placeholder 2">
            <a:extLst>
              <a:ext uri="{FF2B5EF4-FFF2-40B4-BE49-F238E27FC236}">
                <a16:creationId xmlns:a16="http://schemas.microsoft.com/office/drawing/2014/main" id="{06230CF8-449B-07AD-E197-362B8D814368}"/>
              </a:ext>
            </a:extLst>
          </p:cNvPr>
          <p:cNvSpPr>
            <a:spLocks noGrp="1"/>
          </p:cNvSpPr>
          <p:nvPr>
            <p:ph idx="1"/>
          </p:nvPr>
        </p:nvSpPr>
        <p:spPr>
          <a:xfrm>
            <a:off x="838200" y="1825625"/>
            <a:ext cx="10006781" cy="4830814"/>
          </a:xfrm>
        </p:spPr>
        <p:txBody>
          <a:bodyPr>
            <a:normAutofit fontScale="92500" lnSpcReduction="20000"/>
          </a:bodyPr>
          <a:lstStyle/>
          <a:p>
            <a:pPr lvl="0" algn="just">
              <a:lnSpc>
                <a:spcPct val="107000"/>
              </a:lnSpc>
              <a:spcAft>
                <a:spcPts val="800"/>
              </a:spcAft>
              <a:tabLst>
                <a:tab pos="457200" algn="l"/>
              </a:tabLst>
            </a:pPr>
            <a:r>
              <a:rPr lang="en-RW" sz="2800" b="1" dirty="0">
                <a:effectLst/>
                <a:latin typeface="Times New Roman" panose="02020603050405020304" pitchFamily="18" charset="0"/>
                <a:ea typeface="Aptos" panose="020B0004020202020204" pitchFamily="34" charset="0"/>
                <a:cs typeface="Times New Roman" panose="02020603050405020304" pitchFamily="18" charset="0"/>
              </a:rPr>
              <a:t>Near Transfer:</a:t>
            </a:r>
            <a:r>
              <a:rPr lang="en-RW" sz="2800" dirty="0">
                <a:effectLst/>
                <a:latin typeface="Times New Roman" panose="02020603050405020304" pitchFamily="18" charset="0"/>
                <a:ea typeface="Aptos" panose="020B0004020202020204" pitchFamily="34" charset="0"/>
                <a:cs typeface="Times New Roman" panose="02020603050405020304" pitchFamily="18" charset="0"/>
              </a:rPr>
              <a:t> When skills or knowledge are applied to a very similar context. For example, applying math skills to solve word problems in the same subject area.</a:t>
            </a:r>
          </a:p>
          <a:p>
            <a:pPr lvl="0" algn="just">
              <a:lnSpc>
                <a:spcPct val="107000"/>
              </a:lnSpc>
              <a:spcAft>
                <a:spcPts val="800"/>
              </a:spcAft>
              <a:tabLst>
                <a:tab pos="457200" algn="l"/>
              </a:tabLst>
            </a:pPr>
            <a:r>
              <a:rPr lang="en-RW" sz="2800" b="1" dirty="0">
                <a:effectLst/>
                <a:latin typeface="Times New Roman" panose="02020603050405020304" pitchFamily="18" charset="0"/>
                <a:ea typeface="Aptos" panose="020B0004020202020204" pitchFamily="34" charset="0"/>
                <a:cs typeface="Times New Roman" panose="02020603050405020304" pitchFamily="18" charset="0"/>
              </a:rPr>
              <a:t>Far Transfer:</a:t>
            </a:r>
            <a:r>
              <a:rPr lang="en-RW" sz="2800" dirty="0">
                <a:effectLst/>
                <a:latin typeface="Times New Roman" panose="02020603050405020304" pitchFamily="18" charset="0"/>
                <a:ea typeface="Aptos" panose="020B0004020202020204" pitchFamily="34" charset="0"/>
                <a:cs typeface="Times New Roman" panose="02020603050405020304" pitchFamily="18" charset="0"/>
              </a:rPr>
              <a:t> When skills or knowledge are applied to a very different or novel context. For example, applying problem-solving techniques learned in science to resolve issues in daily life or in other subjects like history.</a:t>
            </a:r>
          </a:p>
          <a:p>
            <a:pPr algn="just"/>
            <a:r>
              <a:rPr lang="en-US" b="1" dirty="0">
                <a:latin typeface="Times New Roman" panose="02020603050405020304" pitchFamily="18" charset="0"/>
                <a:cs typeface="Times New Roman" panose="02020603050405020304" pitchFamily="18" charset="0"/>
              </a:rPr>
              <a:t>Zero transfer</a:t>
            </a:r>
            <a:r>
              <a:rPr lang="en-US" dirty="0">
                <a:latin typeface="Times New Roman" panose="02020603050405020304" pitchFamily="18" charset="0"/>
                <a:cs typeface="Times New Roman" panose="02020603050405020304" pitchFamily="18" charset="0"/>
              </a:rPr>
              <a:t> refers to a situation where previously learned knowledge, skills, or experiences have no impact on or do not help with learning or performing a new task or concept.</a:t>
            </a:r>
          </a:p>
          <a:p>
            <a:pPr algn="just"/>
            <a:r>
              <a:rPr lang="en-GB" sz="2800" dirty="0">
                <a:latin typeface="Times New Roman" panose="02020603050405020304" pitchFamily="18" charset="0"/>
                <a:cs typeface="Times New Roman" panose="02020603050405020304" pitchFamily="18" charset="0"/>
              </a:rPr>
              <a:t>The negative transfer and zero transfer are not needed because they do not contribute to new learning.</a:t>
            </a:r>
            <a:endParaRPr lang="en-US" sz="2800"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8172935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0A29C-C030-7C42-A6E4-25BC61652004}"/>
              </a:ext>
            </a:extLst>
          </p:cNvPr>
          <p:cNvSpPr>
            <a:spLocks noGrp="1"/>
          </p:cNvSpPr>
          <p:nvPr>
            <p:ph type="title"/>
          </p:nvPr>
        </p:nvSpPr>
        <p:spPr/>
        <p:txBody>
          <a:bodyPr>
            <a:normAutofit/>
          </a:bodyPr>
          <a:lstStyle/>
          <a:p>
            <a:r>
              <a:rPr lang="en-RW" sz="3200" b="1" dirty="0">
                <a:effectLst/>
                <a:latin typeface="+mn-lt"/>
                <a:ea typeface="Aptos" panose="020B0004020202020204" pitchFamily="34" charset="0"/>
                <a:cs typeface="Times New Roman" panose="02020603050405020304" pitchFamily="18" charset="0"/>
              </a:rPr>
              <a:t>Strategies for promoting transfer in the classroom:</a:t>
            </a:r>
            <a:br>
              <a:rPr lang="en-RW" sz="3200" dirty="0">
                <a:effectLst/>
                <a:latin typeface="+mn-lt"/>
                <a:ea typeface="Aptos" panose="020B0004020202020204" pitchFamily="34" charset="0"/>
                <a:cs typeface="Times New Roman" panose="02020603050405020304" pitchFamily="18" charset="0"/>
              </a:rPr>
            </a:br>
            <a:endParaRPr lang="en-RW" sz="3200" b="1" dirty="0">
              <a:latin typeface="+mn-lt"/>
            </a:endParaRPr>
          </a:p>
        </p:txBody>
      </p:sp>
      <p:sp>
        <p:nvSpPr>
          <p:cNvPr id="3" name="Content Placeholder 2">
            <a:extLst>
              <a:ext uri="{FF2B5EF4-FFF2-40B4-BE49-F238E27FC236}">
                <a16:creationId xmlns:a16="http://schemas.microsoft.com/office/drawing/2014/main" id="{E9B94B5B-AA2E-6511-2352-E701CE232228}"/>
              </a:ext>
            </a:extLst>
          </p:cNvPr>
          <p:cNvSpPr>
            <a:spLocks noGrp="1"/>
          </p:cNvSpPr>
          <p:nvPr>
            <p:ph idx="1"/>
          </p:nvPr>
        </p:nvSpPr>
        <p:spPr/>
        <p:txBody>
          <a:bodyPr>
            <a:normAutofit/>
          </a:bodyPr>
          <a:lstStyle/>
          <a:p>
            <a:pPr lvl="0" algn="just">
              <a:lnSpc>
                <a:spcPct val="107000"/>
              </a:lnSpc>
              <a:spcAft>
                <a:spcPts val="800"/>
              </a:spcAft>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Teach for Transfer:</a:t>
            </a:r>
            <a:r>
              <a:rPr lang="en-RW" sz="2400" dirty="0">
                <a:effectLst/>
                <a:latin typeface="Aptos" panose="020B0004020202020204" pitchFamily="34" charset="0"/>
                <a:ea typeface="Aptos" panose="020B0004020202020204" pitchFamily="34" charset="0"/>
                <a:cs typeface="Times New Roman" panose="02020603050405020304" pitchFamily="18" charset="0"/>
              </a:rPr>
              <a:t> Teachers can help students see how the skills or knowledge they are learning apply in multiple contexts. This could involve showing the relevance of concepts across subjects and real-world situations.</a:t>
            </a:r>
          </a:p>
          <a:p>
            <a:pPr lvl="0" algn="just">
              <a:lnSpc>
                <a:spcPct val="107000"/>
              </a:lnSpc>
              <a:spcAft>
                <a:spcPts val="800"/>
              </a:spcAft>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Use Real-World Problems:</a:t>
            </a:r>
            <a:r>
              <a:rPr lang="en-RW" sz="2400" dirty="0">
                <a:effectLst/>
                <a:latin typeface="Aptos" panose="020B0004020202020204" pitchFamily="34" charset="0"/>
                <a:ea typeface="Aptos" panose="020B0004020202020204" pitchFamily="34" charset="0"/>
                <a:cs typeface="Times New Roman" panose="02020603050405020304" pitchFamily="18" charset="0"/>
              </a:rPr>
              <a:t> Introduce problems or projects that require students to apply their learning in new and authentic contexts, helping them understand how their knowledge can be used outside of the classroom.</a:t>
            </a:r>
          </a:p>
          <a:p>
            <a:pPr lvl="0" algn="just">
              <a:lnSpc>
                <a:spcPct val="107000"/>
              </a:lnSpc>
              <a:spcAft>
                <a:spcPts val="800"/>
              </a:spcAft>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Encourage </a:t>
            </a:r>
            <a:r>
              <a:rPr lang="en-US" sz="2400" b="1" dirty="0">
                <a:effectLst/>
                <a:latin typeface="Aptos" panose="020B0004020202020204" pitchFamily="34" charset="0"/>
                <a:ea typeface="Aptos" panose="020B0004020202020204" pitchFamily="34" charset="0"/>
                <a:cs typeface="Times New Roman" panose="02020603050405020304" pitchFamily="18" charset="0"/>
              </a:rPr>
              <a:t>r</a:t>
            </a:r>
            <a:r>
              <a:rPr lang="en-RW" sz="2400" b="1" dirty="0" err="1">
                <a:effectLst/>
                <a:latin typeface="Aptos" panose="020B0004020202020204" pitchFamily="34" charset="0"/>
                <a:ea typeface="Aptos" panose="020B0004020202020204" pitchFamily="34" charset="0"/>
                <a:cs typeface="Times New Roman" panose="02020603050405020304" pitchFamily="18" charset="0"/>
              </a:rPr>
              <a:t>eflection</a:t>
            </a:r>
            <a:r>
              <a:rPr lang="en-RW" sz="2400" b="1" dirty="0">
                <a:effectLst/>
                <a:latin typeface="Aptos" panose="020B0004020202020204" pitchFamily="34" charset="0"/>
                <a:ea typeface="Aptos" panose="020B0004020202020204" pitchFamily="34" charset="0"/>
                <a:cs typeface="Times New Roman" panose="02020603050405020304" pitchFamily="18" charset="0"/>
              </a:rPr>
              <a:t>:</a:t>
            </a:r>
            <a:r>
              <a:rPr lang="en-RW" sz="2400" dirty="0">
                <a:effectLst/>
                <a:latin typeface="Aptos" panose="020B0004020202020204" pitchFamily="34" charset="0"/>
                <a:ea typeface="Aptos" panose="020B0004020202020204" pitchFamily="34" charset="0"/>
                <a:cs typeface="Times New Roman" panose="02020603050405020304" pitchFamily="18" charset="0"/>
              </a:rPr>
              <a:t> Have students reflect on their learning and consider how the knowledge they gained can be used in other scenarios or future situations.</a:t>
            </a:r>
          </a:p>
          <a:p>
            <a:endParaRPr lang="en-RW" dirty="0"/>
          </a:p>
        </p:txBody>
      </p:sp>
    </p:spTree>
    <p:extLst>
      <p:ext uri="{BB962C8B-B14F-4D97-AF65-F5344CB8AC3E}">
        <p14:creationId xmlns:p14="http://schemas.microsoft.com/office/powerpoint/2010/main" val="9620449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8F51C-331B-EC18-B409-CF2BA2F52C3A}"/>
              </a:ext>
            </a:extLst>
          </p:cNvPr>
          <p:cNvSpPr>
            <a:spLocks noGrp="1"/>
          </p:cNvSpPr>
          <p:nvPr>
            <p:ph type="title"/>
          </p:nvPr>
        </p:nvSpPr>
        <p:spPr/>
        <p:txBody>
          <a:bodyPr>
            <a:normAutofit/>
          </a:bodyPr>
          <a:lstStyle/>
          <a:p>
            <a:r>
              <a:rPr lang="en-RW" sz="3200" b="1" dirty="0">
                <a:effectLst/>
                <a:latin typeface="Aptos" panose="020B0004020202020204" pitchFamily="34" charset="0"/>
                <a:ea typeface="Aptos" panose="020B0004020202020204" pitchFamily="34" charset="0"/>
                <a:cs typeface="Times New Roman" panose="02020603050405020304" pitchFamily="18" charset="0"/>
              </a:rPr>
              <a:t>Strategies for Promoting Transfer in the Classroom:</a:t>
            </a:r>
            <a:br>
              <a:rPr lang="en-RW" sz="3200" dirty="0">
                <a:effectLst/>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5BACDF96-3090-AF7E-8640-E2CCFD52A38A}"/>
              </a:ext>
            </a:extLst>
          </p:cNvPr>
          <p:cNvSpPr>
            <a:spLocks noGrp="1"/>
          </p:cNvSpPr>
          <p:nvPr>
            <p:ph idx="1"/>
          </p:nvPr>
        </p:nvSpPr>
        <p:spPr/>
        <p:txBody>
          <a:bodyPr/>
          <a:lstStyle/>
          <a:p>
            <a:pPr lvl="0">
              <a:lnSpc>
                <a:spcPct val="107000"/>
              </a:lnSpc>
              <a:spcAft>
                <a:spcPts val="800"/>
              </a:spcAft>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Promote </a:t>
            </a:r>
            <a:r>
              <a:rPr lang="en-US" sz="2400" b="1" dirty="0">
                <a:effectLst/>
                <a:latin typeface="Aptos" panose="020B0004020202020204" pitchFamily="34" charset="0"/>
                <a:ea typeface="Aptos" panose="020B0004020202020204" pitchFamily="34" charset="0"/>
                <a:cs typeface="Times New Roman" panose="02020603050405020304" pitchFamily="18" charset="0"/>
              </a:rPr>
              <a:t>g</a:t>
            </a:r>
            <a:r>
              <a:rPr lang="en-RW" sz="2400" b="1" dirty="0" err="1">
                <a:effectLst/>
                <a:latin typeface="Aptos" panose="020B0004020202020204" pitchFamily="34" charset="0"/>
                <a:ea typeface="Aptos" panose="020B0004020202020204" pitchFamily="34" charset="0"/>
                <a:cs typeface="Times New Roman" panose="02020603050405020304" pitchFamily="18" charset="0"/>
              </a:rPr>
              <a:t>eneralization</a:t>
            </a:r>
            <a:r>
              <a:rPr lang="en-RW" sz="2400" b="1" dirty="0">
                <a:effectLst/>
                <a:latin typeface="Aptos" panose="020B0004020202020204" pitchFamily="34" charset="0"/>
                <a:ea typeface="Aptos" panose="020B0004020202020204" pitchFamily="34" charset="0"/>
                <a:cs typeface="Times New Roman" panose="02020603050405020304" pitchFamily="18" charset="0"/>
              </a:rPr>
              <a:t>:</a:t>
            </a:r>
            <a:r>
              <a:rPr lang="en-RW" sz="2400" dirty="0">
                <a:effectLst/>
                <a:latin typeface="Aptos" panose="020B0004020202020204" pitchFamily="34" charset="0"/>
                <a:ea typeface="Aptos" panose="020B0004020202020204" pitchFamily="34" charset="0"/>
                <a:cs typeface="Times New Roman" panose="02020603050405020304" pitchFamily="18" charset="0"/>
              </a:rPr>
              <a:t> Encourage students to generalize principles, strategies, or frameworks to different problems or contexts.</a:t>
            </a:r>
          </a:p>
          <a:p>
            <a:pPr lvl="0">
              <a:lnSpc>
                <a:spcPct val="107000"/>
              </a:lnSpc>
              <a:spcAft>
                <a:spcPts val="800"/>
              </a:spcAft>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Make connections across subjects:</a:t>
            </a:r>
            <a:r>
              <a:rPr lang="en-RW" sz="2400" dirty="0">
                <a:effectLst/>
                <a:latin typeface="Aptos" panose="020B0004020202020204" pitchFamily="34" charset="0"/>
                <a:ea typeface="Aptos" panose="020B0004020202020204" pitchFamily="34" charset="0"/>
                <a:cs typeface="Times New Roman" panose="02020603050405020304" pitchFamily="18" charset="0"/>
              </a:rPr>
              <a:t> Help students recognize connections between different subject areas. For example, showing how a math concept like graphs can be applied in both science and economics.</a:t>
            </a:r>
          </a:p>
          <a:p>
            <a:pPr lvl="0">
              <a:lnSpc>
                <a:spcPct val="107000"/>
              </a:lnSpc>
              <a:spcAft>
                <a:spcPts val="800"/>
              </a:spcAft>
              <a:tabLst>
                <a:tab pos="457200" algn="l"/>
              </a:tabLst>
            </a:pPr>
            <a:r>
              <a:rPr lang="en-RW" sz="2400" b="1" dirty="0">
                <a:effectLst/>
                <a:latin typeface="Aptos" panose="020B0004020202020204" pitchFamily="34" charset="0"/>
                <a:ea typeface="Aptos" panose="020B0004020202020204" pitchFamily="34" charset="0"/>
                <a:cs typeface="Times New Roman" panose="02020603050405020304" pitchFamily="18" charset="0"/>
              </a:rPr>
              <a:t>Provide opportunities for practice:</a:t>
            </a:r>
            <a:r>
              <a:rPr lang="en-RW" sz="2400" dirty="0">
                <a:effectLst/>
                <a:latin typeface="Aptos" panose="020B0004020202020204" pitchFamily="34" charset="0"/>
                <a:ea typeface="Aptos" panose="020B0004020202020204" pitchFamily="34" charset="0"/>
                <a:cs typeface="Times New Roman" panose="02020603050405020304" pitchFamily="18" charset="0"/>
              </a:rPr>
              <a:t> The more students practice applying their skills in varied settings, the better they become at transferring their knowledge.</a:t>
            </a:r>
          </a:p>
          <a:p>
            <a:endParaRPr lang="en-RW" dirty="0"/>
          </a:p>
        </p:txBody>
      </p:sp>
    </p:spTree>
    <p:extLst>
      <p:ext uri="{BB962C8B-B14F-4D97-AF65-F5344CB8AC3E}">
        <p14:creationId xmlns:p14="http://schemas.microsoft.com/office/powerpoint/2010/main" val="21281961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2BFA7-7B0D-EEF2-F380-F2D07A9FDAA5}"/>
              </a:ext>
            </a:extLst>
          </p:cNvPr>
          <p:cNvSpPr>
            <a:spLocks noGrp="1"/>
          </p:cNvSpPr>
          <p:nvPr>
            <p:ph type="title"/>
          </p:nvPr>
        </p:nvSpPr>
        <p:spPr/>
        <p:txBody>
          <a:bodyPr>
            <a:normAutofit/>
          </a:bodyPr>
          <a:lstStyle/>
          <a:p>
            <a:r>
              <a:rPr lang="en-US" sz="3200" b="1" dirty="0"/>
              <a:t>Principles of teaching and learning</a:t>
            </a:r>
            <a:endParaRPr lang="en-RW" sz="3200" b="1" dirty="0"/>
          </a:p>
        </p:txBody>
      </p:sp>
      <p:sp>
        <p:nvSpPr>
          <p:cNvPr id="3" name="Content Placeholder 2">
            <a:extLst>
              <a:ext uri="{FF2B5EF4-FFF2-40B4-BE49-F238E27FC236}">
                <a16:creationId xmlns:a16="http://schemas.microsoft.com/office/drawing/2014/main" id="{89C2DD8B-6CBE-509F-755F-C671E8696ABE}"/>
              </a:ext>
            </a:extLst>
          </p:cNvPr>
          <p:cNvSpPr>
            <a:spLocks noGrp="1"/>
          </p:cNvSpPr>
          <p:nvPr>
            <p:ph idx="1"/>
          </p:nvPr>
        </p:nvSpPr>
        <p:spPr/>
        <p:txBody>
          <a:bodyPr>
            <a:normAutofit/>
          </a:bodyPr>
          <a:lstStyle/>
          <a:p>
            <a:pPr algn="just" eaLnBrk="1" hangingPunct="1"/>
            <a:r>
              <a:rPr lang="en-US" altLang="en-US" sz="2400" dirty="0">
                <a:latin typeface="Times New Roman" panose="02020603050405020304" pitchFamily="18" charset="0"/>
                <a:cs typeface="Times New Roman" panose="02020603050405020304" pitchFamily="18" charset="0"/>
              </a:rPr>
              <a:t>These seven principles relate to one another, they are interdependent.</a:t>
            </a:r>
          </a:p>
          <a:p>
            <a:pPr algn="just" eaLnBrk="1" hangingPunct="1"/>
            <a:r>
              <a:rPr lang="en-US" altLang="en-US" sz="2400" dirty="0">
                <a:latin typeface="Times New Roman" panose="02020603050405020304" pitchFamily="18" charset="0"/>
                <a:cs typeface="Times New Roman" panose="02020603050405020304" pitchFamily="18" charset="0"/>
              </a:rPr>
              <a:t>Here, they are presented separately just for practical and methodological reasons.</a:t>
            </a:r>
          </a:p>
          <a:p>
            <a:pPr algn="just" eaLnBrk="1" hangingPunct="1"/>
            <a:r>
              <a:rPr lang="en-US" altLang="en-US" sz="2400" dirty="0">
                <a:latin typeface="Times New Roman" panose="02020603050405020304" pitchFamily="18" charset="0"/>
                <a:cs typeface="Times New Roman" panose="02020603050405020304" pitchFamily="18" charset="0"/>
              </a:rPr>
              <a:t>Practically, one does not exist without the other; the fact of resorting to a principle automatically makes you think that the other one exists. </a:t>
            </a:r>
          </a:p>
          <a:p>
            <a:pPr algn="just"/>
            <a:r>
              <a:rPr lang="en-US" altLang="en-US" sz="2400" dirty="0">
                <a:latin typeface="Times New Roman" panose="02020603050405020304" pitchFamily="18" charset="0"/>
                <a:cs typeface="Times New Roman" panose="02020603050405020304" pitchFamily="18" charset="0"/>
              </a:rPr>
              <a:t>Apart from these seven principal, there are </a:t>
            </a:r>
            <a:r>
              <a:rPr lang="en-US" altLang="en-US" sz="2400" b="1" dirty="0">
                <a:latin typeface="Times New Roman" panose="02020603050405020304" pitchFamily="18" charset="0"/>
                <a:cs typeface="Times New Roman" panose="02020603050405020304" pitchFamily="18" charset="0"/>
              </a:rPr>
              <a:t>other research-based principles for effective  teaching and learning</a:t>
            </a:r>
            <a:r>
              <a:rPr lang="en-US" altLang="en-US" sz="2400" dirty="0">
                <a:latin typeface="Times New Roman" panose="02020603050405020304" pitchFamily="18" charset="0"/>
                <a:cs typeface="Times New Roman" panose="02020603050405020304" pitchFamily="18" charset="0"/>
              </a:rPr>
              <a:t> and suggest implication for teachers even though to some extent, the previous 7 principles are somehow imbedded in these ones. </a:t>
            </a:r>
          </a:p>
          <a:p>
            <a:pPr algn="just" eaLnBrk="1" hangingPunct="1"/>
            <a:endParaRPr lang="en-US" altLang="en-US" sz="2400" dirty="0">
              <a:latin typeface="Times New Roman" panose="02020603050405020304" pitchFamily="18" charset="0"/>
              <a:cs typeface="Times New Roman" panose="02020603050405020304" pitchFamily="18" charset="0"/>
            </a:endParaRPr>
          </a:p>
          <a:p>
            <a:endParaRPr lang="en-RW" sz="2400" dirty="0"/>
          </a:p>
        </p:txBody>
      </p:sp>
    </p:spTree>
    <p:extLst>
      <p:ext uri="{BB962C8B-B14F-4D97-AF65-F5344CB8AC3E}">
        <p14:creationId xmlns:p14="http://schemas.microsoft.com/office/powerpoint/2010/main" val="27930491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1455174" y="1072755"/>
            <a:ext cx="8219768" cy="1087040"/>
          </a:xfrm>
        </p:spPr>
        <p:txBody>
          <a:bodyPr/>
          <a:lstStyle/>
          <a:p>
            <a:pPr>
              <a:defRPr/>
            </a:pPr>
            <a:r>
              <a:rPr lang="en-US" altLang="en-US" sz="3000" dirty="0">
                <a:solidFill>
                  <a:schemeClr val="tx1">
                    <a:lumMod val="75000"/>
                    <a:lumOff val="25000"/>
                  </a:schemeClr>
                </a:solidFill>
              </a:rPr>
              <a:t> </a:t>
            </a:r>
            <a:r>
              <a:rPr lang="en-US" altLang="en-US" sz="3200" b="1" dirty="0">
                <a:solidFill>
                  <a:schemeClr val="tx1">
                    <a:lumMod val="75000"/>
                    <a:lumOff val="25000"/>
                  </a:schemeClr>
                </a:solidFill>
                <a:latin typeface="Times New Roman" panose="02020603050405020304" pitchFamily="18" charset="0"/>
                <a:cs typeface="Times New Roman" panose="02020603050405020304" pitchFamily="18" charset="0"/>
              </a:rPr>
              <a:t>Principle I: Learners need to </a:t>
            </a:r>
            <a:r>
              <a:rPr lang="en-US" altLang="en-US" sz="3200" b="1" u="sng" dirty="0">
                <a:solidFill>
                  <a:schemeClr val="tx1">
                    <a:lumMod val="75000"/>
                    <a:lumOff val="25000"/>
                  </a:schemeClr>
                </a:solidFill>
                <a:latin typeface="Times New Roman" panose="02020603050405020304" pitchFamily="18" charset="0"/>
                <a:cs typeface="Times New Roman" panose="02020603050405020304" pitchFamily="18" charset="0"/>
              </a:rPr>
              <a:t>know what is important to learn</a:t>
            </a:r>
          </a:p>
        </p:txBody>
      </p:sp>
      <p:sp>
        <p:nvSpPr>
          <p:cNvPr id="7171" name="Rectangle 5"/>
          <p:cNvSpPr>
            <a:spLocks noGrp="1" noChangeArrowheads="1"/>
          </p:cNvSpPr>
          <p:nvPr>
            <p:ph sz="half" idx="1"/>
          </p:nvPr>
        </p:nvSpPr>
        <p:spPr>
          <a:xfrm>
            <a:off x="1288026" y="2241948"/>
            <a:ext cx="4773449" cy="3922878"/>
          </a:xfrm>
        </p:spPr>
        <p:txBody>
          <a:bodyPr rtlCol="0">
            <a:normAutofit fontScale="92500" lnSpcReduction="20000"/>
          </a:bodyPr>
          <a:lstStyle/>
          <a:p>
            <a:pPr marL="68580" indent="-68580">
              <a:defRPr/>
            </a:pPr>
            <a:r>
              <a:rPr lang="en-US" altLang="en-US" dirty="0">
                <a:solidFill>
                  <a:schemeClr val="tx1">
                    <a:lumMod val="75000"/>
                    <a:lumOff val="25000"/>
                  </a:schemeClr>
                </a:solidFill>
                <a:latin typeface="Times New Roman" panose="02020603050405020304" pitchFamily="18" charset="0"/>
                <a:cs typeface="Times New Roman" panose="02020603050405020304" pitchFamily="18" charset="0"/>
              </a:rPr>
              <a:t>Student need to know what is superordinate /subordinate, what is central and the background </a:t>
            </a:r>
          </a:p>
          <a:p>
            <a:pPr marL="68580" indent="-68580">
              <a:defRPr/>
            </a:pPr>
            <a:r>
              <a:rPr lang="en-US" altLang="en-US" dirty="0">
                <a:solidFill>
                  <a:schemeClr val="tx1">
                    <a:lumMod val="75000"/>
                    <a:lumOff val="25000"/>
                  </a:schemeClr>
                </a:solidFill>
                <a:latin typeface="Times New Roman" panose="02020603050405020304" pitchFamily="18" charset="0"/>
                <a:cs typeface="Times New Roman" panose="02020603050405020304" pitchFamily="18" charset="0"/>
              </a:rPr>
              <a:t>Novices don’t have experience in evaluating information in new field</a:t>
            </a:r>
          </a:p>
        </p:txBody>
      </p:sp>
      <p:sp>
        <p:nvSpPr>
          <p:cNvPr id="7172" name="Rectangle 6"/>
          <p:cNvSpPr>
            <a:spLocks noGrp="1" noChangeArrowheads="1"/>
          </p:cNvSpPr>
          <p:nvPr>
            <p:ph sz="half" idx="2"/>
          </p:nvPr>
        </p:nvSpPr>
        <p:spPr>
          <a:xfrm>
            <a:off x="6165055" y="2241947"/>
            <a:ext cx="4016363" cy="3804892"/>
          </a:xfrm>
        </p:spPr>
        <p:txBody>
          <a:bodyPr rtlCol="0">
            <a:normAutofit fontScale="92500" lnSpcReduction="20000"/>
          </a:bodyPr>
          <a:lstStyle/>
          <a:p>
            <a:pPr marL="68580" indent="-68580">
              <a:buNone/>
              <a:defRPr/>
            </a:pPr>
            <a:r>
              <a:rPr lang="en-US" altLang="en-US" b="1" u="sng" dirty="0">
                <a:solidFill>
                  <a:schemeClr val="tx1">
                    <a:lumMod val="75000"/>
                    <a:lumOff val="25000"/>
                  </a:schemeClr>
                </a:solidFill>
                <a:latin typeface="Times New Roman" panose="02020603050405020304" pitchFamily="18" charset="0"/>
                <a:cs typeface="Times New Roman" panose="02020603050405020304" pitchFamily="18" charset="0"/>
              </a:rPr>
              <a:t>Implications: </a:t>
            </a:r>
          </a:p>
          <a:p>
            <a:pPr marL="68580" indent="-68580">
              <a:buFont typeface="Wingdings" panose="05000000000000000000" pitchFamily="2" charset="2"/>
              <a:buChar char="Ø"/>
              <a:defRPr/>
            </a:pPr>
            <a:r>
              <a:rPr lang="en-US" altLang="en-US" dirty="0">
                <a:solidFill>
                  <a:schemeClr val="tx1">
                    <a:lumMod val="75000"/>
                    <a:lumOff val="25000"/>
                  </a:schemeClr>
                </a:solidFill>
                <a:latin typeface="Times New Roman" panose="02020603050405020304" pitchFamily="18" charset="0"/>
                <a:cs typeface="Times New Roman" panose="02020603050405020304" pitchFamily="18" charset="0"/>
              </a:rPr>
              <a:t>Explain structure and organization</a:t>
            </a:r>
          </a:p>
          <a:p>
            <a:pPr marL="68580" indent="-68580">
              <a:buFont typeface="Wingdings" panose="05000000000000000000" pitchFamily="2" charset="2"/>
              <a:buChar char="Ø"/>
              <a:defRPr/>
            </a:pPr>
            <a:r>
              <a:rPr lang="en-US" altLang="en-US" dirty="0">
                <a:solidFill>
                  <a:schemeClr val="tx1">
                    <a:lumMod val="75000"/>
                    <a:lumOff val="25000"/>
                  </a:schemeClr>
                </a:solidFill>
                <a:latin typeface="Times New Roman" panose="02020603050405020304" pitchFamily="18" charset="0"/>
                <a:cs typeface="Times New Roman" panose="02020603050405020304" pitchFamily="18" charset="0"/>
              </a:rPr>
              <a:t>Differentiate general vs. specific points</a:t>
            </a:r>
          </a:p>
          <a:p>
            <a:pPr marL="68580" indent="-68580">
              <a:buFont typeface="Wingdings" panose="05000000000000000000" pitchFamily="2" charset="2"/>
              <a:buChar char="Ø"/>
              <a:defRPr/>
            </a:pPr>
            <a:r>
              <a:rPr lang="en-US" altLang="en-US" dirty="0">
                <a:solidFill>
                  <a:schemeClr val="tx1">
                    <a:lumMod val="75000"/>
                    <a:lumOff val="25000"/>
                  </a:schemeClr>
                </a:solidFill>
                <a:latin typeface="Times New Roman" panose="02020603050405020304" pitchFamily="18" charset="0"/>
                <a:cs typeface="Times New Roman" panose="02020603050405020304" pitchFamily="18" charset="0"/>
              </a:rPr>
              <a:t>Explain rationale for approach</a:t>
            </a:r>
          </a:p>
          <a:p>
            <a:pPr marL="68580" indent="-68580">
              <a:buFont typeface="Wingdings" panose="05000000000000000000" pitchFamily="2" charset="2"/>
              <a:buChar char="Ø"/>
              <a:defRPr/>
            </a:pPr>
            <a:r>
              <a:rPr lang="en-US" altLang="en-US" dirty="0">
                <a:solidFill>
                  <a:schemeClr val="tx1">
                    <a:lumMod val="75000"/>
                    <a:lumOff val="25000"/>
                  </a:schemeClr>
                </a:solidFill>
                <a:latin typeface="Times New Roman" panose="02020603050405020304" pitchFamily="18" charset="0"/>
                <a:cs typeface="Times New Roman" panose="02020603050405020304" pitchFamily="18" charset="0"/>
              </a:rPr>
              <a:t>Provide concept maps</a:t>
            </a:r>
          </a:p>
          <a:p>
            <a:pPr marL="68580" indent="-68580">
              <a:buFont typeface="Wingdings" panose="05000000000000000000" pitchFamily="2" charset="2"/>
              <a:buChar char="Ø"/>
              <a:defRPr/>
            </a:pPr>
            <a:r>
              <a:rPr lang="en-US" altLang="en-US" dirty="0">
                <a:solidFill>
                  <a:schemeClr val="tx1">
                    <a:lumMod val="75000"/>
                    <a:lumOff val="25000"/>
                  </a:schemeClr>
                </a:solidFill>
                <a:latin typeface="Times New Roman" panose="02020603050405020304" pitchFamily="18" charset="0"/>
                <a:cs typeface="Times New Roman" panose="02020603050405020304" pitchFamily="18" charset="0"/>
              </a:rPr>
              <a:t>Write out key points of lesson</a:t>
            </a:r>
          </a:p>
          <a:p>
            <a:pPr marL="68580" indent="-68580">
              <a:buFont typeface="Wingdings" panose="05000000000000000000" pitchFamily="2" charset="2"/>
              <a:buChar char="Ø"/>
              <a:defRPr/>
            </a:pPr>
            <a:endParaRPr lang="en-US" altLang="en-US" sz="1800" dirty="0">
              <a:solidFill>
                <a:schemeClr val="tx1">
                  <a:lumMod val="75000"/>
                  <a:lumOff val="25000"/>
                </a:schemeClr>
              </a:solidFill>
            </a:endParaRPr>
          </a:p>
        </p:txBody>
      </p:sp>
      <p:sp>
        <p:nvSpPr>
          <p:cNvPr id="2" name="Slide Number Placeholder 1"/>
          <p:cNvSpPr>
            <a:spLocks noGrp="1"/>
          </p:cNvSpPr>
          <p:nvPr>
            <p:ph type="sldNum" sz="quarter" idx="12"/>
          </p:nvPr>
        </p:nvSpPr>
        <p:spPr/>
        <p:txBody>
          <a:bodyPr/>
          <a:lstStyle/>
          <a:p>
            <a:pPr>
              <a:defRPr/>
            </a:pPr>
            <a:fld id="{B7EB84C1-F070-4EC3-859C-1CF690E462CF}" type="slidenum">
              <a:rPr lang="en-US" altLang="en-US"/>
              <a:pPr>
                <a:defRPr/>
              </a:pPr>
              <a:t>57</a:t>
            </a:fld>
            <a:endParaRPr lang="en-US" altLang="en-US"/>
          </a:p>
        </p:txBody>
      </p:sp>
    </p:spTree>
    <p:extLst>
      <p:ext uri="{BB962C8B-B14F-4D97-AF65-F5344CB8AC3E}">
        <p14:creationId xmlns:p14="http://schemas.microsoft.com/office/powerpoint/2010/main" val="31633648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1641987" y="1072755"/>
            <a:ext cx="8023123" cy="1087040"/>
          </a:xfrm>
        </p:spPr>
        <p:txBody>
          <a:bodyPr>
            <a:normAutofit/>
          </a:bodyPr>
          <a:lstStyle/>
          <a:p>
            <a:pPr>
              <a:defRPr/>
            </a:pPr>
            <a:r>
              <a:rPr lang="en-US" altLang="en-US" sz="3200" b="1" dirty="0">
                <a:solidFill>
                  <a:schemeClr val="tx1">
                    <a:lumMod val="75000"/>
                    <a:lumOff val="25000"/>
                  </a:schemeClr>
                </a:solidFill>
                <a:latin typeface="Times New Roman" panose="02020603050405020304" pitchFamily="18" charset="0"/>
                <a:cs typeface="Times New Roman" panose="02020603050405020304" pitchFamily="18" charset="0"/>
              </a:rPr>
              <a:t>Principle II: Learning is affected by </a:t>
            </a:r>
            <a:r>
              <a:rPr lang="en-US" altLang="en-US" sz="3200" b="1" u="sng" dirty="0">
                <a:solidFill>
                  <a:schemeClr val="tx1">
                    <a:lumMod val="75000"/>
                    <a:lumOff val="25000"/>
                  </a:schemeClr>
                </a:solidFill>
                <a:latin typeface="Times New Roman" panose="02020603050405020304" pitchFamily="18" charset="0"/>
                <a:cs typeface="Times New Roman" panose="02020603050405020304" pitchFamily="18" charset="0"/>
              </a:rPr>
              <a:t>prior knowledge</a:t>
            </a:r>
          </a:p>
        </p:txBody>
      </p:sp>
      <p:sp>
        <p:nvSpPr>
          <p:cNvPr id="8195" name="Rectangle 5"/>
          <p:cNvSpPr>
            <a:spLocks noGrp="1" noChangeArrowheads="1"/>
          </p:cNvSpPr>
          <p:nvPr>
            <p:ph sz="half" idx="1"/>
          </p:nvPr>
        </p:nvSpPr>
        <p:spPr>
          <a:xfrm>
            <a:off x="2025445" y="2241947"/>
            <a:ext cx="4036029" cy="3677071"/>
          </a:xfrm>
        </p:spPr>
        <p:txBody>
          <a:bodyPr rtlCol="0">
            <a:noAutofit/>
          </a:bodyPr>
          <a:lstStyle/>
          <a:p>
            <a:pPr marL="68580" indent="-68580">
              <a:defRPr/>
            </a:pPr>
            <a:r>
              <a:rPr lang="en-US" altLang="en-US" sz="1800" dirty="0">
                <a:solidFill>
                  <a:schemeClr val="tx1">
                    <a:lumMod val="75000"/>
                    <a:lumOff val="25000"/>
                  </a:schemeClr>
                </a:solidFill>
                <a:latin typeface="Times New Roman" panose="02020603050405020304" pitchFamily="18" charset="0"/>
                <a:cs typeface="Times New Roman" panose="02020603050405020304" pitchFamily="18" charset="0"/>
              </a:rPr>
              <a:t>Learners have prior knowledge…</a:t>
            </a:r>
          </a:p>
          <a:p>
            <a:pPr marL="68580" indent="-68580">
              <a:defRPr/>
            </a:pPr>
            <a:r>
              <a:rPr lang="en-US" altLang="en-US" sz="1800" dirty="0">
                <a:solidFill>
                  <a:schemeClr val="tx1">
                    <a:lumMod val="75000"/>
                    <a:lumOff val="25000"/>
                  </a:schemeClr>
                </a:solidFill>
                <a:latin typeface="Times New Roman" panose="02020603050405020304" pitchFamily="18" charset="0"/>
                <a:cs typeface="Times New Roman" panose="02020603050405020304" pitchFamily="18" charset="0"/>
              </a:rPr>
              <a:t>If students have little prior knowledge , they must gain basic information on which to build</a:t>
            </a:r>
          </a:p>
          <a:p>
            <a:pPr marL="68580" indent="-68580">
              <a:defRPr/>
            </a:pPr>
            <a:r>
              <a:rPr lang="en-US" altLang="en-US" sz="1800" dirty="0">
                <a:solidFill>
                  <a:schemeClr val="tx1">
                    <a:lumMod val="75000"/>
                    <a:lumOff val="25000"/>
                  </a:schemeClr>
                </a:solidFill>
                <a:latin typeface="Times New Roman" panose="02020603050405020304" pitchFamily="18" charset="0"/>
                <a:cs typeface="Times New Roman" panose="02020603050405020304" pitchFamily="18" charset="0"/>
              </a:rPr>
              <a:t>Existing frameworks can be a basis on which to build new knowledge-it helps to have sense of their prior knowledge and beliefs. </a:t>
            </a:r>
          </a:p>
        </p:txBody>
      </p:sp>
      <p:sp>
        <p:nvSpPr>
          <p:cNvPr id="8196" name="Rectangle 6"/>
          <p:cNvSpPr>
            <a:spLocks noGrp="1" noChangeArrowheads="1"/>
          </p:cNvSpPr>
          <p:nvPr>
            <p:ph sz="half" idx="2"/>
          </p:nvPr>
        </p:nvSpPr>
        <p:spPr>
          <a:xfrm>
            <a:off x="6061475" y="2241948"/>
            <a:ext cx="3741286" cy="3382104"/>
          </a:xfrm>
        </p:spPr>
        <p:txBody>
          <a:bodyPr rtlCol="0">
            <a:normAutofit/>
          </a:bodyPr>
          <a:lstStyle/>
          <a:p>
            <a:pPr marL="68580" indent="-68580">
              <a:buNone/>
              <a:defRPr/>
            </a:pPr>
            <a:r>
              <a:rPr lang="en-US" altLang="en-US" sz="1800" b="1" u="sng" dirty="0">
                <a:solidFill>
                  <a:schemeClr val="tx1">
                    <a:lumMod val="75000"/>
                    <a:lumOff val="25000"/>
                  </a:schemeClr>
                </a:solidFill>
                <a:latin typeface="Times New Roman" panose="02020603050405020304" pitchFamily="18" charset="0"/>
                <a:cs typeface="Times New Roman" panose="02020603050405020304" pitchFamily="18" charset="0"/>
              </a:rPr>
              <a:t>Implications:</a:t>
            </a:r>
          </a:p>
          <a:p>
            <a:pPr marL="68580" indent="-68580">
              <a:buFont typeface="Wingdings" panose="05000000000000000000" pitchFamily="2" charset="2"/>
              <a:buChar char="Ø"/>
              <a:defRPr/>
            </a:pPr>
            <a:r>
              <a:rPr lang="en-US" altLang="en-US" sz="1800" dirty="0">
                <a:solidFill>
                  <a:schemeClr val="tx1">
                    <a:lumMod val="75000"/>
                    <a:lumOff val="25000"/>
                  </a:schemeClr>
                </a:solidFill>
                <a:latin typeface="Times New Roman" panose="02020603050405020304" pitchFamily="18" charset="0"/>
                <a:cs typeface="Times New Roman" panose="02020603050405020304" pitchFamily="18" charset="0"/>
              </a:rPr>
              <a:t>Find out what students know and believe- use checklists; Brainstorming Maps , Autobiographies; interviews ; questionnaires; focused lists</a:t>
            </a:r>
          </a:p>
          <a:p>
            <a:pPr marL="68580" indent="-68580">
              <a:buFont typeface="Wingdings" panose="05000000000000000000" pitchFamily="2" charset="2"/>
              <a:buChar char="Ø"/>
              <a:defRPr/>
            </a:pPr>
            <a:r>
              <a:rPr lang="en-US" altLang="en-US" sz="1800" dirty="0">
                <a:solidFill>
                  <a:schemeClr val="tx1">
                    <a:lumMod val="75000"/>
                    <a:lumOff val="25000"/>
                  </a:schemeClr>
                </a:solidFill>
                <a:latin typeface="Times New Roman" panose="02020603050405020304" pitchFamily="18" charset="0"/>
                <a:cs typeface="Times New Roman" panose="02020603050405020304" pitchFamily="18" charset="0"/>
              </a:rPr>
              <a:t>Ask a few diagnostic questions</a:t>
            </a:r>
          </a:p>
          <a:p>
            <a:pPr marL="68580" indent="-68580">
              <a:buFont typeface="Wingdings" panose="05000000000000000000" pitchFamily="2" charset="2"/>
              <a:buChar char="Ø"/>
              <a:defRPr/>
            </a:pPr>
            <a:r>
              <a:rPr lang="en-US" altLang="en-US" sz="1800" dirty="0">
                <a:solidFill>
                  <a:schemeClr val="tx1">
                    <a:lumMod val="75000"/>
                    <a:lumOff val="25000"/>
                  </a:schemeClr>
                </a:solidFill>
                <a:latin typeface="Times New Roman" panose="02020603050405020304" pitchFamily="18" charset="0"/>
                <a:cs typeface="Times New Roman" panose="02020603050405020304" pitchFamily="18" charset="0"/>
              </a:rPr>
              <a:t>Help students to be aware of prior knowledge.  </a:t>
            </a:r>
          </a:p>
        </p:txBody>
      </p:sp>
      <p:sp>
        <p:nvSpPr>
          <p:cNvPr id="2" name="Slide Number Placeholder 1"/>
          <p:cNvSpPr>
            <a:spLocks noGrp="1"/>
          </p:cNvSpPr>
          <p:nvPr>
            <p:ph type="sldNum" sz="quarter" idx="12"/>
          </p:nvPr>
        </p:nvSpPr>
        <p:spPr/>
        <p:txBody>
          <a:bodyPr/>
          <a:lstStyle/>
          <a:p>
            <a:pPr>
              <a:defRPr/>
            </a:pPr>
            <a:fld id="{14A32A0E-6818-4928-92C7-5EF6CDE9A6D7}" type="slidenum">
              <a:rPr lang="en-US" altLang="en-US"/>
              <a:pPr>
                <a:defRPr/>
              </a:pPr>
              <a:t>58</a:t>
            </a:fld>
            <a:endParaRPr lang="en-US" altLang="en-US"/>
          </a:p>
        </p:txBody>
      </p:sp>
    </p:spTree>
    <p:extLst>
      <p:ext uri="{BB962C8B-B14F-4D97-AF65-F5344CB8AC3E}">
        <p14:creationId xmlns:p14="http://schemas.microsoft.com/office/powerpoint/2010/main" val="19003217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1592826" y="1072755"/>
            <a:ext cx="7348768" cy="1087040"/>
          </a:xfrm>
        </p:spPr>
        <p:txBody>
          <a:bodyPr>
            <a:normAutofit/>
          </a:bodyPr>
          <a:lstStyle/>
          <a:p>
            <a:pPr>
              <a:defRPr/>
            </a:pPr>
            <a:r>
              <a:rPr lang="en-US" altLang="en-US" sz="2400" b="1" dirty="0">
                <a:solidFill>
                  <a:schemeClr val="tx1">
                    <a:lumMod val="75000"/>
                    <a:lumOff val="25000"/>
                  </a:schemeClr>
                </a:solidFill>
              </a:rPr>
              <a:t>Principle III: Active learning is more </a:t>
            </a:r>
            <a:r>
              <a:rPr lang="en-US" altLang="en-US" sz="2400" b="1" u="sng" dirty="0">
                <a:solidFill>
                  <a:schemeClr val="tx1">
                    <a:lumMod val="75000"/>
                    <a:lumOff val="25000"/>
                  </a:schemeClr>
                </a:solidFill>
              </a:rPr>
              <a:t>effective than passive learning</a:t>
            </a:r>
          </a:p>
        </p:txBody>
      </p:sp>
      <p:sp>
        <p:nvSpPr>
          <p:cNvPr id="15363" name="Rectangle 5"/>
          <p:cNvSpPr>
            <a:spLocks noGrp="1" noChangeArrowheads="1"/>
          </p:cNvSpPr>
          <p:nvPr>
            <p:ph sz="half" idx="1"/>
          </p:nvPr>
        </p:nvSpPr>
        <p:spPr>
          <a:xfrm>
            <a:off x="1828800" y="2297906"/>
            <a:ext cx="4152900" cy="3276984"/>
          </a:xfrm>
        </p:spPr>
        <p:txBody>
          <a:bodyPr>
            <a:normAutofit fontScale="70000" lnSpcReduction="20000"/>
          </a:bodyPr>
          <a:lstStyle/>
          <a:p>
            <a:pPr eaLnBrk="1" hangingPunct="1">
              <a:buFont typeface="Wingdings" panose="05000000000000000000" pitchFamily="2" charset="2"/>
              <a:buChar char="Ø"/>
            </a:pPr>
            <a:r>
              <a:rPr lang="en-US" altLang="en-US" sz="3300" dirty="0">
                <a:latin typeface="Times New Roman" panose="02020603050405020304" pitchFamily="18" charset="0"/>
                <a:cs typeface="Times New Roman" panose="02020603050405020304" pitchFamily="18" charset="0"/>
              </a:rPr>
              <a:t>Active learning occurs when students use mental and physical energies to make meaning;</a:t>
            </a:r>
          </a:p>
          <a:p>
            <a:pPr eaLnBrk="1" hangingPunct="1">
              <a:buFont typeface="Wingdings" panose="05000000000000000000" pitchFamily="2" charset="2"/>
              <a:buChar char="Ø"/>
            </a:pPr>
            <a:r>
              <a:rPr lang="en-US" altLang="en-US" sz="3300" dirty="0">
                <a:latin typeface="Times New Roman" panose="02020603050405020304" pitchFamily="18" charset="0"/>
                <a:cs typeface="Times New Roman" panose="02020603050405020304" pitchFamily="18" charset="0"/>
              </a:rPr>
              <a:t>Learners </a:t>
            </a:r>
            <a:r>
              <a:rPr lang="en-US" altLang="en-US" sz="3300" u="sng" dirty="0">
                <a:latin typeface="Times New Roman" panose="02020603050405020304" pitchFamily="18" charset="0"/>
                <a:cs typeface="Times New Roman" panose="02020603050405020304" pitchFamily="18" charset="0"/>
              </a:rPr>
              <a:t>must do</a:t>
            </a:r>
            <a:r>
              <a:rPr lang="en-US" altLang="en-US" sz="3300" dirty="0">
                <a:latin typeface="Times New Roman" panose="02020603050405020304" pitchFamily="18" charset="0"/>
                <a:cs typeface="Times New Roman" panose="02020603050405020304" pitchFamily="18" charset="0"/>
              </a:rPr>
              <a:t> something (engage with ideas) in order to process new information and learn</a:t>
            </a:r>
          </a:p>
          <a:p>
            <a:pPr eaLnBrk="1" hangingPunct="1">
              <a:buFont typeface="Wingdings" panose="05000000000000000000" pitchFamily="2" charset="2"/>
              <a:buChar char="Ø"/>
            </a:pPr>
            <a:r>
              <a:rPr lang="en-US" altLang="en-US" sz="3300" dirty="0">
                <a:latin typeface="Times New Roman" panose="02020603050405020304" pitchFamily="18" charset="0"/>
                <a:cs typeface="Times New Roman" panose="02020603050405020304" pitchFamily="18" charset="0"/>
              </a:rPr>
              <a:t>“ Learning is not a spectator sport .”</a:t>
            </a:r>
          </a:p>
          <a:p>
            <a:pPr eaLnBrk="1" hangingPunct="1">
              <a:buFontTx/>
              <a:buNone/>
            </a:pPr>
            <a:endParaRPr lang="en-US" altLang="en-US" dirty="0"/>
          </a:p>
          <a:p>
            <a:pPr eaLnBrk="1" hangingPunct="1"/>
            <a:endParaRPr lang="en-US" altLang="en-US" dirty="0"/>
          </a:p>
        </p:txBody>
      </p:sp>
      <p:sp>
        <p:nvSpPr>
          <p:cNvPr id="15364" name="Rectangle 6"/>
          <p:cNvSpPr>
            <a:spLocks noGrp="1" noChangeArrowheads="1"/>
          </p:cNvSpPr>
          <p:nvPr>
            <p:ph sz="half" idx="2"/>
          </p:nvPr>
        </p:nvSpPr>
        <p:spPr>
          <a:xfrm>
            <a:off x="5981701" y="2241948"/>
            <a:ext cx="3742402" cy="4114402"/>
          </a:xfrm>
        </p:spPr>
        <p:txBody>
          <a:bodyPr>
            <a:normAutofit fontScale="70000" lnSpcReduction="20000"/>
          </a:bodyPr>
          <a:lstStyle/>
          <a:p>
            <a:pPr eaLnBrk="1" hangingPunct="1">
              <a:buFontTx/>
              <a:buNone/>
            </a:pPr>
            <a:r>
              <a:rPr lang="en-US" altLang="en-US" sz="3300" b="1" u="sng" dirty="0">
                <a:latin typeface="Times New Roman" panose="02020603050405020304" pitchFamily="18" charset="0"/>
                <a:cs typeface="Times New Roman" panose="02020603050405020304" pitchFamily="18" charset="0"/>
              </a:rPr>
              <a:t>Implications:</a:t>
            </a:r>
          </a:p>
          <a:p>
            <a:pPr eaLnBrk="1" hangingPunct="1">
              <a:buFont typeface="Wingdings" panose="05000000000000000000" pitchFamily="2" charset="2"/>
              <a:buChar char="Ø"/>
            </a:pPr>
            <a:r>
              <a:rPr lang="en-US" altLang="en-US" sz="3300" b="1" u="sng" dirty="0">
                <a:latin typeface="Times New Roman" panose="02020603050405020304" pitchFamily="18" charset="0"/>
                <a:cs typeface="Times New Roman" panose="02020603050405020304" pitchFamily="18" charset="0"/>
              </a:rPr>
              <a:t> </a:t>
            </a:r>
            <a:r>
              <a:rPr lang="en-US" altLang="en-US" sz="3300" dirty="0">
                <a:latin typeface="Times New Roman" panose="02020603050405020304" pitchFamily="18" charset="0"/>
                <a:cs typeface="Times New Roman" panose="02020603050405020304" pitchFamily="18" charset="0"/>
              </a:rPr>
              <a:t>have students explain and teach others…(role plays’ Invented Dialogues with audiences)</a:t>
            </a:r>
          </a:p>
          <a:p>
            <a:pPr eaLnBrk="1" hangingPunct="1">
              <a:buFont typeface="Wingdings" panose="05000000000000000000" pitchFamily="2" charset="2"/>
              <a:buChar char="Ø"/>
            </a:pPr>
            <a:r>
              <a:rPr lang="en-US" altLang="en-US" sz="3300" dirty="0">
                <a:latin typeface="Times New Roman" panose="02020603050405020304" pitchFamily="18" charset="0"/>
                <a:cs typeface="Times New Roman" panose="02020603050405020304" pitchFamily="18" charset="0"/>
              </a:rPr>
              <a:t>Use discussions, peer  critiques and team projects</a:t>
            </a:r>
          </a:p>
          <a:p>
            <a:pPr eaLnBrk="1" hangingPunct="1">
              <a:buFont typeface="Wingdings" panose="05000000000000000000" pitchFamily="2" charset="2"/>
              <a:buChar char="Ø"/>
            </a:pPr>
            <a:r>
              <a:rPr lang="en-US" altLang="en-US" sz="3300" dirty="0">
                <a:latin typeface="Times New Roman" panose="02020603050405020304" pitchFamily="18" charset="0"/>
                <a:cs typeface="Times New Roman" panose="02020603050405020304" pitchFamily="18" charset="0"/>
              </a:rPr>
              <a:t>Use short writing exercises</a:t>
            </a:r>
          </a:p>
          <a:p>
            <a:pPr eaLnBrk="1" hangingPunct="1">
              <a:buFont typeface="Wingdings" panose="05000000000000000000" pitchFamily="2" charset="2"/>
              <a:buChar char="Ø"/>
            </a:pPr>
            <a:r>
              <a:rPr lang="en-US" altLang="en-US" sz="3300" dirty="0">
                <a:latin typeface="Times New Roman" panose="02020603050405020304" pitchFamily="18" charset="0"/>
                <a:cs typeface="Times New Roman" panose="02020603050405020304" pitchFamily="18" charset="0"/>
              </a:rPr>
              <a:t>Teach students read in an engaged way</a:t>
            </a:r>
          </a:p>
          <a:p>
            <a:pPr eaLnBrk="1" hangingPunct="1">
              <a:buFont typeface="Wingdings" panose="05000000000000000000" pitchFamily="2" charset="2"/>
              <a:buChar char="Ø"/>
            </a:pPr>
            <a:endParaRPr lang="en-US" altLang="en-US" sz="1800" dirty="0"/>
          </a:p>
          <a:p>
            <a:pPr eaLnBrk="1" hangingPunct="1">
              <a:buFont typeface="Wingdings" panose="05000000000000000000" pitchFamily="2" charset="2"/>
              <a:buChar char="Ø"/>
            </a:pPr>
            <a:endParaRPr lang="en-US" altLang="en-US" sz="1800" dirty="0"/>
          </a:p>
        </p:txBody>
      </p:sp>
      <p:sp>
        <p:nvSpPr>
          <p:cNvPr id="2" name="Slide Number Placeholder 1"/>
          <p:cNvSpPr>
            <a:spLocks noGrp="1"/>
          </p:cNvSpPr>
          <p:nvPr>
            <p:ph type="sldNum" sz="quarter" idx="12"/>
          </p:nvPr>
        </p:nvSpPr>
        <p:spPr/>
        <p:txBody>
          <a:bodyPr/>
          <a:lstStyle/>
          <a:p>
            <a:pPr>
              <a:defRPr/>
            </a:pPr>
            <a:fld id="{F16F191D-F0DE-444F-B5A1-33F13F70E3FA}" type="slidenum">
              <a:rPr lang="en-US" altLang="en-US"/>
              <a:pPr>
                <a:defRPr/>
              </a:pPr>
              <a:t>59</a:t>
            </a:fld>
            <a:endParaRPr lang="en-US" altLang="en-US"/>
          </a:p>
        </p:txBody>
      </p:sp>
    </p:spTree>
    <p:extLst>
      <p:ext uri="{BB962C8B-B14F-4D97-AF65-F5344CB8AC3E}">
        <p14:creationId xmlns:p14="http://schemas.microsoft.com/office/powerpoint/2010/main" val="380911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29D32-9A71-E831-8C89-7DF57506A801}"/>
              </a:ext>
            </a:extLst>
          </p:cNvPr>
          <p:cNvSpPr>
            <a:spLocks noGrp="1"/>
          </p:cNvSpPr>
          <p:nvPr>
            <p:ph type="title"/>
          </p:nvPr>
        </p:nvSpPr>
        <p:spPr/>
        <p:txBody>
          <a:bodyPr/>
          <a:lstStyle/>
          <a:p>
            <a:r>
              <a:rPr lang="en-RW" sz="3200" b="1" dirty="0">
                <a:latin typeface="Times New Roman" panose="02020603050405020304" pitchFamily="18" charset="0"/>
                <a:ea typeface="Aptos" panose="020B0004020202020204" pitchFamily="34" charset="0"/>
                <a:cs typeface="Times New Roman" panose="02020603050405020304" pitchFamily="18" charset="0"/>
              </a:rPr>
              <a:t>Key </a:t>
            </a:r>
            <a:r>
              <a:rPr lang="en-US" sz="3200" b="1" dirty="0">
                <a:latin typeface="Times New Roman" panose="02020603050405020304" pitchFamily="18" charset="0"/>
                <a:ea typeface="Aptos" panose="020B0004020202020204" pitchFamily="34" charset="0"/>
                <a:cs typeface="Times New Roman" panose="02020603050405020304" pitchFamily="18" charset="0"/>
              </a:rPr>
              <a:t>c</a:t>
            </a:r>
            <a:r>
              <a:rPr lang="en-RW" sz="3200" b="1" dirty="0" err="1">
                <a:latin typeface="Times New Roman" panose="02020603050405020304" pitchFamily="18" charset="0"/>
                <a:ea typeface="Aptos" panose="020B0004020202020204" pitchFamily="34" charset="0"/>
                <a:cs typeface="Times New Roman" panose="02020603050405020304" pitchFamily="18" charset="0"/>
              </a:rPr>
              <a:t>haracteristics</a:t>
            </a:r>
            <a:r>
              <a:rPr lang="en-US" sz="3200" b="1" dirty="0">
                <a:latin typeface="Times New Roman" panose="02020603050405020304" pitchFamily="18" charset="0"/>
                <a:ea typeface="Aptos" panose="020B0004020202020204" pitchFamily="34" charset="0"/>
                <a:cs typeface="Times New Roman" panose="02020603050405020304" pitchFamily="18" charset="0"/>
              </a:rPr>
              <a:t> of deep learning</a:t>
            </a:r>
            <a:endParaRPr lang="en-RW"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330F7D8-D605-9F9F-34A4-638482337520}"/>
              </a:ext>
            </a:extLst>
          </p:cNvPr>
          <p:cNvSpPr>
            <a:spLocks noGrp="1"/>
          </p:cNvSpPr>
          <p:nvPr>
            <p:ph idx="1"/>
          </p:nvPr>
        </p:nvSpPr>
        <p:spPr>
          <a:xfrm>
            <a:off x="923192" y="1600200"/>
            <a:ext cx="10111154" cy="4761271"/>
          </a:xfrm>
        </p:spPr>
        <p:txBody>
          <a:bodyPr/>
          <a:lstStyle/>
          <a:p>
            <a:pPr>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Focus on understanding and meaning.</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Connect new knowledge with prior experiences.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Active engagement and reflection on the material.</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Critical thinking and analysis.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spcAft>
                <a:spcPts val="800"/>
              </a:spcAft>
            </a:pPr>
            <a:r>
              <a:rPr lang="en-RW" sz="2400" b="1" dirty="0">
                <a:latin typeface="Times New Roman" panose="02020603050405020304" pitchFamily="18" charset="0"/>
                <a:ea typeface="Aptos" panose="020B0004020202020204" pitchFamily="34" charset="0"/>
                <a:cs typeface="Times New Roman" panose="02020603050405020304" pitchFamily="18" charset="0"/>
              </a:rPr>
              <a:t>Example</a:t>
            </a:r>
            <a:r>
              <a:rPr lang="en-RW" sz="2400" dirty="0">
                <a:latin typeface="Times New Roman" panose="02020603050405020304" pitchFamily="18" charset="0"/>
                <a:ea typeface="Aptos" panose="020B0004020202020204" pitchFamily="34" charset="0"/>
                <a:cs typeface="Times New Roman" panose="02020603050405020304" pitchFamily="18" charset="0"/>
              </a:rPr>
              <a:t>: In a history class, instead of memorizing dates and events, students </a:t>
            </a:r>
            <a:r>
              <a:rPr lang="en-RW" sz="2400" dirty="0" err="1">
                <a:latin typeface="Times New Roman" panose="02020603050405020304" pitchFamily="18" charset="0"/>
                <a:ea typeface="Aptos" panose="020B0004020202020204" pitchFamily="34" charset="0"/>
                <a:cs typeface="Times New Roman" panose="02020603050405020304" pitchFamily="18" charset="0"/>
              </a:rPr>
              <a:t>analyze</a:t>
            </a:r>
            <a:r>
              <a:rPr lang="en-RW" sz="2400" dirty="0">
                <a:latin typeface="Times New Roman" panose="02020603050405020304" pitchFamily="18" charset="0"/>
                <a:ea typeface="Aptos" panose="020B0004020202020204" pitchFamily="34" charset="0"/>
                <a:cs typeface="Times New Roman" panose="02020603050405020304" pitchFamily="18" charset="0"/>
              </a:rPr>
              <a:t> historical patterns and explore the impact of those events on modern society.</a:t>
            </a:r>
          </a:p>
          <a:p>
            <a:endParaRPr lang="en-RW" dirty="0"/>
          </a:p>
        </p:txBody>
      </p:sp>
    </p:spTree>
    <p:extLst>
      <p:ext uri="{BB962C8B-B14F-4D97-AF65-F5344CB8AC3E}">
        <p14:creationId xmlns:p14="http://schemas.microsoft.com/office/powerpoint/2010/main" val="25176569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a:xfrm>
            <a:off x="1524000" y="1072755"/>
            <a:ext cx="8445910" cy="1087040"/>
          </a:xfrm>
        </p:spPr>
        <p:txBody>
          <a:bodyPr>
            <a:noAutofit/>
          </a:bodyPr>
          <a:lstStyle/>
          <a:p>
            <a:pPr algn="just">
              <a:defRPr/>
            </a:pPr>
            <a:r>
              <a:rPr lang="en-US" altLang="en-US" sz="2800" b="1" dirty="0">
                <a:solidFill>
                  <a:schemeClr val="tx1">
                    <a:lumMod val="75000"/>
                    <a:lumOff val="25000"/>
                  </a:schemeClr>
                </a:solidFill>
                <a:latin typeface="Times New Roman" panose="02020603050405020304" pitchFamily="18" charset="0"/>
                <a:cs typeface="Times New Roman" panose="02020603050405020304" pitchFamily="18" charset="0"/>
              </a:rPr>
              <a:t>Principle IV:  Learners can remember more when they make meaningful connections between what they </a:t>
            </a:r>
            <a:r>
              <a:rPr lang="en-US" altLang="en-US" sz="2800" b="1" u="sng" dirty="0">
                <a:solidFill>
                  <a:schemeClr val="tx1">
                    <a:lumMod val="75000"/>
                    <a:lumOff val="25000"/>
                  </a:schemeClr>
                </a:solidFill>
                <a:latin typeface="Times New Roman" panose="02020603050405020304" pitchFamily="18" charset="0"/>
                <a:cs typeface="Times New Roman" panose="02020603050405020304" pitchFamily="18" charset="0"/>
              </a:rPr>
              <a:t>already know and what they are learning</a:t>
            </a:r>
          </a:p>
        </p:txBody>
      </p:sp>
      <p:sp>
        <p:nvSpPr>
          <p:cNvPr id="12291" name="Rectangle 5"/>
          <p:cNvSpPr>
            <a:spLocks noGrp="1" noChangeArrowheads="1"/>
          </p:cNvSpPr>
          <p:nvPr>
            <p:ph sz="half" idx="1"/>
          </p:nvPr>
        </p:nvSpPr>
        <p:spPr>
          <a:xfrm>
            <a:off x="1612490" y="2418160"/>
            <a:ext cx="4577570" cy="3938190"/>
          </a:xfrm>
        </p:spPr>
        <p:txBody>
          <a:bodyPr rtlCol="0">
            <a:noAutofit/>
          </a:bodyPr>
          <a:lstStyle/>
          <a:p>
            <a:pPr marL="68580" indent="-68580">
              <a:lnSpc>
                <a:spcPct val="120000"/>
              </a:lnSpc>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New information and ideas must be meaningfully connected to prior knowledge: connect with existing frameworks ; create new structures to organize learning.</a:t>
            </a:r>
          </a:p>
          <a:p>
            <a:pPr marL="68580" indent="-68580">
              <a:lnSpc>
                <a:spcPct val="120000"/>
              </a:lnSpc>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Learning involves creating personal understanding of what is being taught and connecting it with prior knowledge. </a:t>
            </a:r>
          </a:p>
        </p:txBody>
      </p:sp>
      <p:sp>
        <p:nvSpPr>
          <p:cNvPr id="12292" name="Rectangle 6"/>
          <p:cNvSpPr>
            <a:spLocks noGrp="1" noChangeArrowheads="1"/>
          </p:cNvSpPr>
          <p:nvPr>
            <p:ph sz="half" idx="2"/>
          </p:nvPr>
        </p:nvSpPr>
        <p:spPr>
          <a:xfrm>
            <a:off x="6165055" y="2241948"/>
            <a:ext cx="3568879" cy="3775394"/>
          </a:xfrm>
        </p:spPr>
        <p:txBody>
          <a:bodyPr rtlCol="0">
            <a:noAutofit/>
          </a:bodyPr>
          <a:lstStyle/>
          <a:p>
            <a:pPr marL="68580" indent="-68580">
              <a:lnSpc>
                <a:spcPct val="80000"/>
              </a:lnSpc>
              <a:buNone/>
              <a:defRPr/>
            </a:pPr>
            <a:r>
              <a:rPr lang="en-US" altLang="en-US" sz="1500" b="1" u="sng" dirty="0">
                <a:solidFill>
                  <a:schemeClr val="tx1">
                    <a:lumMod val="75000"/>
                    <a:lumOff val="25000"/>
                  </a:schemeClr>
                </a:solidFill>
                <a:latin typeface="Times New Roman" panose="02020603050405020304" pitchFamily="18" charset="0"/>
                <a:cs typeface="Times New Roman" panose="02020603050405020304" pitchFamily="18" charset="0"/>
              </a:rPr>
              <a:t>Implications:</a:t>
            </a:r>
          </a:p>
          <a:p>
            <a:pPr marL="68580" indent="-68580">
              <a:lnSpc>
                <a:spcPct val="80000"/>
              </a:lnSpc>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 Highlight the structure of the course- Give outlines.</a:t>
            </a:r>
          </a:p>
          <a:p>
            <a:pPr marL="68580" indent="-68580">
              <a:lnSpc>
                <a:spcPct val="80000"/>
              </a:lnSpc>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Provide many examples, illustrations, descriptions, metaphors, analogies.</a:t>
            </a:r>
          </a:p>
          <a:p>
            <a:pPr marL="68580" indent="-68580">
              <a:lnSpc>
                <a:spcPct val="80000"/>
              </a:lnSpc>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Teach students to </a:t>
            </a:r>
            <a:r>
              <a:rPr lang="en-US" altLang="en-US" sz="1500" dirty="0" err="1">
                <a:solidFill>
                  <a:schemeClr val="tx1">
                    <a:lumMod val="75000"/>
                    <a:lumOff val="25000"/>
                  </a:schemeClr>
                </a:solidFill>
                <a:latin typeface="Times New Roman" panose="02020603050405020304" pitchFamily="18" charset="0"/>
                <a:cs typeface="Times New Roman" panose="02020603050405020304" pitchFamily="18" charset="0"/>
              </a:rPr>
              <a:t>organise</a:t>
            </a: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68580" indent="-68580">
              <a:lnSpc>
                <a:spcPct val="80000"/>
              </a:lnSpc>
              <a:buFont typeface="Wingdings" panose="05000000000000000000" pitchFamily="2" charset="2"/>
              <a:buChar char="ü"/>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Empty outlines, summary statements, lecture pauses, paraphrasing, concept maps.</a:t>
            </a:r>
          </a:p>
          <a:p>
            <a:pPr marL="68580" indent="-68580">
              <a:lnSpc>
                <a:spcPct val="80000"/>
              </a:lnSpc>
              <a:buFont typeface="Wingdings" panose="05000000000000000000" pitchFamily="2" charset="2"/>
              <a:buChar char="ü"/>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Teach students how to make notes</a:t>
            </a:r>
          </a:p>
          <a:p>
            <a:pPr marL="68580" indent="-68580">
              <a:lnSpc>
                <a:spcPct val="80000"/>
              </a:lnSpc>
              <a:buFont typeface="Wingdings" panose="05000000000000000000" pitchFamily="2" charset="2"/>
              <a:buChar char="ü"/>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Have students develop examples and metaphors</a:t>
            </a:r>
          </a:p>
          <a:p>
            <a:pPr marL="68580" indent="-68580">
              <a:lnSpc>
                <a:spcPct val="80000"/>
              </a:lnSpc>
              <a:buFont typeface="Wingdings" panose="05000000000000000000" pitchFamily="2" charset="2"/>
              <a:buChar char="ü"/>
              <a:defRPr/>
            </a:pPr>
            <a:r>
              <a:rPr lang="en-US" altLang="en-US" sz="1500" dirty="0">
                <a:solidFill>
                  <a:schemeClr val="tx1">
                    <a:lumMod val="75000"/>
                    <a:lumOff val="25000"/>
                  </a:schemeClr>
                </a:solidFill>
                <a:latin typeface="Times New Roman" panose="02020603050405020304" pitchFamily="18" charset="0"/>
                <a:cs typeface="Times New Roman" panose="02020603050405020304" pitchFamily="18" charset="0"/>
              </a:rPr>
              <a:t>Teach students how to ask questions when reading  </a:t>
            </a:r>
          </a:p>
        </p:txBody>
      </p:sp>
      <p:sp>
        <p:nvSpPr>
          <p:cNvPr id="2" name="Slide Number Placeholder 1"/>
          <p:cNvSpPr>
            <a:spLocks noGrp="1"/>
          </p:cNvSpPr>
          <p:nvPr>
            <p:ph type="sldNum" sz="quarter" idx="12"/>
          </p:nvPr>
        </p:nvSpPr>
        <p:spPr/>
        <p:txBody>
          <a:bodyPr/>
          <a:lstStyle/>
          <a:p>
            <a:pPr>
              <a:defRPr/>
            </a:pPr>
            <a:fld id="{7500E3B3-235F-4660-9D68-3CB2E6ECFD69}" type="slidenum">
              <a:rPr lang="en-US" altLang="en-US"/>
              <a:pPr>
                <a:defRPr/>
              </a:pPr>
              <a:t>60</a:t>
            </a:fld>
            <a:endParaRPr lang="en-US" altLang="en-US"/>
          </a:p>
        </p:txBody>
      </p:sp>
    </p:spTree>
    <p:extLst>
      <p:ext uri="{BB962C8B-B14F-4D97-AF65-F5344CB8AC3E}">
        <p14:creationId xmlns:p14="http://schemas.microsoft.com/office/powerpoint/2010/main" val="17745397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1435510" y="1072755"/>
            <a:ext cx="7875638" cy="1087040"/>
          </a:xfrm>
        </p:spPr>
        <p:txBody>
          <a:bodyPr>
            <a:normAutofit/>
          </a:bodyPr>
          <a:lstStyle/>
          <a:p>
            <a:pPr>
              <a:defRPr/>
            </a:pPr>
            <a:r>
              <a:rPr lang="en-US" altLang="en-US" sz="3200" b="1" dirty="0">
                <a:solidFill>
                  <a:schemeClr val="tx1">
                    <a:lumMod val="75000"/>
                    <a:lumOff val="25000"/>
                  </a:schemeClr>
                </a:solidFill>
                <a:latin typeface="Times New Roman" panose="02020603050405020304" pitchFamily="18" charset="0"/>
                <a:cs typeface="Times New Roman" panose="02020603050405020304" pitchFamily="18" charset="0"/>
              </a:rPr>
              <a:t>Principle V: Learners need prompt </a:t>
            </a:r>
            <a:r>
              <a:rPr lang="en-US" altLang="en-US" sz="3200" b="1" u="sng" dirty="0">
                <a:solidFill>
                  <a:schemeClr val="tx1">
                    <a:lumMod val="75000"/>
                    <a:lumOff val="25000"/>
                  </a:schemeClr>
                </a:solidFill>
                <a:latin typeface="Times New Roman" panose="02020603050405020304" pitchFamily="18" charset="0"/>
                <a:cs typeface="Times New Roman" panose="02020603050405020304" pitchFamily="18" charset="0"/>
              </a:rPr>
              <a:t>frequent feedback</a:t>
            </a:r>
          </a:p>
        </p:txBody>
      </p:sp>
      <p:sp>
        <p:nvSpPr>
          <p:cNvPr id="13315" name="Rectangle 5"/>
          <p:cNvSpPr>
            <a:spLocks noGrp="1" noChangeArrowheads="1"/>
          </p:cNvSpPr>
          <p:nvPr>
            <p:ph sz="half" idx="1"/>
          </p:nvPr>
        </p:nvSpPr>
        <p:spPr>
          <a:xfrm>
            <a:off x="1543665" y="2241948"/>
            <a:ext cx="4517809" cy="3627910"/>
          </a:xfrm>
        </p:spPr>
        <p:txBody>
          <a:bodyPr rtlCol="0">
            <a:noAutofit/>
          </a:bodyPr>
          <a:lstStyle/>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Regular feedback helps students direct their learning, and differentiate what they know and don’t know.</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Students need frequent opportunities to perform and receive feedback</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Students need opportunities to reflect on what they have learned , what they still  need to know and understand , and how to self-assess. </a:t>
            </a:r>
          </a:p>
        </p:txBody>
      </p:sp>
      <p:sp>
        <p:nvSpPr>
          <p:cNvPr id="13316" name="Rectangle 6"/>
          <p:cNvSpPr>
            <a:spLocks noGrp="1" noChangeArrowheads="1"/>
          </p:cNvSpPr>
          <p:nvPr>
            <p:ph sz="half" idx="2"/>
          </p:nvPr>
        </p:nvSpPr>
        <p:spPr>
          <a:xfrm>
            <a:off x="6165056" y="2241947"/>
            <a:ext cx="3509886" cy="3962207"/>
          </a:xfrm>
        </p:spPr>
        <p:txBody>
          <a:bodyPr rtlCol="0">
            <a:normAutofit/>
          </a:bodyPr>
          <a:lstStyle/>
          <a:p>
            <a:pPr marL="68580" indent="-68580">
              <a:lnSpc>
                <a:spcPct val="80000"/>
              </a:lnSpc>
              <a:buNone/>
              <a:defRPr/>
            </a:pPr>
            <a:r>
              <a:rPr lang="en-US" altLang="en-US" sz="2400" b="1" u="sng" dirty="0">
                <a:solidFill>
                  <a:schemeClr val="tx1">
                    <a:lumMod val="75000"/>
                    <a:lumOff val="25000"/>
                  </a:schemeClr>
                </a:solidFill>
                <a:latin typeface="Times New Roman" panose="02020603050405020304" pitchFamily="18" charset="0"/>
                <a:cs typeface="Times New Roman" panose="02020603050405020304" pitchFamily="18" charset="0"/>
              </a:rPr>
              <a:t>Implications:</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Ask students about the “muddiest point.”</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Discuss with students how to use the feedback they are given.</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Ask students to self-assess</a:t>
            </a:r>
          </a:p>
        </p:txBody>
      </p:sp>
      <p:sp>
        <p:nvSpPr>
          <p:cNvPr id="2" name="Slide Number Placeholder 1"/>
          <p:cNvSpPr>
            <a:spLocks noGrp="1"/>
          </p:cNvSpPr>
          <p:nvPr>
            <p:ph type="sldNum" sz="quarter" idx="12"/>
          </p:nvPr>
        </p:nvSpPr>
        <p:spPr/>
        <p:txBody>
          <a:bodyPr/>
          <a:lstStyle/>
          <a:p>
            <a:pPr>
              <a:defRPr/>
            </a:pPr>
            <a:fld id="{45B52A77-5F45-445E-BB80-7F985B75ACC6}" type="slidenum">
              <a:rPr lang="en-US" altLang="en-US"/>
              <a:pPr>
                <a:defRPr/>
              </a:pPr>
              <a:t>61</a:t>
            </a:fld>
            <a:endParaRPr lang="en-US" altLang="en-US"/>
          </a:p>
        </p:txBody>
      </p:sp>
    </p:spTree>
    <p:extLst>
      <p:ext uri="{BB962C8B-B14F-4D97-AF65-F5344CB8AC3E}">
        <p14:creationId xmlns:p14="http://schemas.microsoft.com/office/powerpoint/2010/main" val="8767747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1691147" y="1072755"/>
            <a:ext cx="7964129" cy="1087040"/>
          </a:xfrm>
        </p:spPr>
        <p:txBody>
          <a:bodyPr>
            <a:noAutofit/>
          </a:bodyPr>
          <a:lstStyle/>
          <a:p>
            <a:pPr>
              <a:defRPr/>
            </a:pPr>
            <a:r>
              <a:rPr lang="en-US" altLang="en-US" sz="2800" b="1" dirty="0">
                <a:solidFill>
                  <a:schemeClr val="tx1">
                    <a:lumMod val="75000"/>
                    <a:lumOff val="25000"/>
                  </a:schemeClr>
                </a:solidFill>
                <a:latin typeface="Times New Roman" panose="02020603050405020304" pitchFamily="18" charset="0"/>
                <a:cs typeface="Times New Roman" panose="02020603050405020304" pitchFamily="18" charset="0"/>
              </a:rPr>
              <a:t>Principle VI:  The ways teachers assess and evaluate students </a:t>
            </a:r>
            <a:r>
              <a:rPr lang="en-US" altLang="en-US" sz="2800" b="1" u="sng" dirty="0">
                <a:solidFill>
                  <a:schemeClr val="tx1">
                    <a:lumMod val="75000"/>
                    <a:lumOff val="25000"/>
                  </a:schemeClr>
                </a:solidFill>
                <a:latin typeface="Times New Roman" panose="02020603050405020304" pitchFamily="18" charset="0"/>
                <a:cs typeface="Times New Roman" panose="02020603050405020304" pitchFamily="18" charset="0"/>
              </a:rPr>
              <a:t>affect how students study and learn</a:t>
            </a:r>
          </a:p>
        </p:txBody>
      </p:sp>
      <p:sp>
        <p:nvSpPr>
          <p:cNvPr id="18435" name="Rectangle 5"/>
          <p:cNvSpPr>
            <a:spLocks noGrp="1" noChangeArrowheads="1"/>
          </p:cNvSpPr>
          <p:nvPr>
            <p:ph sz="half" idx="1"/>
          </p:nvPr>
        </p:nvSpPr>
        <p:spPr>
          <a:xfrm>
            <a:off x="2045110" y="2114549"/>
            <a:ext cx="3993740" cy="4158431"/>
          </a:xfrm>
        </p:spPr>
        <p:txBody>
          <a:bodyPr>
            <a:normAutofit/>
          </a:bodyPr>
          <a:lstStyle/>
          <a:p>
            <a:pPr eaLnBrk="1" hangingPunct="1"/>
            <a:r>
              <a:rPr lang="en-US" altLang="en-US" sz="2400" dirty="0">
                <a:latin typeface="Times New Roman" panose="02020603050405020304" pitchFamily="18" charset="0"/>
                <a:cs typeface="Times New Roman" panose="02020603050405020304" pitchFamily="18" charset="0"/>
              </a:rPr>
              <a:t>Students want to know what is important.</a:t>
            </a:r>
          </a:p>
          <a:p>
            <a:pPr eaLnBrk="1" hangingPunct="1"/>
            <a:r>
              <a:rPr lang="en-US" altLang="en-US" sz="2400" dirty="0">
                <a:latin typeface="Times New Roman" panose="02020603050405020304" pitchFamily="18" charset="0"/>
                <a:cs typeface="Times New Roman" panose="02020603050405020304" pitchFamily="18" charset="0"/>
              </a:rPr>
              <a:t>Test questions should indicate what teachers believe is important to know and understand.</a:t>
            </a:r>
          </a:p>
          <a:p>
            <a:pPr eaLnBrk="1" hangingPunct="1"/>
            <a:r>
              <a:rPr lang="en-US" altLang="en-US" sz="2400" dirty="0">
                <a:latin typeface="Times New Roman" panose="02020603050405020304" pitchFamily="18" charset="0"/>
                <a:cs typeface="Times New Roman" panose="02020603050405020304" pitchFamily="18" charset="0"/>
              </a:rPr>
              <a:t>Test questions should relate directly to the goals for the course or lesson, and to the learning processes and activities</a:t>
            </a:r>
          </a:p>
        </p:txBody>
      </p:sp>
      <p:sp>
        <p:nvSpPr>
          <p:cNvPr id="18436" name="Rectangle 6"/>
          <p:cNvSpPr>
            <a:spLocks noGrp="1" noChangeArrowheads="1"/>
          </p:cNvSpPr>
          <p:nvPr>
            <p:ph sz="half" idx="2"/>
          </p:nvPr>
        </p:nvSpPr>
        <p:spPr>
          <a:xfrm>
            <a:off x="6165056" y="1966451"/>
            <a:ext cx="3490220" cy="4158431"/>
          </a:xfrm>
        </p:spPr>
        <p:txBody>
          <a:bodyPr>
            <a:normAutofit/>
          </a:bodyPr>
          <a:lstStyle/>
          <a:p>
            <a:pPr eaLnBrk="1" hangingPunct="1">
              <a:buFontTx/>
              <a:buNone/>
            </a:pPr>
            <a:r>
              <a:rPr lang="en-US" altLang="en-US" sz="2400" b="1" dirty="0">
                <a:latin typeface="Times New Roman" panose="02020603050405020304" pitchFamily="18" charset="0"/>
                <a:cs typeface="Times New Roman" panose="02020603050405020304" pitchFamily="18" charset="0"/>
              </a:rPr>
              <a:t>Implications:</a:t>
            </a:r>
          </a:p>
          <a:p>
            <a:pPr eaLnBrk="1" hangingPunct="1"/>
            <a:r>
              <a:rPr lang="en-US" altLang="en-US" sz="2400" dirty="0">
                <a:latin typeface="Times New Roman" panose="02020603050405020304" pitchFamily="18" charset="0"/>
                <a:cs typeface="Times New Roman" panose="02020603050405020304" pitchFamily="18" charset="0"/>
              </a:rPr>
              <a:t>Be sure test questions emphasize what is important to be learned.</a:t>
            </a:r>
          </a:p>
          <a:p>
            <a:pPr eaLnBrk="1" hangingPunct="1"/>
            <a:r>
              <a:rPr lang="en-US" altLang="en-US" sz="2400" dirty="0">
                <a:latin typeface="Times New Roman" panose="02020603050405020304" pitchFamily="18" charset="0"/>
                <a:cs typeface="Times New Roman" panose="02020603050405020304" pitchFamily="18" charset="0"/>
              </a:rPr>
              <a:t>Give students examples of test questions.</a:t>
            </a:r>
          </a:p>
          <a:p>
            <a:pPr eaLnBrk="1" hangingPunct="1"/>
            <a:r>
              <a:rPr lang="en-US" altLang="en-US" sz="2400" dirty="0">
                <a:latin typeface="Times New Roman" panose="02020603050405020304" pitchFamily="18" charset="0"/>
                <a:cs typeface="Times New Roman" panose="02020603050405020304" pitchFamily="18" charset="0"/>
              </a:rPr>
              <a:t>Encourage students to practice and get feedback on sample questions.</a:t>
            </a:r>
          </a:p>
        </p:txBody>
      </p:sp>
      <p:sp>
        <p:nvSpPr>
          <p:cNvPr id="2" name="Slide Number Placeholder 1"/>
          <p:cNvSpPr>
            <a:spLocks noGrp="1"/>
          </p:cNvSpPr>
          <p:nvPr>
            <p:ph type="sldNum" sz="quarter" idx="12"/>
          </p:nvPr>
        </p:nvSpPr>
        <p:spPr/>
        <p:txBody>
          <a:bodyPr/>
          <a:lstStyle/>
          <a:p>
            <a:pPr>
              <a:defRPr/>
            </a:pPr>
            <a:fld id="{BDA775F0-5CF5-498A-B297-6FB1B66C782F}" type="slidenum">
              <a:rPr lang="en-US" altLang="en-US"/>
              <a:pPr>
                <a:defRPr/>
              </a:pPr>
              <a:t>62</a:t>
            </a:fld>
            <a:endParaRPr lang="en-US" altLang="en-US"/>
          </a:p>
        </p:txBody>
      </p:sp>
    </p:spTree>
    <p:extLst>
      <p:ext uri="{BB962C8B-B14F-4D97-AF65-F5344CB8AC3E}">
        <p14:creationId xmlns:p14="http://schemas.microsoft.com/office/powerpoint/2010/main" val="20306603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1691148" y="1072755"/>
            <a:ext cx="7250446" cy="1087040"/>
          </a:xfrm>
        </p:spPr>
        <p:txBody>
          <a:bodyPr>
            <a:normAutofit/>
          </a:bodyPr>
          <a:lstStyle/>
          <a:p>
            <a:pPr>
              <a:defRPr/>
            </a:pPr>
            <a:r>
              <a:rPr lang="en-US" altLang="en-US" sz="3200" b="1" dirty="0">
                <a:solidFill>
                  <a:schemeClr val="tx1">
                    <a:lumMod val="75000"/>
                    <a:lumOff val="25000"/>
                  </a:schemeClr>
                </a:solidFill>
              </a:rPr>
              <a:t>Principle VII: Learning takes time</a:t>
            </a:r>
          </a:p>
        </p:txBody>
      </p:sp>
      <p:sp>
        <p:nvSpPr>
          <p:cNvPr id="19459" name="Rectangle 5"/>
          <p:cNvSpPr>
            <a:spLocks noGrp="1" noChangeArrowheads="1"/>
          </p:cNvSpPr>
          <p:nvPr>
            <p:ph sz="half" idx="1"/>
          </p:nvPr>
        </p:nvSpPr>
        <p:spPr>
          <a:xfrm>
            <a:off x="2753033" y="2241948"/>
            <a:ext cx="3308442" cy="3696736"/>
          </a:xfrm>
        </p:spPr>
        <p:txBody>
          <a:bodyPr>
            <a:normAutofit/>
          </a:bodyPr>
          <a:lstStyle/>
          <a:p>
            <a:pPr eaLnBrk="1" hangingPunct="1"/>
            <a:r>
              <a:rPr lang="en-US" altLang="en-US" dirty="0">
                <a:latin typeface="Times New Roman" panose="02020603050405020304" pitchFamily="18" charset="0"/>
                <a:cs typeface="Times New Roman" panose="02020603050405020304" pitchFamily="18" charset="0"/>
              </a:rPr>
              <a:t>“ Time plus energy equals learning.”</a:t>
            </a:r>
          </a:p>
          <a:p>
            <a:pPr eaLnBrk="1" hangingPunct="1"/>
            <a:r>
              <a:rPr lang="en-US" altLang="en-US" dirty="0">
                <a:latin typeface="Times New Roman" panose="02020603050405020304" pitchFamily="18" charset="0"/>
                <a:cs typeface="Times New Roman" panose="02020603050405020304" pitchFamily="18" charset="0"/>
              </a:rPr>
              <a:t>Learners must  put in “time on task.”</a:t>
            </a:r>
          </a:p>
          <a:p>
            <a:pPr eaLnBrk="1" hangingPunct="1"/>
            <a:r>
              <a:rPr lang="en-US" altLang="en-US" dirty="0">
                <a:latin typeface="Times New Roman" panose="02020603050405020304" pitchFamily="18" charset="0"/>
                <a:cs typeface="Times New Roman" panose="02020603050405020304" pitchFamily="18" charset="0"/>
              </a:rPr>
              <a:t>Students need to learn time management.</a:t>
            </a:r>
          </a:p>
        </p:txBody>
      </p:sp>
      <p:sp>
        <p:nvSpPr>
          <p:cNvPr id="19460" name="Rectangle 6"/>
          <p:cNvSpPr>
            <a:spLocks noGrp="1" noChangeArrowheads="1"/>
          </p:cNvSpPr>
          <p:nvPr>
            <p:ph sz="half" idx="2"/>
          </p:nvPr>
        </p:nvSpPr>
        <p:spPr>
          <a:xfrm>
            <a:off x="6165055" y="2241947"/>
            <a:ext cx="3308441" cy="3696735"/>
          </a:xfrm>
        </p:spPr>
        <p:txBody>
          <a:bodyPr>
            <a:normAutofit/>
          </a:bodyPr>
          <a:lstStyle/>
          <a:p>
            <a:pPr eaLnBrk="1" hangingPunct="1">
              <a:buFontTx/>
              <a:buNone/>
            </a:pPr>
            <a:r>
              <a:rPr lang="en-US" altLang="en-US" sz="2400" b="1" u="sng" dirty="0">
                <a:latin typeface="Times New Roman" panose="02020603050405020304" pitchFamily="18" charset="0"/>
                <a:cs typeface="Times New Roman" panose="02020603050405020304" pitchFamily="18" charset="0"/>
              </a:rPr>
              <a:t>Implications:</a:t>
            </a:r>
          </a:p>
          <a:p>
            <a:pPr eaLnBrk="1" hangingPunct="1"/>
            <a:r>
              <a:rPr lang="en-US" altLang="en-US" sz="2400" dirty="0">
                <a:latin typeface="Times New Roman" panose="02020603050405020304" pitchFamily="18" charset="0"/>
                <a:cs typeface="Times New Roman" panose="02020603050405020304" pitchFamily="18" charset="0"/>
              </a:rPr>
              <a:t>Explain to students that mastery requires time and effort.</a:t>
            </a:r>
          </a:p>
          <a:p>
            <a:pPr eaLnBrk="1" hangingPunct="1"/>
            <a:r>
              <a:rPr lang="en-US" altLang="en-US" sz="2400" dirty="0">
                <a:latin typeface="Times New Roman" panose="02020603050405020304" pitchFamily="18" charset="0"/>
                <a:cs typeface="Times New Roman" panose="02020603050405020304" pitchFamily="18" charset="0"/>
              </a:rPr>
              <a:t>Have students keep study logs.</a:t>
            </a:r>
          </a:p>
          <a:p>
            <a:pPr eaLnBrk="1" hangingPunct="1"/>
            <a:r>
              <a:rPr lang="en-US" altLang="en-US" sz="2400" dirty="0">
                <a:latin typeface="Times New Roman" panose="02020603050405020304" pitchFamily="18" charset="0"/>
                <a:cs typeface="Times New Roman" panose="02020603050405020304" pitchFamily="18" charset="0"/>
              </a:rPr>
              <a:t>Discuss how students are using their study time </a:t>
            </a:r>
          </a:p>
        </p:txBody>
      </p:sp>
      <p:sp>
        <p:nvSpPr>
          <p:cNvPr id="2" name="Slide Number Placeholder 1"/>
          <p:cNvSpPr>
            <a:spLocks noGrp="1"/>
          </p:cNvSpPr>
          <p:nvPr>
            <p:ph type="sldNum" sz="quarter" idx="12"/>
          </p:nvPr>
        </p:nvSpPr>
        <p:spPr/>
        <p:txBody>
          <a:bodyPr/>
          <a:lstStyle/>
          <a:p>
            <a:pPr>
              <a:defRPr/>
            </a:pPr>
            <a:fld id="{90A50B46-7319-4112-A19A-6D5765F05CF8}" type="slidenum">
              <a:rPr lang="en-US" altLang="en-US"/>
              <a:pPr>
                <a:defRPr/>
              </a:pPr>
              <a:t>63</a:t>
            </a:fld>
            <a:endParaRPr lang="en-US" altLang="en-US"/>
          </a:p>
        </p:txBody>
      </p:sp>
    </p:spTree>
    <p:extLst>
      <p:ext uri="{BB962C8B-B14F-4D97-AF65-F5344CB8AC3E}">
        <p14:creationId xmlns:p14="http://schemas.microsoft.com/office/powerpoint/2010/main" val="31360330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1553497" y="1072755"/>
            <a:ext cx="8416413" cy="1087040"/>
          </a:xfrm>
        </p:spPr>
        <p:txBody>
          <a:bodyPr>
            <a:normAutofit/>
          </a:bodyPr>
          <a:lstStyle/>
          <a:p>
            <a:pPr>
              <a:defRPr/>
            </a:pPr>
            <a:r>
              <a:rPr lang="en-US" altLang="en-US" sz="2100" b="1" dirty="0">
                <a:solidFill>
                  <a:schemeClr val="tx1">
                    <a:lumMod val="75000"/>
                    <a:lumOff val="25000"/>
                  </a:schemeClr>
                </a:solidFill>
                <a:latin typeface="Times New Roman" panose="02020603050405020304" pitchFamily="18" charset="0"/>
                <a:cs typeface="Times New Roman" panose="02020603050405020304" pitchFamily="18" charset="0"/>
              </a:rPr>
              <a:t>Principle VIII: Transfer knowledge and skills to new contexts </a:t>
            </a:r>
            <a:r>
              <a:rPr lang="en-US" altLang="en-US" sz="2100" b="1" u="sng" dirty="0">
                <a:solidFill>
                  <a:schemeClr val="tx1">
                    <a:lumMod val="75000"/>
                    <a:lumOff val="25000"/>
                  </a:schemeClr>
                </a:solidFill>
                <a:latin typeface="Times New Roman" panose="02020603050405020304" pitchFamily="18" charset="0"/>
                <a:cs typeface="Times New Roman" panose="02020603050405020304" pitchFamily="18" charset="0"/>
              </a:rPr>
              <a:t>requires much practice</a:t>
            </a:r>
            <a:r>
              <a:rPr lang="en-US" altLang="en-US" sz="2100" b="1" dirty="0">
                <a:solidFill>
                  <a:schemeClr val="tx1">
                    <a:lumMod val="75000"/>
                    <a:lumOff val="25000"/>
                  </a:schemeClr>
                </a:solidFill>
                <a:latin typeface="Times New Roman" panose="02020603050405020304" pitchFamily="18" charset="0"/>
                <a:cs typeface="Times New Roman" panose="02020603050405020304" pitchFamily="18" charset="0"/>
              </a:rPr>
              <a:t> </a:t>
            </a:r>
          </a:p>
        </p:txBody>
      </p:sp>
      <p:sp>
        <p:nvSpPr>
          <p:cNvPr id="20483" name="Rectangle 5"/>
          <p:cNvSpPr>
            <a:spLocks noGrp="1" noChangeArrowheads="1"/>
          </p:cNvSpPr>
          <p:nvPr>
            <p:ph sz="half" idx="1"/>
          </p:nvPr>
        </p:nvSpPr>
        <p:spPr>
          <a:xfrm>
            <a:off x="2104103" y="2114550"/>
            <a:ext cx="3934747" cy="4069940"/>
          </a:xfrm>
        </p:spPr>
        <p:txBody>
          <a:bodyPr>
            <a:normAutofit/>
          </a:bodyPr>
          <a:lstStyle/>
          <a:p>
            <a:pPr eaLnBrk="1" hangingPunct="1"/>
            <a:r>
              <a:rPr lang="en-US" altLang="en-US" dirty="0">
                <a:latin typeface="Times New Roman" panose="02020603050405020304" pitchFamily="18" charset="0"/>
                <a:cs typeface="Times New Roman" panose="02020603050405020304" pitchFamily="18" charset="0"/>
              </a:rPr>
              <a:t>Students find it challenging to change contexts and apply ideas or skills to new situations.</a:t>
            </a:r>
          </a:p>
          <a:p>
            <a:pPr eaLnBrk="1" hangingPunct="1"/>
            <a:r>
              <a:rPr lang="en-US" altLang="en-US" dirty="0">
                <a:latin typeface="Times New Roman" panose="02020603050405020304" pitchFamily="18" charset="0"/>
                <a:cs typeface="Times New Roman" panose="02020603050405020304" pitchFamily="18" charset="0"/>
              </a:rPr>
              <a:t>Learners develop skills by observing models as guides for their own performance </a:t>
            </a:r>
          </a:p>
        </p:txBody>
      </p:sp>
      <p:sp>
        <p:nvSpPr>
          <p:cNvPr id="20484" name="Rectangle 6"/>
          <p:cNvSpPr>
            <a:spLocks noGrp="1" noChangeArrowheads="1"/>
          </p:cNvSpPr>
          <p:nvPr>
            <p:ph sz="half" idx="2"/>
          </p:nvPr>
        </p:nvSpPr>
        <p:spPr>
          <a:xfrm>
            <a:off x="6153152" y="1966450"/>
            <a:ext cx="3317157" cy="5093111"/>
          </a:xfrm>
        </p:spPr>
        <p:txBody>
          <a:bodyPr>
            <a:noAutofit/>
          </a:bodyPr>
          <a:lstStyle/>
          <a:p>
            <a:pPr eaLnBrk="1" hangingPunct="1">
              <a:buFontTx/>
              <a:buNone/>
            </a:pPr>
            <a:r>
              <a:rPr lang="en-US" altLang="en-US" sz="2400" b="1" u="sng" dirty="0">
                <a:latin typeface="Times New Roman" panose="02020603050405020304" pitchFamily="18" charset="0"/>
                <a:cs typeface="Times New Roman" panose="02020603050405020304" pitchFamily="18" charset="0"/>
              </a:rPr>
              <a:t>Implications:</a:t>
            </a:r>
          </a:p>
          <a:p>
            <a:pPr eaLnBrk="1" hangingPunct="1"/>
            <a:r>
              <a:rPr lang="en-US" altLang="en-US" sz="2400" dirty="0">
                <a:latin typeface="Times New Roman" panose="02020603050405020304" pitchFamily="18" charset="0"/>
                <a:cs typeface="Times New Roman" panose="02020603050405020304" pitchFamily="18" charset="0"/>
              </a:rPr>
              <a:t>If transfer is important, teach it. </a:t>
            </a:r>
          </a:p>
          <a:p>
            <a:pPr eaLnBrk="1" hangingPunct="1"/>
            <a:r>
              <a:rPr lang="en-US" altLang="en-US" sz="2400" dirty="0">
                <a:latin typeface="Times New Roman" panose="02020603050405020304" pitchFamily="18" charset="0"/>
                <a:cs typeface="Times New Roman" panose="02020603050405020304" pitchFamily="18" charset="0"/>
              </a:rPr>
              <a:t>Explain the difference between general principles and specific examples.</a:t>
            </a:r>
          </a:p>
          <a:p>
            <a:pPr eaLnBrk="1" hangingPunct="1"/>
            <a:r>
              <a:rPr lang="en-US" altLang="en-US" sz="2400" dirty="0">
                <a:latin typeface="Times New Roman" panose="02020603050405020304" pitchFamily="18" charset="0"/>
                <a:cs typeface="Times New Roman" panose="02020603050405020304" pitchFamily="18" charset="0"/>
              </a:rPr>
              <a:t>Ask students to create their own examples.</a:t>
            </a:r>
          </a:p>
          <a:p>
            <a:pPr eaLnBrk="1" hangingPunct="1"/>
            <a:r>
              <a:rPr lang="en-US" altLang="en-US" sz="2400" dirty="0">
                <a:latin typeface="Times New Roman" panose="02020603050405020304" pitchFamily="18" charset="0"/>
                <a:cs typeface="Times New Roman" panose="02020603050405020304" pitchFamily="18" charset="0"/>
              </a:rPr>
              <a:t>Model problem solving or the ways to think or act in the field/discipline under study.</a:t>
            </a:r>
          </a:p>
        </p:txBody>
      </p:sp>
      <p:sp>
        <p:nvSpPr>
          <p:cNvPr id="2" name="Slide Number Placeholder 1"/>
          <p:cNvSpPr>
            <a:spLocks noGrp="1"/>
          </p:cNvSpPr>
          <p:nvPr>
            <p:ph type="sldNum" sz="quarter" idx="12"/>
          </p:nvPr>
        </p:nvSpPr>
        <p:spPr/>
        <p:txBody>
          <a:bodyPr/>
          <a:lstStyle/>
          <a:p>
            <a:pPr>
              <a:defRPr/>
            </a:pPr>
            <a:fld id="{AFE8CFEB-FF3D-4002-8212-739342F5BA7B}" type="slidenum">
              <a:rPr lang="en-US" altLang="en-US"/>
              <a:pPr>
                <a:defRPr/>
              </a:pPr>
              <a:t>64</a:t>
            </a:fld>
            <a:endParaRPr lang="en-US" altLang="en-US"/>
          </a:p>
        </p:txBody>
      </p:sp>
    </p:spTree>
    <p:extLst>
      <p:ext uri="{BB962C8B-B14F-4D97-AF65-F5344CB8AC3E}">
        <p14:creationId xmlns:p14="http://schemas.microsoft.com/office/powerpoint/2010/main" val="27745357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1376516" y="1072755"/>
            <a:ext cx="8898194" cy="1087040"/>
          </a:xfrm>
        </p:spPr>
        <p:txBody>
          <a:bodyPr>
            <a:normAutofit/>
          </a:bodyPr>
          <a:lstStyle/>
          <a:p>
            <a:pPr>
              <a:defRPr/>
            </a:pPr>
            <a:r>
              <a:rPr lang="en-US" altLang="en-US" sz="3200" b="1" dirty="0">
                <a:solidFill>
                  <a:schemeClr val="tx1">
                    <a:lumMod val="75000"/>
                    <a:lumOff val="25000"/>
                  </a:schemeClr>
                </a:solidFill>
              </a:rPr>
              <a:t>Principle IX: High expectations , coupled with appropriate support, </a:t>
            </a:r>
            <a:r>
              <a:rPr lang="en-US" altLang="en-US" sz="3200" b="1" u="sng" dirty="0">
                <a:solidFill>
                  <a:schemeClr val="tx1">
                    <a:lumMod val="75000"/>
                    <a:lumOff val="25000"/>
                  </a:schemeClr>
                </a:solidFill>
              </a:rPr>
              <a:t>encourage high achievement</a:t>
            </a:r>
            <a:r>
              <a:rPr lang="en-US" altLang="en-US" sz="3200" b="1" dirty="0">
                <a:solidFill>
                  <a:schemeClr val="tx1">
                    <a:lumMod val="75000"/>
                    <a:lumOff val="25000"/>
                  </a:schemeClr>
                </a:solidFill>
              </a:rPr>
              <a:t> </a:t>
            </a:r>
          </a:p>
        </p:txBody>
      </p:sp>
      <p:sp>
        <p:nvSpPr>
          <p:cNvPr id="21507" name="Rectangle 5"/>
          <p:cNvSpPr>
            <a:spLocks noGrp="1" noChangeArrowheads="1"/>
          </p:cNvSpPr>
          <p:nvPr>
            <p:ph sz="half" idx="1"/>
          </p:nvPr>
        </p:nvSpPr>
        <p:spPr>
          <a:xfrm>
            <a:off x="1750142" y="2343150"/>
            <a:ext cx="4117258" cy="3371850"/>
          </a:xfrm>
        </p:spPr>
        <p:txBody>
          <a:bodyPr>
            <a:normAutofit/>
          </a:bodyPr>
          <a:lstStyle/>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All students benefit from high expectations.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Students new to a subject need more support than experienced students.</a:t>
            </a:r>
          </a:p>
        </p:txBody>
      </p:sp>
      <p:sp>
        <p:nvSpPr>
          <p:cNvPr id="21508" name="Rectangle 6"/>
          <p:cNvSpPr>
            <a:spLocks noGrp="1" noChangeArrowheads="1"/>
          </p:cNvSpPr>
          <p:nvPr>
            <p:ph sz="half" idx="2"/>
          </p:nvPr>
        </p:nvSpPr>
        <p:spPr>
          <a:xfrm>
            <a:off x="5867400" y="1995949"/>
            <a:ext cx="4485968" cy="4725526"/>
          </a:xfrm>
        </p:spPr>
        <p:txBody>
          <a:bodyPr>
            <a:noAutofit/>
          </a:bodyPr>
          <a:lstStyle/>
          <a:p>
            <a:pPr algn="just" eaLnBrk="1" hangingPunct="1">
              <a:lnSpc>
                <a:spcPct val="80000"/>
              </a:lnSpc>
              <a:buFontTx/>
              <a:buNone/>
            </a:pPr>
            <a:r>
              <a:rPr lang="en-US" altLang="en-US" sz="2400" b="1" u="sng" dirty="0">
                <a:latin typeface="Times New Roman" panose="02020603050405020304" pitchFamily="18" charset="0"/>
                <a:cs typeface="Times New Roman" panose="02020603050405020304" pitchFamily="18" charset="0"/>
              </a:rPr>
              <a:t>Implications: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Find out what students expect of themselves.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Tell students what you expect  from them.</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Invite successful previous students to speak to the class.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Provide more support when students are new to a  subject –carefully structured directions and guidance </a:t>
            </a:r>
          </a:p>
        </p:txBody>
      </p:sp>
      <p:sp>
        <p:nvSpPr>
          <p:cNvPr id="2" name="Slide Number Placeholder 1"/>
          <p:cNvSpPr>
            <a:spLocks noGrp="1"/>
          </p:cNvSpPr>
          <p:nvPr>
            <p:ph type="sldNum" sz="quarter" idx="12"/>
          </p:nvPr>
        </p:nvSpPr>
        <p:spPr/>
        <p:txBody>
          <a:bodyPr/>
          <a:lstStyle/>
          <a:p>
            <a:pPr>
              <a:defRPr/>
            </a:pPr>
            <a:fld id="{91CB62B0-50A9-4765-9650-21BD61919494}" type="slidenum">
              <a:rPr lang="en-US" altLang="en-US"/>
              <a:pPr>
                <a:defRPr/>
              </a:pPr>
              <a:t>65</a:t>
            </a:fld>
            <a:endParaRPr lang="en-US" altLang="en-US"/>
          </a:p>
        </p:txBody>
      </p:sp>
    </p:spTree>
    <p:extLst>
      <p:ext uri="{BB962C8B-B14F-4D97-AF65-F5344CB8AC3E}">
        <p14:creationId xmlns:p14="http://schemas.microsoft.com/office/powerpoint/2010/main" val="30428557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1523999" y="1072755"/>
            <a:ext cx="8209935" cy="1087040"/>
          </a:xfrm>
        </p:spPr>
        <p:txBody>
          <a:bodyPr>
            <a:normAutofit/>
          </a:bodyPr>
          <a:lstStyle/>
          <a:p>
            <a:pPr>
              <a:defRPr/>
            </a:pPr>
            <a:r>
              <a:rPr lang="en-US" altLang="en-US" sz="2100" b="1" dirty="0">
                <a:solidFill>
                  <a:schemeClr val="tx1">
                    <a:lumMod val="75000"/>
                    <a:lumOff val="25000"/>
                  </a:schemeClr>
                </a:solidFill>
                <a:latin typeface="Times New Roman" panose="02020603050405020304" pitchFamily="18" charset="0"/>
                <a:cs typeface="Times New Roman" panose="02020603050405020304" pitchFamily="18" charset="0"/>
              </a:rPr>
              <a:t>Principle X: Teachers can influence </a:t>
            </a:r>
            <a:r>
              <a:rPr lang="en-US" altLang="en-US" sz="2100" b="1" u="sng" dirty="0">
                <a:solidFill>
                  <a:schemeClr val="tx1">
                    <a:lumMod val="75000"/>
                    <a:lumOff val="25000"/>
                  </a:schemeClr>
                </a:solidFill>
                <a:latin typeface="Times New Roman" panose="02020603050405020304" pitchFamily="18" charset="0"/>
                <a:cs typeface="Times New Roman" panose="02020603050405020304" pitchFamily="18" charset="0"/>
              </a:rPr>
              <a:t>students’ motivation to learn</a:t>
            </a:r>
          </a:p>
        </p:txBody>
      </p:sp>
      <p:sp>
        <p:nvSpPr>
          <p:cNvPr id="22531" name="Rectangle 5"/>
          <p:cNvSpPr>
            <a:spLocks noGrp="1" noChangeArrowheads="1"/>
          </p:cNvSpPr>
          <p:nvPr>
            <p:ph sz="half" idx="1"/>
          </p:nvPr>
        </p:nvSpPr>
        <p:spPr>
          <a:xfrm>
            <a:off x="1681317" y="2241948"/>
            <a:ext cx="4380158" cy="3844220"/>
          </a:xfrm>
        </p:spPr>
        <p:txBody>
          <a:bodyPr>
            <a:normAutofit/>
          </a:bodyPr>
          <a:lstStyle/>
          <a:p>
            <a:pPr eaLnBrk="1" hangingPunct="1">
              <a:lnSpc>
                <a:spcPct val="80000"/>
              </a:lnSpc>
            </a:pPr>
            <a:r>
              <a:rPr lang="en-US" altLang="en-US" sz="2400" dirty="0">
                <a:latin typeface="Times New Roman" panose="02020603050405020304" pitchFamily="18" charset="0"/>
                <a:cs typeface="Times New Roman" panose="02020603050405020304" pitchFamily="18" charset="0"/>
              </a:rPr>
              <a:t>Students are more motivated if: </a:t>
            </a:r>
          </a:p>
          <a:p>
            <a:pPr eaLnBrk="1" hangingPunct="1">
              <a:lnSpc>
                <a:spcPct val="80000"/>
              </a:lnSpc>
              <a:buFontTx/>
              <a:buChar char="-"/>
            </a:pPr>
            <a:r>
              <a:rPr lang="en-US" altLang="en-US" sz="2400" dirty="0">
                <a:latin typeface="Times New Roman" panose="02020603050405020304" pitchFamily="18" charset="0"/>
                <a:cs typeface="Times New Roman" panose="02020603050405020304" pitchFamily="18" charset="0"/>
              </a:rPr>
              <a:t>They see the value of what is being taught; </a:t>
            </a:r>
          </a:p>
          <a:p>
            <a:pPr eaLnBrk="1" hangingPunct="1">
              <a:lnSpc>
                <a:spcPct val="80000"/>
              </a:lnSpc>
              <a:buFontTx/>
              <a:buChar char="-"/>
            </a:pPr>
            <a:r>
              <a:rPr lang="en-US" altLang="en-US" sz="2400" dirty="0">
                <a:latin typeface="Times New Roman" panose="02020603050405020304" pitchFamily="18" charset="0"/>
                <a:cs typeface="Times New Roman" panose="02020603050405020304" pitchFamily="18" charset="0"/>
              </a:rPr>
              <a:t>They think learning will help them achieve other goals they have</a:t>
            </a:r>
          </a:p>
          <a:p>
            <a:pPr eaLnBrk="1" hangingPunct="1">
              <a:lnSpc>
                <a:spcPct val="80000"/>
              </a:lnSpc>
              <a:buFontTx/>
              <a:buChar char="-"/>
            </a:pPr>
            <a:r>
              <a:rPr lang="en-US" altLang="en-US" sz="2400" dirty="0">
                <a:latin typeface="Times New Roman" panose="02020603050405020304" pitchFamily="18" charset="0"/>
                <a:cs typeface="Times New Roman" panose="02020603050405020304" pitchFamily="18" charset="0"/>
              </a:rPr>
              <a:t>They believe they can succeed </a:t>
            </a:r>
          </a:p>
          <a:p>
            <a:pPr eaLnBrk="1" hangingPunct="1">
              <a:lnSpc>
                <a:spcPct val="80000"/>
              </a:lnSpc>
              <a:buFontTx/>
              <a:buChar char="-"/>
            </a:pPr>
            <a:r>
              <a:rPr lang="en-US" altLang="en-US" sz="2400" dirty="0">
                <a:latin typeface="Times New Roman" panose="02020603050405020304" pitchFamily="18" charset="0"/>
                <a:cs typeface="Times New Roman" panose="02020603050405020304" pitchFamily="18" charset="0"/>
              </a:rPr>
              <a:t>They expect that they will succeed.   </a:t>
            </a:r>
          </a:p>
        </p:txBody>
      </p:sp>
      <p:sp>
        <p:nvSpPr>
          <p:cNvPr id="22532" name="Rectangle 6"/>
          <p:cNvSpPr>
            <a:spLocks noGrp="1" noChangeArrowheads="1"/>
          </p:cNvSpPr>
          <p:nvPr>
            <p:ph sz="half" idx="2"/>
          </p:nvPr>
        </p:nvSpPr>
        <p:spPr>
          <a:xfrm>
            <a:off x="6165055" y="2241948"/>
            <a:ext cx="5437010" cy="4384994"/>
          </a:xfrm>
        </p:spPr>
        <p:txBody>
          <a:bodyPr>
            <a:noAutofit/>
          </a:bodyPr>
          <a:lstStyle/>
          <a:p>
            <a:pPr algn="just" eaLnBrk="1" hangingPunct="1">
              <a:lnSpc>
                <a:spcPct val="80000"/>
              </a:lnSpc>
              <a:buFontTx/>
              <a:buNone/>
            </a:pPr>
            <a:r>
              <a:rPr lang="en-US" altLang="en-US" sz="2400" u="sng" dirty="0">
                <a:latin typeface="Times New Roman" panose="02020603050405020304" pitchFamily="18" charset="0"/>
                <a:cs typeface="Times New Roman" panose="02020603050405020304" pitchFamily="18" charset="0"/>
              </a:rPr>
              <a:t>Implications: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Set clear, specific learning goals.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Help learners identify their own goals.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Give examples of why the topic is important and relevant.</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Encourage students to see  that their efforts relate to their success.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Help students to self-assess , identify and build on their strengths, and get support for weaknesses.</a:t>
            </a:r>
          </a:p>
          <a:p>
            <a:pPr algn="just" eaLnBrk="1" hangingPunct="1">
              <a:lnSpc>
                <a:spcPct val="80000"/>
              </a:lnSpc>
            </a:pPr>
            <a:r>
              <a:rPr lang="en-US" altLang="en-US" sz="2400" dirty="0">
                <a:latin typeface="Times New Roman" panose="02020603050405020304" pitchFamily="18" charset="0"/>
                <a:cs typeface="Times New Roman" panose="02020603050405020304" pitchFamily="18" charset="0"/>
              </a:rPr>
              <a:t>Show the link between success in the area of study and long- term goals </a:t>
            </a:r>
          </a:p>
        </p:txBody>
      </p:sp>
      <p:sp>
        <p:nvSpPr>
          <p:cNvPr id="2" name="Slide Number Placeholder 1"/>
          <p:cNvSpPr>
            <a:spLocks noGrp="1"/>
          </p:cNvSpPr>
          <p:nvPr>
            <p:ph type="sldNum" sz="quarter" idx="12"/>
          </p:nvPr>
        </p:nvSpPr>
        <p:spPr/>
        <p:txBody>
          <a:bodyPr/>
          <a:lstStyle/>
          <a:p>
            <a:pPr>
              <a:defRPr/>
            </a:pPr>
            <a:fld id="{8D1DCA1D-AB0F-4FBC-8393-012BD69434FB}" type="slidenum">
              <a:rPr lang="en-US" altLang="en-US"/>
              <a:pPr>
                <a:defRPr/>
              </a:pPr>
              <a:t>66</a:t>
            </a:fld>
            <a:endParaRPr lang="en-US" altLang="en-US"/>
          </a:p>
        </p:txBody>
      </p:sp>
    </p:spTree>
    <p:extLst>
      <p:ext uri="{BB962C8B-B14F-4D97-AF65-F5344CB8AC3E}">
        <p14:creationId xmlns:p14="http://schemas.microsoft.com/office/powerpoint/2010/main" val="449692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1366683" y="1072755"/>
            <a:ext cx="8593394" cy="1087040"/>
          </a:xfrm>
        </p:spPr>
        <p:txBody>
          <a:bodyPr>
            <a:noAutofit/>
          </a:bodyPr>
          <a:lstStyle/>
          <a:p>
            <a:pPr>
              <a:defRPr/>
            </a:pPr>
            <a:r>
              <a:rPr lang="en-US" altLang="en-US" sz="3200" b="1" dirty="0">
                <a:solidFill>
                  <a:schemeClr val="tx1">
                    <a:lumMod val="75000"/>
                    <a:lumOff val="25000"/>
                  </a:schemeClr>
                </a:solidFill>
                <a:latin typeface="Times New Roman" panose="02020603050405020304" pitchFamily="18" charset="0"/>
                <a:cs typeface="Times New Roman" panose="02020603050405020304" pitchFamily="18" charset="0"/>
              </a:rPr>
              <a:t>Principle XI: Interaction between teacher and students and between students </a:t>
            </a:r>
            <a:r>
              <a:rPr lang="en-US" altLang="en-US" sz="3200" b="1" u="sng" dirty="0">
                <a:solidFill>
                  <a:schemeClr val="tx1">
                    <a:lumMod val="75000"/>
                    <a:lumOff val="25000"/>
                  </a:schemeClr>
                </a:solidFill>
                <a:latin typeface="Times New Roman" panose="02020603050405020304" pitchFamily="18" charset="0"/>
                <a:cs typeface="Times New Roman" panose="02020603050405020304" pitchFamily="18" charset="0"/>
              </a:rPr>
              <a:t>themselves, encourages learning</a:t>
            </a:r>
          </a:p>
        </p:txBody>
      </p:sp>
      <p:sp>
        <p:nvSpPr>
          <p:cNvPr id="23555" name="Rectangle 5"/>
          <p:cNvSpPr>
            <a:spLocks noGrp="1" noChangeArrowheads="1"/>
          </p:cNvSpPr>
          <p:nvPr>
            <p:ph sz="half" idx="1"/>
          </p:nvPr>
        </p:nvSpPr>
        <p:spPr>
          <a:xfrm>
            <a:off x="1720645" y="2228850"/>
            <a:ext cx="4318205" cy="4250608"/>
          </a:xfrm>
        </p:spPr>
        <p:txBody>
          <a:bodyPr>
            <a:normAutofit/>
          </a:bodyPr>
          <a:lstStyle/>
          <a:p>
            <a:pPr algn="just" eaLnBrk="1" hangingPunct="1"/>
            <a:r>
              <a:rPr lang="en-US" altLang="en-US" sz="2400" dirty="0">
                <a:latin typeface="Times New Roman" panose="02020603050405020304" pitchFamily="18" charset="0"/>
                <a:cs typeface="Times New Roman" panose="02020603050405020304" pitchFamily="18" charset="0"/>
              </a:rPr>
              <a:t>Learning is enhanced when students feel the teacher is interested in them.</a:t>
            </a:r>
          </a:p>
          <a:p>
            <a:pPr algn="just" eaLnBrk="1" hangingPunct="1"/>
            <a:r>
              <a:rPr lang="en-US" altLang="en-US" sz="2400" dirty="0">
                <a:latin typeface="Times New Roman" panose="02020603050405020304" pitchFamily="18" charset="0"/>
                <a:cs typeface="Times New Roman" panose="02020603050405020304" pitchFamily="18" charset="0"/>
              </a:rPr>
              <a:t>Learning is enhanced when students work together.</a:t>
            </a:r>
          </a:p>
          <a:p>
            <a:pPr algn="just" eaLnBrk="1" hangingPunct="1"/>
            <a:r>
              <a:rPr lang="en-US" altLang="en-US" sz="2400" dirty="0">
                <a:latin typeface="Times New Roman" panose="02020603050405020304" pitchFamily="18" charset="0"/>
                <a:cs typeface="Times New Roman" panose="02020603050405020304" pitchFamily="18" charset="0"/>
              </a:rPr>
              <a:t>Students benefit from structured interactions focused on achieving important learning goals </a:t>
            </a:r>
          </a:p>
        </p:txBody>
      </p:sp>
      <p:sp>
        <p:nvSpPr>
          <p:cNvPr id="23556" name="Rectangle 6"/>
          <p:cNvSpPr>
            <a:spLocks noGrp="1" noChangeArrowheads="1"/>
          </p:cNvSpPr>
          <p:nvPr>
            <p:ph sz="half" idx="2"/>
          </p:nvPr>
        </p:nvSpPr>
        <p:spPr>
          <a:xfrm>
            <a:off x="6165055" y="2241947"/>
            <a:ext cx="3696699" cy="4479527"/>
          </a:xfrm>
        </p:spPr>
        <p:txBody>
          <a:bodyPr>
            <a:normAutofit/>
          </a:bodyPr>
          <a:lstStyle/>
          <a:p>
            <a:pPr eaLnBrk="1" hangingPunct="1">
              <a:buFontTx/>
              <a:buNone/>
            </a:pPr>
            <a:r>
              <a:rPr lang="en-US" altLang="en-US" sz="2400" b="1" dirty="0">
                <a:latin typeface="Times New Roman" panose="02020603050405020304" pitchFamily="18" charset="0"/>
                <a:cs typeface="Times New Roman" panose="02020603050405020304" pitchFamily="18" charset="0"/>
              </a:rPr>
              <a:t>Implications:</a:t>
            </a:r>
          </a:p>
          <a:p>
            <a:pPr eaLnBrk="1" hangingPunct="1"/>
            <a:r>
              <a:rPr lang="en-US" altLang="en-US" sz="2400" dirty="0">
                <a:latin typeface="Times New Roman" panose="02020603050405020304" pitchFamily="18" charset="0"/>
                <a:cs typeface="Times New Roman" panose="02020603050405020304" pitchFamily="18" charset="0"/>
              </a:rPr>
              <a:t>Make an attempt to learn their names</a:t>
            </a:r>
          </a:p>
          <a:p>
            <a:pPr eaLnBrk="1" hangingPunct="1"/>
            <a:r>
              <a:rPr lang="en-US" altLang="en-US" sz="2400" dirty="0">
                <a:latin typeface="Times New Roman" panose="02020603050405020304" pitchFamily="18" charset="0"/>
                <a:cs typeface="Times New Roman" panose="02020603050405020304" pitchFamily="18" charset="0"/>
              </a:rPr>
              <a:t>Use formative classroom Assessment Techniques to support and improve student learning.</a:t>
            </a:r>
          </a:p>
          <a:p>
            <a:pPr eaLnBrk="1" hangingPunct="1"/>
            <a:r>
              <a:rPr lang="en-US" altLang="en-US" sz="2400" dirty="0">
                <a:latin typeface="Times New Roman" panose="02020603050405020304" pitchFamily="18" charset="0"/>
                <a:cs typeface="Times New Roman" panose="02020603050405020304" pitchFamily="18" charset="0"/>
              </a:rPr>
              <a:t>Provide guidelines is group work is needed.</a:t>
            </a:r>
          </a:p>
        </p:txBody>
      </p:sp>
      <p:sp>
        <p:nvSpPr>
          <p:cNvPr id="2" name="Slide Number Placeholder 1"/>
          <p:cNvSpPr>
            <a:spLocks noGrp="1"/>
          </p:cNvSpPr>
          <p:nvPr>
            <p:ph type="sldNum" sz="quarter" idx="12"/>
          </p:nvPr>
        </p:nvSpPr>
        <p:spPr/>
        <p:txBody>
          <a:bodyPr/>
          <a:lstStyle/>
          <a:p>
            <a:pPr>
              <a:defRPr/>
            </a:pPr>
            <a:fld id="{6DAFF2D5-0C68-4DBA-AEF1-5ADE54C2A1F8}" type="slidenum">
              <a:rPr lang="en-US" altLang="en-US"/>
              <a:pPr>
                <a:defRPr/>
              </a:pPr>
              <a:t>67</a:t>
            </a:fld>
            <a:endParaRPr lang="en-US" altLang="en-US"/>
          </a:p>
        </p:txBody>
      </p:sp>
    </p:spTree>
    <p:extLst>
      <p:ext uri="{BB962C8B-B14F-4D97-AF65-F5344CB8AC3E}">
        <p14:creationId xmlns:p14="http://schemas.microsoft.com/office/powerpoint/2010/main" val="10180518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a:xfrm>
            <a:off x="1366684" y="1072755"/>
            <a:ext cx="8691716" cy="1087040"/>
          </a:xfrm>
        </p:spPr>
        <p:txBody>
          <a:bodyPr>
            <a:noAutofit/>
          </a:bodyPr>
          <a:lstStyle/>
          <a:p>
            <a:pPr>
              <a:defRPr/>
            </a:pPr>
            <a:r>
              <a:rPr lang="en-US" altLang="en-US" sz="2800" b="1" dirty="0">
                <a:solidFill>
                  <a:schemeClr val="tx1">
                    <a:lumMod val="75000"/>
                    <a:lumOff val="25000"/>
                  </a:schemeClr>
                </a:solidFill>
                <a:latin typeface="Times New Roman" panose="02020603050405020304" pitchFamily="18" charset="0"/>
                <a:cs typeface="Times New Roman" panose="02020603050405020304" pitchFamily="18" charset="0"/>
              </a:rPr>
              <a:t>Principle  XII: Learning is enhanced as learners assume responsibility for </a:t>
            </a:r>
            <a:r>
              <a:rPr lang="en-US" altLang="en-US" sz="2800" b="1" u="sng" dirty="0">
                <a:solidFill>
                  <a:schemeClr val="tx1">
                    <a:lumMod val="75000"/>
                    <a:lumOff val="25000"/>
                  </a:schemeClr>
                </a:solidFill>
                <a:latin typeface="Times New Roman" panose="02020603050405020304" pitchFamily="18" charset="0"/>
                <a:cs typeface="Times New Roman" panose="02020603050405020304" pitchFamily="18" charset="0"/>
              </a:rPr>
              <a:t>monitoring their own learning</a:t>
            </a:r>
          </a:p>
        </p:txBody>
      </p:sp>
      <p:sp>
        <p:nvSpPr>
          <p:cNvPr id="18435" name="Rectangle 5"/>
          <p:cNvSpPr>
            <a:spLocks noGrp="1" noChangeArrowheads="1"/>
          </p:cNvSpPr>
          <p:nvPr>
            <p:ph sz="half" idx="1"/>
          </p:nvPr>
        </p:nvSpPr>
        <p:spPr>
          <a:xfrm>
            <a:off x="1868129" y="2171699"/>
            <a:ext cx="4170721" cy="4111113"/>
          </a:xfrm>
        </p:spPr>
        <p:txBody>
          <a:bodyPr rtlCol="0">
            <a:normAutofit/>
          </a:bodyPr>
          <a:lstStyle/>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Students need to learn how to be good learners.</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Teachers in every field can help students learn to monitor their own learning and improve their learning processes.</a:t>
            </a:r>
          </a:p>
        </p:txBody>
      </p:sp>
      <p:sp>
        <p:nvSpPr>
          <p:cNvPr id="18436" name="Rectangle 6"/>
          <p:cNvSpPr>
            <a:spLocks noGrp="1" noChangeArrowheads="1"/>
          </p:cNvSpPr>
          <p:nvPr>
            <p:ph sz="half" idx="2"/>
          </p:nvPr>
        </p:nvSpPr>
        <p:spPr>
          <a:xfrm>
            <a:off x="6165055" y="2241948"/>
            <a:ext cx="4552105" cy="4616052"/>
          </a:xfrm>
        </p:spPr>
        <p:txBody>
          <a:bodyPr rtlCol="0">
            <a:noAutofit/>
          </a:bodyPr>
          <a:lstStyle/>
          <a:p>
            <a:pPr marL="68580" indent="-68580">
              <a:lnSpc>
                <a:spcPct val="80000"/>
              </a:lnSpc>
              <a:buNone/>
              <a:defRPr/>
            </a:pPr>
            <a:r>
              <a:rPr lang="en-US" altLang="en-US" sz="2400" b="1" u="sng" dirty="0">
                <a:solidFill>
                  <a:schemeClr val="tx1">
                    <a:lumMod val="75000"/>
                    <a:lumOff val="25000"/>
                  </a:schemeClr>
                </a:solidFill>
                <a:latin typeface="Times New Roman" panose="02020603050405020304" pitchFamily="18" charset="0"/>
                <a:cs typeface="Times New Roman" panose="02020603050405020304" pitchFamily="18" charset="0"/>
              </a:rPr>
              <a:t>Implications:</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Talk with students about study skills and about self-regulating their studying.</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Discuss how to work in particular fields and disciplines ( how to think, read..)</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Have students keep study/learning logs/time  management logs.</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Have students write about changes in their study strategies over time.</a:t>
            </a:r>
          </a:p>
          <a:p>
            <a:pPr marL="68580" indent="-68580">
              <a:lnSpc>
                <a:spcPct val="80000"/>
              </a:lnSpc>
              <a:defRPr/>
            </a:pPr>
            <a:r>
              <a:rPr lang="en-US" altLang="en-US" sz="2400" dirty="0">
                <a:solidFill>
                  <a:schemeClr val="tx1">
                    <a:lumMod val="75000"/>
                    <a:lumOff val="25000"/>
                  </a:schemeClr>
                </a:solidFill>
                <a:latin typeface="Times New Roman" panose="02020603050405020304" pitchFamily="18" charset="0"/>
                <a:cs typeface="Times New Roman" panose="02020603050405020304" pitchFamily="18" charset="0"/>
              </a:rPr>
              <a:t>Teach students how to evaluate themselves.   </a:t>
            </a:r>
          </a:p>
        </p:txBody>
      </p:sp>
      <p:sp>
        <p:nvSpPr>
          <p:cNvPr id="2" name="Slide Number Placeholder 1"/>
          <p:cNvSpPr>
            <a:spLocks noGrp="1"/>
          </p:cNvSpPr>
          <p:nvPr>
            <p:ph type="sldNum" sz="quarter" idx="12"/>
          </p:nvPr>
        </p:nvSpPr>
        <p:spPr/>
        <p:txBody>
          <a:bodyPr/>
          <a:lstStyle/>
          <a:p>
            <a:pPr>
              <a:defRPr/>
            </a:pPr>
            <a:fld id="{6B26AA01-F9EA-4203-A28A-8BBE756ED4D5}" type="slidenum">
              <a:rPr lang="en-US" altLang="en-US"/>
              <a:pPr>
                <a:defRPr/>
              </a:pPr>
              <a:t>68</a:t>
            </a:fld>
            <a:endParaRPr lang="en-US" altLang="en-US"/>
          </a:p>
        </p:txBody>
      </p:sp>
    </p:spTree>
    <p:extLst>
      <p:ext uri="{BB962C8B-B14F-4D97-AF65-F5344CB8AC3E}">
        <p14:creationId xmlns:p14="http://schemas.microsoft.com/office/powerpoint/2010/main" val="24686545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FD827-EA76-D637-315C-4B9E8FA77051}"/>
              </a:ext>
            </a:extLst>
          </p:cNvPr>
          <p:cNvSpPr>
            <a:spLocks noGrp="1"/>
          </p:cNvSpPr>
          <p:nvPr>
            <p:ph type="title"/>
          </p:nvPr>
        </p:nvSpPr>
        <p:spPr/>
        <p:txBody>
          <a:bodyPr>
            <a:normAutofit/>
          </a:bodyPr>
          <a:lstStyle/>
          <a:p>
            <a:r>
              <a:rPr lang="en-US" sz="3200" b="1" dirty="0"/>
              <a:t>Other principles of teaching and learning</a:t>
            </a:r>
            <a:endParaRPr lang="en-RW" sz="3200" b="1" dirty="0"/>
          </a:p>
        </p:txBody>
      </p:sp>
      <p:sp>
        <p:nvSpPr>
          <p:cNvPr id="3" name="Content Placeholder 2">
            <a:extLst>
              <a:ext uri="{FF2B5EF4-FFF2-40B4-BE49-F238E27FC236}">
                <a16:creationId xmlns:a16="http://schemas.microsoft.com/office/drawing/2014/main" id="{EC6FD4AF-7696-7DDA-5BBA-805BF681915D}"/>
              </a:ext>
            </a:extLst>
          </p:cNvPr>
          <p:cNvSpPr>
            <a:spLocks noGrp="1"/>
          </p:cNvSpPr>
          <p:nvPr>
            <p:ph idx="1"/>
          </p:nvPr>
        </p:nvSpPr>
        <p:spPr>
          <a:xfrm>
            <a:off x="838200" y="1386348"/>
            <a:ext cx="10515600" cy="5181599"/>
          </a:xfrm>
        </p:spPr>
        <p:txBody>
          <a:bodyPr>
            <a:normAutofit/>
          </a:bodyPr>
          <a:lstStyle/>
          <a:p>
            <a:pPr marL="342900" lvl="0" indent="-342900" algn="just">
              <a:buFont typeface="+mj-lt"/>
              <a:buAutoNum type="arabicPeriod"/>
              <a:tabLst>
                <a:tab pos="457200" algn="l"/>
              </a:tabLst>
            </a:pPr>
            <a:r>
              <a:rPr lang="en-RW" sz="2400" b="1" dirty="0">
                <a:effectLst/>
                <a:latin typeface="Times New Roman" panose="02020603050405020304" pitchFamily="18" charset="0"/>
                <a:ea typeface="Times New Roman" panose="02020603050405020304" pitchFamily="18" charset="0"/>
              </a:rPr>
              <a:t>Clarity and </a:t>
            </a:r>
            <a:r>
              <a:rPr lang="en-US" sz="2400" b="1" dirty="0">
                <a:latin typeface="Times New Roman" panose="02020603050405020304" pitchFamily="18" charset="0"/>
                <a:ea typeface="Times New Roman" panose="02020603050405020304" pitchFamily="18" charset="0"/>
              </a:rPr>
              <a:t>o</a:t>
            </a:r>
            <a:r>
              <a:rPr lang="en-RW" sz="2400" b="1" dirty="0" err="1">
                <a:effectLst/>
                <a:latin typeface="Times New Roman" panose="02020603050405020304" pitchFamily="18" charset="0"/>
                <a:ea typeface="Times New Roman" panose="02020603050405020304" pitchFamily="18" charset="0"/>
              </a:rPr>
              <a:t>rganization</a:t>
            </a:r>
            <a:r>
              <a:rPr lang="en-RW" sz="2400" dirty="0">
                <a:effectLst/>
                <a:latin typeface="Times New Roman" panose="02020603050405020304" pitchFamily="18" charset="0"/>
                <a:ea typeface="Times New Roman" panose="02020603050405020304" pitchFamily="18" charset="0"/>
              </a:rPr>
              <a:t>:</a:t>
            </a:r>
          </a:p>
          <a:p>
            <a:pPr lvl="1" algn="just">
              <a:buSzPts val="1000"/>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Lessons should be clear, well-structured, and organized so that students can easily follow the content. Clear explanations, step-by-step instructions, and appropriate pacing help students understand complex ideas.</a:t>
            </a:r>
          </a:p>
          <a:p>
            <a:pPr lvl="1" algn="just">
              <a:buSzPts val="1000"/>
              <a:tabLst>
                <a:tab pos="9144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The teacher has to start</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with an overview of the lesson, explaining key concepts with examples, and summarizing at the end.</a:t>
            </a:r>
          </a:p>
          <a:p>
            <a:pPr marL="342900" lvl="0" indent="-342900" algn="just">
              <a:buFont typeface="+mj-lt"/>
              <a:buAutoNum type="arabicPeriod"/>
              <a:tabLst>
                <a:tab pos="457200" algn="l"/>
              </a:tabLst>
            </a:pPr>
            <a:r>
              <a:rPr lang="en-RW" sz="2400" b="1" dirty="0">
                <a:effectLst/>
                <a:latin typeface="Times New Roman" panose="02020603050405020304" pitchFamily="18" charset="0"/>
                <a:ea typeface="Times New Roman" panose="02020603050405020304" pitchFamily="18" charset="0"/>
              </a:rPr>
              <a:t>Student-</a:t>
            </a:r>
            <a:r>
              <a:rPr lang="en-US" sz="2400" b="1" dirty="0">
                <a:effectLst/>
                <a:latin typeface="Times New Roman" panose="02020603050405020304" pitchFamily="18" charset="0"/>
                <a:ea typeface="Times New Roman" panose="02020603050405020304" pitchFamily="18" charset="0"/>
              </a:rPr>
              <a:t>C</a:t>
            </a:r>
            <a:r>
              <a:rPr lang="en-RW" sz="2400" b="1" dirty="0">
                <a:effectLst/>
                <a:latin typeface="Times New Roman" panose="02020603050405020304" pitchFamily="18" charset="0"/>
                <a:ea typeface="Times New Roman" panose="02020603050405020304" pitchFamily="18" charset="0"/>
              </a:rPr>
              <a:t>entered Learning</a:t>
            </a:r>
            <a:r>
              <a:rPr lang="en-RW" sz="2400" dirty="0">
                <a:effectLst/>
                <a:latin typeface="Times New Roman" panose="02020603050405020304" pitchFamily="18" charset="0"/>
                <a:ea typeface="Times New Roman" panose="02020603050405020304" pitchFamily="18" charset="0"/>
              </a:rPr>
              <a:t>:</a:t>
            </a:r>
          </a:p>
          <a:p>
            <a:pPr lvl="1" algn="just">
              <a:buSzPts val="1000"/>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Teaching should focus on the needs, interests, and abilities of the students, creating opportunities for them to take responsibility for their own learning.</a:t>
            </a:r>
          </a:p>
          <a:p>
            <a:pPr lvl="1" algn="just">
              <a:buSzPts val="1000"/>
              <a:tabLst>
                <a:tab pos="9144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 teacher has to d</a:t>
            </a:r>
            <a:r>
              <a:rPr lang="en-RW" dirty="0" err="1">
                <a:effectLst/>
                <a:latin typeface="Times New Roman" panose="02020603050405020304" pitchFamily="18" charset="0"/>
                <a:ea typeface="Times New Roman" panose="02020603050405020304" pitchFamily="18" charset="0"/>
                <a:cs typeface="Times New Roman" panose="02020603050405020304" pitchFamily="18" charset="0"/>
              </a:rPr>
              <a:t>ifferent</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instruction to accommodate varying learning styles and providing choices in assignments.</a:t>
            </a:r>
          </a:p>
          <a:p>
            <a:endParaRPr lang="en-RW" dirty="0"/>
          </a:p>
        </p:txBody>
      </p:sp>
    </p:spTree>
    <p:extLst>
      <p:ext uri="{BB962C8B-B14F-4D97-AF65-F5344CB8AC3E}">
        <p14:creationId xmlns:p14="http://schemas.microsoft.com/office/powerpoint/2010/main" val="358167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13F6-B853-52C4-2AED-34A86A4D711A}"/>
              </a:ext>
            </a:extLst>
          </p:cNvPr>
          <p:cNvSpPr>
            <a:spLocks noGrp="1"/>
          </p:cNvSpPr>
          <p:nvPr>
            <p:ph type="title"/>
          </p:nvPr>
        </p:nvSpPr>
        <p:spPr/>
        <p:txBody>
          <a:bodyPr/>
          <a:lstStyle/>
          <a:p>
            <a:r>
              <a:rPr lang="en-RW" sz="3200" b="1" dirty="0">
                <a:latin typeface="Aptos" panose="020B0004020202020204" pitchFamily="34" charset="0"/>
                <a:ea typeface="Aptos" panose="020B0004020202020204" pitchFamily="34" charset="0"/>
                <a:cs typeface="Times New Roman" panose="02020603050405020304" pitchFamily="18" charset="0"/>
              </a:rPr>
              <a:t>Surface Learning</a:t>
            </a:r>
            <a:br>
              <a:rPr lang="en-RW" sz="3200" dirty="0">
                <a:latin typeface="Aptos" panose="020B0004020202020204" pitchFamily="34" charset="0"/>
                <a:ea typeface="Aptos" panose="020B0004020202020204" pitchFamily="34" charset="0"/>
                <a:cs typeface="Times New Roman" panose="02020603050405020304" pitchFamily="18" charset="0"/>
              </a:rPr>
            </a:br>
            <a:endParaRPr lang="en-RW" sz="3200" dirty="0"/>
          </a:p>
        </p:txBody>
      </p:sp>
      <p:sp>
        <p:nvSpPr>
          <p:cNvPr id="3" name="Content Placeholder 2">
            <a:extLst>
              <a:ext uri="{FF2B5EF4-FFF2-40B4-BE49-F238E27FC236}">
                <a16:creationId xmlns:a16="http://schemas.microsoft.com/office/drawing/2014/main" id="{35CE130A-E84C-0C9E-2FEE-4FE4B9F435F7}"/>
              </a:ext>
            </a:extLst>
          </p:cNvPr>
          <p:cNvSpPr>
            <a:spLocks noGrp="1"/>
          </p:cNvSpPr>
          <p:nvPr>
            <p:ph idx="1"/>
          </p:nvPr>
        </p:nvSpPr>
        <p:spPr>
          <a:xfrm>
            <a:off x="773723" y="1125415"/>
            <a:ext cx="10137531" cy="5656385"/>
          </a:xfrm>
        </p:spPr>
        <p:txBody>
          <a:bodyPr>
            <a:normAutofit/>
          </a:bodyPr>
          <a:lstStyle/>
          <a:p>
            <a:pPr algn="just">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Surface learning focuses on the superficial aspects of learning.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Learners adopting this approach tend to memorize facts, formulas, or procedures without truly understanding the material. </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This approach often occurs when learners are motivated by external factors such as exams or grades rather than genuine interest in the subject.</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US" sz="2400" dirty="0">
                <a:latin typeface="Times New Roman" panose="02020603050405020304" pitchFamily="18" charset="0"/>
                <a:ea typeface="Aptos" panose="020B0004020202020204" pitchFamily="34" charset="0"/>
                <a:cs typeface="Times New Roman" panose="02020603050405020304" pitchFamily="18" charset="0"/>
              </a:rPr>
              <a:t>Examples: </a:t>
            </a:r>
            <a:r>
              <a:rPr lang="en-RW" sz="2400" dirty="0">
                <a:latin typeface="Times New Roman" panose="02020603050405020304" pitchFamily="18" charset="0"/>
                <a:ea typeface="Aptos" panose="020B0004020202020204" pitchFamily="34" charset="0"/>
                <a:cs typeface="Times New Roman" panose="02020603050405020304" pitchFamily="18" charset="0"/>
              </a:rPr>
              <a:t>In mathematics, a student might focus solely on memorizing formulas to pass an exam rather than understanding the principles behind them.</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RW" sz="2400" dirty="0">
                <a:latin typeface="Times New Roman" panose="02020603050405020304" pitchFamily="18" charset="0"/>
                <a:ea typeface="Aptos" panose="020B0004020202020204" pitchFamily="34" charset="0"/>
                <a:cs typeface="Times New Roman" panose="02020603050405020304" pitchFamily="18" charset="0"/>
              </a:rPr>
              <a:t>In language learning, students may memorize vocabulary without engaging with the context or usage of the words in real-life situations.</a:t>
            </a:r>
            <a:endParaRPr lang="en-US" sz="24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ZA" sz="2400" dirty="0">
                <a:latin typeface="Times New Roman" panose="02020603050405020304" pitchFamily="18" charset="0"/>
                <a:cs typeface="Times New Roman" panose="02020603050405020304" pitchFamily="18" charset="0"/>
              </a:rPr>
              <a:t>Students who adopt a surface approach to learning accept and memorise uncritically the materials as isolated and unlinked/unconnected facts</a:t>
            </a:r>
            <a:r>
              <a:rPr lang="en-ZA" sz="2000" dirty="0">
                <a:latin typeface="Times New Roman" panose="02020603050405020304" pitchFamily="18" charset="0"/>
                <a:cs typeface="Times New Roman" panose="02020603050405020304" pitchFamily="18" charset="0"/>
              </a:rPr>
              <a:t>.</a:t>
            </a:r>
          </a:p>
          <a:p>
            <a:pPr marL="342900" indent="-342900">
              <a:lnSpc>
                <a:spcPct val="107000"/>
              </a:lnSpc>
              <a:spcAft>
                <a:spcPts val="800"/>
              </a:spcAft>
              <a:buSzPts val="1000"/>
              <a:buFont typeface="Symbol" panose="05050102010706020507" pitchFamily="18" charset="2"/>
              <a:buChar char=""/>
              <a:tabLst>
                <a:tab pos="457200" algn="l"/>
              </a:tabLst>
            </a:pPr>
            <a:endParaRPr lang="en-RW" sz="1800" dirty="0">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RW" sz="1800" dirty="0">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43090290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EE23D-A036-2331-886B-7B9137BA6A09}"/>
              </a:ext>
            </a:extLst>
          </p:cNvPr>
          <p:cNvSpPr>
            <a:spLocks noGrp="1"/>
          </p:cNvSpPr>
          <p:nvPr>
            <p:ph type="title"/>
          </p:nvPr>
        </p:nvSpPr>
        <p:spPr/>
        <p:txBody>
          <a:bodyPr>
            <a:normAutofit/>
          </a:bodyPr>
          <a:lstStyle/>
          <a:p>
            <a:r>
              <a:rPr lang="en-US" sz="3200" b="1" dirty="0"/>
              <a:t>Other principles of teaching and learning</a:t>
            </a:r>
            <a:endParaRPr lang="en-RW" sz="3200" dirty="0"/>
          </a:p>
        </p:txBody>
      </p:sp>
      <p:sp>
        <p:nvSpPr>
          <p:cNvPr id="3" name="Content Placeholder 2">
            <a:extLst>
              <a:ext uri="{FF2B5EF4-FFF2-40B4-BE49-F238E27FC236}">
                <a16:creationId xmlns:a16="http://schemas.microsoft.com/office/drawing/2014/main" id="{8B9D69B3-4EB2-A465-951D-B779A14BF71F}"/>
              </a:ext>
            </a:extLst>
          </p:cNvPr>
          <p:cNvSpPr>
            <a:spLocks noGrp="1"/>
          </p:cNvSpPr>
          <p:nvPr>
            <p:ph idx="1"/>
          </p:nvPr>
        </p:nvSpPr>
        <p:spPr/>
        <p:txBody>
          <a:bodyPr/>
          <a:lstStyle/>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3. </a:t>
            </a:r>
            <a:r>
              <a:rPr lang="en-RW" sz="2400" b="1" dirty="0">
                <a:effectLst/>
                <a:latin typeface="Times New Roman" panose="02020603050405020304" pitchFamily="18" charset="0"/>
                <a:ea typeface="Times New Roman" panose="02020603050405020304" pitchFamily="18" charset="0"/>
              </a:rPr>
              <a:t>Feedback and </a:t>
            </a:r>
            <a:r>
              <a:rPr lang="en-US" sz="2400" b="1" dirty="0">
                <a:effectLst/>
                <a:latin typeface="Times New Roman" panose="02020603050405020304" pitchFamily="18" charset="0"/>
                <a:ea typeface="Times New Roman" panose="02020603050405020304" pitchFamily="18" charset="0"/>
              </a:rPr>
              <a:t>a</a:t>
            </a:r>
            <a:r>
              <a:rPr lang="en-RW" sz="2400" b="1" dirty="0" err="1">
                <a:effectLst/>
                <a:latin typeface="Times New Roman" panose="02020603050405020304" pitchFamily="18" charset="0"/>
                <a:ea typeface="Times New Roman" panose="02020603050405020304" pitchFamily="18" charset="0"/>
              </a:rPr>
              <a:t>ssessment</a:t>
            </a:r>
            <a:r>
              <a:rPr lang="en-RW" sz="2400" dirty="0">
                <a:effectLst/>
                <a:latin typeface="Times New Roman" panose="02020603050405020304" pitchFamily="18" charset="0"/>
                <a:ea typeface="Times New Roman" panose="02020603050405020304" pitchFamily="18" charset="0"/>
              </a:rPr>
              <a:t>:</a:t>
            </a:r>
          </a:p>
          <a:p>
            <a:pPr lvl="1" algn="just">
              <a:buSzPts val="1000"/>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Continuous feedback is crucial for student improvement. It helps students understand their progress, strengths, and areas for development.</a:t>
            </a:r>
          </a:p>
          <a:p>
            <a:pPr lvl="1" algn="just">
              <a:buSzPts val="1000"/>
              <a:tabLst>
                <a:tab pos="9144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 teacher has to p</a:t>
            </a:r>
            <a:r>
              <a:rPr lang="en-RW" dirty="0" err="1">
                <a:effectLst/>
                <a:latin typeface="Times New Roman" panose="02020603050405020304" pitchFamily="18" charset="0"/>
                <a:ea typeface="Times New Roman" panose="02020603050405020304" pitchFamily="18" charset="0"/>
                <a:cs typeface="Times New Roman" panose="02020603050405020304" pitchFamily="18" charset="0"/>
              </a:rPr>
              <a:t>rovid</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e </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constructive feedback on assignments and quizzes, along with opportunities for self-assessment and peer reviews.</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Students should be given the opportunity to assess their own learning and receive feedback to improve. This supports continuous improvement and promotes a growth mindset.</a:t>
            </a:r>
          </a:p>
          <a:p>
            <a:pPr marL="742950" lvl="1" indent="-285750" algn="just">
              <a:buSzPts val="1000"/>
              <a:buFont typeface="Courier New" panose="02070309020205020404" pitchFamily="49" charset="0"/>
              <a:buChar char="o"/>
              <a:tabLst>
                <a:tab pos="914400" algn="l"/>
              </a:tabLst>
            </a:pPr>
            <a:r>
              <a:rPr lang="en-RW" b="1" dirty="0">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Providing rubrics for students to assess their own work and offering opportunities for revision based on feedback.</a:t>
            </a:r>
          </a:p>
          <a:p>
            <a:pPr lvl="1" algn="just">
              <a:buSzPts val="1000"/>
              <a:tabLst>
                <a:tab pos="914400" algn="l"/>
              </a:tabLst>
            </a:pPr>
            <a:endParaRPr lang="en-RW"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27575316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9CC16-84AF-0016-F119-32E8E9DB7266}"/>
              </a:ext>
            </a:extLst>
          </p:cNvPr>
          <p:cNvSpPr>
            <a:spLocks noGrp="1"/>
          </p:cNvSpPr>
          <p:nvPr>
            <p:ph type="title"/>
          </p:nvPr>
        </p:nvSpPr>
        <p:spPr/>
        <p:txBody>
          <a:bodyPr>
            <a:normAutofit/>
          </a:bodyPr>
          <a:lstStyle/>
          <a:p>
            <a:r>
              <a:rPr lang="en-US" sz="3200" b="1" dirty="0"/>
              <a:t>Other principles of teaching and learning</a:t>
            </a:r>
            <a:endParaRPr lang="en-RW" sz="3200" dirty="0"/>
          </a:p>
        </p:txBody>
      </p:sp>
      <p:sp>
        <p:nvSpPr>
          <p:cNvPr id="3" name="Content Placeholder 2">
            <a:extLst>
              <a:ext uri="{FF2B5EF4-FFF2-40B4-BE49-F238E27FC236}">
                <a16:creationId xmlns:a16="http://schemas.microsoft.com/office/drawing/2014/main" id="{B5171F43-E5F0-1992-9B36-87F05346BABD}"/>
              </a:ext>
            </a:extLst>
          </p:cNvPr>
          <p:cNvSpPr>
            <a:spLocks noGrp="1"/>
          </p:cNvSpPr>
          <p:nvPr>
            <p:ph idx="1"/>
          </p:nvPr>
        </p:nvSpPr>
        <p:spPr>
          <a:xfrm>
            <a:off x="838200" y="1825625"/>
            <a:ext cx="10515600" cy="4667250"/>
          </a:xfrm>
        </p:spPr>
        <p:txBody>
          <a:bodyPr>
            <a:normAutofit/>
          </a:bodyPr>
          <a:lstStyle/>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4.</a:t>
            </a:r>
            <a:r>
              <a:rPr lang="en-US" sz="1200" b="1" dirty="0">
                <a:effectLst/>
                <a:latin typeface="Times New Roman" panose="02020603050405020304" pitchFamily="18" charset="0"/>
                <a:ea typeface="Times New Roman" panose="02020603050405020304" pitchFamily="18" charset="0"/>
              </a:rPr>
              <a:t> </a:t>
            </a:r>
            <a:r>
              <a:rPr lang="en-RW" sz="2400" b="1" dirty="0">
                <a:effectLst/>
                <a:latin typeface="Times New Roman" panose="02020603050405020304" pitchFamily="18" charset="0"/>
                <a:ea typeface="Times New Roman" panose="02020603050405020304" pitchFamily="18" charset="0"/>
              </a:rPr>
              <a:t>Respect and </a:t>
            </a:r>
            <a:r>
              <a:rPr lang="en-US" sz="2400" b="1" dirty="0" err="1">
                <a:effectLst/>
                <a:latin typeface="Times New Roman" panose="02020603050405020304" pitchFamily="18" charset="0"/>
                <a:ea typeface="Times New Roman" panose="02020603050405020304" pitchFamily="18" charset="0"/>
              </a:rPr>
              <a:t>i</a:t>
            </a:r>
            <a:r>
              <a:rPr lang="en-RW" sz="2400" b="1" dirty="0" err="1">
                <a:effectLst/>
                <a:latin typeface="Times New Roman" panose="02020603050405020304" pitchFamily="18" charset="0"/>
                <a:ea typeface="Times New Roman" panose="02020603050405020304" pitchFamily="18" charset="0"/>
              </a:rPr>
              <a:t>nclusivity</a:t>
            </a:r>
            <a:r>
              <a:rPr lang="en-RW" sz="2400" dirty="0">
                <a:effectLst/>
                <a:latin typeface="Times New Roman" panose="02020603050405020304" pitchFamily="18" charset="0"/>
                <a:ea typeface="Times New Roman" panose="02020603050405020304" pitchFamily="18" charset="0"/>
              </a:rPr>
              <a:t>:</a:t>
            </a:r>
          </a:p>
          <a:p>
            <a:pPr lvl="1" algn="just">
              <a:buSzPts val="1000"/>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Teachers should foster an inclusive learning environment where every student feels respected, valued, and supported, regardless of their background or abilities.</a:t>
            </a:r>
          </a:p>
          <a:p>
            <a:pPr lvl="1" algn="just">
              <a:buSzPts val="1000"/>
              <a:tabLst>
                <a:tab pos="9144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 teacher has to e</a:t>
            </a:r>
            <a:r>
              <a:rPr lang="en-RW" dirty="0" err="1">
                <a:effectLst/>
                <a:latin typeface="Times New Roman" panose="02020603050405020304" pitchFamily="18" charset="0"/>
                <a:ea typeface="Times New Roman" panose="02020603050405020304" pitchFamily="18" charset="0"/>
                <a:cs typeface="Times New Roman" panose="02020603050405020304" pitchFamily="18" charset="0"/>
              </a:rPr>
              <a:t>ncourag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e</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diverse perspectives in classroom discussions and ensuring that teaching materials are accessible to all students.</a:t>
            </a:r>
          </a:p>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5. </a:t>
            </a:r>
            <a:r>
              <a:rPr lang="en-RW" sz="2400" b="1" dirty="0">
                <a:effectLst/>
                <a:latin typeface="Times New Roman" panose="02020603050405020304" pitchFamily="18" charset="0"/>
                <a:ea typeface="Times New Roman" panose="02020603050405020304" pitchFamily="18" charset="0"/>
              </a:rPr>
              <a:t>Promote higher-order thinking</a:t>
            </a:r>
            <a:r>
              <a:rPr lang="en-RW" sz="2400" dirty="0">
                <a:effectLst/>
                <a:latin typeface="Times New Roman" panose="02020603050405020304" pitchFamily="18" charset="0"/>
                <a:ea typeface="Times New Roman" panose="02020603050405020304" pitchFamily="18" charset="0"/>
              </a:rPr>
              <a:t>:</a:t>
            </a:r>
          </a:p>
          <a:p>
            <a:pPr lvl="1" algn="just">
              <a:buSzPts val="1000"/>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Teaching should encourage students to engage in critical thinking, problem-solving, and creativity. Rather than focusing on rote memorization, teachers should encourage analysis, evaluation, and synthesis of information.</a:t>
            </a:r>
          </a:p>
          <a:p>
            <a:pPr lvl="1" algn="just">
              <a:buSzPts val="1000"/>
              <a:tabLst>
                <a:tab pos="9144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For e</a:t>
            </a:r>
            <a:r>
              <a:rPr lang="en-RW" dirty="0" err="1">
                <a:effectLst/>
                <a:latin typeface="Times New Roman" panose="02020603050405020304" pitchFamily="18" charset="0"/>
                <a:ea typeface="Times New Roman" panose="02020603050405020304" pitchFamily="18" charset="0"/>
                <a:cs typeface="Times New Roman" panose="02020603050405020304" pitchFamily="18" charset="0"/>
              </a:rPr>
              <a:t>xample</a:t>
            </a:r>
            <a:r>
              <a:rPr lang="en-US" dirty="0">
                <a:latin typeface="Times New Roman" panose="02020603050405020304" pitchFamily="18" charset="0"/>
                <a:ea typeface="Times New Roman" panose="02020603050405020304" pitchFamily="18" charset="0"/>
                <a:cs typeface="Times New Roman" panose="02020603050405020304" pitchFamily="18" charset="0"/>
              </a:rPr>
              <a:t>, a</a:t>
            </a:r>
            <a:r>
              <a:rPr lang="en-RW" dirty="0" err="1">
                <a:effectLst/>
                <a:latin typeface="Times New Roman" panose="02020603050405020304" pitchFamily="18" charset="0"/>
                <a:ea typeface="Times New Roman" panose="02020603050405020304" pitchFamily="18" charset="0"/>
                <a:cs typeface="Times New Roman" panose="02020603050405020304" pitchFamily="18" charset="0"/>
              </a:rPr>
              <a:t>sking</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students to </a:t>
            </a:r>
            <a:r>
              <a:rPr lang="en-RW" dirty="0" err="1">
                <a:effectLst/>
                <a:latin typeface="Times New Roman" panose="02020603050405020304" pitchFamily="18" charset="0"/>
                <a:ea typeface="Times New Roman" panose="02020603050405020304" pitchFamily="18" charset="0"/>
                <a:cs typeface="Times New Roman" panose="02020603050405020304" pitchFamily="18" charset="0"/>
              </a:rPr>
              <a:t>analyze</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case studies, create projects, or debate different viewpoints on a topic.</a:t>
            </a:r>
          </a:p>
          <a:p>
            <a:endParaRPr lang="en-RW" dirty="0"/>
          </a:p>
        </p:txBody>
      </p:sp>
    </p:spTree>
    <p:extLst>
      <p:ext uri="{BB962C8B-B14F-4D97-AF65-F5344CB8AC3E}">
        <p14:creationId xmlns:p14="http://schemas.microsoft.com/office/powerpoint/2010/main" val="29031612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D7B79-A5ED-7B01-078E-A69B3CBE18AA}"/>
              </a:ext>
            </a:extLst>
          </p:cNvPr>
          <p:cNvSpPr>
            <a:spLocks noGrp="1"/>
          </p:cNvSpPr>
          <p:nvPr>
            <p:ph type="title"/>
          </p:nvPr>
        </p:nvSpPr>
        <p:spPr/>
        <p:txBody>
          <a:bodyPr>
            <a:normAutofit/>
          </a:bodyPr>
          <a:lstStyle/>
          <a:p>
            <a:r>
              <a:rPr lang="en-US" sz="3200" b="1" dirty="0"/>
              <a:t>Other principles of teaching and learning</a:t>
            </a:r>
            <a:endParaRPr lang="en-RW" sz="3200" dirty="0"/>
          </a:p>
        </p:txBody>
      </p:sp>
      <p:sp>
        <p:nvSpPr>
          <p:cNvPr id="3" name="Content Placeholder 2">
            <a:extLst>
              <a:ext uri="{FF2B5EF4-FFF2-40B4-BE49-F238E27FC236}">
                <a16:creationId xmlns:a16="http://schemas.microsoft.com/office/drawing/2014/main" id="{E47B7D7F-DF54-5A23-6996-DF6259758997}"/>
              </a:ext>
            </a:extLst>
          </p:cNvPr>
          <p:cNvSpPr>
            <a:spLocks noGrp="1"/>
          </p:cNvSpPr>
          <p:nvPr>
            <p:ph idx="1"/>
          </p:nvPr>
        </p:nvSpPr>
        <p:spPr>
          <a:xfrm>
            <a:off x="838200" y="1690688"/>
            <a:ext cx="10515600" cy="5080501"/>
          </a:xfrm>
        </p:spPr>
        <p:txBody>
          <a:bodyPr>
            <a:normAutofit fontScale="92500" lnSpcReduction="20000"/>
          </a:bodyPr>
          <a:lstStyle/>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6. </a:t>
            </a:r>
            <a:r>
              <a:rPr lang="en-RW" sz="2400" b="1" dirty="0">
                <a:effectLst/>
                <a:latin typeface="Times New Roman" panose="02020603050405020304" pitchFamily="18" charset="0"/>
                <a:ea typeface="Times New Roman" panose="02020603050405020304" pitchFamily="18" charset="0"/>
              </a:rPr>
              <a:t>Constructivism</a:t>
            </a:r>
            <a:r>
              <a:rPr lang="en-RW" sz="2400" dirty="0">
                <a:effectLst/>
                <a:latin typeface="Times New Roman" panose="02020603050405020304" pitchFamily="18" charset="0"/>
                <a:ea typeface="Times New Roman" panose="02020603050405020304" pitchFamily="18" charset="0"/>
              </a:rPr>
              <a:t>:</a:t>
            </a: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Learners build new knowledge based on their prior experiences and understanding. Learning is seen as a process of constructing meaning, rather than passively receiving information.</a:t>
            </a: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Example: Encouraging students to relate new concepts to what they already know, fostering learning through exploration and discovery.</a:t>
            </a:r>
          </a:p>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7. </a:t>
            </a:r>
            <a:r>
              <a:rPr lang="en-RW" sz="2400" b="1" dirty="0">
                <a:effectLst/>
                <a:latin typeface="Times New Roman" panose="02020603050405020304" pitchFamily="18" charset="0"/>
                <a:ea typeface="Times New Roman" panose="02020603050405020304" pitchFamily="18" charset="0"/>
              </a:rPr>
              <a:t>Social Learning</a:t>
            </a:r>
            <a:r>
              <a:rPr lang="en-RW" sz="2400" dirty="0">
                <a:effectLst/>
                <a:latin typeface="Times New Roman" panose="02020603050405020304" pitchFamily="18" charset="0"/>
                <a:ea typeface="Times New Roman" panose="02020603050405020304" pitchFamily="18" charset="0"/>
              </a:rPr>
              <a:t>:</a:t>
            </a: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Learning is often enhanced when it occurs within a social context, such as through collaboration with peers or interaction with others.</a:t>
            </a:r>
          </a:p>
          <a:p>
            <a:pPr marL="742950" lvl="1" indent="-285750" algn="just">
              <a:buSzPts val="1000"/>
              <a:buFont typeface="Courier New" panose="02070309020205020404" pitchFamily="49" charset="0"/>
              <a:buChar char="o"/>
              <a:tabLst>
                <a:tab pos="9144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Example: </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Group discussions, cooperative projects, and peer feedback can all encourage collaborative learning and deeper understanding.</a:t>
            </a:r>
          </a:p>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8. </a:t>
            </a:r>
            <a:r>
              <a:rPr lang="en-RW" sz="2400" b="1" dirty="0">
                <a:effectLst/>
                <a:latin typeface="Times New Roman" panose="02020603050405020304" pitchFamily="18" charset="0"/>
                <a:ea typeface="Times New Roman" panose="02020603050405020304" pitchFamily="18" charset="0"/>
              </a:rPr>
              <a:t>Reflection</a:t>
            </a:r>
            <a:r>
              <a:rPr lang="en-RW" sz="2400" dirty="0">
                <a:effectLst/>
                <a:latin typeface="Times New Roman" panose="02020603050405020304" pitchFamily="18" charset="0"/>
                <a:ea typeface="Times New Roman" panose="02020603050405020304" pitchFamily="18" charset="0"/>
              </a:rPr>
              <a:t>:</a:t>
            </a: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Students learn more effectively when they reflect on their experiences and evaluate their own learning. </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Reflective practices help students gain deeper insights into their progress and understanding.</a:t>
            </a: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Example: Encouraging students to write reflective journals or engage in self-assessment activities after completing assignments or projects.</a:t>
            </a:r>
          </a:p>
          <a:p>
            <a:endParaRPr lang="en-RW" dirty="0"/>
          </a:p>
        </p:txBody>
      </p:sp>
    </p:spTree>
    <p:extLst>
      <p:ext uri="{BB962C8B-B14F-4D97-AF65-F5344CB8AC3E}">
        <p14:creationId xmlns:p14="http://schemas.microsoft.com/office/powerpoint/2010/main" val="37933571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5F674-66EB-5901-C1B0-8545096A8932}"/>
              </a:ext>
            </a:extLst>
          </p:cNvPr>
          <p:cNvSpPr>
            <a:spLocks noGrp="1"/>
          </p:cNvSpPr>
          <p:nvPr>
            <p:ph type="title"/>
          </p:nvPr>
        </p:nvSpPr>
        <p:spPr/>
        <p:txBody>
          <a:bodyPr>
            <a:normAutofit/>
          </a:bodyPr>
          <a:lstStyle/>
          <a:p>
            <a:r>
              <a:rPr lang="en-US" sz="3200" b="1" dirty="0"/>
              <a:t>Other principles of teaching and learning</a:t>
            </a:r>
            <a:endParaRPr lang="en-RW" sz="3200" dirty="0"/>
          </a:p>
        </p:txBody>
      </p:sp>
      <p:sp>
        <p:nvSpPr>
          <p:cNvPr id="3" name="Content Placeholder 2">
            <a:extLst>
              <a:ext uri="{FF2B5EF4-FFF2-40B4-BE49-F238E27FC236}">
                <a16:creationId xmlns:a16="http://schemas.microsoft.com/office/drawing/2014/main" id="{375A437B-E2F1-A13C-F97A-A275E724D9BC}"/>
              </a:ext>
            </a:extLst>
          </p:cNvPr>
          <p:cNvSpPr>
            <a:spLocks noGrp="1"/>
          </p:cNvSpPr>
          <p:nvPr>
            <p:ph idx="1"/>
          </p:nvPr>
        </p:nvSpPr>
        <p:spPr>
          <a:xfrm>
            <a:off x="838200" y="1825624"/>
            <a:ext cx="10515600" cy="5032375"/>
          </a:xfrm>
        </p:spPr>
        <p:txBody>
          <a:bodyPr>
            <a:normAutofit/>
          </a:bodyPr>
          <a:lstStyle/>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10. </a:t>
            </a:r>
            <a:r>
              <a:rPr lang="en-RW" sz="2400" b="1" dirty="0">
                <a:effectLst/>
                <a:latin typeface="Times New Roman" panose="02020603050405020304" pitchFamily="18" charset="0"/>
                <a:ea typeface="Times New Roman" panose="02020603050405020304" pitchFamily="18" charset="0"/>
              </a:rPr>
              <a:t>Contextual learning</a:t>
            </a:r>
            <a:r>
              <a:rPr lang="en-RW" sz="2400" dirty="0">
                <a:effectLst/>
                <a:latin typeface="Times New Roman" panose="02020603050405020304" pitchFamily="18" charset="0"/>
                <a:ea typeface="Times New Roman" panose="02020603050405020304" pitchFamily="18" charset="0"/>
              </a:rPr>
              <a:t>:</a:t>
            </a: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Learning is more meaningful when it is connected to real-world contexts and students' personal experiences. This approach helps students understand the relevance of what they are learning.</a:t>
            </a:r>
          </a:p>
          <a:p>
            <a:pPr marL="742950" lvl="1" indent="-285750" algn="just">
              <a:buSzPts val="1000"/>
              <a:buFont typeface="Courier New" panose="02070309020205020404" pitchFamily="49" charset="0"/>
              <a:buChar char="o"/>
              <a:tabLst>
                <a:tab pos="914400" algn="l"/>
              </a:tabLst>
            </a:pPr>
            <a:r>
              <a:rPr lang="en-RW" b="1" dirty="0">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Using case studies or real-life examples that directly relate to students’ future careers or interests.</a:t>
            </a:r>
          </a:p>
          <a:p>
            <a:pPr marL="0" lvl="0" indent="0" algn="just">
              <a:buNone/>
              <a:tabLst>
                <a:tab pos="457200" algn="l"/>
              </a:tabLst>
            </a:pPr>
            <a:r>
              <a:rPr lang="en-US" sz="2400" b="1" dirty="0">
                <a:effectLst/>
                <a:latin typeface="Times New Roman" panose="02020603050405020304" pitchFamily="18" charset="0"/>
                <a:ea typeface="Times New Roman" panose="02020603050405020304" pitchFamily="18" charset="0"/>
              </a:rPr>
              <a:t>11. </a:t>
            </a:r>
            <a:r>
              <a:rPr lang="en-RW" sz="2400" b="1" dirty="0">
                <a:effectLst/>
                <a:latin typeface="Times New Roman" panose="02020603050405020304" pitchFamily="18" charset="0"/>
                <a:ea typeface="Times New Roman" panose="02020603050405020304" pitchFamily="18" charset="0"/>
              </a:rPr>
              <a:t>Learning as a lifelong process</a:t>
            </a:r>
            <a:r>
              <a:rPr lang="en-RW" sz="2400" dirty="0">
                <a:effectLst/>
                <a:latin typeface="Times New Roman" panose="02020603050405020304" pitchFamily="18" charset="0"/>
                <a:ea typeface="Times New Roman" panose="02020603050405020304" pitchFamily="18" charset="0"/>
              </a:rPr>
              <a:t>:</a:t>
            </a:r>
          </a:p>
          <a:p>
            <a:pPr marL="742950" lvl="1" indent="-285750" algn="just">
              <a:buSzPts val="1000"/>
              <a:buFont typeface="Courier New" panose="02070309020205020404" pitchFamily="49" charset="0"/>
              <a:buChar char="o"/>
              <a:tabLst>
                <a:tab pos="914400" algn="l"/>
              </a:tabLst>
            </a:pP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Learning does not end after formal education but continues throughout life. Cultivating a mindset of lifelong learning encourages individuals to continue developing knowledge and skills.</a:t>
            </a:r>
          </a:p>
          <a:p>
            <a:pPr marL="742950" lvl="1" indent="-285750" algn="just">
              <a:buSzPts val="1000"/>
              <a:buFont typeface="Courier New" panose="02070309020205020404" pitchFamily="49" charset="0"/>
              <a:buChar char="o"/>
              <a:tabLst>
                <a:tab pos="914400" algn="l"/>
              </a:tabLst>
            </a:pPr>
            <a:r>
              <a:rPr lang="en-RW" b="1" dirty="0">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RW" dirty="0">
                <a:effectLst/>
                <a:latin typeface="Times New Roman" panose="02020603050405020304" pitchFamily="18" charset="0"/>
                <a:ea typeface="Times New Roman" panose="02020603050405020304" pitchFamily="18" charset="0"/>
                <a:cs typeface="Times New Roman" panose="02020603050405020304" pitchFamily="18" charset="0"/>
              </a:rPr>
              <a:t>: Encouraging students to pursue further learning opportunities, engage in professional development, or reflect on learning throughout their careers.</a:t>
            </a:r>
          </a:p>
          <a:p>
            <a:endParaRPr lang="en-RW" dirty="0"/>
          </a:p>
        </p:txBody>
      </p:sp>
    </p:spTree>
    <p:extLst>
      <p:ext uri="{BB962C8B-B14F-4D97-AF65-F5344CB8AC3E}">
        <p14:creationId xmlns:p14="http://schemas.microsoft.com/office/powerpoint/2010/main" val="15449124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14666-00C3-028F-A53A-5E808D5A197C}"/>
              </a:ext>
            </a:extLst>
          </p:cNvPr>
          <p:cNvSpPr>
            <a:spLocks noGrp="1"/>
          </p:cNvSpPr>
          <p:nvPr>
            <p:ph type="title"/>
          </p:nvPr>
        </p:nvSpPr>
        <p:spPr/>
        <p:txBody>
          <a:bodyPr>
            <a:normAutofit/>
          </a:bodyPr>
          <a:lstStyle/>
          <a:p>
            <a:r>
              <a:rPr lang="en-US" sz="3200" b="1" dirty="0"/>
              <a:t>3. General methods and strategies of teaching and learning</a:t>
            </a:r>
            <a:endParaRPr lang="en-RW" sz="3200" b="1" dirty="0"/>
          </a:p>
        </p:txBody>
      </p:sp>
      <p:sp>
        <p:nvSpPr>
          <p:cNvPr id="3" name="Content Placeholder 2">
            <a:extLst>
              <a:ext uri="{FF2B5EF4-FFF2-40B4-BE49-F238E27FC236}">
                <a16:creationId xmlns:a16="http://schemas.microsoft.com/office/drawing/2014/main" id="{0DE08B4D-8DBB-A47D-310C-112C56636E0B}"/>
              </a:ext>
            </a:extLst>
          </p:cNvPr>
          <p:cNvSpPr>
            <a:spLocks noGrp="1"/>
          </p:cNvSpPr>
          <p:nvPr>
            <p:ph idx="1"/>
          </p:nvPr>
        </p:nvSpPr>
        <p:spPr/>
        <p:txBody>
          <a:bodyPr/>
          <a:lstStyle/>
          <a:p>
            <a:r>
              <a:rPr lang="en-US" sz="2800" dirty="0"/>
              <a:t>This section discusses the </a:t>
            </a:r>
            <a:r>
              <a:rPr lang="en-US" sz="2800" dirty="0">
                <a:cs typeface="Times New Roman" panose="02020603050405020304" pitchFamily="18" charset="0"/>
              </a:rPr>
              <a:t>g</a:t>
            </a:r>
            <a:r>
              <a:rPr lang="en-US" sz="2800" dirty="0">
                <a:effectLst/>
                <a:ea typeface="Aptos" panose="020B0004020202020204" pitchFamily="34" charset="0"/>
                <a:cs typeface="Times New Roman" panose="02020603050405020304" pitchFamily="18" charset="0"/>
              </a:rPr>
              <a:t>eneral </a:t>
            </a:r>
            <a:r>
              <a:rPr lang="en-US" sz="2800" dirty="0">
                <a:ea typeface="Aptos" panose="020B0004020202020204" pitchFamily="34" charset="0"/>
                <a:cs typeface="Times New Roman" panose="02020603050405020304" pitchFamily="18" charset="0"/>
              </a:rPr>
              <a:t>m</a:t>
            </a:r>
            <a:r>
              <a:rPr lang="en-RW" sz="2800" dirty="0" err="1">
                <a:effectLst/>
                <a:ea typeface="Aptos" panose="020B0004020202020204" pitchFamily="34" charset="0"/>
                <a:cs typeface="Times New Roman" panose="02020603050405020304" pitchFamily="18" charset="0"/>
              </a:rPr>
              <a:t>ethods</a:t>
            </a:r>
            <a:r>
              <a:rPr lang="en-RW" sz="2800" dirty="0">
                <a:effectLst/>
                <a:ea typeface="Aptos" panose="020B0004020202020204" pitchFamily="34" charset="0"/>
                <a:cs typeface="Times New Roman" panose="02020603050405020304" pitchFamily="18" charset="0"/>
              </a:rPr>
              <a:t> </a:t>
            </a:r>
            <a:r>
              <a:rPr lang="en-US" sz="2800" dirty="0">
                <a:effectLst/>
                <a:ea typeface="Aptos" panose="020B0004020202020204" pitchFamily="34" charset="0"/>
                <a:cs typeface="Times New Roman" panose="02020603050405020304" pitchFamily="18" charset="0"/>
              </a:rPr>
              <a:t>and strategies/techniques </a:t>
            </a:r>
            <a:r>
              <a:rPr lang="en-RW" sz="2800" dirty="0">
                <a:effectLst/>
                <a:ea typeface="Aptos" panose="020B0004020202020204" pitchFamily="34" charset="0"/>
                <a:cs typeface="Times New Roman" panose="02020603050405020304" pitchFamily="18" charset="0"/>
              </a:rPr>
              <a:t>of teaching and learning</a:t>
            </a:r>
            <a:r>
              <a:rPr lang="en-US" sz="2800" dirty="0">
                <a:ea typeface="Aptos" panose="020B0004020202020204" pitchFamily="34" charset="0"/>
                <a:cs typeface="Times New Roman" panose="02020603050405020304" pitchFamily="18" charset="0"/>
              </a:rPr>
              <a:t> that foster learner- </a:t>
            </a:r>
            <a:r>
              <a:rPr lang="en-US" sz="2800" dirty="0" err="1">
                <a:ea typeface="Aptos" panose="020B0004020202020204" pitchFamily="34" charset="0"/>
                <a:cs typeface="Times New Roman" panose="02020603050405020304" pitchFamily="18" charset="0"/>
              </a:rPr>
              <a:t>centred</a:t>
            </a:r>
            <a:r>
              <a:rPr lang="en-US" sz="2800" dirty="0">
                <a:ea typeface="Aptos" panose="020B0004020202020204" pitchFamily="34" charset="0"/>
                <a:cs typeface="Times New Roman" panose="02020603050405020304" pitchFamily="18" charset="0"/>
              </a:rPr>
              <a:t> </a:t>
            </a:r>
            <a:r>
              <a:rPr lang="en-US" sz="2800" dirty="0" err="1">
                <a:ea typeface="Aptos" panose="020B0004020202020204" pitchFamily="34" charset="0"/>
                <a:cs typeface="Times New Roman" panose="02020603050405020304" pitchFamily="18" charset="0"/>
              </a:rPr>
              <a:t>pedagody</a:t>
            </a:r>
            <a:r>
              <a:rPr lang="en-US" sz="2800" dirty="0">
                <a:ea typeface="Aptos" panose="020B0004020202020204" pitchFamily="34" charset="0"/>
                <a:cs typeface="Times New Roman" panose="02020603050405020304" pitchFamily="18" charset="0"/>
              </a:rPr>
              <a:t> and their application in classroom contexts.</a:t>
            </a:r>
          </a:p>
          <a:p>
            <a:r>
              <a:rPr lang="en-US" sz="2800" dirty="0">
                <a:effectLst/>
                <a:ea typeface="Aptos" panose="020B0004020202020204" pitchFamily="34" charset="0"/>
                <a:cs typeface="Times New Roman" panose="02020603050405020304" pitchFamily="18" charset="0"/>
              </a:rPr>
              <a:t>These are </a:t>
            </a:r>
            <a:r>
              <a:rPr lang="en-US" sz="2800" b="1" dirty="0">
                <a:effectLst/>
                <a:ea typeface="Aptos" panose="020B0004020202020204" pitchFamily="34" charset="0"/>
                <a:cs typeface="Times New Roman" panose="02020603050405020304" pitchFamily="18" charset="0"/>
              </a:rPr>
              <a:t>a</a:t>
            </a:r>
            <a:r>
              <a:rPr lang="en-RW" sz="2800" b="1" dirty="0" err="1">
                <a:effectLst/>
                <a:ea typeface="Aptos" panose="020B0004020202020204" pitchFamily="34" charset="0"/>
                <a:cs typeface="Times New Roman" panose="02020603050405020304" pitchFamily="18" charset="0"/>
              </a:rPr>
              <a:t>ctive</a:t>
            </a:r>
            <a:r>
              <a:rPr lang="en-RW" sz="2800" b="1" dirty="0">
                <a:effectLst/>
                <a:ea typeface="Aptos" panose="020B0004020202020204" pitchFamily="34" charset="0"/>
                <a:cs typeface="Times New Roman" panose="02020603050405020304" pitchFamily="18" charset="0"/>
              </a:rPr>
              <a:t> teaching methods </a:t>
            </a:r>
            <a:r>
              <a:rPr lang="en-US" sz="2800" b="1" dirty="0">
                <a:effectLst/>
                <a:ea typeface="Aptos" panose="020B0004020202020204" pitchFamily="34" charset="0"/>
                <a:cs typeface="Times New Roman" panose="02020603050405020304" pitchFamily="18" charset="0"/>
              </a:rPr>
              <a:t>and strategies </a:t>
            </a:r>
            <a:r>
              <a:rPr lang="en-US" sz="2800" dirty="0">
                <a:effectLst/>
                <a:ea typeface="Aptos" panose="020B0004020202020204" pitchFamily="34" charset="0"/>
                <a:cs typeface="Times New Roman" panose="02020603050405020304" pitchFamily="18" charset="0"/>
              </a:rPr>
              <a:t>which </a:t>
            </a:r>
            <a:r>
              <a:rPr lang="en-RW" sz="2800" dirty="0">
                <a:effectLst/>
                <a:ea typeface="Aptos" panose="020B0004020202020204" pitchFamily="34" charset="0"/>
                <a:cs typeface="Times New Roman" panose="02020603050405020304" pitchFamily="18" charset="0"/>
              </a:rPr>
              <a:t>engage students in the learning process and encourage participation, critical thinking, and collaboration</a:t>
            </a:r>
            <a:r>
              <a:rPr lang="en-RW" sz="2800" b="1" dirty="0">
                <a:effectLst/>
                <a:ea typeface="Aptos" panose="020B0004020202020204" pitchFamily="34" charset="0"/>
                <a:cs typeface="Times New Roman" panose="02020603050405020304" pitchFamily="18" charset="0"/>
              </a:rPr>
              <a:t>. </a:t>
            </a:r>
            <a:endParaRPr lang="en-US" sz="2800" b="1" dirty="0">
              <a:effectLst/>
              <a:ea typeface="Aptos" panose="020B0004020202020204" pitchFamily="34" charset="0"/>
              <a:cs typeface="Times New Roman" panose="02020603050405020304" pitchFamily="18" charset="0"/>
            </a:endParaRPr>
          </a:p>
          <a:p>
            <a:r>
              <a:rPr lang="en-RW" sz="2800" dirty="0">
                <a:effectLst/>
                <a:ea typeface="Aptos" panose="020B0004020202020204" pitchFamily="34" charset="0"/>
                <a:cs typeface="Times New Roman" panose="02020603050405020304" pitchFamily="18" charset="0"/>
              </a:rPr>
              <a:t>These methods contrast with traditional, lecture-based approaches by placing more responsibility for learning on the students</a:t>
            </a:r>
            <a:r>
              <a:rPr lang="en-US" sz="2800" b="1" dirty="0">
                <a:ea typeface="Aptos" panose="020B0004020202020204" pitchFamily="34" charset="0"/>
                <a:cs typeface="Times New Roman" panose="02020603050405020304" pitchFamily="18" charset="0"/>
              </a:rPr>
              <a:t>.</a:t>
            </a:r>
          </a:p>
          <a:p>
            <a:endParaRPr lang="en-RW" dirty="0"/>
          </a:p>
        </p:txBody>
      </p:sp>
    </p:spTree>
    <p:extLst>
      <p:ext uri="{BB962C8B-B14F-4D97-AF65-F5344CB8AC3E}">
        <p14:creationId xmlns:p14="http://schemas.microsoft.com/office/powerpoint/2010/main" val="40785869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963B-71AD-636B-D740-27208B6EC1A4}"/>
              </a:ext>
            </a:extLst>
          </p:cNvPr>
          <p:cNvSpPr>
            <a:spLocks noGrp="1"/>
          </p:cNvSpPr>
          <p:nvPr>
            <p:ph type="title"/>
          </p:nvPr>
        </p:nvSpPr>
        <p:spPr/>
        <p:txBody>
          <a:bodyPr>
            <a:normAutofit/>
          </a:bodyPr>
          <a:lstStyle/>
          <a:p>
            <a:r>
              <a:rPr lang="en-US" sz="3200" b="1" dirty="0"/>
              <a:t>General teaching methods</a:t>
            </a:r>
            <a:endParaRPr lang="en-RW" sz="3200" b="1" dirty="0"/>
          </a:p>
        </p:txBody>
      </p:sp>
      <p:sp>
        <p:nvSpPr>
          <p:cNvPr id="3" name="Content Placeholder 2">
            <a:extLst>
              <a:ext uri="{FF2B5EF4-FFF2-40B4-BE49-F238E27FC236}">
                <a16:creationId xmlns:a16="http://schemas.microsoft.com/office/drawing/2014/main" id="{CEB91572-3607-880E-F243-5FC6FDA191BE}"/>
              </a:ext>
            </a:extLst>
          </p:cNvPr>
          <p:cNvSpPr>
            <a:spLocks noGrp="1"/>
          </p:cNvSpPr>
          <p:nvPr>
            <p:ph idx="1"/>
          </p:nvPr>
        </p:nvSpPr>
        <p:spPr>
          <a:xfrm>
            <a:off x="838200" y="1465006"/>
            <a:ext cx="10515600" cy="4711957"/>
          </a:xfrm>
        </p:spPr>
        <p:txBody>
          <a:bodyPr>
            <a:normAutofit/>
          </a:bodyPr>
          <a:lstStyle/>
          <a:p>
            <a:pPr algn="just"/>
            <a:r>
              <a:rPr lang="en-RW" sz="2400" dirty="0">
                <a:effectLst/>
                <a:latin typeface="Times New Roman" panose="02020603050405020304" pitchFamily="18" charset="0"/>
                <a:ea typeface="Aptos" panose="020B0004020202020204" pitchFamily="34" charset="0"/>
                <a:cs typeface="Times New Roman" panose="02020603050405020304" pitchFamily="18" charset="0"/>
              </a:rPr>
              <a:t>A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teaching method</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is a broad</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 </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approach </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or framework </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used by </a:t>
            </a:r>
            <a:r>
              <a:rPr lang="en-US" sz="2400" dirty="0">
                <a:latin typeface="Times New Roman" panose="02020603050405020304" pitchFamily="18" charset="0"/>
                <a:ea typeface="Aptos" panose="020B0004020202020204" pitchFamily="34" charset="0"/>
                <a:cs typeface="Times New Roman" panose="02020603050405020304" pitchFamily="18" charset="0"/>
              </a:rPr>
              <a:t>teachers </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to deliver content to students. </a:t>
            </a:r>
            <a:endParaRPr lang="en-US" sz="24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RW" sz="2400" dirty="0">
                <a:effectLst/>
                <a:latin typeface="Times New Roman" panose="02020603050405020304" pitchFamily="18" charset="0"/>
                <a:ea typeface="Aptos" panose="020B0004020202020204" pitchFamily="34" charset="0"/>
                <a:cs typeface="Times New Roman" panose="02020603050405020304" pitchFamily="18" charset="0"/>
              </a:rPr>
              <a:t>It involves the structure and approach to teaching, guiding how the lesson is conducted.</a:t>
            </a:r>
          </a:p>
          <a:p>
            <a:pPr algn="just"/>
            <a:r>
              <a:rPr lang="en-RW" sz="2400" dirty="0">
                <a:effectLst/>
                <a:latin typeface="Times New Roman" panose="02020603050405020304" pitchFamily="18" charset="0"/>
                <a:ea typeface="Aptos" panose="020B0004020202020204" pitchFamily="34" charset="0"/>
                <a:cs typeface="Times New Roman" panose="02020603050405020304" pitchFamily="18" charset="0"/>
              </a:rPr>
              <a:t>Teaching methods focus on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how</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content is presented to students (the approach), and they often define the role of the teacher in the classroom</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a:t>
            </a:r>
          </a:p>
          <a:p>
            <a:pPr algn="just"/>
            <a:r>
              <a:rPr lang="en-US" sz="2400" b="1" dirty="0">
                <a:effectLst/>
                <a:latin typeface="Times New Roman" panose="02020603050405020304" pitchFamily="18" charset="0"/>
                <a:ea typeface="Aptos" panose="020B0004020202020204" pitchFamily="34" charset="0"/>
                <a:cs typeface="Times New Roman" panose="02020603050405020304" pitchFamily="18" charset="0"/>
              </a:rPr>
              <a:t>Teaching m</a:t>
            </a:r>
            <a:r>
              <a:rPr lang="en-RW" sz="2400" b="1" dirty="0" err="1">
                <a:effectLst/>
                <a:latin typeface="Times New Roman" panose="02020603050405020304" pitchFamily="18" charset="0"/>
                <a:ea typeface="Aptos" panose="020B0004020202020204" pitchFamily="34" charset="0"/>
                <a:cs typeface="Times New Roman" panose="02020603050405020304" pitchFamily="18" charset="0"/>
              </a:rPr>
              <a:t>ethods</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provide the </a:t>
            </a:r>
            <a:r>
              <a:rPr lang="en-RW" sz="2400" b="1" dirty="0">
                <a:effectLst/>
                <a:latin typeface="Times New Roman" panose="02020603050405020304" pitchFamily="18" charset="0"/>
                <a:ea typeface="Aptos" panose="020B0004020202020204" pitchFamily="34" charset="0"/>
                <a:cs typeface="Times New Roman" panose="02020603050405020304" pitchFamily="18" charset="0"/>
              </a:rPr>
              <a:t>big picture</a:t>
            </a:r>
            <a:r>
              <a:rPr lang="en-RW" sz="2400" dirty="0">
                <a:effectLst/>
                <a:latin typeface="Times New Roman" panose="02020603050405020304" pitchFamily="18" charset="0"/>
                <a:ea typeface="Aptos" panose="020B0004020202020204" pitchFamily="34" charset="0"/>
                <a:cs typeface="Times New Roman" panose="02020603050405020304" pitchFamily="18" charset="0"/>
              </a:rPr>
              <a:t> or framework for teaching (e.g., lecture, collaborative learning, inquiry-based learning)</a:t>
            </a:r>
            <a:r>
              <a:rPr lang="en-US" sz="2400" dirty="0">
                <a:effectLst/>
                <a:latin typeface="Times New Roman" panose="02020603050405020304" pitchFamily="18" charset="0"/>
                <a:ea typeface="Aptos" panose="020B0004020202020204" pitchFamily="34" charset="0"/>
                <a:cs typeface="Times New Roman" panose="02020603050405020304" pitchFamily="18" charset="0"/>
              </a:rPr>
              <a:t>.</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83114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464CF-ECF8-8BA7-FCD7-82C9C42528F7}"/>
              </a:ext>
            </a:extLst>
          </p:cNvPr>
          <p:cNvSpPr>
            <a:spLocks noGrp="1"/>
          </p:cNvSpPr>
          <p:nvPr>
            <p:ph type="title"/>
          </p:nvPr>
        </p:nvSpPr>
        <p:spPr/>
        <p:txBody>
          <a:bodyPr>
            <a:normAutofit/>
          </a:bodyPr>
          <a:lstStyle/>
          <a:p>
            <a:r>
              <a:rPr lang="en-US" sz="3200" b="1" dirty="0"/>
              <a:t>General teaching strategies</a:t>
            </a:r>
            <a:endParaRPr lang="en-RW" sz="3200" b="1" dirty="0"/>
          </a:p>
        </p:txBody>
      </p:sp>
      <p:sp>
        <p:nvSpPr>
          <p:cNvPr id="3" name="Content Placeholder 2">
            <a:extLst>
              <a:ext uri="{FF2B5EF4-FFF2-40B4-BE49-F238E27FC236}">
                <a16:creationId xmlns:a16="http://schemas.microsoft.com/office/drawing/2014/main" id="{46B98F02-7C93-28D1-46C7-3091208BEF17}"/>
              </a:ext>
            </a:extLst>
          </p:cNvPr>
          <p:cNvSpPr>
            <a:spLocks noGrp="1"/>
          </p:cNvSpPr>
          <p:nvPr>
            <p:ph idx="1"/>
          </p:nvPr>
        </p:nvSpPr>
        <p:spPr/>
        <p:txBody>
          <a:bodyPr>
            <a:normAutofit lnSpcReduction="10000"/>
          </a:bodyPr>
          <a:lstStyle/>
          <a:p>
            <a:pPr algn="just"/>
            <a:r>
              <a:rPr lang="en-RW" sz="2600" dirty="0">
                <a:effectLst/>
                <a:ea typeface="Aptos" panose="020B0004020202020204" pitchFamily="34" charset="0"/>
                <a:cs typeface="Times New Roman" panose="02020603050405020304" pitchFamily="18" charset="0"/>
              </a:rPr>
              <a:t>Teaching strategies are the specific techniques, used within a teaching method to enhance learning.</a:t>
            </a:r>
            <a:endParaRPr lang="en-US" sz="2600" dirty="0">
              <a:effectLst/>
              <a:ea typeface="Aptos" panose="020B0004020202020204" pitchFamily="34" charset="0"/>
              <a:cs typeface="Times New Roman" panose="02020603050405020304" pitchFamily="18" charset="0"/>
            </a:endParaRPr>
          </a:p>
          <a:p>
            <a:pPr algn="just"/>
            <a:r>
              <a:rPr lang="en-RW" sz="2600" dirty="0">
                <a:effectLst/>
                <a:ea typeface="Aptos" panose="020B0004020202020204" pitchFamily="34" charset="0"/>
                <a:cs typeface="Times New Roman" panose="02020603050405020304" pitchFamily="18" charset="0"/>
              </a:rPr>
              <a:t>They are often more practical and interactive than methods, providing the teacher with ways to engage students. </a:t>
            </a:r>
            <a:endParaRPr lang="en-US" sz="2600" dirty="0">
              <a:effectLst/>
              <a:ea typeface="Aptos" panose="020B0004020202020204" pitchFamily="34" charset="0"/>
              <a:cs typeface="Times New Roman" panose="02020603050405020304" pitchFamily="18" charset="0"/>
            </a:endParaRPr>
          </a:p>
          <a:p>
            <a:pPr algn="just"/>
            <a:r>
              <a:rPr lang="en-RW" sz="2600" dirty="0">
                <a:effectLst/>
                <a:ea typeface="Aptos" panose="020B0004020202020204" pitchFamily="34" charset="0"/>
                <a:cs typeface="Times New Roman" panose="02020603050405020304" pitchFamily="18" charset="0"/>
              </a:rPr>
              <a:t>It involves </a:t>
            </a:r>
            <a:r>
              <a:rPr lang="en-RW" sz="2600" b="1" dirty="0">
                <a:effectLst/>
                <a:ea typeface="Aptos" panose="020B0004020202020204" pitchFamily="34" charset="0"/>
                <a:cs typeface="Times New Roman" panose="02020603050405020304" pitchFamily="18" charset="0"/>
              </a:rPr>
              <a:t>how</a:t>
            </a:r>
            <a:r>
              <a:rPr lang="en-RW" sz="2600" dirty="0">
                <a:effectLst/>
                <a:ea typeface="Aptos" panose="020B0004020202020204" pitchFamily="34" charset="0"/>
                <a:cs typeface="Times New Roman" panose="02020603050405020304" pitchFamily="18" charset="0"/>
              </a:rPr>
              <a:t> the lesson is delivered in a practical, step-by-step way to help students learn more effectively</a:t>
            </a:r>
            <a:r>
              <a:rPr lang="en-US" sz="2600" dirty="0">
                <a:ea typeface="Aptos" panose="020B0004020202020204" pitchFamily="34" charset="0"/>
                <a:cs typeface="Times New Roman" panose="02020603050405020304" pitchFamily="18" charset="0"/>
              </a:rPr>
              <a:t> (</a:t>
            </a:r>
            <a:r>
              <a:rPr lang="en-RW" sz="2600" dirty="0">
                <a:effectLst/>
                <a:ea typeface="Aptos" panose="020B0004020202020204" pitchFamily="34" charset="0"/>
                <a:cs typeface="Times New Roman" panose="02020603050405020304" pitchFamily="18" charset="0"/>
              </a:rPr>
              <a:t>help students understand and engage with the content</a:t>
            </a:r>
            <a:r>
              <a:rPr lang="en-US" sz="2600" dirty="0">
                <a:effectLst/>
                <a:ea typeface="Aptos" panose="020B0004020202020204" pitchFamily="34" charset="0"/>
                <a:cs typeface="Times New Roman" panose="02020603050405020304" pitchFamily="18" charset="0"/>
              </a:rPr>
              <a:t>).</a:t>
            </a:r>
          </a:p>
          <a:p>
            <a:pPr algn="just"/>
            <a:r>
              <a:rPr lang="en-RW" sz="2600" dirty="0">
                <a:effectLst/>
                <a:ea typeface="Aptos" panose="020B0004020202020204" pitchFamily="34" charset="0"/>
                <a:cs typeface="Times New Roman" panose="02020603050405020304" pitchFamily="18" charset="0"/>
              </a:rPr>
              <a:t>Teaching strategies focus on specific </a:t>
            </a:r>
            <a:r>
              <a:rPr lang="en-RW" sz="2600" b="1" dirty="0">
                <a:effectLst/>
                <a:ea typeface="Aptos" panose="020B0004020202020204" pitchFamily="34" charset="0"/>
                <a:cs typeface="Times New Roman" panose="02020603050405020304" pitchFamily="18" charset="0"/>
              </a:rPr>
              <a:t>activities</a:t>
            </a:r>
            <a:r>
              <a:rPr lang="en-RW" sz="2600" dirty="0">
                <a:effectLst/>
                <a:ea typeface="Aptos" panose="020B0004020202020204" pitchFamily="34" charset="0"/>
                <a:cs typeface="Times New Roman" panose="02020603050405020304" pitchFamily="18" charset="0"/>
              </a:rPr>
              <a:t> or </a:t>
            </a:r>
            <a:r>
              <a:rPr lang="en-RW" sz="2600" b="1" dirty="0">
                <a:effectLst/>
                <a:ea typeface="Aptos" panose="020B0004020202020204" pitchFamily="34" charset="0"/>
                <a:cs typeface="Times New Roman" panose="02020603050405020304" pitchFamily="18" charset="0"/>
              </a:rPr>
              <a:t>tools</a:t>
            </a:r>
            <a:r>
              <a:rPr lang="en-RW" sz="2600" dirty="0">
                <a:effectLst/>
                <a:ea typeface="Aptos" panose="020B0004020202020204" pitchFamily="34" charset="0"/>
                <a:cs typeface="Times New Roman" panose="02020603050405020304" pitchFamily="18" charset="0"/>
              </a:rPr>
              <a:t> used in the classroom to achieve learning </a:t>
            </a:r>
            <a:r>
              <a:rPr lang="en-US" sz="2600" dirty="0">
                <a:effectLst/>
                <a:ea typeface="Aptos" panose="020B0004020202020204" pitchFamily="34" charset="0"/>
                <a:cs typeface="Times New Roman" panose="02020603050405020304" pitchFamily="18" charset="0"/>
              </a:rPr>
              <a:t>outcomes</a:t>
            </a:r>
            <a:r>
              <a:rPr lang="en-RW" sz="2600" dirty="0">
                <a:effectLst/>
                <a:ea typeface="Aptos" panose="020B0004020202020204" pitchFamily="34" charset="0"/>
                <a:cs typeface="Times New Roman" panose="02020603050405020304" pitchFamily="18" charset="0"/>
              </a:rPr>
              <a:t> and engage students in the learning process.</a:t>
            </a:r>
            <a:endParaRPr lang="en-US" sz="2600" dirty="0">
              <a:effectLst/>
              <a:ea typeface="Aptos" panose="020B0004020202020204" pitchFamily="34" charset="0"/>
              <a:cs typeface="Times New Roman" panose="02020603050405020304" pitchFamily="18" charset="0"/>
            </a:endParaRPr>
          </a:p>
          <a:p>
            <a:pPr algn="just"/>
            <a:r>
              <a:rPr lang="en-US" sz="2600" dirty="0">
                <a:ea typeface="Aptos" panose="020B0004020202020204" pitchFamily="34" charset="0"/>
                <a:cs typeface="Times New Roman" panose="02020603050405020304" pitchFamily="18" charset="0"/>
              </a:rPr>
              <a:t>Examples: Think-pair- share, group work, role playing, etc.</a:t>
            </a:r>
            <a:endParaRPr lang="en-US" sz="2600" dirty="0">
              <a:effectLst/>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274236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375D-6643-0554-1FAE-AF8334F1B772}"/>
              </a:ext>
            </a:extLst>
          </p:cNvPr>
          <p:cNvSpPr>
            <a:spLocks noGrp="1"/>
          </p:cNvSpPr>
          <p:nvPr>
            <p:ph type="title"/>
          </p:nvPr>
        </p:nvSpPr>
        <p:spPr/>
        <p:txBody>
          <a:bodyPr>
            <a:normAutofit/>
          </a:bodyPr>
          <a:lstStyle/>
          <a:p>
            <a:pPr algn="ctr"/>
            <a:r>
              <a:rPr lang="en-US" sz="3200" b="1" dirty="0"/>
              <a:t>Differences between teaching methods and teaching strategies</a:t>
            </a:r>
            <a:endParaRPr lang="en-RW" sz="3200" b="1" dirty="0"/>
          </a:p>
        </p:txBody>
      </p:sp>
      <p:sp>
        <p:nvSpPr>
          <p:cNvPr id="3" name="Content Placeholder 2">
            <a:extLst>
              <a:ext uri="{FF2B5EF4-FFF2-40B4-BE49-F238E27FC236}">
                <a16:creationId xmlns:a16="http://schemas.microsoft.com/office/drawing/2014/main" id="{5E8B09CD-1C7E-B95F-5CAF-D0EBEC663140}"/>
              </a:ext>
            </a:extLst>
          </p:cNvPr>
          <p:cNvSpPr>
            <a:spLocks noGrp="1"/>
          </p:cNvSpPr>
          <p:nvPr>
            <p:ph idx="1"/>
          </p:nvPr>
        </p:nvSpPr>
        <p:spPr/>
        <p:txBody>
          <a:bodyPr/>
          <a:lstStyle/>
          <a:p>
            <a:pPr algn="just"/>
            <a:r>
              <a:rPr lang="en-RW" sz="2400" b="1" dirty="0">
                <a:effectLst/>
                <a:ea typeface="Aptos" panose="020B0004020202020204" pitchFamily="34" charset="0"/>
                <a:cs typeface="Times New Roman" panose="02020603050405020304" pitchFamily="18" charset="0"/>
              </a:rPr>
              <a:t>Teaching methods</a:t>
            </a:r>
            <a:r>
              <a:rPr lang="en-RW" sz="2400" dirty="0">
                <a:effectLst/>
                <a:ea typeface="Aptos" panose="020B0004020202020204" pitchFamily="34" charset="0"/>
                <a:cs typeface="Times New Roman" panose="02020603050405020304" pitchFamily="18" charset="0"/>
              </a:rPr>
              <a:t> guide the overall direction of teaching, while </a:t>
            </a:r>
            <a:r>
              <a:rPr lang="en-RW" sz="2400" b="1" dirty="0">
                <a:effectLst/>
                <a:ea typeface="Aptos" panose="020B0004020202020204" pitchFamily="34" charset="0"/>
                <a:cs typeface="Times New Roman" panose="02020603050405020304" pitchFamily="18" charset="0"/>
              </a:rPr>
              <a:t>teaching strategies</a:t>
            </a:r>
            <a:r>
              <a:rPr lang="en-RW" sz="2400" dirty="0">
                <a:effectLst/>
                <a:ea typeface="Aptos" panose="020B0004020202020204" pitchFamily="34" charset="0"/>
                <a:cs typeface="Times New Roman" panose="02020603050405020304" pitchFamily="18" charset="0"/>
              </a:rPr>
              <a:t> are the specific techniques used within that framework to achieve educational goals.</a:t>
            </a:r>
          </a:p>
          <a:p>
            <a:pPr algn="just"/>
            <a:r>
              <a:rPr lang="en-RW" sz="2400" dirty="0">
                <a:effectLst/>
                <a:ea typeface="Aptos" panose="020B0004020202020204" pitchFamily="34" charset="0"/>
                <a:cs typeface="Times New Roman" panose="02020603050405020304" pitchFamily="18" charset="0"/>
              </a:rPr>
              <a:t>For example, in a </a:t>
            </a:r>
            <a:r>
              <a:rPr lang="en-RW" sz="2400" b="1" dirty="0">
                <a:effectLst/>
                <a:ea typeface="Aptos" panose="020B0004020202020204" pitchFamily="34" charset="0"/>
                <a:cs typeface="Times New Roman" panose="02020603050405020304" pitchFamily="18" charset="0"/>
              </a:rPr>
              <a:t>problem-based learning method</a:t>
            </a:r>
            <a:r>
              <a:rPr lang="en-RW" sz="2400" dirty="0">
                <a:effectLst/>
                <a:ea typeface="Aptos" panose="020B0004020202020204" pitchFamily="34" charset="0"/>
                <a:cs typeface="Times New Roman" panose="02020603050405020304" pitchFamily="18" charset="0"/>
              </a:rPr>
              <a:t>, a teacher might use the strategy of </a:t>
            </a:r>
            <a:r>
              <a:rPr lang="en-RW" sz="2400" b="1" dirty="0">
                <a:effectLst/>
                <a:ea typeface="Aptos" panose="020B0004020202020204" pitchFamily="34" charset="0"/>
                <a:cs typeface="Times New Roman" panose="02020603050405020304" pitchFamily="18" charset="0"/>
              </a:rPr>
              <a:t>group work</a:t>
            </a:r>
            <a:r>
              <a:rPr lang="en-RW" sz="2400" dirty="0">
                <a:effectLst/>
                <a:ea typeface="Aptos" panose="020B0004020202020204" pitchFamily="34" charset="0"/>
                <a:cs typeface="Times New Roman" panose="02020603050405020304" pitchFamily="18" charset="0"/>
              </a:rPr>
              <a:t> or </a:t>
            </a:r>
            <a:r>
              <a:rPr lang="en-RW" sz="2400" b="1" dirty="0">
                <a:effectLst/>
                <a:ea typeface="Aptos" panose="020B0004020202020204" pitchFamily="34" charset="0"/>
                <a:cs typeface="Times New Roman" panose="02020603050405020304" pitchFamily="18" charset="0"/>
              </a:rPr>
              <a:t>case studies</a:t>
            </a:r>
            <a:r>
              <a:rPr lang="en-RW" sz="2400" dirty="0">
                <a:effectLst/>
                <a:ea typeface="Aptos" panose="020B0004020202020204" pitchFamily="34" charset="0"/>
                <a:cs typeface="Times New Roman" panose="02020603050405020304" pitchFamily="18" charset="0"/>
              </a:rPr>
              <a:t> to help students collaborate on finding solutions. </a:t>
            </a:r>
            <a:endParaRPr lang="en-US" sz="2400" dirty="0">
              <a:effectLst/>
              <a:ea typeface="Aptos" panose="020B0004020202020204" pitchFamily="34" charset="0"/>
              <a:cs typeface="Times New Roman" panose="02020603050405020304" pitchFamily="18" charset="0"/>
            </a:endParaRPr>
          </a:p>
          <a:p>
            <a:pPr algn="just"/>
            <a:r>
              <a:rPr lang="en-RW" sz="2400" dirty="0">
                <a:effectLst/>
                <a:ea typeface="Aptos" panose="020B0004020202020204" pitchFamily="34" charset="0"/>
                <a:cs typeface="Times New Roman" panose="02020603050405020304" pitchFamily="18" charset="0"/>
              </a:rPr>
              <a:t>Similarly, in a </a:t>
            </a:r>
            <a:r>
              <a:rPr lang="en-RW" sz="2400" b="1" dirty="0">
                <a:effectLst/>
                <a:ea typeface="Aptos" panose="020B0004020202020204" pitchFamily="34" charset="0"/>
                <a:cs typeface="Times New Roman" panose="02020603050405020304" pitchFamily="18" charset="0"/>
              </a:rPr>
              <a:t>lecture method</a:t>
            </a:r>
            <a:r>
              <a:rPr lang="en-RW" sz="2400" dirty="0">
                <a:effectLst/>
                <a:ea typeface="Aptos" panose="020B0004020202020204" pitchFamily="34" charset="0"/>
                <a:cs typeface="Times New Roman" panose="02020603050405020304" pitchFamily="18" charset="0"/>
              </a:rPr>
              <a:t>, a teacher might use strategies like </a:t>
            </a:r>
            <a:r>
              <a:rPr lang="en-RW" sz="2400" b="1" dirty="0">
                <a:effectLst/>
                <a:ea typeface="Aptos" panose="020B0004020202020204" pitchFamily="34" charset="0"/>
                <a:cs typeface="Times New Roman" panose="02020603050405020304" pitchFamily="18" charset="0"/>
              </a:rPr>
              <a:t>multimedia</a:t>
            </a:r>
            <a:r>
              <a:rPr lang="en-RW" sz="2400" dirty="0">
                <a:effectLst/>
                <a:ea typeface="Aptos" panose="020B0004020202020204" pitchFamily="34" charset="0"/>
                <a:cs typeface="Times New Roman" panose="02020603050405020304" pitchFamily="18" charset="0"/>
              </a:rPr>
              <a:t> or </a:t>
            </a:r>
            <a:r>
              <a:rPr lang="en-RW" sz="2400" b="1" dirty="0">
                <a:effectLst/>
                <a:ea typeface="Aptos" panose="020B0004020202020204" pitchFamily="34" charset="0"/>
                <a:cs typeface="Times New Roman" panose="02020603050405020304" pitchFamily="18" charset="0"/>
              </a:rPr>
              <a:t>interactive questioning</a:t>
            </a:r>
            <a:r>
              <a:rPr lang="en-RW" sz="2400" dirty="0">
                <a:effectLst/>
                <a:ea typeface="Aptos" panose="020B0004020202020204" pitchFamily="34" charset="0"/>
                <a:cs typeface="Times New Roman" panose="02020603050405020304" pitchFamily="18" charset="0"/>
              </a:rPr>
              <a:t> to keep students engaged.</a:t>
            </a:r>
          </a:p>
          <a:p>
            <a:endParaRPr lang="en-RW" dirty="0"/>
          </a:p>
        </p:txBody>
      </p:sp>
    </p:spTree>
    <p:extLst>
      <p:ext uri="{BB962C8B-B14F-4D97-AF65-F5344CB8AC3E}">
        <p14:creationId xmlns:p14="http://schemas.microsoft.com/office/powerpoint/2010/main" val="40992659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2A159-A97B-B7E6-EE8C-5A92FA0B2A65}"/>
              </a:ext>
            </a:extLst>
          </p:cNvPr>
          <p:cNvSpPr>
            <a:spLocks noGrp="1"/>
          </p:cNvSpPr>
          <p:nvPr>
            <p:ph type="title"/>
          </p:nvPr>
        </p:nvSpPr>
        <p:spPr/>
        <p:txBody>
          <a:bodyPr>
            <a:normAutofit/>
          </a:bodyPr>
          <a:lstStyle/>
          <a:p>
            <a:r>
              <a:rPr lang="en-US" sz="3200" b="1" dirty="0"/>
              <a:t>Key differences between teaching methods and teaching strategies</a:t>
            </a:r>
            <a:endParaRPr lang="en-RW" sz="3200" dirty="0"/>
          </a:p>
        </p:txBody>
      </p:sp>
      <p:graphicFrame>
        <p:nvGraphicFramePr>
          <p:cNvPr id="4" name="Content Placeholder 3">
            <a:extLst>
              <a:ext uri="{FF2B5EF4-FFF2-40B4-BE49-F238E27FC236}">
                <a16:creationId xmlns:a16="http://schemas.microsoft.com/office/drawing/2014/main" id="{A1AED743-BC5F-0631-6095-FA84B3DCEFE4}"/>
              </a:ext>
            </a:extLst>
          </p:cNvPr>
          <p:cNvGraphicFramePr>
            <a:graphicFrameLocks noGrp="1"/>
          </p:cNvGraphicFramePr>
          <p:nvPr>
            <p:ph idx="1"/>
            <p:extLst>
              <p:ext uri="{D42A27DB-BD31-4B8C-83A1-F6EECF244321}">
                <p14:modId xmlns:p14="http://schemas.microsoft.com/office/powerpoint/2010/main" val="253567684"/>
              </p:ext>
            </p:extLst>
          </p:nvPr>
        </p:nvGraphicFramePr>
        <p:xfrm>
          <a:off x="838200" y="1568244"/>
          <a:ext cx="9770805" cy="5078742"/>
        </p:xfrm>
        <a:graphic>
          <a:graphicData uri="http://schemas.openxmlformats.org/drawingml/2006/table">
            <a:tbl>
              <a:tblPr firstRow="1" firstCol="1" bandRow="1">
                <a:tableStyleId>{5C22544A-7EE6-4342-B048-85BDC9FD1C3A}</a:tableStyleId>
              </a:tblPr>
              <a:tblGrid>
                <a:gridCol w="3256935">
                  <a:extLst>
                    <a:ext uri="{9D8B030D-6E8A-4147-A177-3AD203B41FA5}">
                      <a16:colId xmlns:a16="http://schemas.microsoft.com/office/drawing/2014/main" val="3307177725"/>
                    </a:ext>
                  </a:extLst>
                </a:gridCol>
                <a:gridCol w="3256935">
                  <a:extLst>
                    <a:ext uri="{9D8B030D-6E8A-4147-A177-3AD203B41FA5}">
                      <a16:colId xmlns:a16="http://schemas.microsoft.com/office/drawing/2014/main" val="2224004744"/>
                    </a:ext>
                  </a:extLst>
                </a:gridCol>
                <a:gridCol w="3256935">
                  <a:extLst>
                    <a:ext uri="{9D8B030D-6E8A-4147-A177-3AD203B41FA5}">
                      <a16:colId xmlns:a16="http://schemas.microsoft.com/office/drawing/2014/main" val="370206749"/>
                    </a:ext>
                  </a:extLst>
                </a:gridCol>
              </a:tblGrid>
              <a:tr h="521867">
                <a:tc>
                  <a:txBody>
                    <a:bodyPr/>
                    <a:lstStyle/>
                    <a:p>
                      <a:pPr>
                        <a:lnSpc>
                          <a:spcPct val="107000"/>
                        </a:lnSpc>
                        <a:spcAft>
                          <a:spcPts val="800"/>
                        </a:spcAft>
                      </a:pPr>
                      <a:r>
                        <a:rPr lang="en-RW" sz="1100">
                          <a:effectLst/>
                        </a:rPr>
                        <a:t>Aspect</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Teaching Methods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Teaching Strategies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27221081"/>
                  </a:ext>
                </a:extLst>
              </a:tr>
              <a:tr h="1008752">
                <a:tc>
                  <a:txBody>
                    <a:bodyPr/>
                    <a:lstStyle/>
                    <a:p>
                      <a:pPr>
                        <a:lnSpc>
                          <a:spcPct val="107000"/>
                        </a:lnSpc>
                        <a:spcAft>
                          <a:spcPts val="800"/>
                        </a:spcAft>
                      </a:pPr>
                      <a:r>
                        <a:rPr lang="en-RW" sz="1100">
                          <a:effectLst/>
                        </a:rPr>
                        <a:t>Definition</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A broad, overall approach to teaching and learning.</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Specific actions or techniques used within the teaching method.</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58829675"/>
                  </a:ext>
                </a:extLst>
              </a:tr>
              <a:tr h="521867">
                <a:tc>
                  <a:txBody>
                    <a:bodyPr/>
                    <a:lstStyle/>
                    <a:p>
                      <a:pPr>
                        <a:lnSpc>
                          <a:spcPct val="107000"/>
                        </a:lnSpc>
                        <a:spcAft>
                          <a:spcPts val="800"/>
                        </a:spcAft>
                      </a:pPr>
                      <a:r>
                        <a:rPr lang="en-RW" sz="1100">
                          <a:effectLst/>
                        </a:rPr>
                        <a:t>Scope</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General approach to teaching content.</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Specific activities or tools used to implement methods.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452167086"/>
                  </a:ext>
                </a:extLst>
              </a:tr>
              <a:tr h="1008752">
                <a:tc>
                  <a:txBody>
                    <a:bodyPr/>
                    <a:lstStyle/>
                    <a:p>
                      <a:pPr>
                        <a:lnSpc>
                          <a:spcPct val="107000"/>
                        </a:lnSpc>
                        <a:spcAft>
                          <a:spcPts val="800"/>
                        </a:spcAft>
                      </a:pPr>
                      <a:r>
                        <a:rPr lang="en-RW" sz="1100" dirty="0">
                          <a:effectLst/>
                        </a:rPr>
                        <a:t>Focus</a:t>
                      </a:r>
                      <a:endParaRPr lang="en-RW" sz="1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How content is delivered to students.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How students engage with the content to enhance learning.</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63580661"/>
                  </a:ext>
                </a:extLst>
              </a:tr>
              <a:tr h="1008752">
                <a:tc>
                  <a:txBody>
                    <a:bodyPr/>
                    <a:lstStyle/>
                    <a:p>
                      <a:pPr>
                        <a:lnSpc>
                          <a:spcPct val="107000"/>
                        </a:lnSpc>
                        <a:spcAft>
                          <a:spcPts val="800"/>
                        </a:spcAft>
                      </a:pPr>
                      <a:r>
                        <a:rPr lang="en-RW" sz="1100">
                          <a:effectLst/>
                        </a:rPr>
                        <a:t>Role of Teacher</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Teacher-driven, typically directs the lesson.</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Teacher may be more of a facilitator, guiding students' active participation.</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42662656"/>
                  </a:ext>
                </a:extLst>
              </a:tr>
              <a:tr h="1008752">
                <a:tc>
                  <a:txBody>
                    <a:bodyPr/>
                    <a:lstStyle/>
                    <a:p>
                      <a:pPr>
                        <a:lnSpc>
                          <a:spcPct val="107000"/>
                        </a:lnSpc>
                        <a:spcAft>
                          <a:spcPts val="800"/>
                        </a:spcAft>
                      </a:pPr>
                      <a:r>
                        <a:rPr lang="en-RW" sz="1100">
                          <a:effectLst/>
                        </a:rPr>
                        <a:t>Examples</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a:effectLst/>
                        </a:rPr>
                        <a:t>Lecture, Problem-Based Learning, Inquiry-Based Learning.</a:t>
                      </a:r>
                      <a:endParaRPr lang="en-RW" sz="1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RW" sz="1100" dirty="0">
                          <a:effectLst/>
                        </a:rPr>
                        <a:t>Think-Pair-Share, Jigsaw, Peer Teaching, Group Work.</a:t>
                      </a:r>
                      <a:endParaRPr lang="en-RW" sz="1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9517621"/>
                  </a:ext>
                </a:extLst>
              </a:tr>
            </a:tbl>
          </a:graphicData>
        </a:graphic>
      </p:graphicFrame>
    </p:spTree>
    <p:extLst>
      <p:ext uri="{BB962C8B-B14F-4D97-AF65-F5344CB8AC3E}">
        <p14:creationId xmlns:p14="http://schemas.microsoft.com/office/powerpoint/2010/main" val="9558083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05996-1A87-462C-56F2-2505247E2FB0}"/>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3DC2EC13-5AE3-2119-5BF3-2DE8C5D3E4CE}"/>
              </a:ext>
            </a:extLst>
          </p:cNvPr>
          <p:cNvSpPr>
            <a:spLocks noGrp="1"/>
          </p:cNvSpPr>
          <p:nvPr>
            <p:ph idx="1"/>
          </p:nvPr>
        </p:nvSpPr>
        <p:spPr/>
        <p:txBody>
          <a:bodyPr/>
          <a:lstStyle/>
          <a:p>
            <a:pPr algn="just"/>
            <a:r>
              <a:rPr lang="en-US" altLang="en-US" sz="2400" b="1" dirty="0">
                <a:latin typeface="Times New Roman" panose="02020603050405020304" pitchFamily="18" charset="0"/>
                <a:cs typeface="Times New Roman" panose="02020603050405020304" pitchFamily="18" charset="0"/>
              </a:rPr>
              <a:t>The active school </a:t>
            </a:r>
            <a:r>
              <a:rPr lang="en-US" altLang="en-US" sz="2400" dirty="0">
                <a:latin typeface="Times New Roman" panose="02020603050405020304" pitchFamily="18" charset="0"/>
                <a:cs typeface="Times New Roman" panose="02020603050405020304" pitchFamily="18" charset="0"/>
              </a:rPr>
              <a:t>inaugurated by M. Montessori, J. Dewey, O. </a:t>
            </a:r>
            <a:r>
              <a:rPr lang="en-US" altLang="en-US" sz="2400" dirty="0" err="1">
                <a:latin typeface="Times New Roman" panose="02020603050405020304" pitchFamily="18" charset="0"/>
                <a:cs typeface="Times New Roman" panose="02020603050405020304" pitchFamily="18" charset="0"/>
              </a:rPr>
              <a:t>Decroly</a:t>
            </a:r>
            <a:r>
              <a:rPr lang="en-US" altLang="en-US" sz="2400" dirty="0">
                <a:latin typeface="Times New Roman" panose="02020603050405020304" pitchFamily="18" charset="0"/>
                <a:cs typeface="Times New Roman" panose="02020603050405020304" pitchFamily="18" charset="0"/>
              </a:rPr>
              <a:t>, E. </a:t>
            </a:r>
            <a:r>
              <a:rPr lang="en-US" altLang="en-US" sz="2400" dirty="0" err="1">
                <a:latin typeface="Times New Roman" panose="02020603050405020304" pitchFamily="18" charset="0"/>
                <a:cs typeface="Times New Roman" panose="02020603050405020304" pitchFamily="18" charset="0"/>
              </a:rPr>
              <a:t>Claparede</a:t>
            </a:r>
            <a:r>
              <a:rPr lang="en-US" altLang="en-US" sz="2400" dirty="0">
                <a:latin typeface="Times New Roman" panose="02020603050405020304" pitchFamily="18" charset="0"/>
                <a:cs typeface="Times New Roman" panose="02020603050405020304" pitchFamily="18" charset="0"/>
              </a:rPr>
              <a:t>, R. </a:t>
            </a:r>
            <a:r>
              <a:rPr lang="en-US" altLang="en-US" sz="2400" dirty="0" err="1">
                <a:latin typeface="Times New Roman" panose="02020603050405020304" pitchFamily="18" charset="0"/>
                <a:cs typeface="Times New Roman" panose="02020603050405020304" pitchFamily="18" charset="0"/>
              </a:rPr>
              <a:t>Cousinet</a:t>
            </a:r>
            <a:r>
              <a:rPr lang="en-US" altLang="en-US" sz="2400" dirty="0">
                <a:latin typeface="Times New Roman" panose="02020603050405020304" pitchFamily="18" charset="0"/>
                <a:cs typeface="Times New Roman" panose="02020603050405020304" pitchFamily="18" charset="0"/>
              </a:rPr>
              <a:t> and all their disciples accused </a:t>
            </a:r>
            <a:r>
              <a:rPr lang="en-US" altLang="en-US" sz="2400" b="1" dirty="0">
                <a:latin typeface="Times New Roman" panose="02020603050405020304" pitchFamily="18" charset="0"/>
                <a:cs typeface="Times New Roman" panose="02020603050405020304" pitchFamily="18" charset="0"/>
              </a:rPr>
              <a:t>the traditional school</a:t>
            </a:r>
            <a:r>
              <a:rPr lang="en-US" altLang="en-US" sz="2400" dirty="0">
                <a:latin typeface="Times New Roman" panose="02020603050405020304" pitchFamily="18" charset="0"/>
                <a:cs typeface="Times New Roman" panose="02020603050405020304" pitchFamily="18" charset="0"/>
              </a:rPr>
              <a:t> which was ignoring the psychology of the child.</a:t>
            </a:r>
          </a:p>
          <a:p>
            <a:pPr algn="just"/>
            <a:r>
              <a:rPr lang="en-US" altLang="en-US" sz="2400" dirty="0">
                <a:latin typeface="Times New Roman" panose="02020603050405020304" pitchFamily="18" charset="0"/>
                <a:cs typeface="Times New Roman" panose="02020603050405020304" pitchFamily="18" charset="0"/>
              </a:rPr>
              <a:t>With the traditional school: </a:t>
            </a:r>
          </a:p>
          <a:p>
            <a:pPr algn="just">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 teacher talks too much and neglects the learner.</a:t>
            </a:r>
            <a:endParaRPr lang="en-US" altLang="en-US"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altLang="en-US" sz="2400" dirty="0">
                <a:latin typeface="Times New Roman" panose="02020603050405020304" pitchFamily="18" charset="0"/>
                <a:cs typeface="Times New Roman" panose="02020603050405020304" pitchFamily="18" charset="0"/>
              </a:rPr>
              <a:t>The learner is passive and does not participate actively in the teaching/learning process</a:t>
            </a:r>
            <a:endParaRPr lang="en-US" altLang="en-US" sz="2400" b="1"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679693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E07DB-716B-C561-2815-753C8DABE900}"/>
              </a:ext>
            </a:extLst>
          </p:cNvPr>
          <p:cNvSpPr>
            <a:spLocks noGrp="1"/>
          </p:cNvSpPr>
          <p:nvPr>
            <p:ph type="title"/>
          </p:nvPr>
        </p:nvSpPr>
        <p:spPr/>
        <p:txBody>
          <a:bodyPr/>
          <a:lstStyle/>
          <a:p>
            <a:r>
              <a:rPr lang="en-US" sz="3200" b="1" dirty="0"/>
              <a:t>Surface learning</a:t>
            </a:r>
            <a:endParaRPr lang="en-RW" sz="3200" b="1" dirty="0"/>
          </a:p>
        </p:txBody>
      </p:sp>
      <p:sp>
        <p:nvSpPr>
          <p:cNvPr id="3" name="Content Placeholder 2">
            <a:extLst>
              <a:ext uri="{FF2B5EF4-FFF2-40B4-BE49-F238E27FC236}">
                <a16:creationId xmlns:a16="http://schemas.microsoft.com/office/drawing/2014/main" id="{C36FE258-C70C-CDBA-DCE9-99CF3A6C4429}"/>
              </a:ext>
            </a:extLst>
          </p:cNvPr>
          <p:cNvSpPr>
            <a:spLocks noGrp="1"/>
          </p:cNvSpPr>
          <p:nvPr>
            <p:ph idx="1"/>
          </p:nvPr>
        </p:nvSpPr>
        <p:spPr/>
        <p:txBody>
          <a:bodyPr/>
          <a:lstStyle/>
          <a:p>
            <a:pPr marL="0" indent="0" algn="just">
              <a:buClr>
                <a:schemeClr val="accent3"/>
              </a:buClr>
              <a:buNone/>
              <a:defRPr/>
            </a:pPr>
            <a:r>
              <a:rPr lang="en-ZA" sz="2400" b="1" dirty="0">
                <a:latin typeface="Times New Roman" panose="02020603050405020304" pitchFamily="18" charset="0"/>
                <a:cs typeface="Times New Roman" panose="02020603050405020304" pitchFamily="18" charset="0"/>
              </a:rPr>
              <a:t>Surface learners: </a:t>
            </a:r>
          </a:p>
          <a:p>
            <a:pPr algn="just">
              <a:buClr>
                <a:schemeClr val="accent3"/>
              </a:buClr>
              <a:buFont typeface="Arial" panose="020B0604020202020204" pitchFamily="34" charset="0"/>
              <a:buChar char="•"/>
              <a:defRPr/>
            </a:pPr>
            <a:r>
              <a:rPr lang="en-ZA" sz="2400" dirty="0">
                <a:latin typeface="Times New Roman" panose="02020603050405020304" pitchFamily="18" charset="0"/>
                <a:cs typeface="Times New Roman" panose="02020603050405020304" pitchFamily="18" charset="0"/>
              </a:rPr>
              <a:t>Try to learn in order to repeat what they have learned;</a:t>
            </a:r>
          </a:p>
          <a:p>
            <a:pPr algn="just">
              <a:buClr>
                <a:schemeClr val="accent3"/>
              </a:buClr>
              <a:buFont typeface="Arial" panose="020B0604020202020204" pitchFamily="34" charset="0"/>
              <a:buChar char="•"/>
              <a:defRPr/>
            </a:pPr>
            <a:r>
              <a:rPr lang="en-ZA" sz="2400" dirty="0">
                <a:latin typeface="Times New Roman" panose="02020603050405020304" pitchFamily="18" charset="0"/>
                <a:cs typeface="Times New Roman" panose="02020603050405020304" pitchFamily="18" charset="0"/>
              </a:rPr>
              <a:t>Memorise the information needed for assessments;</a:t>
            </a:r>
          </a:p>
          <a:p>
            <a:pPr algn="just">
              <a:buClr>
                <a:schemeClr val="accent3"/>
              </a:buClr>
              <a:buFont typeface="Arial" panose="020B0604020202020204" pitchFamily="34" charset="0"/>
              <a:buChar char="•"/>
              <a:defRPr/>
            </a:pPr>
            <a:r>
              <a:rPr lang="en-ZA" sz="2400" dirty="0">
                <a:latin typeface="Times New Roman" panose="02020603050405020304" pitchFamily="18" charset="0"/>
                <a:cs typeface="Times New Roman" panose="02020603050405020304" pitchFamily="18" charset="0"/>
              </a:rPr>
              <a:t>Make use of rote learning;</a:t>
            </a:r>
          </a:p>
          <a:p>
            <a:pPr algn="just">
              <a:buClr>
                <a:schemeClr val="accent3"/>
              </a:buClr>
              <a:buFont typeface="Arial" panose="020B0604020202020204" pitchFamily="34" charset="0"/>
              <a:buChar char="•"/>
              <a:defRPr/>
            </a:pPr>
            <a:r>
              <a:rPr lang="en-ZA" sz="2400" dirty="0">
                <a:latin typeface="Times New Roman" panose="02020603050405020304" pitchFamily="18" charset="0"/>
                <a:cs typeface="Times New Roman" panose="02020603050405020304" pitchFamily="18" charset="0"/>
              </a:rPr>
              <a:t>Take a narrow view and concentrate on details;</a:t>
            </a:r>
          </a:p>
          <a:p>
            <a:pPr algn="just">
              <a:buClr>
                <a:schemeClr val="accent3"/>
              </a:buClr>
              <a:buFont typeface="Arial" panose="020B0604020202020204" pitchFamily="34" charset="0"/>
              <a:buChar char="•"/>
              <a:defRPr/>
            </a:pPr>
            <a:r>
              <a:rPr lang="en-ZA" sz="2400" dirty="0">
                <a:latin typeface="Times New Roman" panose="02020603050405020304" pitchFamily="18" charset="0"/>
                <a:cs typeface="Times New Roman" panose="02020603050405020304" pitchFamily="18" charset="0"/>
              </a:rPr>
              <a:t>Fail to distinguish principles from examples;</a:t>
            </a:r>
          </a:p>
          <a:p>
            <a:pPr algn="just">
              <a:buClr>
                <a:schemeClr val="accent3"/>
              </a:buClr>
              <a:buFont typeface="Arial" panose="020B0604020202020204" pitchFamily="34" charset="0"/>
              <a:buChar char="•"/>
              <a:defRPr/>
            </a:pPr>
            <a:r>
              <a:rPr lang="en-ZA" sz="2400" dirty="0">
                <a:latin typeface="Times New Roman" panose="02020603050405020304" pitchFamily="18" charset="0"/>
                <a:cs typeface="Times New Roman" panose="02020603050405020304" pitchFamily="18" charset="0"/>
              </a:rPr>
              <a:t>Tend to stick closely to course requirements;</a:t>
            </a:r>
          </a:p>
          <a:p>
            <a:pPr algn="just">
              <a:buClr>
                <a:schemeClr val="accent3"/>
              </a:buClr>
              <a:buFont typeface="Arial" panose="020B0604020202020204" pitchFamily="34" charset="0"/>
              <a:buChar char="•"/>
              <a:defRPr/>
            </a:pPr>
            <a:r>
              <a:rPr lang="en-ZA" sz="2400" dirty="0">
                <a:latin typeface="Times New Roman" panose="02020603050405020304" pitchFamily="18" charset="0"/>
                <a:cs typeface="Times New Roman" panose="02020603050405020304" pitchFamily="18" charset="0"/>
              </a:rPr>
              <a:t>Are motivated by fear of failure.</a:t>
            </a:r>
          </a:p>
          <a:p>
            <a:endParaRPr lang="en-RW" dirty="0"/>
          </a:p>
        </p:txBody>
      </p:sp>
    </p:spTree>
    <p:extLst>
      <p:ext uri="{BB962C8B-B14F-4D97-AF65-F5344CB8AC3E}">
        <p14:creationId xmlns:p14="http://schemas.microsoft.com/office/powerpoint/2010/main" val="114818222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31129-A943-AC93-1280-CA6763C1AF21}"/>
              </a:ext>
            </a:extLst>
          </p:cNvPr>
          <p:cNvSpPr>
            <a:spLocks noGrp="1"/>
          </p:cNvSpPr>
          <p:nvPr>
            <p:ph type="title"/>
          </p:nvPr>
        </p:nvSpPr>
        <p:spPr/>
        <p:txBody>
          <a:bodyPr>
            <a:normAutofit/>
          </a:bodyPr>
          <a:lstStyle/>
          <a:p>
            <a:r>
              <a:rPr lang="en-US" sz="3200" b="1" dirty="0"/>
              <a:t>Precursors of the new teaching methods</a:t>
            </a:r>
            <a:endParaRPr lang="en-RW" sz="3200" b="1" dirty="0"/>
          </a:p>
        </p:txBody>
      </p:sp>
      <p:sp>
        <p:nvSpPr>
          <p:cNvPr id="3" name="Content Placeholder 2">
            <a:extLst>
              <a:ext uri="{FF2B5EF4-FFF2-40B4-BE49-F238E27FC236}">
                <a16:creationId xmlns:a16="http://schemas.microsoft.com/office/drawing/2014/main" id="{0B626B96-7691-A740-C898-F527843FDCC5}"/>
              </a:ext>
            </a:extLst>
          </p:cNvPr>
          <p:cNvSpPr>
            <a:spLocks noGrp="1"/>
          </p:cNvSpPr>
          <p:nvPr>
            <p:ph idx="1"/>
          </p:nvPr>
        </p:nvSpPr>
        <p:spPr/>
        <p:txBody>
          <a:bodyPr>
            <a:normAutofit/>
          </a:bodyPr>
          <a:lstStyle/>
          <a:p>
            <a:pPr algn="just"/>
            <a:r>
              <a:rPr lang="en-US" altLang="en-US" sz="2400" dirty="0">
                <a:latin typeface="Times New Roman" panose="02020603050405020304" pitchFamily="18" charset="0"/>
                <a:cs typeface="Times New Roman" panose="02020603050405020304" pitchFamily="18" charset="0"/>
              </a:rPr>
              <a:t>The “</a:t>
            </a:r>
            <a:r>
              <a:rPr lang="en-US" altLang="en-US" sz="2400" b="1" dirty="0" err="1">
                <a:latin typeface="Times New Roman" panose="02020603050405020304" pitchFamily="18" charset="0"/>
                <a:cs typeface="Times New Roman" panose="02020603050405020304" pitchFamily="18" charset="0"/>
              </a:rPr>
              <a:t>maieutics</a:t>
            </a:r>
            <a:r>
              <a:rPr lang="en-US" altLang="en-US" sz="2400" b="1" dirty="0">
                <a:latin typeface="Times New Roman" panose="02020603050405020304" pitchFamily="18" charset="0"/>
                <a:cs typeface="Times New Roman" panose="02020603050405020304" pitchFamily="18" charset="0"/>
              </a:rPr>
              <a:t>’ method</a:t>
            </a:r>
            <a:r>
              <a:rPr lang="en-US" altLang="en-US" sz="2400" dirty="0">
                <a:latin typeface="Times New Roman" panose="02020603050405020304" pitchFamily="18" charset="0"/>
                <a:cs typeface="Times New Roman" panose="02020603050405020304" pitchFamily="18" charset="0"/>
              </a:rPr>
              <a:t>” of Socrates has been an advocacy to the activity of the student</a:t>
            </a:r>
            <a:r>
              <a:rPr lang="en-GB" alt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maieutics</a:t>
            </a:r>
            <a:r>
              <a:rPr lang="en-US" sz="2400" dirty="0">
                <a:latin typeface="Times New Roman" panose="02020603050405020304" pitchFamily="18" charset="0"/>
                <a:cs typeface="Times New Roman" panose="02020603050405020304" pitchFamily="18" charset="0"/>
              </a:rPr>
              <a:t> method, is a teaching method famously associated with the ancient Greek philosopher </a:t>
            </a:r>
            <a:r>
              <a:rPr lang="en-US" sz="2400" b="1" dirty="0">
                <a:latin typeface="Times New Roman" panose="02020603050405020304" pitchFamily="18" charset="0"/>
                <a:cs typeface="Times New Roman" panose="02020603050405020304" pitchFamily="18" charset="0"/>
              </a:rPr>
              <a:t>Socrates</a:t>
            </a:r>
            <a:r>
              <a:rPr lang="en-US" sz="2400" dirty="0">
                <a:latin typeface="Times New Roman" panose="02020603050405020304" pitchFamily="18" charset="0"/>
                <a:cs typeface="Times New Roman" panose="02020603050405020304" pitchFamily="18" charset="0"/>
              </a:rPr>
              <a:t>. </a:t>
            </a:r>
          </a:p>
          <a:p>
            <a:pPr algn="just"/>
            <a:r>
              <a:rPr lang="en-US" sz="2400" dirty="0">
                <a:latin typeface="Times New Roman" panose="02020603050405020304" pitchFamily="18" charset="0"/>
                <a:cs typeface="Times New Roman" panose="02020603050405020304" pitchFamily="18" charset="0"/>
              </a:rPr>
              <a:t>The method involves drawing out knowledge from students through questioning, rather than directly imparting information.</a:t>
            </a:r>
          </a:p>
          <a:p>
            <a:pPr algn="just"/>
            <a:r>
              <a:rPr lang="en-US" sz="2400" dirty="0">
                <a:latin typeface="Times New Roman" panose="02020603050405020304" pitchFamily="18" charset="0"/>
                <a:cs typeface="Times New Roman" panose="02020603050405020304" pitchFamily="18" charset="0"/>
              </a:rPr>
              <a:t>Socrates believed that knowledge exists within each individual and that it could be "born" or brought out through guided inquiry and dialogue</a:t>
            </a:r>
            <a:endParaRPr lang="en-RW"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14812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AD4A2-83C9-8DFD-0A8B-ED7D21E6947C}"/>
              </a:ext>
            </a:extLst>
          </p:cNvPr>
          <p:cNvSpPr>
            <a:spLocks noGrp="1"/>
          </p:cNvSpPr>
          <p:nvPr>
            <p:ph type="title"/>
          </p:nvPr>
        </p:nvSpPr>
        <p:spPr/>
        <p:txBody>
          <a:bodyPr/>
          <a:lstStyle/>
          <a:p>
            <a:r>
              <a:rPr lang="en-US" sz="4400" b="1" dirty="0"/>
              <a:t>Precursors of the new teaching methods</a:t>
            </a:r>
            <a:endParaRPr lang="en-RW" dirty="0"/>
          </a:p>
        </p:txBody>
      </p:sp>
      <p:sp>
        <p:nvSpPr>
          <p:cNvPr id="3" name="Content Placeholder 2">
            <a:extLst>
              <a:ext uri="{FF2B5EF4-FFF2-40B4-BE49-F238E27FC236}">
                <a16:creationId xmlns:a16="http://schemas.microsoft.com/office/drawing/2014/main" id="{0BFEF847-3F51-55A9-8003-9890CFAF87BB}"/>
              </a:ext>
            </a:extLst>
          </p:cNvPr>
          <p:cNvSpPr>
            <a:spLocks noGrp="1"/>
          </p:cNvSpPr>
          <p:nvPr>
            <p:ph idx="1"/>
          </p:nvPr>
        </p:nvSpPr>
        <p:spPr>
          <a:xfrm>
            <a:off x="838200" y="1825625"/>
            <a:ext cx="9897208" cy="4351338"/>
          </a:xfrm>
        </p:spPr>
        <p:txBody>
          <a:bodyPr>
            <a:normAutofit/>
          </a:bodyPr>
          <a:lstStyle/>
          <a:p>
            <a:pPr algn="just"/>
            <a:r>
              <a:rPr lang="en-US" altLang="en-US" sz="2400" b="1" dirty="0">
                <a:latin typeface="Times New Roman" panose="02020603050405020304" pitchFamily="18" charset="0"/>
                <a:cs typeface="Times New Roman" panose="02020603050405020304" pitchFamily="18" charset="0"/>
              </a:rPr>
              <a:t>Jean Jacques Rousseau </a:t>
            </a:r>
            <a:r>
              <a:rPr lang="en-US" altLang="en-US" sz="2400" dirty="0">
                <a:latin typeface="Times New Roman" panose="02020603050405020304" pitchFamily="18" charset="0"/>
                <a:cs typeface="Times New Roman" panose="02020603050405020304" pitchFamily="18" charset="0"/>
              </a:rPr>
              <a:t>defended the education of the children in their environment. </a:t>
            </a:r>
          </a:p>
          <a:p>
            <a:pPr algn="just"/>
            <a:r>
              <a:rPr lang="en-US" altLang="en-US" sz="2400" dirty="0">
                <a:latin typeface="Times New Roman" panose="02020603050405020304" pitchFamily="18" charset="0"/>
                <a:cs typeface="Times New Roman" panose="02020603050405020304" pitchFamily="18" charset="0"/>
              </a:rPr>
              <a:t>He argued that the child has its own ways of seeing, thinking and feeling; </a:t>
            </a:r>
          </a:p>
          <a:p>
            <a:pPr algn="just"/>
            <a:r>
              <a:rPr lang="en-US" altLang="en-US" sz="2400" dirty="0">
                <a:latin typeface="Times New Roman" panose="02020603050405020304" pitchFamily="18" charset="0"/>
                <a:cs typeface="Times New Roman" panose="02020603050405020304" pitchFamily="18" charset="0"/>
              </a:rPr>
              <a:t>He has really demonstrated that we do not learn anything without an active conquest of the environment, then the student must apply the science, instead of repeating verbal formulas.</a:t>
            </a:r>
          </a:p>
          <a:p>
            <a:pPr algn="just"/>
            <a:r>
              <a:rPr lang="en-US" altLang="en-US" sz="2400" dirty="0">
                <a:latin typeface="Times New Roman" panose="02020603050405020304" pitchFamily="18" charset="0"/>
                <a:cs typeface="Times New Roman" panose="02020603050405020304" pitchFamily="18" charset="0"/>
              </a:rPr>
              <a:t> Rousseau gave the following advice: “</a:t>
            </a:r>
            <a:r>
              <a:rPr lang="en-US" altLang="en-US" sz="2400" b="1" dirty="0">
                <a:latin typeface="Times New Roman" panose="02020603050405020304" pitchFamily="18" charset="0"/>
                <a:cs typeface="Times New Roman" panose="02020603050405020304" pitchFamily="18" charset="0"/>
              </a:rPr>
              <a:t>Start by studying your students because, surely, you don’t know them</a:t>
            </a:r>
            <a:r>
              <a:rPr lang="en-US" altLang="en-US" sz="2400" dirty="0">
                <a:latin typeface="Times New Roman" panose="02020603050405020304" pitchFamily="18" charset="0"/>
                <a:cs typeface="Times New Roman" panose="02020603050405020304" pitchFamily="18" charset="0"/>
              </a:rPr>
              <a:t>”.</a:t>
            </a:r>
          </a:p>
          <a:p>
            <a:pPr algn="just"/>
            <a:r>
              <a:rPr lang="en-US" altLang="en-US" sz="2400" dirty="0">
                <a:latin typeface="Times New Roman" panose="02020603050405020304" pitchFamily="18" charset="0"/>
                <a:cs typeface="Times New Roman" panose="02020603050405020304" pitchFamily="18" charset="0"/>
              </a:rPr>
              <a:t>We can see here the </a:t>
            </a:r>
            <a:r>
              <a:rPr lang="en-US" altLang="en-US" sz="2400" b="1" dirty="0">
                <a:latin typeface="Times New Roman" panose="02020603050405020304" pitchFamily="18" charset="0"/>
                <a:cs typeface="Times New Roman" panose="02020603050405020304" pitchFamily="18" charset="0"/>
              </a:rPr>
              <a:t>anticipation</a:t>
            </a:r>
            <a:r>
              <a:rPr lang="en-US" altLang="en-US" sz="2400" dirty="0">
                <a:latin typeface="Times New Roman" panose="02020603050405020304" pitchFamily="18" charset="0"/>
                <a:cs typeface="Times New Roman" panose="02020603050405020304" pitchFamily="18" charset="0"/>
              </a:rPr>
              <a:t> of the “</a:t>
            </a:r>
            <a:r>
              <a:rPr lang="en-US" altLang="en-US" sz="2400" u="sng" dirty="0">
                <a:solidFill>
                  <a:srgbClr val="FF0000"/>
                </a:solidFill>
                <a:latin typeface="Times New Roman" panose="02020603050405020304" pitchFamily="18" charset="0"/>
                <a:cs typeface="Times New Roman" panose="02020603050405020304" pitchFamily="18" charset="0"/>
              </a:rPr>
              <a:t>new teaching methods</a:t>
            </a:r>
            <a:r>
              <a:rPr lang="en-US" altLang="en-US" sz="2400" dirty="0">
                <a:latin typeface="Times New Roman" panose="02020603050405020304" pitchFamily="18" charset="0"/>
                <a:cs typeface="Times New Roman" panose="02020603050405020304" pitchFamily="18" charset="0"/>
              </a:rPr>
              <a:t>”.  </a:t>
            </a:r>
          </a:p>
          <a:p>
            <a:pPr algn="just"/>
            <a:endParaRPr lang="en-US" altLang="en-US" dirty="0">
              <a:latin typeface="Times New Roman" panose="02020603050405020304" pitchFamily="18"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9974544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68F29-9FDD-B33A-D4EB-EC985EDC41F0}"/>
              </a:ext>
            </a:extLst>
          </p:cNvPr>
          <p:cNvSpPr>
            <a:spLocks noGrp="1"/>
          </p:cNvSpPr>
          <p:nvPr>
            <p:ph type="title"/>
          </p:nvPr>
        </p:nvSpPr>
        <p:spPr/>
        <p:txBody>
          <a:bodyPr/>
          <a:lstStyle/>
          <a:p>
            <a:r>
              <a:rPr lang="en-US" sz="4400" b="1" dirty="0"/>
              <a:t>Precursors of the new teaching methods</a:t>
            </a:r>
            <a:endParaRPr lang="en-RW" dirty="0"/>
          </a:p>
        </p:txBody>
      </p:sp>
      <p:sp>
        <p:nvSpPr>
          <p:cNvPr id="3" name="Content Placeholder 2">
            <a:extLst>
              <a:ext uri="{FF2B5EF4-FFF2-40B4-BE49-F238E27FC236}">
                <a16:creationId xmlns:a16="http://schemas.microsoft.com/office/drawing/2014/main" id="{6B5FEC13-1166-5168-B2E7-EF30AEA19891}"/>
              </a:ext>
            </a:extLst>
          </p:cNvPr>
          <p:cNvSpPr>
            <a:spLocks noGrp="1"/>
          </p:cNvSpPr>
          <p:nvPr>
            <p:ph idx="1"/>
          </p:nvPr>
        </p:nvSpPr>
        <p:spPr/>
        <p:txBody>
          <a:bodyPr/>
          <a:lstStyle/>
          <a:p>
            <a:pPr algn="just"/>
            <a:r>
              <a:rPr lang="en-US" altLang="en-US" b="1" dirty="0">
                <a:latin typeface="Times New Roman" panose="02020603050405020304" pitchFamily="18" charset="0"/>
                <a:cs typeface="Times New Roman" panose="02020603050405020304" pitchFamily="18" charset="0"/>
              </a:rPr>
              <a:t>Jean Jacques Rousseau </a:t>
            </a:r>
            <a:r>
              <a:rPr lang="en-US" altLang="en-US" dirty="0">
                <a:latin typeface="Times New Roman" panose="02020603050405020304" pitchFamily="18" charset="0"/>
                <a:cs typeface="Times New Roman" panose="02020603050405020304" pitchFamily="18" charset="0"/>
              </a:rPr>
              <a:t>and his disciples (Pestalozzi, Froebel) were considered as the real pioneers of the new teaching methods.</a:t>
            </a:r>
          </a:p>
          <a:p>
            <a:pPr algn="just"/>
            <a:r>
              <a:rPr lang="en-US" altLang="en-US" dirty="0">
                <a:latin typeface="Times New Roman" panose="02020603050405020304" pitchFamily="18" charset="0"/>
                <a:cs typeface="Times New Roman" panose="02020603050405020304" pitchFamily="18" charset="0"/>
              </a:rPr>
              <a:t>However, they failed to take into account the psychology of the child.</a:t>
            </a:r>
            <a:r>
              <a:rPr lang="en-US" altLang="en-US" b="1" dirty="0">
                <a:latin typeface="Times New Roman" panose="02020603050405020304" pitchFamily="18" charset="0"/>
                <a:cs typeface="Times New Roman" panose="02020603050405020304" pitchFamily="18" charset="0"/>
              </a:rPr>
              <a:t> </a:t>
            </a:r>
          </a:p>
          <a:p>
            <a:pPr algn="just"/>
            <a:r>
              <a:rPr lang="en-US" altLang="en-US" dirty="0">
                <a:latin typeface="Times New Roman" panose="02020603050405020304" pitchFamily="18" charset="0"/>
                <a:cs typeface="Times New Roman" panose="02020603050405020304" pitchFamily="18" charset="0"/>
              </a:rPr>
              <a:t>It is </a:t>
            </a:r>
            <a:r>
              <a:rPr lang="en-US" altLang="en-US" b="1" dirty="0">
                <a:latin typeface="Times New Roman" panose="02020603050405020304" pitchFamily="18" charset="0"/>
                <a:cs typeface="Times New Roman" panose="02020603050405020304" pitchFamily="18" charset="0"/>
              </a:rPr>
              <a:t>Herbart</a:t>
            </a:r>
            <a:r>
              <a:rPr lang="en-US" altLang="en-US" dirty="0">
                <a:latin typeface="Times New Roman" panose="02020603050405020304" pitchFamily="18" charset="0"/>
                <a:cs typeface="Times New Roman" panose="02020603050405020304" pitchFamily="18" charset="0"/>
              </a:rPr>
              <a:t> who , for the first time in the history of the educational ideas, tried in an entirely explicitly manner, to adjust the educational techniques to the rules of psychology.</a:t>
            </a:r>
          </a:p>
          <a:p>
            <a:endParaRPr lang="en-RW" dirty="0"/>
          </a:p>
        </p:txBody>
      </p:sp>
    </p:spTree>
    <p:extLst>
      <p:ext uri="{BB962C8B-B14F-4D97-AF65-F5344CB8AC3E}">
        <p14:creationId xmlns:p14="http://schemas.microsoft.com/office/powerpoint/2010/main" val="311459885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C18E4-1C13-4993-75F3-5502411F8E31}"/>
              </a:ext>
            </a:extLst>
          </p:cNvPr>
          <p:cNvSpPr>
            <a:spLocks noGrp="1"/>
          </p:cNvSpPr>
          <p:nvPr>
            <p:ph type="title"/>
          </p:nvPr>
        </p:nvSpPr>
        <p:spPr/>
        <p:txBody>
          <a:bodyPr>
            <a:normAutofit/>
          </a:bodyPr>
          <a:lstStyle/>
          <a:p>
            <a:r>
              <a:rPr lang="en-US" sz="3200" b="1" dirty="0"/>
              <a:t>Birth of the new teaching methods</a:t>
            </a:r>
            <a:endParaRPr lang="en-RW" sz="3200" b="1" dirty="0"/>
          </a:p>
        </p:txBody>
      </p:sp>
      <p:sp>
        <p:nvSpPr>
          <p:cNvPr id="3" name="Content Placeholder 2">
            <a:extLst>
              <a:ext uri="{FF2B5EF4-FFF2-40B4-BE49-F238E27FC236}">
                <a16:creationId xmlns:a16="http://schemas.microsoft.com/office/drawing/2014/main" id="{8AB125BD-1AD0-451F-0D97-7690F7C743C1}"/>
              </a:ext>
            </a:extLst>
          </p:cNvPr>
          <p:cNvSpPr>
            <a:spLocks noGrp="1"/>
          </p:cNvSpPr>
          <p:nvPr>
            <p:ph idx="1"/>
          </p:nvPr>
        </p:nvSpPr>
        <p:spPr>
          <a:xfrm>
            <a:off x="838200" y="1238492"/>
            <a:ext cx="10515600" cy="5463250"/>
          </a:xfrm>
        </p:spPr>
        <p:txBody>
          <a:bodyPr>
            <a:normAutofit fontScale="92500"/>
          </a:bodyPr>
          <a:lstStyle/>
          <a:p>
            <a:r>
              <a:rPr lang="en-US" dirty="0"/>
              <a:t>The new teaching methods emerged in the contemporary era with the contributions of figures such as John Dewey, Edouard </a:t>
            </a:r>
            <a:r>
              <a:rPr lang="en-US" dirty="0" err="1"/>
              <a:t>Claparede</a:t>
            </a:r>
            <a:r>
              <a:rPr lang="en-US" dirty="0"/>
              <a:t>, Maria Montessori, and many others. </a:t>
            </a:r>
          </a:p>
          <a:p>
            <a:r>
              <a:rPr lang="en-US" dirty="0"/>
              <a:t>These methods were developed alongside the psychology of the child</a:t>
            </a:r>
          </a:p>
          <a:p>
            <a:r>
              <a:rPr lang="en-US" dirty="0"/>
              <a:t>Contemporary era: the period from the late 19th century to the present day, during which significant changes have occurred in educational theory, practices, and systems.</a:t>
            </a:r>
          </a:p>
          <a:p>
            <a:pPr algn="just">
              <a:buNone/>
            </a:pPr>
            <a:r>
              <a:rPr lang="en-US" altLang="en-US" b="1" dirty="0">
                <a:cs typeface="Times New Roman" panose="02020603050405020304" pitchFamily="18" charset="0"/>
              </a:rPr>
              <a:t>For instance:</a:t>
            </a:r>
          </a:p>
          <a:p>
            <a:pPr algn="just"/>
            <a:r>
              <a:rPr lang="en-US" altLang="en-US" dirty="0">
                <a:cs typeface="Times New Roman" panose="02020603050405020304" pitchFamily="18" charset="0"/>
              </a:rPr>
              <a:t>   In USA, Dewey created an experimental school where the work of the students was centered on the interests characterizing each age;</a:t>
            </a:r>
          </a:p>
          <a:p>
            <a:pPr algn="just"/>
            <a:r>
              <a:rPr lang="en-US" altLang="en-US" dirty="0">
                <a:cs typeface="Times New Roman" panose="02020603050405020304" pitchFamily="18" charset="0"/>
              </a:rPr>
              <a:t>   In Italy, M. Montessori discovered that during the first stages, the child learns more by action than by thought.</a:t>
            </a:r>
            <a:endParaRPr lang="en-RW" dirty="0"/>
          </a:p>
        </p:txBody>
      </p:sp>
    </p:spTree>
    <p:extLst>
      <p:ext uri="{BB962C8B-B14F-4D97-AF65-F5344CB8AC3E}">
        <p14:creationId xmlns:p14="http://schemas.microsoft.com/office/powerpoint/2010/main" val="8961759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52381-25A3-32FC-DD05-DE68C3951C9E}"/>
              </a:ext>
            </a:extLst>
          </p:cNvPr>
          <p:cNvSpPr>
            <a:spLocks noGrp="1"/>
          </p:cNvSpPr>
          <p:nvPr>
            <p:ph type="title"/>
          </p:nvPr>
        </p:nvSpPr>
        <p:spPr/>
        <p:txBody>
          <a:bodyPr>
            <a:normAutofit/>
          </a:bodyPr>
          <a:lstStyle/>
          <a:p>
            <a:r>
              <a:rPr lang="en-US" sz="3200" b="1" dirty="0"/>
              <a:t>Birth of the new teaching methods</a:t>
            </a:r>
            <a:endParaRPr lang="en-RW" sz="3200" dirty="0"/>
          </a:p>
        </p:txBody>
      </p:sp>
      <p:sp>
        <p:nvSpPr>
          <p:cNvPr id="3" name="Content Placeholder 2">
            <a:extLst>
              <a:ext uri="{FF2B5EF4-FFF2-40B4-BE49-F238E27FC236}">
                <a16:creationId xmlns:a16="http://schemas.microsoft.com/office/drawing/2014/main" id="{AB11845F-F582-F626-CE80-B09DFC9721E7}"/>
              </a:ext>
            </a:extLst>
          </p:cNvPr>
          <p:cNvSpPr>
            <a:spLocks noGrp="1"/>
          </p:cNvSpPr>
          <p:nvPr>
            <p:ph idx="1"/>
          </p:nvPr>
        </p:nvSpPr>
        <p:spPr>
          <a:xfrm>
            <a:off x="838200" y="1825624"/>
            <a:ext cx="10257692" cy="4742229"/>
          </a:xfrm>
        </p:spPr>
        <p:txBody>
          <a:bodyPr>
            <a:normAutofit fontScale="85000" lnSpcReduction="20000"/>
          </a:bodyPr>
          <a:lstStyle/>
          <a:p>
            <a:pPr algn="just"/>
            <a:r>
              <a:rPr lang="en-US" dirty="0"/>
              <a:t>It is in </a:t>
            </a:r>
            <a:r>
              <a:rPr lang="en-US" b="1" dirty="0"/>
              <a:t>Switzerland</a:t>
            </a:r>
            <a:r>
              <a:rPr lang="en-US" dirty="0"/>
              <a:t>, however, that the famous theory of K. Cross on games found its first educational application.</a:t>
            </a:r>
          </a:p>
          <a:p>
            <a:pPr algn="just"/>
            <a:r>
              <a:rPr lang="en-US" dirty="0"/>
              <a:t>In fact, it was Edouard </a:t>
            </a:r>
            <a:r>
              <a:rPr lang="en-US" dirty="0" err="1"/>
              <a:t>Claparède</a:t>
            </a:r>
            <a:r>
              <a:rPr lang="en-US" dirty="0"/>
              <a:t> who developed educational games at the </a:t>
            </a:r>
            <a:r>
              <a:rPr lang="en-US" b="1" dirty="0"/>
              <a:t>House of Young People in Geneva </a:t>
            </a:r>
            <a:r>
              <a:rPr lang="fr-FR" dirty="0"/>
              <a:t>(French: </a:t>
            </a:r>
            <a:r>
              <a:rPr lang="fr-FR" i="1" dirty="0"/>
              <a:t>Maison des Jeunes de Genève</a:t>
            </a:r>
            <a:r>
              <a:rPr lang="fr-FR" dirty="0"/>
              <a:t>)</a:t>
            </a:r>
            <a:r>
              <a:rPr lang="en-US" dirty="0"/>
              <a:t>.</a:t>
            </a:r>
          </a:p>
          <a:p>
            <a:pPr algn="just"/>
            <a:r>
              <a:rPr lang="en-US" dirty="0"/>
              <a:t>The House of Young People in Geneva served as a place where his educational theories, including the use of educational games, were put into practice.</a:t>
            </a:r>
          </a:p>
          <a:p>
            <a:pPr algn="just"/>
            <a:r>
              <a:rPr lang="en-US" dirty="0" err="1"/>
              <a:t>Claparède’s</a:t>
            </a:r>
            <a:r>
              <a:rPr lang="en-US" dirty="0"/>
              <a:t> approach focused on the importance of understanding children’s psychological development and creating learning environments that fostered both intellectual and social growth. </a:t>
            </a:r>
          </a:p>
          <a:p>
            <a:pPr algn="just"/>
            <a:r>
              <a:rPr lang="en-US" dirty="0"/>
              <a:t>The institution became a place for experimental education, where </a:t>
            </a:r>
            <a:r>
              <a:rPr lang="en-US" dirty="0" err="1"/>
              <a:t>Claparède</a:t>
            </a:r>
            <a:r>
              <a:rPr lang="en-US" dirty="0"/>
              <a:t> and others could explore innovative teaching methods, including </a:t>
            </a:r>
            <a:r>
              <a:rPr lang="en-US" b="1" dirty="0"/>
              <a:t>educational games and activities designed to support young people's development</a:t>
            </a:r>
            <a:r>
              <a:rPr lang="en-US" dirty="0"/>
              <a:t>.</a:t>
            </a:r>
          </a:p>
          <a:p>
            <a:endParaRPr lang="en-US" dirty="0"/>
          </a:p>
          <a:p>
            <a:endParaRPr lang="en-RW" dirty="0"/>
          </a:p>
        </p:txBody>
      </p:sp>
    </p:spTree>
    <p:extLst>
      <p:ext uri="{BB962C8B-B14F-4D97-AF65-F5344CB8AC3E}">
        <p14:creationId xmlns:p14="http://schemas.microsoft.com/office/powerpoint/2010/main" val="72129934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19C3-F891-2DA8-FAC0-6F8BE0D53352}"/>
              </a:ext>
            </a:extLst>
          </p:cNvPr>
          <p:cNvSpPr>
            <a:spLocks noGrp="1"/>
          </p:cNvSpPr>
          <p:nvPr>
            <p:ph type="title"/>
          </p:nvPr>
        </p:nvSpPr>
        <p:spPr/>
        <p:txBody>
          <a:bodyPr>
            <a:normAutofit/>
          </a:bodyPr>
          <a:lstStyle/>
          <a:p>
            <a:r>
              <a:rPr lang="en-US" sz="3200" b="1" dirty="0"/>
              <a:t>Birth of the new teaching methods</a:t>
            </a:r>
            <a:endParaRPr lang="en-RW" sz="3200" dirty="0"/>
          </a:p>
        </p:txBody>
      </p:sp>
      <p:sp>
        <p:nvSpPr>
          <p:cNvPr id="3" name="Content Placeholder 2">
            <a:extLst>
              <a:ext uri="{FF2B5EF4-FFF2-40B4-BE49-F238E27FC236}">
                <a16:creationId xmlns:a16="http://schemas.microsoft.com/office/drawing/2014/main" id="{0FADF2E9-E7C8-5AD8-B68E-7580331995A0}"/>
              </a:ext>
            </a:extLst>
          </p:cNvPr>
          <p:cNvSpPr>
            <a:spLocks noGrp="1"/>
          </p:cNvSpPr>
          <p:nvPr>
            <p:ph idx="1"/>
          </p:nvPr>
        </p:nvSpPr>
        <p:spPr>
          <a:xfrm>
            <a:off x="838200" y="1377388"/>
            <a:ext cx="10515600" cy="5480612"/>
          </a:xfrm>
        </p:spPr>
        <p:txBody>
          <a:bodyPr>
            <a:normAutofit/>
          </a:bodyPr>
          <a:lstStyle/>
          <a:p>
            <a:r>
              <a:rPr lang="en-US" sz="2400" dirty="0"/>
              <a:t>We cannot conclude without acknowledging the contribution of </a:t>
            </a:r>
            <a:r>
              <a:rPr lang="en-US" sz="2400" b="1" dirty="0"/>
              <a:t>Alfred Binet </a:t>
            </a:r>
            <a:r>
              <a:rPr lang="en-US" sz="2400" dirty="0"/>
              <a:t>to pedagogy. </a:t>
            </a:r>
          </a:p>
          <a:p>
            <a:r>
              <a:rPr lang="en-US" sz="2400" dirty="0"/>
              <a:t>His practical development of intelligence tests led to numerous studies on measuring mental development and individual aptitudes.</a:t>
            </a: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Binet's most well-known achievement is the creation of the </a:t>
            </a:r>
            <a:r>
              <a:rPr lang="en-RW" sz="2400" b="1" dirty="0">
                <a:effectLst/>
                <a:latin typeface="Aptos" panose="020B0004020202020204" pitchFamily="34" charset="0"/>
                <a:ea typeface="Aptos" panose="020B0004020202020204" pitchFamily="34" charset="0"/>
                <a:cs typeface="Times New Roman" panose="02020603050405020304" pitchFamily="18" charset="0"/>
              </a:rPr>
              <a:t>Binet-Simon Intelligence Scale</a:t>
            </a:r>
            <a:r>
              <a:rPr lang="en-RW" sz="2400" dirty="0">
                <a:effectLst/>
                <a:latin typeface="Aptos" panose="020B0004020202020204" pitchFamily="34" charset="0"/>
                <a:ea typeface="Aptos" panose="020B0004020202020204" pitchFamily="34" charset="0"/>
                <a:cs typeface="Times New Roman" panose="02020603050405020304" pitchFamily="18" charset="0"/>
              </a:rPr>
              <a:t>, the first practical intelligence test.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This scale was designed to assess the intellectual abilities of children in order to identify those who might need special educational assistance.</a:t>
            </a:r>
          </a:p>
          <a:p>
            <a:pPr>
              <a:lnSpc>
                <a:spcPct val="107000"/>
              </a:lnSpc>
              <a:spcAft>
                <a:spcPts val="800"/>
              </a:spcAft>
            </a:pPr>
            <a:r>
              <a:rPr lang="en-RW" sz="2400" dirty="0">
                <a:effectLst/>
                <a:latin typeface="Aptos" panose="020B0004020202020204" pitchFamily="34" charset="0"/>
                <a:ea typeface="Aptos" panose="020B0004020202020204" pitchFamily="34" charset="0"/>
                <a:cs typeface="Times New Roman" panose="02020603050405020304" pitchFamily="18" charset="0"/>
              </a:rPr>
              <a:t>The scale was eventually adapted and refined into the </a:t>
            </a:r>
            <a:r>
              <a:rPr lang="en-RW" sz="2400" b="1" dirty="0">
                <a:effectLst/>
                <a:latin typeface="Aptos" panose="020B0004020202020204" pitchFamily="34" charset="0"/>
                <a:ea typeface="Aptos" panose="020B0004020202020204" pitchFamily="34" charset="0"/>
                <a:cs typeface="Times New Roman" panose="02020603050405020304" pitchFamily="18" charset="0"/>
              </a:rPr>
              <a:t>Stanford-Binet Intelligence Scale</a:t>
            </a:r>
            <a:r>
              <a:rPr lang="en-RW" sz="2400" dirty="0">
                <a:effectLst/>
                <a:latin typeface="Aptos" panose="020B0004020202020204" pitchFamily="34" charset="0"/>
                <a:ea typeface="Aptos" panose="020B0004020202020204" pitchFamily="34" charset="0"/>
                <a:cs typeface="Times New Roman" panose="02020603050405020304" pitchFamily="18" charset="0"/>
              </a:rPr>
              <a:t>, which became a standard tool for measuring intelligence in the U.S. and around the World.</a:t>
            </a:r>
          </a:p>
          <a:p>
            <a:endParaRPr lang="en-US" dirty="0"/>
          </a:p>
        </p:txBody>
      </p:sp>
    </p:spTree>
    <p:extLst>
      <p:ext uri="{BB962C8B-B14F-4D97-AF65-F5344CB8AC3E}">
        <p14:creationId xmlns:p14="http://schemas.microsoft.com/office/powerpoint/2010/main" val="222665619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65CCE-156A-3F2C-EF25-7A4BCAF9CA8D}"/>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1C4AE037-0BF2-0B93-ED09-8AB8120785A4}"/>
              </a:ext>
            </a:extLst>
          </p:cNvPr>
          <p:cNvSpPr>
            <a:spLocks noGrp="1"/>
          </p:cNvSpPr>
          <p:nvPr>
            <p:ph idx="1"/>
          </p:nvPr>
        </p:nvSpPr>
        <p:spPr>
          <a:xfrm>
            <a:off x="838200" y="1690688"/>
            <a:ext cx="10515600" cy="4941606"/>
          </a:xfrm>
        </p:spPr>
        <p:txBody>
          <a:bodyPr>
            <a:normAutofit/>
          </a:bodyPr>
          <a:lstStyle/>
          <a:p>
            <a:r>
              <a:rPr lang="en-RW" sz="1800" dirty="0">
                <a:effectLst/>
                <a:latin typeface="Aptos" panose="020B0004020202020204" pitchFamily="34" charset="0"/>
                <a:ea typeface="Aptos" panose="020B0004020202020204" pitchFamily="34" charset="0"/>
                <a:cs typeface="Times New Roman" panose="02020603050405020304" pitchFamily="18" charset="0"/>
              </a:rPr>
              <a:t> </a:t>
            </a:r>
            <a:r>
              <a:rPr lang="en-RW" sz="2400" dirty="0">
                <a:effectLst/>
                <a:ea typeface="Aptos" panose="020B0004020202020204" pitchFamily="34" charset="0"/>
                <a:cs typeface="Times New Roman" panose="02020603050405020304" pitchFamily="18" charset="0"/>
              </a:rPr>
              <a:t>Methods of teaching and learning are varied and cater to different educational goals, learning styles, and contexts</a:t>
            </a:r>
            <a:r>
              <a:rPr lang="en-US" sz="2400" dirty="0">
                <a:ea typeface="Aptos" panose="020B0004020202020204" pitchFamily="34" charset="0"/>
                <a:cs typeface="Times New Roman" panose="02020603050405020304" pitchFamily="18" charset="0"/>
              </a:rPr>
              <a:t>.</a:t>
            </a:r>
          </a:p>
          <a:p>
            <a:r>
              <a:rPr lang="en-US" sz="2400" dirty="0">
                <a:effectLst/>
                <a:ea typeface="Aptos" panose="020B0004020202020204" pitchFamily="34" charset="0"/>
                <a:cs typeface="Times New Roman" panose="02020603050405020304" pitchFamily="18" charset="0"/>
              </a:rPr>
              <a:t> Commonly used</a:t>
            </a:r>
            <a:r>
              <a:rPr lang="en-RW" sz="2400" dirty="0">
                <a:effectLst/>
                <a:ea typeface="Aptos" panose="020B0004020202020204" pitchFamily="34" charset="0"/>
                <a:cs typeface="Times New Roman" panose="02020603050405020304" pitchFamily="18" charset="0"/>
              </a:rPr>
              <a:t> methods in both teaching and learning</a:t>
            </a:r>
            <a:r>
              <a:rPr lang="en-US" sz="2400" dirty="0">
                <a:ea typeface="Aptos" panose="020B0004020202020204" pitchFamily="34" charset="0"/>
                <a:cs typeface="Times New Roman" panose="02020603050405020304" pitchFamily="18" charset="0"/>
              </a:rPr>
              <a:t> are the following:</a:t>
            </a:r>
            <a:endParaRPr lang="en-US" sz="2400" dirty="0">
              <a:effectLst/>
              <a:ea typeface="Aptos" panose="020B0004020202020204" pitchFamily="34" charset="0"/>
              <a:cs typeface="Times New Roman" panose="02020603050405020304" pitchFamily="18" charset="0"/>
            </a:endParaRPr>
          </a:p>
          <a:p>
            <a:endParaRPr lang="en-US" sz="38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396174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D8580-E9A5-2FE4-08B4-824D0C83E944}"/>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51AA1D42-5937-E8A3-3B2A-E2261F5E8E26}"/>
              </a:ext>
            </a:extLst>
          </p:cNvPr>
          <p:cNvSpPr>
            <a:spLocks noGrp="1"/>
          </p:cNvSpPr>
          <p:nvPr>
            <p:ph idx="1"/>
          </p:nvPr>
        </p:nvSpPr>
        <p:spPr>
          <a:xfrm>
            <a:off x="838200" y="1388962"/>
            <a:ext cx="10515600" cy="5266481"/>
          </a:xfrm>
        </p:spPr>
        <p:txBody>
          <a:bodyPr>
            <a:normAutofit fontScale="47500" lnSpcReduction="20000"/>
          </a:bodyPr>
          <a:lstStyle/>
          <a:p>
            <a:endParaRPr lang="en-US" sz="3800" dirty="0">
              <a:effectLst/>
              <a:ea typeface="Aptos" panose="020B000402020202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ü"/>
            </a:pPr>
            <a:r>
              <a:rPr lang="en-RW" sz="5100" b="1" dirty="0">
                <a:effectLst/>
                <a:ea typeface="Aptos" panose="020B0004020202020204" pitchFamily="34" charset="0"/>
                <a:cs typeface="Times New Roman" panose="02020603050405020304" pitchFamily="18" charset="0"/>
              </a:rPr>
              <a:t>Lecture </a:t>
            </a:r>
            <a:r>
              <a:rPr lang="en-US" sz="5100" b="1" dirty="0">
                <a:effectLst/>
                <a:ea typeface="Aptos" panose="020B0004020202020204" pitchFamily="34" charset="0"/>
                <a:cs typeface="Times New Roman" panose="02020603050405020304" pitchFamily="18" charset="0"/>
              </a:rPr>
              <a:t>m</a:t>
            </a:r>
            <a:r>
              <a:rPr lang="en-RW" sz="5100" b="1" dirty="0" err="1">
                <a:effectLst/>
                <a:ea typeface="Aptos" panose="020B0004020202020204" pitchFamily="34" charset="0"/>
                <a:cs typeface="Times New Roman" panose="02020603050405020304" pitchFamily="18" charset="0"/>
              </a:rPr>
              <a:t>ethod</a:t>
            </a:r>
            <a:r>
              <a:rPr lang="en-US" sz="5100" b="1" dirty="0">
                <a:effectLst/>
                <a:ea typeface="Aptos" panose="020B0004020202020204" pitchFamily="34" charset="0"/>
                <a:cs typeface="Times New Roman" panose="02020603050405020304" pitchFamily="18" charset="0"/>
              </a:rPr>
              <a:t> or lecturing</a:t>
            </a:r>
            <a:endParaRPr lang="en-RW" sz="5100" dirty="0">
              <a:effectLst/>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RW" sz="5100" dirty="0">
                <a:effectLst/>
                <a:ea typeface="Aptos" panose="020B0004020202020204" pitchFamily="34" charset="0"/>
                <a:cs typeface="Times New Roman" panose="02020603050405020304" pitchFamily="18" charset="0"/>
              </a:rPr>
              <a:t>The teacher delivers information directly to the learners through verbal communication, often in a one-way communication format. </a:t>
            </a:r>
            <a:endParaRPr lang="en-US" sz="5100" dirty="0">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US" altLang="en-US" sz="5100" dirty="0">
                <a:cs typeface="Times New Roman" panose="02020603050405020304" pitchFamily="18" charset="0"/>
              </a:rPr>
              <a:t>Typically, the teacher stands in front of the class  and speaks</a:t>
            </a:r>
            <a:endParaRPr lang="en-US" sz="5100" dirty="0">
              <a:effectLst/>
              <a:ea typeface="Aptos" panose="020B000402020202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RW" sz="5100" dirty="0">
                <a:effectLst/>
                <a:ea typeface="Aptos" panose="020B0004020202020204" pitchFamily="34" charset="0"/>
                <a:cs typeface="Times New Roman" panose="02020603050405020304" pitchFamily="18" charset="0"/>
              </a:rPr>
              <a:t>Students listen, take notes, and may ask questions for clarification</a:t>
            </a:r>
            <a:r>
              <a:rPr lang="en-US" sz="5100" dirty="0">
                <a:ea typeface="Aptos" panose="020B0004020202020204" pitchFamily="34" charset="0"/>
                <a:cs typeface="Times New Roman" panose="02020603050405020304" pitchFamily="18" charset="0"/>
              </a:rPr>
              <a:t> (</a:t>
            </a:r>
            <a:r>
              <a:rPr lang="en-US" altLang="en-US" sz="5100" dirty="0">
                <a:cs typeface="Times New Roman" panose="02020603050405020304" pitchFamily="18" charset="0"/>
              </a:rPr>
              <a:t>the lecture can be interrupted by questions).</a:t>
            </a:r>
            <a:endParaRPr lang="en-US" sz="5100" dirty="0">
              <a:effectLst/>
              <a:ea typeface="Aptos" panose="020B000402020202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en-US" altLang="en-US" sz="5100" b="1" dirty="0">
                <a:cs typeface="Times New Roman" panose="02020603050405020304" pitchFamily="18" charset="0"/>
              </a:rPr>
              <a:t>Lecturing </a:t>
            </a:r>
            <a:r>
              <a:rPr lang="en-US" altLang="en-US" sz="5100" dirty="0">
                <a:cs typeface="Times New Roman" panose="02020603050405020304" pitchFamily="18" charset="0"/>
              </a:rPr>
              <a:t>is certainly the most familiar method used by all teachers. </a:t>
            </a:r>
          </a:p>
          <a:p>
            <a:pPr marL="342900" indent="-342900" algn="just">
              <a:lnSpc>
                <a:spcPct val="107000"/>
              </a:lnSpc>
              <a:spcAft>
                <a:spcPts val="800"/>
              </a:spcAft>
              <a:buSzPts val="1000"/>
              <a:buFont typeface="Symbol" panose="05050102010706020507" pitchFamily="18" charset="2"/>
              <a:buChar char=""/>
              <a:tabLst>
                <a:tab pos="457200" algn="l"/>
              </a:tabLst>
            </a:pPr>
            <a:r>
              <a:rPr lang="en-US" altLang="en-US" sz="5100" dirty="0">
                <a:cs typeface="Times New Roman" panose="02020603050405020304" pitchFamily="18" charset="0"/>
              </a:rPr>
              <a:t>This is what we usually mean when we talk of the </a:t>
            </a:r>
            <a:r>
              <a:rPr lang="en-US" altLang="en-US" sz="5100" b="1" dirty="0">
                <a:cs typeface="Times New Roman" panose="02020603050405020304" pitchFamily="18" charset="0"/>
              </a:rPr>
              <a:t>"traditional method"</a:t>
            </a:r>
            <a:r>
              <a:rPr lang="en-US" altLang="en-US" sz="5100" dirty="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GB" altLang="en-US" b="1" dirty="0">
                <a:solidFill>
                  <a:schemeClr val="bg1"/>
                </a:solidFill>
                <a:cs typeface="Times New Roman" panose="02020603050405020304" pitchFamily="18" charset="0"/>
              </a:rPr>
              <a:t>and their application in classroom</a:t>
            </a:r>
            <a:endParaRPr lang="en-RW" dirty="0"/>
          </a:p>
          <a:p>
            <a:endParaRPr lang="en-RW" dirty="0"/>
          </a:p>
        </p:txBody>
      </p:sp>
    </p:spTree>
    <p:extLst>
      <p:ext uri="{BB962C8B-B14F-4D97-AF65-F5344CB8AC3E}">
        <p14:creationId xmlns:p14="http://schemas.microsoft.com/office/powerpoint/2010/main" val="14523741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4C773-BEC8-5FB3-F645-C476F755B2DD}"/>
              </a:ext>
            </a:extLst>
          </p:cNvPr>
          <p:cNvSpPr>
            <a:spLocks noGrp="1"/>
          </p:cNvSpPr>
          <p:nvPr>
            <p:ph type="title"/>
          </p:nvPr>
        </p:nvSpPr>
        <p:spPr/>
        <p:txBody>
          <a:bodyPr>
            <a:normAutofit/>
          </a:bodyPr>
          <a:lstStyle/>
          <a:p>
            <a:r>
              <a:rPr lang="en-US" sz="3200" b="1" dirty="0"/>
              <a:t>Lecture method</a:t>
            </a:r>
            <a:endParaRPr lang="en-RW" sz="3200" b="1" dirty="0"/>
          </a:p>
        </p:txBody>
      </p:sp>
      <p:sp>
        <p:nvSpPr>
          <p:cNvPr id="3" name="Content Placeholder 2">
            <a:extLst>
              <a:ext uri="{FF2B5EF4-FFF2-40B4-BE49-F238E27FC236}">
                <a16:creationId xmlns:a16="http://schemas.microsoft.com/office/drawing/2014/main" id="{CEC8A124-5815-18E8-6B76-62A6C73E28F0}"/>
              </a:ext>
            </a:extLst>
          </p:cNvPr>
          <p:cNvSpPr>
            <a:spLocks noGrp="1"/>
          </p:cNvSpPr>
          <p:nvPr>
            <p:ph idx="1"/>
          </p:nvPr>
        </p:nvSpPr>
        <p:spPr/>
        <p:txBody>
          <a:bodyPr>
            <a:normAutofit fontScale="92500"/>
          </a:bodyPr>
          <a:lstStyle/>
          <a:p>
            <a:pPr algn="just" eaLnBrk="1" hangingPunct="1">
              <a:buFont typeface="Arial" panose="020B0604020202020204" pitchFamily="34" charset="0"/>
              <a:buNone/>
            </a:pPr>
            <a:r>
              <a:rPr lang="en-US" altLang="en-US" sz="2800" dirty="0">
                <a:latin typeface="Times New Roman" panose="02020603050405020304" pitchFamily="18" charset="0"/>
                <a:cs typeface="Times New Roman" panose="02020603050405020304" pitchFamily="18" charset="0"/>
              </a:rPr>
              <a:t>Some studies have established that:</a:t>
            </a:r>
          </a:p>
          <a:p>
            <a:pPr algn="just" eaLnBrk="1" hangingPunct="1">
              <a:buFontTx/>
              <a:buChar char="-"/>
            </a:pPr>
            <a:r>
              <a:rPr lang="en-US" altLang="en-US" sz="2800" dirty="0">
                <a:latin typeface="Times New Roman" panose="02020603050405020304" pitchFamily="18" charset="0"/>
                <a:cs typeface="Times New Roman" panose="02020603050405020304" pitchFamily="18" charset="0"/>
              </a:rPr>
              <a:t>In one-hour class, the teacher asks about 84 questions while the learners have asked 2 questions only.</a:t>
            </a:r>
          </a:p>
          <a:p>
            <a:pPr algn="just" eaLnBrk="1" hangingPunct="1">
              <a:buFontTx/>
              <a:buChar char="-"/>
            </a:pPr>
            <a:r>
              <a:rPr lang="en-US" altLang="en-US" sz="2800" dirty="0">
                <a:latin typeface="Times New Roman" panose="02020603050405020304" pitchFamily="18" charset="0"/>
                <a:cs typeface="Times New Roman" panose="02020603050405020304" pitchFamily="18" charset="0"/>
              </a:rPr>
              <a:t>A learner asks one question per month throughout the whole school year.</a:t>
            </a:r>
          </a:p>
          <a:p>
            <a:pPr algn="just" eaLnBrk="1" hangingPunct="1">
              <a:buFontTx/>
              <a:buChar char="-"/>
            </a:pPr>
            <a:r>
              <a:rPr lang="en-US" altLang="en-US" dirty="0">
                <a:latin typeface="Times New Roman" panose="02020603050405020304" pitchFamily="18" charset="0"/>
                <a:cs typeface="Times New Roman" panose="02020603050405020304" pitchFamily="18" charset="0"/>
              </a:rPr>
              <a:t>T</a:t>
            </a:r>
            <a:r>
              <a:rPr lang="en-US" altLang="en-US" sz="2800" dirty="0">
                <a:latin typeface="Times New Roman" panose="02020603050405020304" pitchFamily="18" charset="0"/>
                <a:cs typeface="Times New Roman" panose="02020603050405020304" pitchFamily="18" charset="0"/>
              </a:rPr>
              <a:t>he fact of asking questions is one of the oldest and commonest practices. </a:t>
            </a:r>
          </a:p>
          <a:p>
            <a:pPr algn="just" eaLnBrk="1" hangingPunct="1">
              <a:buFontTx/>
              <a:buChar char="-"/>
            </a:pPr>
            <a:r>
              <a:rPr lang="en-US" altLang="en-US" sz="2800" dirty="0">
                <a:latin typeface="Times New Roman" panose="02020603050405020304" pitchFamily="18" charset="0"/>
                <a:cs typeface="Times New Roman" panose="02020603050405020304" pitchFamily="18" charset="0"/>
              </a:rPr>
              <a:t>Moreover, the results of several studies have shown that </a:t>
            </a:r>
            <a:r>
              <a:rPr lang="en-US" altLang="en-US" sz="2800" b="1" dirty="0">
                <a:latin typeface="Times New Roman" panose="02020603050405020304" pitchFamily="18" charset="0"/>
                <a:cs typeface="Times New Roman" panose="02020603050405020304" pitchFamily="18" charset="0"/>
              </a:rPr>
              <a:t>the learners ask very few questions compared to the great number of questions the teachers </a:t>
            </a:r>
            <a:r>
              <a:rPr lang="en-US" altLang="en-US" sz="2800" dirty="0">
                <a:latin typeface="Times New Roman" panose="02020603050405020304" pitchFamily="18" charset="0"/>
                <a:cs typeface="Times New Roman" panose="02020603050405020304" pitchFamily="18" charset="0"/>
              </a:rPr>
              <a:t>of the primary and secondary education ask to their learners.</a:t>
            </a:r>
          </a:p>
          <a:p>
            <a:endParaRPr lang="en-RW" dirty="0"/>
          </a:p>
        </p:txBody>
      </p:sp>
    </p:spTree>
    <p:extLst>
      <p:ext uri="{BB962C8B-B14F-4D97-AF65-F5344CB8AC3E}">
        <p14:creationId xmlns:p14="http://schemas.microsoft.com/office/powerpoint/2010/main" val="125254022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E9930-8B67-C9D1-30C0-0F1EA5BF018C}"/>
              </a:ext>
            </a:extLst>
          </p:cNvPr>
          <p:cNvSpPr>
            <a:spLocks noGrp="1"/>
          </p:cNvSpPr>
          <p:nvPr>
            <p:ph type="title"/>
          </p:nvPr>
        </p:nvSpPr>
        <p:spPr/>
        <p:txBody>
          <a:bodyPr/>
          <a:lstStyle/>
          <a:p>
            <a:r>
              <a:rPr lang="en-RW" sz="3200" b="1" dirty="0">
                <a:effectLst/>
                <a:ea typeface="Aptos" panose="020B0004020202020204" pitchFamily="34" charset="0"/>
                <a:cs typeface="Times New Roman" panose="02020603050405020304" pitchFamily="18" charset="0"/>
              </a:rPr>
              <a:t>Lecture </a:t>
            </a:r>
            <a:r>
              <a:rPr lang="en-US" sz="3200" b="1" dirty="0">
                <a:effectLst/>
                <a:ea typeface="Aptos" panose="020B0004020202020204" pitchFamily="34" charset="0"/>
                <a:cs typeface="Times New Roman" panose="02020603050405020304" pitchFamily="18" charset="0"/>
              </a:rPr>
              <a:t>m</a:t>
            </a:r>
            <a:r>
              <a:rPr lang="en-RW" sz="3200" b="1" dirty="0" err="1">
                <a:effectLst/>
                <a:ea typeface="Aptos" panose="020B0004020202020204" pitchFamily="34" charset="0"/>
                <a:cs typeface="Times New Roman" panose="02020603050405020304" pitchFamily="18" charset="0"/>
              </a:rPr>
              <a:t>ethod</a:t>
            </a:r>
            <a:r>
              <a:rPr lang="en-US" sz="3200" b="1" dirty="0">
                <a:effectLst/>
                <a:ea typeface="Aptos" panose="020B0004020202020204" pitchFamily="34" charset="0"/>
                <a:cs typeface="Times New Roman" panose="02020603050405020304" pitchFamily="18" charset="0"/>
              </a:rPr>
              <a:t> or lecturing</a:t>
            </a:r>
            <a:br>
              <a:rPr lang="en-RW" sz="4400" dirty="0">
                <a:effectLst/>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397AE611-B474-7748-0B1E-E4BFC470C9C8}"/>
              </a:ext>
            </a:extLst>
          </p:cNvPr>
          <p:cNvSpPr>
            <a:spLocks noGrp="1"/>
          </p:cNvSpPr>
          <p:nvPr>
            <p:ph idx="1"/>
          </p:nvPr>
        </p:nvSpPr>
        <p:spPr/>
        <p:txBody>
          <a:bodyPr>
            <a:normAutofit fontScale="92500"/>
          </a:bodyPr>
          <a:lstStyle/>
          <a:p>
            <a:pPr marL="342900" indent="-342900">
              <a:lnSpc>
                <a:spcPct val="107000"/>
              </a:lnSpc>
              <a:spcAft>
                <a:spcPts val="800"/>
              </a:spcAft>
              <a:buSzPts val="1000"/>
              <a:buFont typeface="Symbol" panose="05050102010706020507" pitchFamily="18" charset="2"/>
              <a:buChar char=""/>
              <a:tabLst>
                <a:tab pos="457200" algn="l"/>
              </a:tabLst>
            </a:pPr>
            <a:r>
              <a:rPr lang="en-RW" sz="2600" dirty="0">
                <a:effectLst/>
                <a:ea typeface="Aptos" panose="020B0004020202020204" pitchFamily="34" charset="0"/>
                <a:cs typeface="Times New Roman" panose="02020603050405020304" pitchFamily="18" charset="0"/>
              </a:rPr>
              <a:t>It’s often used for large groups.</a:t>
            </a:r>
            <a:r>
              <a:rPr lang="en-US" sz="2600" dirty="0">
                <a:effectLst/>
                <a:ea typeface="Aptos" panose="020B0004020202020204" pitchFamily="34" charset="0"/>
                <a:cs typeface="Times New Roman" panose="02020603050405020304" pitchFamily="18" charset="0"/>
              </a:rPr>
              <a:t> </a:t>
            </a:r>
          </a:p>
          <a:p>
            <a:pPr marL="342900" indent="-342900">
              <a:lnSpc>
                <a:spcPct val="107000"/>
              </a:lnSpc>
              <a:spcAft>
                <a:spcPts val="800"/>
              </a:spcAft>
              <a:buSzPts val="1000"/>
              <a:buFont typeface="Symbol" panose="05050102010706020507" pitchFamily="18" charset="2"/>
              <a:buChar char=""/>
              <a:tabLst>
                <a:tab pos="457200" algn="l"/>
              </a:tabLst>
            </a:pPr>
            <a:r>
              <a:rPr lang="en-RW" sz="2600" dirty="0">
                <a:effectLst/>
                <a:ea typeface="Aptos" panose="020B0004020202020204" pitchFamily="34" charset="0"/>
                <a:cs typeface="Times New Roman" panose="02020603050405020304" pitchFamily="18" charset="0"/>
              </a:rPr>
              <a:t>Efficient for delivering large amounts of information in a short time. </a:t>
            </a:r>
            <a:endParaRPr lang="en-US" sz="2600" dirty="0">
              <a:effectLst/>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r>
              <a:rPr lang="en-RW" sz="2600" dirty="0">
                <a:effectLst/>
                <a:ea typeface="Aptos" panose="020B0004020202020204" pitchFamily="34" charset="0"/>
                <a:cs typeface="Times New Roman" panose="02020603050405020304" pitchFamily="18" charset="0"/>
              </a:rPr>
              <a:t>Suitable for subjects requiring direct instruction</a:t>
            </a:r>
            <a:endParaRPr lang="en-US" sz="26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ea typeface="Aptos" panose="020B0004020202020204" pitchFamily="34" charset="0"/>
                <a:cs typeface="Times New Roman" panose="02020603050405020304" pitchFamily="18" charset="0"/>
              </a:rPr>
              <a:t>This method is more passive for learners.</a:t>
            </a:r>
            <a:endParaRPr lang="en-US" sz="26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ea typeface="Aptos" panose="020B0004020202020204" pitchFamily="34" charset="0"/>
                <a:cs typeface="Times New Roman" panose="02020603050405020304" pitchFamily="18" charset="0"/>
              </a:rPr>
              <a:t>Example: A history teacher might give a lecture on the causes of World War I. </a:t>
            </a:r>
            <a:r>
              <a:rPr lang="en-US" sz="2600" dirty="0">
                <a:ea typeface="Aptos" panose="020B000402020202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ea typeface="Aptos" panose="020B0004020202020204" pitchFamily="34" charset="0"/>
                <a:cs typeface="Times New Roman" panose="02020603050405020304" pitchFamily="18" charset="0"/>
              </a:rPr>
              <a:t>The teacher presents the material while students listen and take notes </a:t>
            </a:r>
            <a:r>
              <a:rPr lang="en-GB" altLang="en-US" sz="2600" b="1" dirty="0">
                <a:solidFill>
                  <a:schemeClr val="bg1"/>
                </a:solidFill>
                <a:cs typeface="Times New Roman" panose="02020603050405020304" pitchFamily="18" charset="0"/>
              </a:rPr>
              <a:t>pedagogy</a:t>
            </a:r>
            <a:endParaRPr lang="en-RW" sz="2600" dirty="0">
              <a:effectLst/>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370588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D4CE7-8CDB-73CD-5385-0D9AA103E66A}"/>
              </a:ext>
            </a:extLst>
          </p:cNvPr>
          <p:cNvSpPr>
            <a:spLocks noGrp="1"/>
          </p:cNvSpPr>
          <p:nvPr>
            <p:ph type="title"/>
          </p:nvPr>
        </p:nvSpPr>
        <p:spPr/>
        <p:txBody>
          <a:bodyPr/>
          <a:lstStyle/>
          <a:p>
            <a:r>
              <a:rPr lang="en-US" sz="3200" b="1" dirty="0"/>
              <a:t>Surface learning</a:t>
            </a:r>
            <a:endParaRPr lang="en-RW" sz="3200" b="1" dirty="0"/>
          </a:p>
        </p:txBody>
      </p:sp>
      <p:sp>
        <p:nvSpPr>
          <p:cNvPr id="3" name="Content Placeholder 2">
            <a:extLst>
              <a:ext uri="{FF2B5EF4-FFF2-40B4-BE49-F238E27FC236}">
                <a16:creationId xmlns:a16="http://schemas.microsoft.com/office/drawing/2014/main" id="{C268DE20-F499-10D7-6068-FC21344FF58B}"/>
              </a:ext>
            </a:extLst>
          </p:cNvPr>
          <p:cNvSpPr>
            <a:spLocks noGrp="1"/>
          </p:cNvSpPr>
          <p:nvPr>
            <p:ph idx="1"/>
          </p:nvPr>
        </p:nvSpPr>
        <p:spPr/>
        <p:txBody>
          <a:bodyPr/>
          <a:lstStyle/>
          <a:p>
            <a:pPr>
              <a:lnSpc>
                <a:spcPct val="107000"/>
              </a:lnSpc>
              <a:spcAft>
                <a:spcPts val="800"/>
              </a:spcAft>
            </a:pPr>
            <a:r>
              <a:rPr lang="en-RW" sz="2400" b="1" dirty="0">
                <a:latin typeface="Times New Roman" panose="02020603050405020304" pitchFamily="18" charset="0"/>
                <a:ea typeface="Aptos" panose="020B0004020202020204" pitchFamily="34" charset="0"/>
                <a:cs typeface="Times New Roman" panose="02020603050405020304" pitchFamily="18" charset="0"/>
              </a:rPr>
              <a:t>Key </a:t>
            </a:r>
            <a:r>
              <a:rPr lang="en-US" sz="2400" b="1" dirty="0">
                <a:latin typeface="Times New Roman" panose="02020603050405020304" pitchFamily="18" charset="0"/>
                <a:ea typeface="Aptos" panose="020B0004020202020204" pitchFamily="34" charset="0"/>
                <a:cs typeface="Times New Roman" panose="02020603050405020304" pitchFamily="18" charset="0"/>
              </a:rPr>
              <a:t>c</a:t>
            </a:r>
            <a:r>
              <a:rPr lang="en-RW" sz="2400" b="1" dirty="0" err="1">
                <a:latin typeface="Times New Roman" panose="02020603050405020304" pitchFamily="18" charset="0"/>
                <a:ea typeface="Aptos" panose="020B0004020202020204" pitchFamily="34" charset="0"/>
                <a:cs typeface="Times New Roman" panose="02020603050405020304" pitchFamily="18" charset="0"/>
              </a:rPr>
              <a:t>haracteristics</a:t>
            </a:r>
            <a:r>
              <a:rPr lang="en-RW" sz="2400" dirty="0">
                <a:latin typeface="Times New Roman" panose="02020603050405020304" pitchFamily="18" charset="0"/>
                <a:ea typeface="Aptos" panose="020B0004020202020204" pitchFamily="34" charset="0"/>
                <a:cs typeface="Times New Roman" panose="02020603050405020304" pitchFamily="18" charset="0"/>
              </a:rPr>
              <a:t>:</a:t>
            </a:r>
          </a:p>
          <a:p>
            <a:pPr marL="342900" indent="-342900">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Focus on rote memorization.</a:t>
            </a:r>
          </a:p>
          <a:p>
            <a:pPr marL="342900" indent="-342900">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Learning is often task-oriented (e.g., completing assignments for marks).</a:t>
            </a:r>
          </a:p>
          <a:p>
            <a:pPr marL="342900" indent="-342900">
              <a:lnSpc>
                <a:spcPct val="107000"/>
              </a:lnSpc>
              <a:spcAft>
                <a:spcPts val="800"/>
              </a:spcAft>
              <a:buSzPts val="1000"/>
              <a:buFont typeface="Symbol" panose="05050102010706020507" pitchFamily="18" charset="2"/>
              <a:buChar char=""/>
              <a:tabLst>
                <a:tab pos="457200" algn="l"/>
              </a:tabLst>
            </a:pPr>
            <a:r>
              <a:rPr lang="en-RW" sz="2400" dirty="0">
                <a:latin typeface="Times New Roman" panose="02020603050405020304" pitchFamily="18" charset="0"/>
                <a:ea typeface="Aptos" panose="020B0004020202020204" pitchFamily="34" charset="0"/>
                <a:cs typeface="Times New Roman" panose="02020603050405020304" pitchFamily="18" charset="0"/>
              </a:rPr>
              <a:t>Minimal effort in understanding the material beyond what is necessary for exams or assignments.</a:t>
            </a:r>
          </a:p>
          <a:p>
            <a:endParaRPr lang="en-RW" dirty="0"/>
          </a:p>
        </p:txBody>
      </p:sp>
    </p:spTree>
    <p:extLst>
      <p:ext uri="{BB962C8B-B14F-4D97-AF65-F5344CB8AC3E}">
        <p14:creationId xmlns:p14="http://schemas.microsoft.com/office/powerpoint/2010/main" val="100191118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273F2-AD64-6C8F-0E22-D0344A7A2DDC}"/>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7A07A165-CEFF-E4D7-CB5E-C4D3C287E483}"/>
              </a:ext>
            </a:extLst>
          </p:cNvPr>
          <p:cNvSpPr>
            <a:spLocks noGrp="1"/>
          </p:cNvSpPr>
          <p:nvPr>
            <p:ph idx="1"/>
          </p:nvPr>
        </p:nvSpPr>
        <p:spPr/>
        <p:txBody>
          <a:bodyPr>
            <a:normAutofit/>
          </a:bodyPr>
          <a:lstStyle/>
          <a:p>
            <a:pPr>
              <a:lnSpc>
                <a:spcPct val="107000"/>
              </a:lnSpc>
              <a:spcAft>
                <a:spcPts val="800"/>
              </a:spcAft>
              <a:buFont typeface="Wingdings" panose="05000000000000000000" pitchFamily="2" charset="2"/>
              <a:buChar char="ü"/>
            </a:pPr>
            <a:r>
              <a:rPr lang="en-RW" sz="2400" b="1" dirty="0">
                <a:effectLst/>
                <a:ea typeface="Aptos" panose="020B0004020202020204" pitchFamily="34" charset="0"/>
                <a:cs typeface="Times New Roman" panose="02020603050405020304" pitchFamily="18" charset="0"/>
              </a:rPr>
              <a:t>Discussion </a:t>
            </a:r>
            <a:r>
              <a:rPr lang="en-US" sz="2400" b="1" dirty="0">
                <a:effectLst/>
                <a:ea typeface="Aptos" panose="020B0004020202020204" pitchFamily="34" charset="0"/>
                <a:cs typeface="Times New Roman" panose="02020603050405020304" pitchFamily="18" charset="0"/>
              </a:rPr>
              <a:t>m</a:t>
            </a:r>
            <a:r>
              <a:rPr lang="en-RW" sz="2400" b="1" dirty="0" err="1">
                <a:effectLst/>
                <a:ea typeface="Aptos" panose="020B0004020202020204" pitchFamily="34" charset="0"/>
                <a:cs typeface="Times New Roman" panose="02020603050405020304" pitchFamily="18" charset="0"/>
              </a:rPr>
              <a:t>ethod</a:t>
            </a:r>
            <a:endParaRPr lang="en-RW" sz="24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ea typeface="Aptos" panose="020B0004020202020204" pitchFamily="34" charset="0"/>
                <a:cs typeface="Times New Roman" panose="02020603050405020304" pitchFamily="18" charset="0"/>
              </a:rPr>
              <a:t>Teachers guide students in open-ended conversations</a:t>
            </a:r>
            <a:r>
              <a:rPr lang="en-US" sz="2400" dirty="0">
                <a:effectLst/>
                <a:ea typeface="Aptos" panose="020B0004020202020204" pitchFamily="34" charset="0"/>
                <a:cs typeface="Times New Roman" panose="02020603050405020304" pitchFamily="18" charset="0"/>
              </a:rPr>
              <a:t> around a specific topic</a:t>
            </a:r>
            <a:r>
              <a:rPr lang="en-RW" sz="2400" dirty="0">
                <a:effectLst/>
                <a:ea typeface="Aptos" panose="020B0004020202020204" pitchFamily="34" charset="0"/>
                <a:cs typeface="Times New Roman" panose="02020603050405020304" pitchFamily="18" charset="0"/>
              </a:rPr>
              <a:t>, allowing students to express</a:t>
            </a:r>
            <a:r>
              <a:rPr lang="en-US" sz="2400" dirty="0">
                <a:effectLst/>
                <a:ea typeface="Aptos" panose="020B0004020202020204" pitchFamily="34" charset="0"/>
                <a:cs typeface="Times New Roman" panose="02020603050405020304" pitchFamily="18" charset="0"/>
              </a:rPr>
              <a:t>/share</a:t>
            </a:r>
            <a:r>
              <a:rPr lang="en-RW" sz="2400" dirty="0">
                <a:effectLst/>
                <a:ea typeface="Aptos" panose="020B0004020202020204" pitchFamily="34" charset="0"/>
                <a:cs typeface="Times New Roman" panose="02020603050405020304" pitchFamily="18" charset="0"/>
              </a:rPr>
              <a:t> ideas, ask questions, and engage in critical thinking.</a:t>
            </a:r>
            <a:endParaRPr lang="en-US" sz="24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2400" dirty="0">
                <a:effectLst/>
                <a:latin typeface="Aptos" panose="020B0004020202020204" pitchFamily="34" charset="0"/>
                <a:ea typeface="Aptos" panose="020B0004020202020204" pitchFamily="34" charset="0"/>
                <a:cs typeface="Times New Roman" panose="02020603050405020304" pitchFamily="18" charset="0"/>
              </a:rPr>
              <a:t>It e</a:t>
            </a:r>
            <a:r>
              <a:rPr lang="en-RW" sz="2400" dirty="0" err="1">
                <a:effectLst/>
                <a:latin typeface="Aptos" panose="020B0004020202020204" pitchFamily="34" charset="0"/>
                <a:ea typeface="Aptos" panose="020B0004020202020204" pitchFamily="34" charset="0"/>
                <a:cs typeface="Times New Roman" panose="02020603050405020304" pitchFamily="18" charset="0"/>
              </a:rPr>
              <a:t>ncourages</a:t>
            </a:r>
            <a:r>
              <a:rPr lang="en-RW" sz="2400" dirty="0">
                <a:effectLst/>
                <a:latin typeface="Aptos" panose="020B0004020202020204" pitchFamily="34" charset="0"/>
                <a:ea typeface="Aptos" panose="020B0004020202020204" pitchFamily="34" charset="0"/>
                <a:cs typeface="Times New Roman" panose="02020603050405020304" pitchFamily="18" charset="0"/>
              </a:rPr>
              <a:t> active participation, enhances critical thinking, </a:t>
            </a:r>
            <a:r>
              <a:rPr lang="en-US" sz="2400" dirty="0">
                <a:effectLst/>
                <a:latin typeface="Aptos" panose="020B0004020202020204" pitchFamily="34" charset="0"/>
                <a:ea typeface="Aptos" panose="020B0004020202020204" pitchFamily="34" charset="0"/>
                <a:cs typeface="Times New Roman" panose="02020603050405020304" pitchFamily="18" charset="0"/>
              </a:rPr>
              <a:t>problem-solving </a:t>
            </a:r>
            <a:r>
              <a:rPr lang="en-RW" sz="2400" dirty="0">
                <a:effectLst/>
                <a:latin typeface="Aptos" panose="020B0004020202020204" pitchFamily="34" charset="0"/>
                <a:ea typeface="Aptos" panose="020B0004020202020204" pitchFamily="34" charset="0"/>
                <a:cs typeface="Times New Roman" panose="02020603050405020304" pitchFamily="18" charset="0"/>
              </a:rPr>
              <a:t>and develops communication skills.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2400" dirty="0">
                <a:latin typeface="Aptos" panose="020B0004020202020204" pitchFamily="34" charset="0"/>
                <a:ea typeface="Aptos" panose="020B0004020202020204" pitchFamily="34" charset="0"/>
                <a:cs typeface="Times New Roman" panose="02020603050405020304" pitchFamily="18" charset="0"/>
              </a:rPr>
              <a:t>It  c</a:t>
            </a:r>
            <a:r>
              <a:rPr lang="en-RW" sz="2400" dirty="0">
                <a:effectLst/>
                <a:latin typeface="Aptos" panose="020B0004020202020204" pitchFamily="34" charset="0"/>
                <a:ea typeface="Aptos" panose="020B0004020202020204" pitchFamily="34" charset="0"/>
                <a:cs typeface="Times New Roman" panose="02020603050405020304" pitchFamily="18" charset="0"/>
              </a:rPr>
              <a:t>an be challenging to manage in large classes or with students who are shy or reluctant to participate.</a:t>
            </a:r>
          </a:p>
          <a:p>
            <a:pPr marL="342900" lvl="0" indent="-342900">
              <a:lnSpc>
                <a:spcPct val="107000"/>
              </a:lnSpc>
              <a:spcAft>
                <a:spcPts val="800"/>
              </a:spcAft>
              <a:buSzPts val="1000"/>
              <a:buFont typeface="Symbol" panose="05050102010706020507" pitchFamily="18" charset="2"/>
              <a:buChar char=""/>
              <a:tabLst>
                <a:tab pos="457200" algn="l"/>
              </a:tabLst>
            </a:pPr>
            <a:endParaRPr lang="en-RW" sz="2400" dirty="0">
              <a:effectLst/>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0668643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B4739-DA3B-5C76-50FC-3DEC9FD431AA}"/>
              </a:ext>
            </a:extLst>
          </p:cNvPr>
          <p:cNvSpPr>
            <a:spLocks noGrp="1"/>
          </p:cNvSpPr>
          <p:nvPr>
            <p:ph type="title"/>
          </p:nvPr>
        </p:nvSpPr>
        <p:spPr/>
        <p:txBody>
          <a:bodyPr>
            <a:normAutofit/>
          </a:bodyPr>
          <a:lstStyle/>
          <a:p>
            <a:r>
              <a:rPr lang="en-US" sz="3200" b="1" dirty="0"/>
              <a:t>Example of a discussion method</a:t>
            </a:r>
            <a:endParaRPr lang="en-RW" sz="3200" b="1" dirty="0"/>
          </a:p>
        </p:txBody>
      </p:sp>
      <p:sp>
        <p:nvSpPr>
          <p:cNvPr id="3" name="Content Placeholder 2">
            <a:extLst>
              <a:ext uri="{FF2B5EF4-FFF2-40B4-BE49-F238E27FC236}">
                <a16:creationId xmlns:a16="http://schemas.microsoft.com/office/drawing/2014/main" id="{B57E9B67-9772-B363-FAFE-5920F1AD414B}"/>
              </a:ext>
            </a:extLst>
          </p:cNvPr>
          <p:cNvSpPr>
            <a:spLocks noGrp="1"/>
          </p:cNvSpPr>
          <p:nvPr>
            <p:ph idx="1"/>
          </p:nvPr>
        </p:nvSpPr>
        <p:spPr/>
        <p:txBody>
          <a:bodyPr>
            <a:norm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Example: An English teacher asks students to discuss the themes of a novel they’ve just read, such as "To Kill a Mockingbird."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class might break into small groups to discuss questions like, "How does Harper Lee address racial inequality?“</a:t>
            </a:r>
            <a:endParaRPr lang="en-US" sz="24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guides the discussion with open-ended questions, encouraging students to share their thoughts and ideas.</a:t>
            </a:r>
            <a:endParaRPr lang="en-RW" sz="2400" dirty="0"/>
          </a:p>
        </p:txBody>
      </p:sp>
    </p:spTree>
    <p:extLst>
      <p:ext uri="{BB962C8B-B14F-4D97-AF65-F5344CB8AC3E}">
        <p14:creationId xmlns:p14="http://schemas.microsoft.com/office/powerpoint/2010/main" val="1600650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7157B-1CCE-BB4E-F005-F62DE7AA68D2}"/>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BF576AA0-6CCF-6FA4-3A6C-1532C9E9597C}"/>
              </a:ext>
            </a:extLst>
          </p:cNvPr>
          <p:cNvSpPr>
            <a:spLocks noGrp="1"/>
          </p:cNvSpPr>
          <p:nvPr>
            <p:ph idx="1"/>
          </p:nvPr>
        </p:nvSpPr>
        <p:spPr/>
        <p:txBody>
          <a:bodyPr>
            <a:normAutofit/>
          </a:bodyPr>
          <a:lstStyle/>
          <a:p>
            <a:pPr>
              <a:lnSpc>
                <a:spcPct val="107000"/>
              </a:lnSpc>
              <a:spcAft>
                <a:spcPts val="800"/>
              </a:spcAft>
              <a:buFont typeface="Wingdings" panose="05000000000000000000" pitchFamily="2" charset="2"/>
              <a:buChar char="ü"/>
            </a:pPr>
            <a:r>
              <a:rPr lang="en-RW" sz="2400" b="1" dirty="0">
                <a:effectLst/>
                <a:latin typeface="Aptos" panose="020B0004020202020204" pitchFamily="34" charset="0"/>
                <a:ea typeface="Aptos" panose="020B0004020202020204" pitchFamily="34" charset="0"/>
                <a:cs typeface="Times New Roman" panose="02020603050405020304" pitchFamily="18" charset="0"/>
              </a:rPr>
              <a:t>Demonstration Method</a:t>
            </a:r>
            <a:endParaRPr lang="en-RW"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ea typeface="Aptos" panose="020B0004020202020204" pitchFamily="34" charset="0"/>
                <a:cs typeface="Times New Roman" panose="02020603050405020304" pitchFamily="18" charset="0"/>
              </a:rPr>
              <a:t>The teacher demonstrates a concept, skill, or process, typically in a hands-on, practical context (e.g., laboratory or vocational training).</a:t>
            </a: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ea typeface="Aptos" panose="020B0004020202020204" pitchFamily="34" charset="0"/>
                <a:cs typeface="Times New Roman" panose="02020603050405020304" pitchFamily="18" charset="0"/>
              </a:rPr>
              <a:t>Students observe and then replicate the process to learn through experience.</a:t>
            </a:r>
            <a:endParaRPr lang="en-US" sz="24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2400" dirty="0"/>
              <a:t>Students are actively involved in the learning process as they watch, observe, and sometimes even participate in the demonstration, leading to better retention</a:t>
            </a:r>
            <a:endParaRPr lang="en-RW" sz="2400" dirty="0">
              <a:effectLst/>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10830276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9D31E-26A9-C39C-6D29-F0EFDDC2A933}"/>
              </a:ext>
            </a:extLst>
          </p:cNvPr>
          <p:cNvSpPr>
            <a:spLocks noGrp="1"/>
          </p:cNvSpPr>
          <p:nvPr>
            <p:ph type="title"/>
          </p:nvPr>
        </p:nvSpPr>
        <p:spPr/>
        <p:txBody>
          <a:bodyPr>
            <a:normAutofit/>
          </a:bodyPr>
          <a:lstStyle/>
          <a:p>
            <a:r>
              <a:rPr lang="en-US" sz="3200" b="1" dirty="0"/>
              <a:t>Example of a demonstration method</a:t>
            </a:r>
            <a:endParaRPr lang="en-RW" sz="3200" b="1" dirty="0"/>
          </a:p>
        </p:txBody>
      </p:sp>
      <p:sp>
        <p:nvSpPr>
          <p:cNvPr id="3" name="Content Placeholder 2">
            <a:extLst>
              <a:ext uri="{FF2B5EF4-FFF2-40B4-BE49-F238E27FC236}">
                <a16:creationId xmlns:a16="http://schemas.microsoft.com/office/drawing/2014/main" id="{D3B22D4D-9616-FA65-B20F-4D2A69410546}"/>
              </a:ext>
            </a:extLst>
          </p:cNvPr>
          <p:cNvSpPr>
            <a:spLocks noGrp="1"/>
          </p:cNvSpPr>
          <p:nvPr>
            <p:ph idx="1"/>
          </p:nvPr>
        </p:nvSpPr>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Example: A science teacher demonstrates how to conduct a chemical reaction in a lab.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For instance, they might mix vinegar and baking soda to show how the reaction produces gas and causes bubbling.</a:t>
            </a: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performs the demonstration step by step while explaining the underlying scientific principles.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Students observe and may be invited to take notes or predict outcomes before the reaction occurs.</a:t>
            </a:r>
          </a:p>
          <a:p>
            <a:endParaRPr lang="en-RW" dirty="0"/>
          </a:p>
        </p:txBody>
      </p:sp>
    </p:spTree>
    <p:extLst>
      <p:ext uri="{BB962C8B-B14F-4D97-AF65-F5344CB8AC3E}">
        <p14:creationId xmlns:p14="http://schemas.microsoft.com/office/powerpoint/2010/main" val="24573334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88C02-68FA-103B-BCF5-E7722DA7B5C9}"/>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516F3C50-F1D1-BD09-EAC0-F65EB2143CE9}"/>
              </a:ext>
            </a:extLst>
          </p:cNvPr>
          <p:cNvSpPr>
            <a:spLocks noGrp="1"/>
          </p:cNvSpPr>
          <p:nvPr>
            <p:ph idx="1"/>
          </p:nvPr>
        </p:nvSpPr>
        <p:spPr>
          <a:xfrm>
            <a:off x="838200" y="1825625"/>
            <a:ext cx="10515600" cy="4922416"/>
          </a:xfrm>
        </p:spPr>
        <p:txBody>
          <a:bodyPr>
            <a:normAutofit fontScale="92500" lnSpcReduction="20000"/>
          </a:bodyPr>
          <a:lstStyle/>
          <a:p>
            <a:pPr>
              <a:lnSpc>
                <a:spcPct val="107000"/>
              </a:lnSpc>
              <a:spcAft>
                <a:spcPts val="800"/>
              </a:spcAft>
              <a:buFont typeface="Wingdings" panose="05000000000000000000" pitchFamily="2" charset="2"/>
              <a:buChar char="ü"/>
            </a:pPr>
            <a:r>
              <a:rPr lang="en-RW" sz="2600" b="1" dirty="0">
                <a:effectLst/>
                <a:latin typeface="Aptos" panose="020B0004020202020204" pitchFamily="34" charset="0"/>
                <a:ea typeface="Aptos" panose="020B0004020202020204" pitchFamily="34" charset="0"/>
                <a:cs typeface="Times New Roman" panose="02020603050405020304" pitchFamily="18" charset="0"/>
              </a:rPr>
              <a:t>Inquiry-Based Learning</a:t>
            </a:r>
            <a:r>
              <a:rPr lang="en-US" sz="2600" b="1" dirty="0">
                <a:effectLst/>
                <a:latin typeface="Aptos" panose="020B0004020202020204" pitchFamily="34" charset="0"/>
                <a:ea typeface="Aptos" panose="020B0004020202020204" pitchFamily="34" charset="0"/>
                <a:cs typeface="Times New Roman" panose="02020603050405020304" pitchFamily="18" charset="0"/>
              </a:rPr>
              <a:t> (IBL) method</a:t>
            </a:r>
            <a:endParaRPr lang="en-RW"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This method encourages students to ask questions and seek answers through investigation and exploration </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Teachers act as facilitators, guiding students to ask questions and explore topics through research and problem-solving.</a:t>
            </a: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Students actively engage in the learning process, experimenting, investigating, and discovering answers.</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Promotes curiosity, independent learning, and problem-solving skills. Develops critical thinking by encouraging students to engage with content deeply.</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600" dirty="0">
                <a:effectLst/>
                <a:latin typeface="Aptos" panose="020B0004020202020204" pitchFamily="34" charset="0"/>
                <a:ea typeface="Aptos" panose="020B0004020202020204" pitchFamily="34" charset="0"/>
                <a:cs typeface="Times New Roman" panose="02020603050405020304" pitchFamily="18" charset="0"/>
              </a:rPr>
              <a:t>May be time-consuming and may not suit all learning styles</a:t>
            </a:r>
          </a:p>
          <a:p>
            <a:endParaRPr lang="en-RW" dirty="0"/>
          </a:p>
        </p:txBody>
      </p:sp>
    </p:spTree>
    <p:extLst>
      <p:ext uri="{BB962C8B-B14F-4D97-AF65-F5344CB8AC3E}">
        <p14:creationId xmlns:p14="http://schemas.microsoft.com/office/powerpoint/2010/main" val="194212395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EF160-76E6-ECDE-9F91-C374BEBC46E0}"/>
              </a:ext>
            </a:extLst>
          </p:cNvPr>
          <p:cNvSpPr>
            <a:spLocks noGrp="1"/>
          </p:cNvSpPr>
          <p:nvPr>
            <p:ph type="title"/>
          </p:nvPr>
        </p:nvSpPr>
        <p:spPr/>
        <p:txBody>
          <a:bodyPr>
            <a:normAutofit/>
          </a:bodyPr>
          <a:lstStyle/>
          <a:p>
            <a:r>
              <a:rPr lang="en-US" sz="3600" b="1" dirty="0"/>
              <a:t>Example of an </a:t>
            </a:r>
            <a:r>
              <a:rPr lang="en-RW" sz="3600" b="1" dirty="0">
                <a:effectLst/>
                <a:latin typeface="Aptos" panose="020B0004020202020204" pitchFamily="34" charset="0"/>
                <a:ea typeface="Aptos" panose="020B0004020202020204" pitchFamily="34" charset="0"/>
                <a:cs typeface="Times New Roman" panose="02020603050405020304" pitchFamily="18" charset="0"/>
              </a:rPr>
              <a:t>Inquiry-Based Learning</a:t>
            </a:r>
            <a:r>
              <a:rPr lang="en-US" sz="3600" b="1" dirty="0">
                <a:effectLst/>
                <a:latin typeface="Aptos" panose="020B0004020202020204" pitchFamily="34" charset="0"/>
                <a:ea typeface="Aptos" panose="020B0004020202020204" pitchFamily="34" charset="0"/>
                <a:cs typeface="Times New Roman" panose="02020603050405020304" pitchFamily="18" charset="0"/>
              </a:rPr>
              <a:t> method</a:t>
            </a:r>
            <a:br>
              <a:rPr lang="en-RW" sz="4400" dirty="0">
                <a:effectLst/>
                <a:latin typeface="Aptos" panose="020B0004020202020204" pitchFamily="34" charset="0"/>
                <a:ea typeface="Aptos" panose="020B0004020202020204" pitchFamily="34" charset="0"/>
                <a:cs typeface="Times New Roman" panose="02020603050405020304" pitchFamily="18" charset="0"/>
              </a:rPr>
            </a:br>
            <a:endParaRPr lang="en-RW" dirty="0"/>
          </a:p>
        </p:txBody>
      </p:sp>
      <p:sp>
        <p:nvSpPr>
          <p:cNvPr id="3" name="Content Placeholder 2">
            <a:extLst>
              <a:ext uri="{FF2B5EF4-FFF2-40B4-BE49-F238E27FC236}">
                <a16:creationId xmlns:a16="http://schemas.microsoft.com/office/drawing/2014/main" id="{3FC92732-310F-0173-18FD-9D70DF1FF0E8}"/>
              </a:ext>
            </a:extLst>
          </p:cNvPr>
          <p:cNvSpPr>
            <a:spLocks noGrp="1"/>
          </p:cNvSpPr>
          <p:nvPr>
            <p:ph idx="1"/>
          </p:nvPr>
        </p:nvSpPr>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Example: A biology teacher sets up an experiment where students observe plant growth under different light conditions.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 The teacher poses questions like, "What factors might affect the growth of plants?" and "How can we test our hypothesis?"</a:t>
            </a: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Students are encouraged to develop their own hypotheses and conduct the experiment.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acts as a facilitator, guiding students through the process of inquiry, data collection, and analysis.</a:t>
            </a:r>
          </a:p>
          <a:p>
            <a:endParaRPr lang="en-RW" dirty="0"/>
          </a:p>
        </p:txBody>
      </p:sp>
    </p:spTree>
    <p:extLst>
      <p:ext uri="{BB962C8B-B14F-4D97-AF65-F5344CB8AC3E}">
        <p14:creationId xmlns:p14="http://schemas.microsoft.com/office/powerpoint/2010/main" val="265075873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89628-1693-1DED-7B4A-A1A234E018F5}"/>
              </a:ext>
            </a:extLst>
          </p:cNvPr>
          <p:cNvSpPr>
            <a:spLocks noGrp="1"/>
          </p:cNvSpPr>
          <p:nvPr>
            <p:ph type="title"/>
          </p:nvPr>
        </p:nvSpPr>
        <p:spPr/>
        <p:txBody>
          <a:bodyPr>
            <a:normAutofit/>
          </a:bodyPr>
          <a:lstStyle/>
          <a:p>
            <a:r>
              <a:rPr lang="en-US" sz="3200" b="1" dirty="0">
                <a:effectLst/>
                <a:latin typeface="Aptos" panose="020B0004020202020204" pitchFamily="34" charset="0"/>
                <a:ea typeface="Aptos" panose="020B0004020202020204" pitchFamily="34" charset="0"/>
                <a:cs typeface="Times New Roman" panose="02020603050405020304" pitchFamily="18" charset="0"/>
              </a:rPr>
              <a:t>General </a:t>
            </a:r>
            <a:r>
              <a:rPr lang="en-US" sz="3200" b="1" dirty="0">
                <a:latin typeface="Aptos" panose="020B0004020202020204" pitchFamily="34" charset="0"/>
                <a:ea typeface="Aptos" panose="020B0004020202020204" pitchFamily="34" charset="0"/>
                <a:cs typeface="Times New Roman" panose="02020603050405020304" pitchFamily="18" charset="0"/>
              </a:rPr>
              <a:t>m</a:t>
            </a:r>
            <a:r>
              <a:rPr lang="en-RW" sz="3200" b="1" dirty="0" err="1">
                <a:effectLst/>
                <a:latin typeface="Aptos" panose="020B0004020202020204" pitchFamily="34" charset="0"/>
                <a:ea typeface="Aptos" panose="020B0004020202020204" pitchFamily="34" charset="0"/>
                <a:cs typeface="Times New Roman" panose="02020603050405020304" pitchFamily="18" charset="0"/>
              </a:rPr>
              <a:t>ethods</a:t>
            </a:r>
            <a:r>
              <a:rPr lang="en-RW" sz="3200" b="1" dirty="0">
                <a:effectLst/>
                <a:latin typeface="Aptos" panose="020B0004020202020204" pitchFamily="34" charset="0"/>
                <a:ea typeface="Aptos" panose="020B0004020202020204" pitchFamily="34" charset="0"/>
                <a:cs typeface="Times New Roman" panose="02020603050405020304" pitchFamily="18" charset="0"/>
              </a:rPr>
              <a:t> of teaching and learning</a:t>
            </a:r>
            <a:endParaRPr lang="en-RW" sz="3200" dirty="0"/>
          </a:p>
        </p:txBody>
      </p:sp>
      <p:sp>
        <p:nvSpPr>
          <p:cNvPr id="3" name="Content Placeholder 2">
            <a:extLst>
              <a:ext uri="{FF2B5EF4-FFF2-40B4-BE49-F238E27FC236}">
                <a16:creationId xmlns:a16="http://schemas.microsoft.com/office/drawing/2014/main" id="{1552B6F7-B6A6-F124-526F-1890F75DDDBE}"/>
              </a:ext>
            </a:extLst>
          </p:cNvPr>
          <p:cNvSpPr>
            <a:spLocks noGrp="1"/>
          </p:cNvSpPr>
          <p:nvPr>
            <p:ph idx="1"/>
          </p:nvPr>
        </p:nvSpPr>
        <p:spPr>
          <a:xfrm>
            <a:off x="648182" y="1493134"/>
            <a:ext cx="10705618" cy="5243331"/>
          </a:xfrm>
        </p:spPr>
        <p:txBody>
          <a:bodyPr>
            <a:normAutofit fontScale="92500" lnSpcReduction="20000"/>
          </a:bodyPr>
          <a:lstStyle/>
          <a:p>
            <a:pPr>
              <a:lnSpc>
                <a:spcPct val="107000"/>
              </a:lnSpc>
              <a:spcAft>
                <a:spcPts val="800"/>
              </a:spcAft>
              <a:buFont typeface="Wingdings" panose="05000000000000000000" pitchFamily="2" charset="2"/>
              <a:buChar char="ü"/>
            </a:pPr>
            <a:r>
              <a:rPr lang="en-RW" sz="2600" b="1" dirty="0">
                <a:effectLst/>
                <a:ea typeface="Aptos" panose="020B0004020202020204" pitchFamily="34" charset="0"/>
                <a:cs typeface="Times New Roman" panose="02020603050405020304" pitchFamily="18" charset="0"/>
              </a:rPr>
              <a:t>Collaborative/Cooperative Learning</a:t>
            </a:r>
            <a:r>
              <a:rPr lang="en-US" sz="2600" b="1" dirty="0">
                <a:effectLst/>
                <a:ea typeface="Aptos" panose="020B0004020202020204" pitchFamily="34" charset="0"/>
                <a:cs typeface="Times New Roman" panose="02020603050405020304" pitchFamily="18" charset="0"/>
              </a:rPr>
              <a:t> method</a:t>
            </a:r>
            <a:endParaRPr lang="en-RW" sz="2600" dirty="0">
              <a:effectLst/>
            </a:endParaRPr>
          </a:p>
          <a:p>
            <a:pPr lvl="1">
              <a:lnSpc>
                <a:spcPct val="107000"/>
              </a:lnSpc>
              <a:spcAft>
                <a:spcPts val="800"/>
              </a:spcAft>
              <a:buSzPts val="1000"/>
              <a:tabLst>
                <a:tab pos="914400" algn="l"/>
              </a:tabLst>
            </a:pPr>
            <a:r>
              <a:rPr lang="en-RW" sz="2600" dirty="0">
                <a:effectLst/>
                <a:ea typeface="Aptos" panose="020B0004020202020204" pitchFamily="34" charset="0"/>
                <a:cs typeface="Times New Roman" panose="02020603050405020304" pitchFamily="18" charset="0"/>
              </a:rPr>
              <a:t>Students work in small groups to solve complex, real-world problems. </a:t>
            </a:r>
            <a:endParaRPr lang="en-US" sz="2600" dirty="0">
              <a:effectLst/>
              <a:ea typeface="Aptos" panose="020B0004020202020204" pitchFamily="34" charset="0"/>
              <a:cs typeface="Times New Roman" panose="02020603050405020304" pitchFamily="18" charset="0"/>
            </a:endParaRPr>
          </a:p>
          <a:p>
            <a:pPr lvl="1">
              <a:lnSpc>
                <a:spcPct val="107000"/>
              </a:lnSpc>
              <a:spcAft>
                <a:spcPts val="800"/>
              </a:spcAft>
              <a:buSzPts val="1000"/>
              <a:tabLst>
                <a:tab pos="914400" algn="l"/>
              </a:tabLst>
            </a:pPr>
            <a:r>
              <a:rPr lang="en-RW" sz="2600" dirty="0">
                <a:effectLst/>
                <a:ea typeface="Aptos" panose="020B0004020202020204" pitchFamily="34" charset="0"/>
                <a:cs typeface="Times New Roman" panose="02020603050405020304" pitchFamily="18" charset="0"/>
              </a:rPr>
              <a:t>Teachers encourage students to work in groups to solve problems, complete tasks, or discuss topics.</a:t>
            </a:r>
            <a:endParaRPr lang="en-US" sz="2600" dirty="0">
              <a:ea typeface="Aptos" panose="020B0004020202020204" pitchFamily="34" charset="0"/>
              <a:cs typeface="Times New Roman" panose="02020603050405020304" pitchFamily="18" charset="0"/>
            </a:endParaRPr>
          </a:p>
          <a:p>
            <a:pPr lvl="1">
              <a:lnSpc>
                <a:spcPct val="107000"/>
              </a:lnSpc>
              <a:spcAft>
                <a:spcPts val="800"/>
              </a:spcAft>
              <a:buSzPts val="1000"/>
              <a:tabLst>
                <a:tab pos="914400" algn="l"/>
              </a:tabLst>
            </a:pPr>
            <a:r>
              <a:rPr lang="en-RW" sz="2600" dirty="0">
                <a:effectLst/>
                <a:ea typeface="Aptos" panose="020B0004020202020204" pitchFamily="34" charset="0"/>
                <a:cs typeface="Times New Roman" panose="02020603050405020304" pitchFamily="18" charset="0"/>
              </a:rPr>
              <a:t>The teacher provides guidance but the focus is on students' collaborative effort to find solutions.</a:t>
            </a:r>
            <a:endParaRPr lang="en-US" sz="2600" dirty="0">
              <a:effectLst/>
              <a:ea typeface="Aptos" panose="020B0004020202020204" pitchFamily="34" charset="0"/>
              <a:cs typeface="Times New Roman" panose="02020603050405020304" pitchFamily="18" charset="0"/>
            </a:endParaRPr>
          </a:p>
          <a:p>
            <a:pPr lvl="1">
              <a:lnSpc>
                <a:spcPct val="107000"/>
              </a:lnSpc>
              <a:spcAft>
                <a:spcPts val="800"/>
              </a:spcAft>
              <a:buSzPts val="1000"/>
              <a:tabLst>
                <a:tab pos="914400" algn="l"/>
              </a:tabLst>
            </a:pPr>
            <a:r>
              <a:rPr lang="en-RW" sz="2600" dirty="0">
                <a:effectLst/>
                <a:ea typeface="Aptos" panose="020B0004020202020204" pitchFamily="34" charset="0"/>
                <a:cs typeface="Times New Roman" panose="02020603050405020304" pitchFamily="18" charset="0"/>
              </a:rPr>
              <a:t>Students develop social, teamwork, and communication skills while learning content in a shared, interactive way.</a:t>
            </a:r>
            <a:endParaRPr lang="en-RW" sz="2600" dirty="0">
              <a:effectLst/>
            </a:endParaRPr>
          </a:p>
          <a:p>
            <a:pPr lvl="1">
              <a:lnSpc>
                <a:spcPct val="107000"/>
              </a:lnSpc>
              <a:spcAft>
                <a:spcPts val="800"/>
              </a:spcAft>
              <a:buSzPts val="1000"/>
              <a:tabLst>
                <a:tab pos="914400" algn="l"/>
              </a:tabLst>
            </a:pPr>
            <a:r>
              <a:rPr lang="en-US" sz="2600" dirty="0">
                <a:effectLst/>
                <a:ea typeface="Aptos" panose="020B0004020202020204" pitchFamily="34" charset="0"/>
                <a:cs typeface="Times New Roman" panose="02020603050405020304" pitchFamily="18" charset="0"/>
              </a:rPr>
              <a:t>It e</a:t>
            </a:r>
            <a:r>
              <a:rPr lang="en-RW" sz="2600" dirty="0" err="1">
                <a:effectLst/>
                <a:ea typeface="Aptos" panose="020B0004020202020204" pitchFamily="34" charset="0"/>
                <a:cs typeface="Times New Roman" panose="02020603050405020304" pitchFamily="18" charset="0"/>
              </a:rPr>
              <a:t>ncourages</a:t>
            </a:r>
            <a:r>
              <a:rPr lang="en-RW" sz="2600" dirty="0">
                <a:effectLst/>
                <a:ea typeface="Aptos" panose="020B0004020202020204" pitchFamily="34" charset="0"/>
                <a:cs typeface="Times New Roman" panose="02020603050405020304" pitchFamily="18" charset="0"/>
              </a:rPr>
              <a:t> collaboration, critical thinking, and application of knowledge to real-world situations.</a:t>
            </a:r>
          </a:p>
          <a:p>
            <a:pPr lvl="1">
              <a:lnSpc>
                <a:spcPct val="107000"/>
              </a:lnSpc>
              <a:spcAft>
                <a:spcPts val="800"/>
              </a:spcAft>
              <a:buSzPts val="1000"/>
              <a:tabLst>
                <a:tab pos="914400" algn="l"/>
              </a:tabLst>
            </a:pPr>
            <a:r>
              <a:rPr lang="en-US" sz="2600" dirty="0">
                <a:effectLst/>
                <a:ea typeface="Aptos" panose="020B0004020202020204" pitchFamily="34" charset="0"/>
                <a:cs typeface="Times New Roman" panose="02020603050405020304" pitchFamily="18" charset="0"/>
              </a:rPr>
              <a:t>It m</a:t>
            </a:r>
            <a:r>
              <a:rPr lang="en-RW" sz="2600" dirty="0">
                <a:effectLst/>
                <a:ea typeface="Aptos" panose="020B0004020202020204" pitchFamily="34" charset="0"/>
                <a:cs typeface="Times New Roman" panose="02020603050405020304" pitchFamily="18" charset="0"/>
              </a:rPr>
              <a:t>ay require more time and resources. Can be challenging for students if not well-structured.</a:t>
            </a:r>
          </a:p>
          <a:p>
            <a:pPr marL="742950" lvl="1" indent="-285750">
              <a:lnSpc>
                <a:spcPct val="107000"/>
              </a:lnSpc>
              <a:spcAft>
                <a:spcPts val="800"/>
              </a:spcAft>
              <a:buSzPts val="1000"/>
              <a:buFont typeface="Courier New" panose="02070309020205020404" pitchFamily="49" charset="0"/>
              <a:buChar char="o"/>
              <a:tabLst>
                <a:tab pos="914400" algn="l"/>
              </a:tabLst>
            </a:pPr>
            <a:endParaRPr lang="en-RW" sz="18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RW" sz="1800" dirty="0">
              <a:effectLst/>
              <a:latin typeface="Aptos" panose="020B0004020202020204" pitchFamily="34" charset="0"/>
              <a:ea typeface="Aptos" panose="020B0004020202020204" pitchFamily="34" charset="0"/>
              <a:cs typeface="Times New Roman" panose="02020603050405020304" pitchFamily="18" charset="0"/>
            </a:endParaRPr>
          </a:p>
          <a:p>
            <a:endParaRPr lang="en-RW" dirty="0"/>
          </a:p>
        </p:txBody>
      </p:sp>
    </p:spTree>
    <p:extLst>
      <p:ext uri="{BB962C8B-B14F-4D97-AF65-F5344CB8AC3E}">
        <p14:creationId xmlns:p14="http://schemas.microsoft.com/office/powerpoint/2010/main" val="414708292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19CC5-245A-374A-6CEF-7887C5938D0C}"/>
              </a:ext>
            </a:extLst>
          </p:cNvPr>
          <p:cNvSpPr>
            <a:spLocks noGrp="1"/>
          </p:cNvSpPr>
          <p:nvPr>
            <p:ph type="title"/>
          </p:nvPr>
        </p:nvSpPr>
        <p:spPr/>
        <p:txBody>
          <a:bodyPr>
            <a:normAutofit/>
          </a:bodyPr>
          <a:lstStyle/>
          <a:p>
            <a:r>
              <a:rPr lang="en-US" sz="3200" b="1" dirty="0">
                <a:effectLst/>
                <a:ea typeface="Aptos" panose="020B0004020202020204" pitchFamily="34" charset="0"/>
                <a:cs typeface="Times New Roman" panose="02020603050405020304" pitchFamily="18" charset="0"/>
              </a:rPr>
              <a:t>Example of </a:t>
            </a:r>
            <a:r>
              <a:rPr lang="en-RW" sz="3200" b="1" dirty="0">
                <a:effectLst/>
                <a:ea typeface="Aptos" panose="020B0004020202020204" pitchFamily="34" charset="0"/>
                <a:cs typeface="Times New Roman" panose="02020603050405020304" pitchFamily="18" charset="0"/>
              </a:rPr>
              <a:t>Collaborative/Cooperative Learning</a:t>
            </a:r>
            <a:r>
              <a:rPr lang="en-US" sz="3200" b="1" dirty="0">
                <a:effectLst/>
                <a:ea typeface="Aptos" panose="020B0004020202020204" pitchFamily="34" charset="0"/>
                <a:cs typeface="Times New Roman" panose="02020603050405020304" pitchFamily="18" charset="0"/>
              </a:rPr>
              <a:t> method</a:t>
            </a:r>
            <a:endParaRPr lang="en-RW" sz="3200" dirty="0"/>
          </a:p>
        </p:txBody>
      </p:sp>
      <p:sp>
        <p:nvSpPr>
          <p:cNvPr id="3" name="Content Placeholder 2">
            <a:extLst>
              <a:ext uri="{FF2B5EF4-FFF2-40B4-BE49-F238E27FC236}">
                <a16:creationId xmlns:a16="http://schemas.microsoft.com/office/drawing/2014/main" id="{893FE338-90D1-0657-668D-4B555DD9AF28}"/>
              </a:ext>
            </a:extLst>
          </p:cNvPr>
          <p:cNvSpPr>
            <a:spLocks noGrp="1"/>
          </p:cNvSpPr>
          <p:nvPr>
            <p:ph idx="1"/>
          </p:nvPr>
        </p:nvSpPr>
        <p:spPr/>
        <p:txBody>
          <a:bodyPr>
            <a:normAutofit fontScale="850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3200" dirty="0">
                <a:effectLst/>
                <a:ea typeface="Aptos" panose="020B0004020202020204" pitchFamily="34" charset="0"/>
                <a:cs typeface="Times New Roman" panose="02020603050405020304" pitchFamily="18" charset="0"/>
              </a:rPr>
              <a:t>Example: A language arts teacher assigns a group project where students work together to create a skit based on a historical event, such as the American Revolution. </a:t>
            </a:r>
            <a:endParaRPr lang="en-US" sz="32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3200" dirty="0">
                <a:effectLst/>
                <a:ea typeface="Aptos" panose="020B0004020202020204" pitchFamily="34" charset="0"/>
                <a:cs typeface="Times New Roman" panose="02020603050405020304" pitchFamily="18" charset="0"/>
              </a:rPr>
              <a:t>Each group member takes on a role (e.g., writer, director, performer, researcher).</a:t>
            </a:r>
          </a:p>
          <a:p>
            <a:pPr marL="342900" lvl="0" indent="-342900">
              <a:lnSpc>
                <a:spcPct val="107000"/>
              </a:lnSpc>
              <a:spcAft>
                <a:spcPts val="800"/>
              </a:spcAft>
              <a:buSzPts val="1000"/>
              <a:buFont typeface="Symbol" panose="05050102010706020507" pitchFamily="18" charset="2"/>
              <a:buChar char=""/>
              <a:tabLst>
                <a:tab pos="457200" algn="l"/>
              </a:tabLst>
            </a:pPr>
            <a:r>
              <a:rPr lang="en-RW" sz="3200" dirty="0">
                <a:effectLst/>
                <a:ea typeface="Aptos" panose="020B0004020202020204" pitchFamily="34" charset="0"/>
                <a:cs typeface="Times New Roman" panose="02020603050405020304" pitchFamily="18" charset="0"/>
              </a:rPr>
              <a:t>Students collaborate in small groups, sharing ideas and responsibilities. </a:t>
            </a:r>
            <a:endParaRPr lang="en-US" sz="3200" dirty="0">
              <a:effectLst/>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3200" dirty="0">
                <a:effectLst/>
                <a:ea typeface="Aptos" panose="020B0004020202020204" pitchFamily="34" charset="0"/>
                <a:cs typeface="Times New Roman" panose="02020603050405020304" pitchFamily="18" charset="0"/>
              </a:rPr>
              <a:t>The teacher provides oversight and support, but the students lead the project and learn through teamwork and shared learning.</a:t>
            </a:r>
          </a:p>
          <a:p>
            <a:endParaRPr lang="en-RW" dirty="0"/>
          </a:p>
        </p:txBody>
      </p:sp>
    </p:spTree>
    <p:extLst>
      <p:ext uri="{BB962C8B-B14F-4D97-AF65-F5344CB8AC3E}">
        <p14:creationId xmlns:p14="http://schemas.microsoft.com/office/powerpoint/2010/main" val="33002361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594CD-C4ED-0AED-BF30-AAB6F2D48831}"/>
              </a:ext>
            </a:extLst>
          </p:cNvPr>
          <p:cNvSpPr>
            <a:spLocks noGrp="1"/>
          </p:cNvSpPr>
          <p:nvPr>
            <p:ph type="title"/>
          </p:nvPr>
        </p:nvSpPr>
        <p:spPr/>
        <p:txBody>
          <a:bodyPr>
            <a:normAutofit/>
          </a:bodyPr>
          <a:lstStyle/>
          <a:p>
            <a:r>
              <a:rPr lang="en-RW" sz="3200" b="1" dirty="0">
                <a:effectLst/>
                <a:ea typeface="Aptos" panose="020B0004020202020204" pitchFamily="34" charset="0"/>
                <a:cs typeface="Times New Roman" panose="02020603050405020304" pitchFamily="18" charset="0"/>
              </a:rPr>
              <a:t>Problem-Based Learning (PBL)</a:t>
            </a:r>
            <a:r>
              <a:rPr lang="en-US" sz="3200" b="1" dirty="0">
                <a:effectLst/>
                <a:ea typeface="Aptos" panose="020B0004020202020204" pitchFamily="34" charset="0"/>
                <a:cs typeface="Times New Roman" panose="02020603050405020304" pitchFamily="18" charset="0"/>
              </a:rPr>
              <a:t> method</a:t>
            </a:r>
            <a:endParaRPr lang="en-RW" sz="3200" dirty="0"/>
          </a:p>
        </p:txBody>
      </p:sp>
      <p:sp>
        <p:nvSpPr>
          <p:cNvPr id="3" name="Content Placeholder 2">
            <a:extLst>
              <a:ext uri="{FF2B5EF4-FFF2-40B4-BE49-F238E27FC236}">
                <a16:creationId xmlns:a16="http://schemas.microsoft.com/office/drawing/2014/main" id="{E862AAA0-437F-2FA0-38A0-147C83AA4534}"/>
              </a:ext>
            </a:extLst>
          </p:cNvPr>
          <p:cNvSpPr>
            <a:spLocks noGrp="1"/>
          </p:cNvSpPr>
          <p:nvPr>
            <p:ph idx="1"/>
          </p:nvPr>
        </p:nvSpPr>
        <p:spPr>
          <a:xfrm>
            <a:off x="838200" y="1825624"/>
            <a:ext cx="10515600" cy="5032375"/>
          </a:xfrm>
        </p:spPr>
        <p:txBody>
          <a:bodyPr>
            <a:noAutofit/>
          </a:bodyPr>
          <a:lstStyle/>
          <a:p>
            <a:r>
              <a:rPr lang="en-US" sz="2400" dirty="0"/>
              <a:t>Students are presented with a real-world problem (often presented as a scenario or case study) that they must solve by applying their knowledge and skills.</a:t>
            </a:r>
          </a:p>
          <a:p>
            <a:pPr>
              <a:lnSpc>
                <a:spcPct val="107000"/>
              </a:lnSpc>
              <a:spcAft>
                <a:spcPts val="800"/>
              </a:spcAft>
            </a:pPr>
            <a:r>
              <a:rPr lang="en-RW" sz="2400" dirty="0">
                <a:effectLst/>
                <a:ea typeface="Aptos" panose="020B0004020202020204" pitchFamily="34" charset="0"/>
                <a:cs typeface="Times New Roman" panose="02020603050405020304" pitchFamily="18" charset="0"/>
              </a:rPr>
              <a:t>Students take responsibility for their learning, deciding how to approach the problem, what information they need, and how to solve it.</a:t>
            </a:r>
            <a:endParaRPr lang="en-US" sz="2400" dirty="0">
              <a:effectLst/>
              <a:ea typeface="Aptos" panose="020B0004020202020204" pitchFamily="34" charset="0"/>
              <a:cs typeface="Times New Roman" panose="02020603050405020304" pitchFamily="18" charset="0"/>
            </a:endParaRPr>
          </a:p>
          <a:p>
            <a:pPr>
              <a:lnSpc>
                <a:spcPct val="107000"/>
              </a:lnSpc>
              <a:spcAft>
                <a:spcPts val="800"/>
              </a:spcAft>
            </a:pPr>
            <a:r>
              <a:rPr lang="en-RW" sz="2400" dirty="0">
                <a:effectLst/>
                <a:ea typeface="Aptos" panose="020B0004020202020204" pitchFamily="34" charset="0"/>
                <a:cs typeface="Times New Roman" panose="02020603050405020304" pitchFamily="18" charset="0"/>
              </a:rPr>
              <a:t>PBL often involves teamwork, with students working in groups to </a:t>
            </a:r>
            <a:r>
              <a:rPr lang="en-RW" sz="2400" dirty="0" err="1">
                <a:effectLst/>
                <a:ea typeface="Aptos" panose="020B0004020202020204" pitchFamily="34" charset="0"/>
                <a:cs typeface="Times New Roman" panose="02020603050405020304" pitchFamily="18" charset="0"/>
              </a:rPr>
              <a:t>analyze</a:t>
            </a:r>
            <a:r>
              <a:rPr lang="en-RW" sz="2400" dirty="0">
                <a:effectLst/>
                <a:ea typeface="Aptos" panose="020B0004020202020204" pitchFamily="34" charset="0"/>
                <a:cs typeface="Times New Roman" panose="02020603050405020304" pitchFamily="18" charset="0"/>
              </a:rPr>
              <a:t>, research, and solve the problem.</a:t>
            </a:r>
          </a:p>
          <a:p>
            <a:pPr>
              <a:lnSpc>
                <a:spcPct val="107000"/>
              </a:lnSpc>
              <a:spcAft>
                <a:spcPts val="800"/>
              </a:spcAft>
            </a:pPr>
            <a:r>
              <a:rPr lang="en-RW" sz="2400" dirty="0">
                <a:effectLst/>
                <a:ea typeface="Aptos" panose="020B0004020202020204" pitchFamily="34" charset="0"/>
                <a:cs typeface="Times New Roman" panose="02020603050405020304" pitchFamily="18" charset="0"/>
              </a:rPr>
              <a:t>Students identify gaps in their knowledge, seek out resources, and engage in independent learning to fill those gaps.</a:t>
            </a:r>
          </a:p>
          <a:p>
            <a:r>
              <a:rPr lang="en-RW" sz="2400" dirty="0">
                <a:effectLst/>
                <a:ea typeface="Aptos" panose="020B0004020202020204" pitchFamily="34" charset="0"/>
                <a:cs typeface="Times New Roman" panose="02020603050405020304" pitchFamily="18" charset="0"/>
              </a:rPr>
              <a:t>Teachers act as facilitators rather than lecturers, guiding students as they navigate the problem-solving process and helping them stay on track</a:t>
            </a:r>
            <a:endParaRPr lang="en-RW" sz="2400" dirty="0"/>
          </a:p>
        </p:txBody>
      </p:sp>
    </p:spTree>
    <p:extLst>
      <p:ext uri="{BB962C8B-B14F-4D97-AF65-F5344CB8AC3E}">
        <p14:creationId xmlns:p14="http://schemas.microsoft.com/office/powerpoint/2010/main" val="200895967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60D39-CD83-BAB1-01A6-570C1F40C5E3}"/>
              </a:ext>
            </a:extLst>
          </p:cNvPr>
          <p:cNvSpPr>
            <a:spLocks noGrp="1"/>
          </p:cNvSpPr>
          <p:nvPr>
            <p:ph type="title"/>
          </p:nvPr>
        </p:nvSpPr>
        <p:spPr/>
        <p:txBody>
          <a:bodyPr>
            <a:normAutofit/>
          </a:bodyPr>
          <a:lstStyle/>
          <a:p>
            <a:r>
              <a:rPr lang="en-US" sz="3200" b="1" dirty="0">
                <a:effectLst/>
                <a:ea typeface="Aptos" panose="020B0004020202020204" pitchFamily="34" charset="0"/>
                <a:cs typeface="Times New Roman" panose="02020603050405020304" pitchFamily="18" charset="0"/>
              </a:rPr>
              <a:t>Example of a </a:t>
            </a:r>
            <a:r>
              <a:rPr lang="en-RW" sz="3200" b="1" dirty="0">
                <a:effectLst/>
                <a:ea typeface="Aptos" panose="020B0004020202020204" pitchFamily="34" charset="0"/>
                <a:cs typeface="Times New Roman" panose="02020603050405020304" pitchFamily="18" charset="0"/>
              </a:rPr>
              <a:t>Problem-Based Learning (PBL)</a:t>
            </a:r>
            <a:r>
              <a:rPr lang="en-US" sz="3200" b="1" dirty="0">
                <a:effectLst/>
                <a:ea typeface="Aptos" panose="020B0004020202020204" pitchFamily="34" charset="0"/>
                <a:cs typeface="Times New Roman" panose="02020603050405020304" pitchFamily="18" charset="0"/>
              </a:rPr>
              <a:t> method</a:t>
            </a:r>
            <a:endParaRPr lang="en-RW" sz="3200" dirty="0"/>
          </a:p>
        </p:txBody>
      </p:sp>
      <p:sp>
        <p:nvSpPr>
          <p:cNvPr id="3" name="Content Placeholder 2">
            <a:extLst>
              <a:ext uri="{FF2B5EF4-FFF2-40B4-BE49-F238E27FC236}">
                <a16:creationId xmlns:a16="http://schemas.microsoft.com/office/drawing/2014/main" id="{224C16A7-72EF-4916-4D2B-4F025810580F}"/>
              </a:ext>
            </a:extLst>
          </p:cNvPr>
          <p:cNvSpPr>
            <a:spLocks noGrp="1"/>
          </p:cNvSpPr>
          <p:nvPr>
            <p:ph idx="1"/>
          </p:nvPr>
        </p:nvSpPr>
        <p:spPr/>
        <p: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Example: A math teacher presents a complex word problem involving algebra.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shows students how to break down the problem into smaller parts and apply formulas to solve it.</a:t>
            </a: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may work through the first part of the problem as a class, then assign similar problems for students to work on individually or in pairs.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RW" sz="2400" dirty="0">
                <a:effectLst/>
                <a:latin typeface="Aptos" panose="020B0004020202020204" pitchFamily="34" charset="0"/>
                <a:ea typeface="Aptos" panose="020B0004020202020204" pitchFamily="34" charset="0"/>
                <a:cs typeface="Times New Roman" panose="02020603050405020304" pitchFamily="18" charset="0"/>
              </a:rPr>
              <a:t>The teacher circulates and offers help as needed.</a:t>
            </a:r>
          </a:p>
          <a:p>
            <a:endParaRPr lang="en-RW" dirty="0"/>
          </a:p>
        </p:txBody>
      </p:sp>
    </p:spTree>
    <p:extLst>
      <p:ext uri="{BB962C8B-B14F-4D97-AF65-F5344CB8AC3E}">
        <p14:creationId xmlns:p14="http://schemas.microsoft.com/office/powerpoint/2010/main" val="1482543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1076</TotalTime>
  <Words>13543</Words>
  <Application>Microsoft Macintosh PowerPoint</Application>
  <PresentationFormat>Widescreen</PresentationFormat>
  <Paragraphs>871</Paragraphs>
  <Slides>132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132</vt:i4>
      </vt:variant>
    </vt:vector>
  </HeadingPairs>
  <TitlesOfParts>
    <vt:vector size="141" baseType="lpstr">
      <vt:lpstr>Aptos</vt:lpstr>
      <vt:lpstr>Aptos Display</vt:lpstr>
      <vt:lpstr>Arial</vt:lpstr>
      <vt:lpstr>Courier New</vt:lpstr>
      <vt:lpstr>Symbol</vt:lpstr>
      <vt:lpstr>Times New Roman</vt:lpstr>
      <vt:lpstr>Wingdings</vt:lpstr>
      <vt:lpstr>Wingdings 2</vt:lpstr>
      <vt:lpstr>Office Theme</vt:lpstr>
      <vt:lpstr>Unit 4: Approaches to learning, Principles, Methods and techniques of teaching and learning</vt:lpstr>
      <vt:lpstr>Unit Learning Outcomes</vt:lpstr>
      <vt:lpstr>1. Approaches to learning</vt:lpstr>
      <vt:lpstr>Deep learning</vt:lpstr>
      <vt:lpstr>Deep approach to learning</vt:lpstr>
      <vt:lpstr>Key characteristics of deep learning</vt:lpstr>
      <vt:lpstr>Surface Learning </vt:lpstr>
      <vt:lpstr>Surface learning</vt:lpstr>
      <vt:lpstr>Surface learning</vt:lpstr>
      <vt:lpstr>Strategic Learning </vt:lpstr>
      <vt:lpstr>Strategic learning</vt:lpstr>
      <vt:lpstr>Activity</vt:lpstr>
      <vt:lpstr>2. Principles of teaching and learning</vt:lpstr>
      <vt:lpstr>2. Principles of teaching and learning</vt:lpstr>
      <vt:lpstr>1. Motivation</vt:lpstr>
      <vt:lpstr>1. Motivation</vt:lpstr>
      <vt:lpstr>1. Motivation</vt:lpstr>
      <vt:lpstr>1. Motivation</vt:lpstr>
      <vt:lpstr>1. Motivation</vt:lpstr>
      <vt:lpstr> How can a teacher know that his/her students are motivated in his/her lesson? </vt:lpstr>
      <vt:lpstr>How can a teacher know that his/her students are motivated in his/her lesson? </vt:lpstr>
      <vt:lpstr>How can a teacher know that his/her students are motivated in his/her lesson? </vt:lpstr>
      <vt:lpstr> How can a teacher know that his/her students are motivated in his/her lesson? </vt:lpstr>
      <vt:lpstr>How can a teacher know that his/her students are not motivated in his/her lesson? </vt:lpstr>
      <vt:lpstr>How can a teacher know that his/her students are not motivated in his/her lesson? </vt:lpstr>
      <vt:lpstr>How can a teacher know that his/her students are not motivated in his/her lesson? </vt:lpstr>
      <vt:lpstr>How can a teacher know that his/her students are not motivated in his/her lesson? </vt:lpstr>
      <vt:lpstr>How can a teacher know that his/her students are not motivated in his/her lesson? </vt:lpstr>
      <vt:lpstr>What to do about it: </vt:lpstr>
      <vt:lpstr>How to motivate learners in class?</vt:lpstr>
      <vt:lpstr>How to motivate learners in class?</vt:lpstr>
      <vt:lpstr>How to motivate learners in class?</vt:lpstr>
      <vt:lpstr>How to motivate learners in class?</vt:lpstr>
      <vt:lpstr>How to motivate learners in class?</vt:lpstr>
      <vt:lpstr>How to motivate learners in class?</vt:lpstr>
      <vt:lpstr>How to motivate learners in class?</vt:lpstr>
      <vt:lpstr>How to motivate learners in class?</vt:lpstr>
      <vt:lpstr>2. Activity</vt:lpstr>
      <vt:lpstr>Activity</vt:lpstr>
      <vt:lpstr>3. Concretization</vt:lpstr>
      <vt:lpstr>Key strategies for concretization: </vt:lpstr>
      <vt:lpstr>4. Progression</vt:lpstr>
      <vt:lpstr>Progression</vt:lpstr>
      <vt:lpstr>Progression</vt:lpstr>
      <vt:lpstr>Progression</vt:lpstr>
      <vt:lpstr>5. Individualization /Personalized learning</vt:lpstr>
      <vt:lpstr>Individualization</vt:lpstr>
      <vt:lpstr>How to individualize learning? </vt:lpstr>
      <vt:lpstr>6. Cooperation</vt:lpstr>
      <vt:lpstr>Cooperation</vt:lpstr>
      <vt:lpstr>Cooperation</vt:lpstr>
      <vt:lpstr>7. Transfer</vt:lpstr>
      <vt:lpstr>Transfer</vt:lpstr>
      <vt:lpstr>Strategies for promoting transfer in the classroom: </vt:lpstr>
      <vt:lpstr>Strategies for Promoting Transfer in the Classroom: </vt:lpstr>
      <vt:lpstr>Principles of teaching and learning</vt:lpstr>
      <vt:lpstr> Principle I: Learners need to know what is important to learn</vt:lpstr>
      <vt:lpstr>Principle II: Learning is affected by prior knowledge</vt:lpstr>
      <vt:lpstr>Principle III: Active learning is more effective than passive learning</vt:lpstr>
      <vt:lpstr>Principle IV:  Learners can remember more when they make meaningful connections between what they already know and what they are learning</vt:lpstr>
      <vt:lpstr>Principle V: Learners need prompt frequent feedback</vt:lpstr>
      <vt:lpstr>Principle VI:  The ways teachers assess and evaluate students affect how students study and learn</vt:lpstr>
      <vt:lpstr>Principle VII: Learning takes time</vt:lpstr>
      <vt:lpstr>Principle VIII: Transfer knowledge and skills to new contexts requires much practice </vt:lpstr>
      <vt:lpstr>Principle IX: High expectations , coupled with appropriate support, encourage high achievement </vt:lpstr>
      <vt:lpstr>Principle X: Teachers can influence students’ motivation to learn</vt:lpstr>
      <vt:lpstr>Principle XI: Interaction between teacher and students and between students themselves, encourages learning</vt:lpstr>
      <vt:lpstr>Principle  XII: Learning is enhanced as learners assume responsibility for monitoring their own learning</vt:lpstr>
      <vt:lpstr>Other principles of teaching and learning</vt:lpstr>
      <vt:lpstr>Other principles of teaching and learning</vt:lpstr>
      <vt:lpstr>Other principles of teaching and learning</vt:lpstr>
      <vt:lpstr>Other principles of teaching and learning</vt:lpstr>
      <vt:lpstr>Other principles of teaching and learning</vt:lpstr>
      <vt:lpstr>3. General methods and strategies of teaching and learning</vt:lpstr>
      <vt:lpstr>General teaching methods</vt:lpstr>
      <vt:lpstr>General teaching strategies</vt:lpstr>
      <vt:lpstr>Differences between teaching methods and teaching strategies</vt:lpstr>
      <vt:lpstr>Key differences between teaching methods and teaching strategies</vt:lpstr>
      <vt:lpstr>General methods of teaching and learning</vt:lpstr>
      <vt:lpstr>Precursors of the new teaching methods</vt:lpstr>
      <vt:lpstr>Precursors of the new teaching methods</vt:lpstr>
      <vt:lpstr>Precursors of the new teaching methods</vt:lpstr>
      <vt:lpstr>Birth of the new teaching methods</vt:lpstr>
      <vt:lpstr>Birth of the new teaching methods</vt:lpstr>
      <vt:lpstr>Birth of the new teaching methods</vt:lpstr>
      <vt:lpstr>General methods of teaching and learning</vt:lpstr>
      <vt:lpstr>General methods of teaching and learning</vt:lpstr>
      <vt:lpstr>Lecture method</vt:lpstr>
      <vt:lpstr>Lecture method or lecturing </vt:lpstr>
      <vt:lpstr>General methods of teaching and learning</vt:lpstr>
      <vt:lpstr>Example of a discussion method</vt:lpstr>
      <vt:lpstr>General methods of teaching and learning</vt:lpstr>
      <vt:lpstr>Example of a demonstration method</vt:lpstr>
      <vt:lpstr>General methods of teaching and learning</vt:lpstr>
      <vt:lpstr>Example of an Inquiry-Based Learning method </vt:lpstr>
      <vt:lpstr>General methods of teaching and learning</vt:lpstr>
      <vt:lpstr>Example of Collaborative/Cooperative Learning method</vt:lpstr>
      <vt:lpstr>Problem-Based Learning (PBL) method</vt:lpstr>
      <vt:lpstr>Example of a Problem-Based Learning (PBL) method</vt:lpstr>
      <vt:lpstr>Another example of problem- based learning</vt:lpstr>
      <vt:lpstr>General methods of teaching and learning</vt:lpstr>
      <vt:lpstr>Example of a Project-Based Learning (PBL) method </vt:lpstr>
      <vt:lpstr>General methods of teaching and learning</vt:lpstr>
      <vt:lpstr>Question-answer method</vt:lpstr>
      <vt:lpstr>General methods of teaching and learning</vt:lpstr>
      <vt:lpstr>Example of a flipped classroom method </vt:lpstr>
      <vt:lpstr>Teaching styles</vt:lpstr>
      <vt:lpstr>Teaching styles</vt:lpstr>
      <vt:lpstr>Teaching styles</vt:lpstr>
      <vt:lpstr>Teaching styles</vt:lpstr>
      <vt:lpstr>Teaching styles</vt:lpstr>
      <vt:lpstr>Reflective question: Which method is the best?  </vt:lpstr>
      <vt:lpstr>Criteria to choose the suitable methods</vt:lpstr>
      <vt:lpstr>Learning objectives </vt:lpstr>
      <vt:lpstr>Nature of the content </vt:lpstr>
      <vt:lpstr>Student characteristics </vt:lpstr>
      <vt:lpstr>Student motivation and engagement </vt:lpstr>
      <vt:lpstr>Classroom environment </vt:lpstr>
      <vt:lpstr>Assessment method </vt:lpstr>
      <vt:lpstr>Teacher’s expertise and comfort level </vt:lpstr>
      <vt:lpstr>Cultural considerations </vt:lpstr>
      <vt:lpstr>Activity</vt:lpstr>
      <vt:lpstr>General teaching and learning strategies</vt:lpstr>
      <vt:lpstr>Teaching and learning strategies</vt:lpstr>
      <vt:lpstr>Teaching and learning strategies</vt:lpstr>
      <vt:lpstr>Teaching and learning strategies</vt:lpstr>
      <vt:lpstr>Teaching and learning strategies</vt:lpstr>
      <vt:lpstr>Teaching and learning strategies</vt:lpstr>
      <vt:lpstr>Activity</vt:lpstr>
      <vt:lpstr>Activity</vt:lpstr>
      <vt:lpstr>Check your progress</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Delphine MUKINGAMBEHO</dc:creator>
  <cp:lastModifiedBy>Leon NTABOMVURA</cp:lastModifiedBy>
  <cp:revision>77</cp:revision>
  <dcterms:created xsi:type="dcterms:W3CDTF">2025-01-12T17:57:45Z</dcterms:created>
  <dcterms:modified xsi:type="dcterms:W3CDTF">2025-02-05T07:08:29Z</dcterms:modified>
</cp:coreProperties>
</file>