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Alexandria" panose="020B0604020202020204" charset="-78"/>
      <p:regular r:id="rId11"/>
    </p:embeddedFont>
    <p:embeddedFont>
      <p:font typeface="Nobile" panose="020B0604020202020204" charset="0"/>
      <p:regular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48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198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283488" y="2110145"/>
            <a:ext cx="4919305" cy="4009311"/>
          </a:xfrm>
          <a:prstGeom prst="rect">
            <a:avLst/>
          </a:prstGeom>
        </p:spPr>
      </p:pic>
      <p:sp>
        <p:nvSpPr>
          <p:cNvPr id="4" name="Text 0"/>
          <p:cNvSpPr/>
          <p:nvPr/>
        </p:nvSpPr>
        <p:spPr>
          <a:xfrm>
            <a:off x="6280190" y="1648301"/>
            <a:ext cx="7556421" cy="2126337"/>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Alexandria" pitchFamily="34" charset="0"/>
                <a:ea typeface="Alexandria" pitchFamily="34" charset="-122"/>
                <a:cs typeface="Alexandria" pitchFamily="34" charset="-120"/>
              </a:rPr>
              <a:t>Care of the Newborn with Anemia: A Comprehensive Midwifery Approach</a:t>
            </a:r>
            <a:endParaRPr lang="en-US" sz="4450" dirty="0"/>
          </a:p>
        </p:txBody>
      </p:sp>
      <p:sp>
        <p:nvSpPr>
          <p:cNvPr id="5" name="Text 1"/>
          <p:cNvSpPr/>
          <p:nvPr/>
        </p:nvSpPr>
        <p:spPr>
          <a:xfrm>
            <a:off x="6280190" y="4114800"/>
            <a:ext cx="7556421" cy="1814513"/>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Neonatal anemia is a common condition that affects newborns worldwide. It occurs when the blood doesn't have enough red blood cells to carry oxygen throughout the body. This can lead to fatigue, weakness, and developmental delays. Midwifery care plays a crucial role in identifying, managing, and preventing neonatal anemia.</a:t>
            </a:r>
            <a:endParaRPr lang="en-US" sz="1750" dirty="0"/>
          </a:p>
        </p:txBody>
      </p:sp>
      <p:sp>
        <p:nvSpPr>
          <p:cNvPr id="6" name="Shape 2"/>
          <p:cNvSpPr/>
          <p:nvPr/>
        </p:nvSpPr>
        <p:spPr>
          <a:xfrm>
            <a:off x="6280190" y="6201370"/>
            <a:ext cx="362903" cy="362903"/>
          </a:xfrm>
          <a:prstGeom prst="roundRect">
            <a:avLst>
              <a:gd name="adj" fmla="val 25194296"/>
            </a:avLst>
          </a:prstGeom>
          <a:noFill/>
          <a:ln w="7620">
            <a:solidFill>
              <a:srgbClr val="FFFFFF"/>
            </a:solidFill>
            <a:prstDash val="solid"/>
          </a:ln>
        </p:spPr>
      </p:sp>
      <p:pic>
        <p:nvPicPr>
          <p:cNvPr id="7" name="Image 2" descr="preencoded.png"/>
          <p:cNvPicPr>
            <a:picLocks noChangeAspect="1"/>
          </p:cNvPicPr>
          <p:nvPr/>
        </p:nvPicPr>
        <p:blipFill>
          <a:blip r:embed="rId5"/>
          <a:stretch>
            <a:fillRect/>
          </a:stretch>
        </p:blipFill>
        <p:spPr>
          <a:xfrm>
            <a:off x="6287810" y="6208990"/>
            <a:ext cx="347663" cy="347663"/>
          </a:xfrm>
          <a:prstGeom prst="rect">
            <a:avLst/>
          </a:prstGeom>
        </p:spPr>
      </p:pic>
      <p:sp>
        <p:nvSpPr>
          <p:cNvPr id="8" name="Text 3"/>
          <p:cNvSpPr/>
          <p:nvPr/>
        </p:nvSpPr>
        <p:spPr>
          <a:xfrm>
            <a:off x="6756440" y="6184463"/>
            <a:ext cx="2419350" cy="396835"/>
          </a:xfrm>
          <a:prstGeom prst="rect">
            <a:avLst/>
          </a:prstGeom>
          <a:noFill/>
          <a:ln/>
        </p:spPr>
        <p:txBody>
          <a:bodyPr wrap="none" lIns="0" tIns="0" rIns="0" bIns="0" rtlCol="0" anchor="t"/>
          <a:lstStyle/>
          <a:p>
            <a:pPr marL="0" indent="0" algn="l">
              <a:lnSpc>
                <a:spcPts val="3100"/>
              </a:lnSpc>
              <a:buNone/>
            </a:pPr>
            <a:r>
              <a:rPr lang="en-US" sz="2200" b="1" dirty="0">
                <a:solidFill>
                  <a:srgbClr val="404155"/>
                </a:solidFill>
                <a:latin typeface="Nobile Bold" pitchFamily="34" charset="0"/>
                <a:ea typeface="Nobile Bold" pitchFamily="34" charset="-122"/>
                <a:cs typeface="Nobile Bold" pitchFamily="34" charset="-120"/>
              </a:rPr>
              <a:t>by Olive Tengera</a:t>
            </a:r>
            <a:endParaRPr lang="en-US" sz="2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282541"/>
            <a:ext cx="130428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Alexandria" pitchFamily="34" charset="0"/>
                <a:ea typeface="Alexandria" pitchFamily="34" charset="-122"/>
                <a:cs typeface="Alexandria" pitchFamily="34" charset="-120"/>
              </a:rPr>
              <a:t>Understanding Neonatal Anemia: Causes and Risk Factors</a:t>
            </a:r>
            <a:endParaRPr lang="en-US" sz="4450" dirty="0"/>
          </a:p>
        </p:txBody>
      </p:sp>
      <p:sp>
        <p:nvSpPr>
          <p:cNvPr id="3" name="Text 1"/>
          <p:cNvSpPr/>
          <p:nvPr/>
        </p:nvSpPr>
        <p:spPr>
          <a:xfrm>
            <a:off x="793790" y="3267075"/>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Alexandria" pitchFamily="34" charset="0"/>
                <a:ea typeface="Alexandria" pitchFamily="34" charset="-122"/>
                <a:cs typeface="Alexandria" pitchFamily="34" charset="-120"/>
              </a:rPr>
              <a:t>Prematurity</a:t>
            </a:r>
            <a:endParaRPr lang="en-US" sz="2200" dirty="0"/>
          </a:p>
        </p:txBody>
      </p:sp>
      <p:sp>
        <p:nvSpPr>
          <p:cNvPr id="4" name="Text 2"/>
          <p:cNvSpPr/>
          <p:nvPr/>
        </p:nvSpPr>
        <p:spPr>
          <a:xfrm>
            <a:off x="793790" y="3848219"/>
            <a:ext cx="2845594" cy="1814513"/>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Premature infants often have lower iron stores and may not have enough red blood cells produced in the bone marrow.</a:t>
            </a:r>
            <a:endParaRPr lang="en-US" sz="1750" dirty="0"/>
          </a:p>
        </p:txBody>
      </p:sp>
      <p:sp>
        <p:nvSpPr>
          <p:cNvPr id="5" name="Text 3"/>
          <p:cNvSpPr/>
          <p:nvPr/>
        </p:nvSpPr>
        <p:spPr>
          <a:xfrm>
            <a:off x="4200406" y="3267075"/>
            <a:ext cx="2845594" cy="708660"/>
          </a:xfrm>
          <a:prstGeom prst="rect">
            <a:avLst/>
          </a:prstGeom>
          <a:noFill/>
          <a:ln/>
        </p:spPr>
        <p:txBody>
          <a:bodyPr wrap="square" lIns="0" tIns="0" rIns="0" bIns="0" rtlCol="0" anchor="t"/>
          <a:lstStyle/>
          <a:p>
            <a:pPr marL="0" indent="0">
              <a:lnSpc>
                <a:spcPts val="2750"/>
              </a:lnSpc>
              <a:buNone/>
            </a:pPr>
            <a:r>
              <a:rPr lang="en-US" sz="2200" dirty="0">
                <a:solidFill>
                  <a:srgbClr val="1B1B27"/>
                </a:solidFill>
                <a:latin typeface="Alexandria" pitchFamily="34" charset="0"/>
                <a:ea typeface="Alexandria" pitchFamily="34" charset="-122"/>
                <a:cs typeface="Alexandria" pitchFamily="34" charset="-120"/>
              </a:rPr>
              <a:t>Hemoglobinopathies</a:t>
            </a:r>
            <a:endParaRPr lang="en-US" sz="2200" dirty="0"/>
          </a:p>
        </p:txBody>
      </p:sp>
      <p:sp>
        <p:nvSpPr>
          <p:cNvPr id="6" name="Text 4"/>
          <p:cNvSpPr/>
          <p:nvPr/>
        </p:nvSpPr>
        <p:spPr>
          <a:xfrm>
            <a:off x="4200406" y="4202549"/>
            <a:ext cx="2845594" cy="2540318"/>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Inherited disorders like sickle cell anemia and thalassemia can lead to abnormal hemoglobin production, resulting in inadequate oxygen transport.</a:t>
            </a:r>
            <a:endParaRPr lang="en-US" sz="1750" dirty="0"/>
          </a:p>
        </p:txBody>
      </p:sp>
      <p:sp>
        <p:nvSpPr>
          <p:cNvPr id="7" name="Text 5"/>
          <p:cNvSpPr/>
          <p:nvPr/>
        </p:nvSpPr>
        <p:spPr>
          <a:xfrm>
            <a:off x="7607022" y="3267075"/>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Alexandria" pitchFamily="34" charset="0"/>
                <a:ea typeface="Alexandria" pitchFamily="34" charset="-122"/>
                <a:cs typeface="Alexandria" pitchFamily="34" charset="-120"/>
              </a:rPr>
              <a:t>Blood Loss</a:t>
            </a:r>
            <a:endParaRPr lang="en-US" sz="2200" dirty="0"/>
          </a:p>
        </p:txBody>
      </p:sp>
      <p:sp>
        <p:nvSpPr>
          <p:cNvPr id="8" name="Text 6"/>
          <p:cNvSpPr/>
          <p:nvPr/>
        </p:nvSpPr>
        <p:spPr>
          <a:xfrm>
            <a:off x="7607022" y="3848219"/>
            <a:ext cx="2845594" cy="1814513"/>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Hemorrhage during delivery or other blood loss events can lead to a decrease in red blood cell count.</a:t>
            </a:r>
            <a:endParaRPr lang="en-US" sz="1750" dirty="0"/>
          </a:p>
        </p:txBody>
      </p:sp>
      <p:sp>
        <p:nvSpPr>
          <p:cNvPr id="9" name="Text 7"/>
          <p:cNvSpPr/>
          <p:nvPr/>
        </p:nvSpPr>
        <p:spPr>
          <a:xfrm>
            <a:off x="11013638" y="3267075"/>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Alexandria" pitchFamily="34" charset="0"/>
                <a:ea typeface="Alexandria" pitchFamily="34" charset="-122"/>
                <a:cs typeface="Alexandria" pitchFamily="34" charset="-120"/>
              </a:rPr>
              <a:t>Infections</a:t>
            </a:r>
            <a:endParaRPr lang="en-US" sz="2200" dirty="0"/>
          </a:p>
        </p:txBody>
      </p:sp>
      <p:sp>
        <p:nvSpPr>
          <p:cNvPr id="10" name="Text 8"/>
          <p:cNvSpPr/>
          <p:nvPr/>
        </p:nvSpPr>
        <p:spPr>
          <a:xfrm>
            <a:off x="11013638" y="3848219"/>
            <a:ext cx="2845594" cy="1451610"/>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Severe infections can cause inflammation and destruction of red blood cells, leading to anemia.</a:t>
            </a:r>
            <a:endParaRPr lang="en-US" sz="175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71380"/>
          </a:xfrm>
          <a:prstGeom prst="rect">
            <a:avLst/>
          </a:prstGeom>
        </p:spPr>
      </p:pic>
      <p:sp>
        <p:nvSpPr>
          <p:cNvPr id="3" name="Text 0"/>
          <p:cNvSpPr/>
          <p:nvPr/>
        </p:nvSpPr>
        <p:spPr>
          <a:xfrm>
            <a:off x="691991" y="3015020"/>
            <a:ext cx="13246418" cy="1235869"/>
          </a:xfrm>
          <a:prstGeom prst="rect">
            <a:avLst/>
          </a:prstGeom>
          <a:noFill/>
          <a:ln/>
        </p:spPr>
        <p:txBody>
          <a:bodyPr wrap="square" lIns="0" tIns="0" rIns="0" bIns="0" rtlCol="0" anchor="t"/>
          <a:lstStyle/>
          <a:p>
            <a:pPr marL="0" indent="0">
              <a:lnSpc>
                <a:spcPts val="4850"/>
              </a:lnSpc>
              <a:buNone/>
            </a:pPr>
            <a:r>
              <a:rPr lang="en-US" sz="3850" dirty="0">
                <a:solidFill>
                  <a:srgbClr val="1B1B27"/>
                </a:solidFill>
                <a:latin typeface="Alexandria" pitchFamily="34" charset="0"/>
                <a:ea typeface="Alexandria" pitchFamily="34" charset="-122"/>
                <a:cs typeface="Alexandria" pitchFamily="34" charset="-120"/>
              </a:rPr>
              <a:t>Identifying Signs and Symptoms of Anemia in Newborns</a:t>
            </a:r>
            <a:endParaRPr lang="en-US" sz="3850" dirty="0"/>
          </a:p>
        </p:txBody>
      </p:sp>
      <p:sp>
        <p:nvSpPr>
          <p:cNvPr id="4" name="Shape 1"/>
          <p:cNvSpPr/>
          <p:nvPr/>
        </p:nvSpPr>
        <p:spPr>
          <a:xfrm>
            <a:off x="691991" y="4547354"/>
            <a:ext cx="6524387" cy="1470779"/>
          </a:xfrm>
          <a:prstGeom prst="roundRect">
            <a:avLst>
              <a:gd name="adj" fmla="val 5646"/>
            </a:avLst>
          </a:prstGeom>
          <a:solidFill>
            <a:srgbClr val="D2DDF9"/>
          </a:solidFill>
          <a:ln w="7620">
            <a:solidFill>
              <a:srgbClr val="B8C3DF"/>
            </a:solidFill>
            <a:prstDash val="solid"/>
          </a:ln>
        </p:spPr>
      </p:sp>
      <p:sp>
        <p:nvSpPr>
          <p:cNvPr id="5" name="Text 2"/>
          <p:cNvSpPr/>
          <p:nvPr/>
        </p:nvSpPr>
        <p:spPr>
          <a:xfrm>
            <a:off x="897255" y="4752618"/>
            <a:ext cx="2471380" cy="308967"/>
          </a:xfrm>
          <a:prstGeom prst="rect">
            <a:avLst/>
          </a:prstGeom>
          <a:noFill/>
          <a:ln/>
        </p:spPr>
        <p:txBody>
          <a:bodyPr wrap="none" lIns="0" tIns="0" rIns="0" bIns="0" rtlCol="0" anchor="t"/>
          <a:lstStyle/>
          <a:p>
            <a:pPr marL="0" indent="0">
              <a:lnSpc>
                <a:spcPts val="2400"/>
              </a:lnSpc>
              <a:buNone/>
            </a:pPr>
            <a:r>
              <a:rPr lang="en-US" sz="1900" dirty="0">
                <a:solidFill>
                  <a:srgbClr val="404155"/>
                </a:solidFill>
                <a:latin typeface="Alexandria" pitchFamily="34" charset="0"/>
                <a:ea typeface="Alexandria" pitchFamily="34" charset="-122"/>
                <a:cs typeface="Alexandria" pitchFamily="34" charset="-120"/>
              </a:rPr>
              <a:t>Pallor</a:t>
            </a:r>
            <a:endParaRPr lang="en-US" sz="1900" dirty="0"/>
          </a:p>
        </p:txBody>
      </p:sp>
      <p:sp>
        <p:nvSpPr>
          <p:cNvPr id="6" name="Text 3"/>
          <p:cNvSpPr/>
          <p:nvPr/>
        </p:nvSpPr>
        <p:spPr>
          <a:xfrm>
            <a:off x="897255" y="5180171"/>
            <a:ext cx="6113859" cy="632698"/>
          </a:xfrm>
          <a:prstGeom prst="rect">
            <a:avLst/>
          </a:prstGeom>
          <a:noFill/>
          <a:ln/>
        </p:spPr>
        <p:txBody>
          <a:bodyPr wrap="square" lIns="0" tIns="0" rIns="0" bIns="0" rtlCol="0" anchor="t"/>
          <a:lstStyle/>
          <a:p>
            <a:pPr marL="0" indent="0">
              <a:lnSpc>
                <a:spcPts val="2450"/>
              </a:lnSpc>
              <a:buNone/>
            </a:pPr>
            <a:r>
              <a:rPr lang="en-US" sz="1550" dirty="0">
                <a:solidFill>
                  <a:srgbClr val="404155"/>
                </a:solidFill>
                <a:latin typeface="Nobile" pitchFamily="34" charset="0"/>
                <a:ea typeface="Nobile" pitchFamily="34" charset="-122"/>
                <a:cs typeface="Nobile" pitchFamily="34" charset="-120"/>
              </a:rPr>
              <a:t>Pale skin, especially around the eyes, mouth, and nail beds, is a common sign of anemia.</a:t>
            </a:r>
            <a:endParaRPr lang="en-US" sz="1550" dirty="0"/>
          </a:p>
        </p:txBody>
      </p:sp>
      <p:sp>
        <p:nvSpPr>
          <p:cNvPr id="7" name="Shape 4"/>
          <p:cNvSpPr/>
          <p:nvPr/>
        </p:nvSpPr>
        <p:spPr>
          <a:xfrm>
            <a:off x="7414022" y="4547354"/>
            <a:ext cx="6524387" cy="1470779"/>
          </a:xfrm>
          <a:prstGeom prst="roundRect">
            <a:avLst>
              <a:gd name="adj" fmla="val 5646"/>
            </a:avLst>
          </a:prstGeom>
          <a:solidFill>
            <a:srgbClr val="D2DDF9"/>
          </a:solidFill>
          <a:ln w="7620">
            <a:solidFill>
              <a:srgbClr val="B8C3DF"/>
            </a:solidFill>
            <a:prstDash val="solid"/>
          </a:ln>
        </p:spPr>
      </p:sp>
      <p:sp>
        <p:nvSpPr>
          <p:cNvPr id="8" name="Text 5"/>
          <p:cNvSpPr/>
          <p:nvPr/>
        </p:nvSpPr>
        <p:spPr>
          <a:xfrm>
            <a:off x="7619286" y="4752618"/>
            <a:ext cx="2471380" cy="308967"/>
          </a:xfrm>
          <a:prstGeom prst="rect">
            <a:avLst/>
          </a:prstGeom>
          <a:noFill/>
          <a:ln/>
        </p:spPr>
        <p:txBody>
          <a:bodyPr wrap="none" lIns="0" tIns="0" rIns="0" bIns="0" rtlCol="0" anchor="t"/>
          <a:lstStyle/>
          <a:p>
            <a:pPr marL="0" indent="0">
              <a:lnSpc>
                <a:spcPts val="2400"/>
              </a:lnSpc>
              <a:buNone/>
            </a:pPr>
            <a:r>
              <a:rPr lang="en-US" sz="1900" dirty="0">
                <a:solidFill>
                  <a:srgbClr val="404155"/>
                </a:solidFill>
                <a:latin typeface="Alexandria" pitchFamily="34" charset="0"/>
                <a:ea typeface="Alexandria" pitchFamily="34" charset="-122"/>
                <a:cs typeface="Alexandria" pitchFamily="34" charset="-120"/>
              </a:rPr>
              <a:t>Fatigue</a:t>
            </a:r>
            <a:endParaRPr lang="en-US" sz="1900" dirty="0"/>
          </a:p>
        </p:txBody>
      </p:sp>
      <p:sp>
        <p:nvSpPr>
          <p:cNvPr id="9" name="Text 6"/>
          <p:cNvSpPr/>
          <p:nvPr/>
        </p:nvSpPr>
        <p:spPr>
          <a:xfrm>
            <a:off x="7619286" y="5180171"/>
            <a:ext cx="6113859" cy="632698"/>
          </a:xfrm>
          <a:prstGeom prst="rect">
            <a:avLst/>
          </a:prstGeom>
          <a:noFill/>
          <a:ln/>
        </p:spPr>
        <p:txBody>
          <a:bodyPr wrap="square" lIns="0" tIns="0" rIns="0" bIns="0" rtlCol="0" anchor="t"/>
          <a:lstStyle/>
          <a:p>
            <a:pPr marL="0" indent="0">
              <a:lnSpc>
                <a:spcPts val="2450"/>
              </a:lnSpc>
              <a:buNone/>
            </a:pPr>
            <a:r>
              <a:rPr lang="en-US" sz="1550" dirty="0">
                <a:solidFill>
                  <a:srgbClr val="404155"/>
                </a:solidFill>
                <a:latin typeface="Nobile" pitchFamily="34" charset="0"/>
                <a:ea typeface="Nobile" pitchFamily="34" charset="-122"/>
                <a:cs typeface="Nobile" pitchFamily="34" charset="-120"/>
              </a:rPr>
              <a:t>Lethargy, poor feeding, and difficulty breathing are indications of reduced oxygen-carrying capacity.</a:t>
            </a:r>
            <a:endParaRPr lang="en-US" sz="1550" dirty="0"/>
          </a:p>
        </p:txBody>
      </p:sp>
      <p:sp>
        <p:nvSpPr>
          <p:cNvPr id="10" name="Shape 7"/>
          <p:cNvSpPr/>
          <p:nvPr/>
        </p:nvSpPr>
        <p:spPr>
          <a:xfrm>
            <a:off x="691991" y="6215777"/>
            <a:ext cx="6524387" cy="1470779"/>
          </a:xfrm>
          <a:prstGeom prst="roundRect">
            <a:avLst>
              <a:gd name="adj" fmla="val 5646"/>
            </a:avLst>
          </a:prstGeom>
          <a:solidFill>
            <a:srgbClr val="D2DDF9"/>
          </a:solidFill>
          <a:ln w="7620">
            <a:solidFill>
              <a:srgbClr val="B8C3DF"/>
            </a:solidFill>
            <a:prstDash val="solid"/>
          </a:ln>
        </p:spPr>
      </p:sp>
      <p:sp>
        <p:nvSpPr>
          <p:cNvPr id="11" name="Text 8"/>
          <p:cNvSpPr/>
          <p:nvPr/>
        </p:nvSpPr>
        <p:spPr>
          <a:xfrm>
            <a:off x="897255" y="6421041"/>
            <a:ext cx="2471380" cy="308967"/>
          </a:xfrm>
          <a:prstGeom prst="rect">
            <a:avLst/>
          </a:prstGeom>
          <a:noFill/>
          <a:ln/>
        </p:spPr>
        <p:txBody>
          <a:bodyPr wrap="none" lIns="0" tIns="0" rIns="0" bIns="0" rtlCol="0" anchor="t"/>
          <a:lstStyle/>
          <a:p>
            <a:pPr marL="0" indent="0">
              <a:lnSpc>
                <a:spcPts val="2400"/>
              </a:lnSpc>
              <a:buNone/>
            </a:pPr>
            <a:r>
              <a:rPr lang="en-US" sz="1900" dirty="0">
                <a:solidFill>
                  <a:srgbClr val="404155"/>
                </a:solidFill>
                <a:latin typeface="Alexandria" pitchFamily="34" charset="0"/>
                <a:ea typeface="Alexandria" pitchFamily="34" charset="-122"/>
                <a:cs typeface="Alexandria" pitchFamily="34" charset="-120"/>
              </a:rPr>
              <a:t>Rapid Heart Rate</a:t>
            </a:r>
            <a:endParaRPr lang="en-US" sz="1900" dirty="0"/>
          </a:p>
        </p:txBody>
      </p:sp>
      <p:sp>
        <p:nvSpPr>
          <p:cNvPr id="12" name="Text 9"/>
          <p:cNvSpPr/>
          <p:nvPr/>
        </p:nvSpPr>
        <p:spPr>
          <a:xfrm>
            <a:off x="897255" y="6848594"/>
            <a:ext cx="6113859" cy="632698"/>
          </a:xfrm>
          <a:prstGeom prst="rect">
            <a:avLst/>
          </a:prstGeom>
          <a:noFill/>
          <a:ln/>
        </p:spPr>
        <p:txBody>
          <a:bodyPr wrap="square" lIns="0" tIns="0" rIns="0" bIns="0" rtlCol="0" anchor="t"/>
          <a:lstStyle/>
          <a:p>
            <a:pPr marL="0" indent="0">
              <a:lnSpc>
                <a:spcPts val="2450"/>
              </a:lnSpc>
              <a:buNone/>
            </a:pPr>
            <a:r>
              <a:rPr lang="en-US" sz="1550" dirty="0">
                <a:solidFill>
                  <a:srgbClr val="404155"/>
                </a:solidFill>
                <a:latin typeface="Nobile" pitchFamily="34" charset="0"/>
                <a:ea typeface="Nobile" pitchFamily="34" charset="-122"/>
                <a:cs typeface="Nobile" pitchFamily="34" charset="-120"/>
              </a:rPr>
              <a:t>The heart works harder to compensate for low oxygen levels, leading to a faster heartbeat.</a:t>
            </a:r>
            <a:endParaRPr lang="en-US" sz="1550" dirty="0"/>
          </a:p>
        </p:txBody>
      </p:sp>
      <p:sp>
        <p:nvSpPr>
          <p:cNvPr id="13" name="Shape 10"/>
          <p:cNvSpPr/>
          <p:nvPr/>
        </p:nvSpPr>
        <p:spPr>
          <a:xfrm>
            <a:off x="7414022" y="6215777"/>
            <a:ext cx="6524387" cy="1470779"/>
          </a:xfrm>
          <a:prstGeom prst="roundRect">
            <a:avLst>
              <a:gd name="adj" fmla="val 5646"/>
            </a:avLst>
          </a:prstGeom>
          <a:solidFill>
            <a:srgbClr val="D2DDF9"/>
          </a:solidFill>
          <a:ln w="7620">
            <a:solidFill>
              <a:srgbClr val="B8C3DF"/>
            </a:solidFill>
            <a:prstDash val="solid"/>
          </a:ln>
        </p:spPr>
      </p:sp>
      <p:sp>
        <p:nvSpPr>
          <p:cNvPr id="14" name="Text 11"/>
          <p:cNvSpPr/>
          <p:nvPr/>
        </p:nvSpPr>
        <p:spPr>
          <a:xfrm>
            <a:off x="7619286" y="6421041"/>
            <a:ext cx="2471380" cy="308967"/>
          </a:xfrm>
          <a:prstGeom prst="rect">
            <a:avLst/>
          </a:prstGeom>
          <a:noFill/>
          <a:ln/>
        </p:spPr>
        <p:txBody>
          <a:bodyPr wrap="none" lIns="0" tIns="0" rIns="0" bIns="0" rtlCol="0" anchor="t"/>
          <a:lstStyle/>
          <a:p>
            <a:pPr marL="0" indent="0">
              <a:lnSpc>
                <a:spcPts val="2400"/>
              </a:lnSpc>
              <a:buNone/>
            </a:pPr>
            <a:r>
              <a:rPr lang="en-US" sz="1900" dirty="0">
                <a:solidFill>
                  <a:srgbClr val="404155"/>
                </a:solidFill>
                <a:latin typeface="Alexandria" pitchFamily="34" charset="0"/>
                <a:ea typeface="Alexandria" pitchFamily="34" charset="-122"/>
                <a:cs typeface="Alexandria" pitchFamily="34" charset="-120"/>
              </a:rPr>
              <a:t>Delayed Growth</a:t>
            </a:r>
            <a:endParaRPr lang="en-US" sz="1900" dirty="0"/>
          </a:p>
        </p:txBody>
      </p:sp>
      <p:sp>
        <p:nvSpPr>
          <p:cNvPr id="15" name="Text 12"/>
          <p:cNvSpPr/>
          <p:nvPr/>
        </p:nvSpPr>
        <p:spPr>
          <a:xfrm>
            <a:off x="7619286" y="6848594"/>
            <a:ext cx="6113859" cy="632698"/>
          </a:xfrm>
          <a:prstGeom prst="rect">
            <a:avLst/>
          </a:prstGeom>
          <a:noFill/>
          <a:ln/>
        </p:spPr>
        <p:txBody>
          <a:bodyPr wrap="square" lIns="0" tIns="0" rIns="0" bIns="0" rtlCol="0" anchor="t"/>
          <a:lstStyle/>
          <a:p>
            <a:pPr marL="0" indent="0">
              <a:lnSpc>
                <a:spcPts val="2450"/>
              </a:lnSpc>
              <a:buNone/>
            </a:pPr>
            <a:r>
              <a:rPr lang="en-US" sz="1550" dirty="0">
                <a:solidFill>
                  <a:srgbClr val="404155"/>
                </a:solidFill>
                <a:latin typeface="Nobile" pitchFamily="34" charset="0"/>
                <a:ea typeface="Nobile" pitchFamily="34" charset="-122"/>
                <a:cs typeface="Nobile" pitchFamily="34" charset="-120"/>
              </a:rPr>
              <a:t>Anemia can affect a newborn's growth and development due to inadequate oxygen supply.</a:t>
            </a:r>
            <a:endParaRPr lang="en-US" sz="155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62794" y="752713"/>
            <a:ext cx="7791212" cy="1811655"/>
          </a:xfrm>
          <a:prstGeom prst="rect">
            <a:avLst/>
          </a:prstGeom>
          <a:noFill/>
          <a:ln/>
        </p:spPr>
        <p:txBody>
          <a:bodyPr wrap="square" lIns="0" tIns="0" rIns="0" bIns="0" rtlCol="0" anchor="t"/>
          <a:lstStyle/>
          <a:p>
            <a:pPr marL="0" indent="0">
              <a:lnSpc>
                <a:spcPts val="4750"/>
              </a:lnSpc>
              <a:buNone/>
            </a:pPr>
            <a:r>
              <a:rPr lang="en-US" sz="3800" dirty="0">
                <a:solidFill>
                  <a:srgbClr val="1B1B27"/>
                </a:solidFill>
                <a:latin typeface="Alexandria" pitchFamily="34" charset="0"/>
                <a:ea typeface="Alexandria" pitchFamily="34" charset="-122"/>
                <a:cs typeface="Alexandria" pitchFamily="34" charset="-120"/>
              </a:rPr>
              <a:t>Comprehensive Assessment: Physical Examination and Laboratory Tests</a:t>
            </a:r>
            <a:endParaRPr lang="en-US" sz="3800" dirty="0"/>
          </a:p>
        </p:txBody>
      </p:sp>
      <p:pic>
        <p:nvPicPr>
          <p:cNvPr id="4" name="Image 1" descr="preencoded.png"/>
          <p:cNvPicPr>
            <a:picLocks noChangeAspect="1"/>
          </p:cNvPicPr>
          <p:nvPr/>
        </p:nvPicPr>
        <p:blipFill>
          <a:blip r:embed="rId4"/>
          <a:stretch>
            <a:fillRect/>
          </a:stretch>
        </p:blipFill>
        <p:spPr>
          <a:xfrm>
            <a:off x="6162794" y="2854166"/>
            <a:ext cx="483156" cy="483156"/>
          </a:xfrm>
          <a:prstGeom prst="rect">
            <a:avLst/>
          </a:prstGeom>
        </p:spPr>
      </p:pic>
      <p:sp>
        <p:nvSpPr>
          <p:cNvPr id="5" name="Text 1"/>
          <p:cNvSpPr/>
          <p:nvPr/>
        </p:nvSpPr>
        <p:spPr>
          <a:xfrm>
            <a:off x="6162794" y="3530560"/>
            <a:ext cx="2415897" cy="301943"/>
          </a:xfrm>
          <a:prstGeom prst="rect">
            <a:avLst/>
          </a:prstGeom>
          <a:noFill/>
          <a:ln/>
        </p:spPr>
        <p:txBody>
          <a:bodyPr wrap="none" lIns="0" tIns="0" rIns="0" bIns="0" rtlCol="0" anchor="t"/>
          <a:lstStyle/>
          <a:p>
            <a:pPr marL="0" indent="0" algn="l">
              <a:lnSpc>
                <a:spcPts val="2350"/>
              </a:lnSpc>
              <a:buNone/>
            </a:pPr>
            <a:r>
              <a:rPr lang="en-US" sz="1900" dirty="0">
                <a:solidFill>
                  <a:srgbClr val="404155"/>
                </a:solidFill>
                <a:latin typeface="Alexandria" pitchFamily="34" charset="0"/>
                <a:ea typeface="Alexandria" pitchFamily="34" charset="-122"/>
                <a:cs typeface="Alexandria" pitchFamily="34" charset="-120"/>
              </a:rPr>
              <a:t>Vital Signs</a:t>
            </a:r>
            <a:endParaRPr lang="en-US" sz="1900" dirty="0"/>
          </a:p>
        </p:txBody>
      </p:sp>
      <p:sp>
        <p:nvSpPr>
          <p:cNvPr id="6" name="Text 2"/>
          <p:cNvSpPr/>
          <p:nvPr/>
        </p:nvSpPr>
        <p:spPr>
          <a:xfrm>
            <a:off x="6162794" y="3948351"/>
            <a:ext cx="3750707" cy="927259"/>
          </a:xfrm>
          <a:prstGeom prst="rect">
            <a:avLst/>
          </a:prstGeom>
          <a:noFill/>
          <a:ln/>
        </p:spPr>
        <p:txBody>
          <a:bodyPr wrap="square" lIns="0" tIns="0" rIns="0" bIns="0" rtlCol="0" anchor="t"/>
          <a:lstStyle/>
          <a:p>
            <a:pPr marL="0" indent="0" algn="l">
              <a:lnSpc>
                <a:spcPts val="2400"/>
              </a:lnSpc>
              <a:buNone/>
            </a:pPr>
            <a:r>
              <a:rPr lang="en-US" sz="1500" dirty="0">
                <a:solidFill>
                  <a:srgbClr val="404155"/>
                </a:solidFill>
                <a:latin typeface="Nobile" pitchFamily="34" charset="0"/>
                <a:ea typeface="Nobile" pitchFamily="34" charset="-122"/>
                <a:cs typeface="Nobile" pitchFamily="34" charset="-120"/>
              </a:rPr>
              <a:t>Assess heart rate, breathing, temperature, and blood pressure for any abnormalities that may indicate anemia.</a:t>
            </a:r>
            <a:endParaRPr lang="en-US" sz="1500" dirty="0"/>
          </a:p>
        </p:txBody>
      </p:sp>
      <p:pic>
        <p:nvPicPr>
          <p:cNvPr id="7" name="Image 2" descr="preencoded.png"/>
          <p:cNvPicPr>
            <a:picLocks noChangeAspect="1"/>
          </p:cNvPicPr>
          <p:nvPr/>
        </p:nvPicPr>
        <p:blipFill>
          <a:blip r:embed="rId5"/>
          <a:stretch>
            <a:fillRect/>
          </a:stretch>
        </p:blipFill>
        <p:spPr>
          <a:xfrm>
            <a:off x="10203299" y="2854166"/>
            <a:ext cx="483156" cy="483156"/>
          </a:xfrm>
          <a:prstGeom prst="rect">
            <a:avLst/>
          </a:prstGeom>
        </p:spPr>
      </p:pic>
      <p:sp>
        <p:nvSpPr>
          <p:cNvPr id="8" name="Text 3"/>
          <p:cNvSpPr/>
          <p:nvPr/>
        </p:nvSpPr>
        <p:spPr>
          <a:xfrm>
            <a:off x="10203299" y="3530560"/>
            <a:ext cx="2565321" cy="301943"/>
          </a:xfrm>
          <a:prstGeom prst="rect">
            <a:avLst/>
          </a:prstGeom>
          <a:noFill/>
          <a:ln/>
        </p:spPr>
        <p:txBody>
          <a:bodyPr wrap="none" lIns="0" tIns="0" rIns="0" bIns="0" rtlCol="0" anchor="t"/>
          <a:lstStyle/>
          <a:p>
            <a:pPr marL="0" indent="0" algn="l">
              <a:lnSpc>
                <a:spcPts val="2350"/>
              </a:lnSpc>
              <a:buNone/>
            </a:pPr>
            <a:r>
              <a:rPr lang="en-US" sz="1900" dirty="0">
                <a:solidFill>
                  <a:srgbClr val="404155"/>
                </a:solidFill>
                <a:latin typeface="Alexandria" pitchFamily="34" charset="0"/>
                <a:ea typeface="Alexandria" pitchFamily="34" charset="-122"/>
                <a:cs typeface="Alexandria" pitchFamily="34" charset="-120"/>
              </a:rPr>
              <a:t>Physical Examination</a:t>
            </a:r>
            <a:endParaRPr lang="en-US" sz="1900" dirty="0"/>
          </a:p>
        </p:txBody>
      </p:sp>
      <p:sp>
        <p:nvSpPr>
          <p:cNvPr id="9" name="Text 4"/>
          <p:cNvSpPr/>
          <p:nvPr/>
        </p:nvSpPr>
        <p:spPr>
          <a:xfrm>
            <a:off x="10203299" y="3948351"/>
            <a:ext cx="3750707" cy="927259"/>
          </a:xfrm>
          <a:prstGeom prst="rect">
            <a:avLst/>
          </a:prstGeom>
          <a:noFill/>
          <a:ln/>
        </p:spPr>
        <p:txBody>
          <a:bodyPr wrap="square" lIns="0" tIns="0" rIns="0" bIns="0" rtlCol="0" anchor="t"/>
          <a:lstStyle/>
          <a:p>
            <a:pPr marL="0" indent="0" algn="l">
              <a:lnSpc>
                <a:spcPts val="2400"/>
              </a:lnSpc>
              <a:buNone/>
            </a:pPr>
            <a:r>
              <a:rPr lang="en-US" sz="1500" dirty="0">
                <a:solidFill>
                  <a:srgbClr val="404155"/>
                </a:solidFill>
                <a:latin typeface="Nobile" pitchFamily="34" charset="0"/>
                <a:ea typeface="Nobile" pitchFamily="34" charset="-122"/>
                <a:cs typeface="Nobile" pitchFamily="34" charset="-120"/>
              </a:rPr>
              <a:t>Look for signs of pallor, jaundice, fatigue, and other physical indicators suggestive of anemia.</a:t>
            </a:r>
            <a:endParaRPr lang="en-US" sz="1500" dirty="0"/>
          </a:p>
        </p:txBody>
      </p:sp>
      <p:pic>
        <p:nvPicPr>
          <p:cNvPr id="10" name="Image 3" descr="preencoded.png"/>
          <p:cNvPicPr>
            <a:picLocks noChangeAspect="1"/>
          </p:cNvPicPr>
          <p:nvPr/>
        </p:nvPicPr>
        <p:blipFill>
          <a:blip r:embed="rId6"/>
          <a:stretch>
            <a:fillRect/>
          </a:stretch>
        </p:blipFill>
        <p:spPr>
          <a:xfrm>
            <a:off x="6162794" y="5455325"/>
            <a:ext cx="483156" cy="483156"/>
          </a:xfrm>
          <a:prstGeom prst="rect">
            <a:avLst/>
          </a:prstGeom>
        </p:spPr>
      </p:pic>
      <p:sp>
        <p:nvSpPr>
          <p:cNvPr id="11" name="Text 5"/>
          <p:cNvSpPr/>
          <p:nvPr/>
        </p:nvSpPr>
        <p:spPr>
          <a:xfrm>
            <a:off x="6162794" y="6131719"/>
            <a:ext cx="2415897" cy="301943"/>
          </a:xfrm>
          <a:prstGeom prst="rect">
            <a:avLst/>
          </a:prstGeom>
          <a:noFill/>
          <a:ln/>
        </p:spPr>
        <p:txBody>
          <a:bodyPr wrap="none" lIns="0" tIns="0" rIns="0" bIns="0" rtlCol="0" anchor="t"/>
          <a:lstStyle/>
          <a:p>
            <a:pPr marL="0" indent="0" algn="l">
              <a:lnSpc>
                <a:spcPts val="2350"/>
              </a:lnSpc>
              <a:buNone/>
            </a:pPr>
            <a:r>
              <a:rPr lang="en-US" sz="1900" dirty="0">
                <a:solidFill>
                  <a:srgbClr val="404155"/>
                </a:solidFill>
                <a:latin typeface="Alexandria" pitchFamily="34" charset="0"/>
                <a:ea typeface="Alexandria" pitchFamily="34" charset="-122"/>
                <a:cs typeface="Alexandria" pitchFamily="34" charset="-120"/>
              </a:rPr>
              <a:t>Laboratory Tests</a:t>
            </a:r>
            <a:endParaRPr lang="en-US" sz="1900" dirty="0"/>
          </a:p>
        </p:txBody>
      </p:sp>
      <p:sp>
        <p:nvSpPr>
          <p:cNvPr id="12" name="Text 6"/>
          <p:cNvSpPr/>
          <p:nvPr/>
        </p:nvSpPr>
        <p:spPr>
          <a:xfrm>
            <a:off x="6162794" y="6549509"/>
            <a:ext cx="3750707" cy="927259"/>
          </a:xfrm>
          <a:prstGeom prst="rect">
            <a:avLst/>
          </a:prstGeom>
          <a:noFill/>
          <a:ln/>
        </p:spPr>
        <p:txBody>
          <a:bodyPr wrap="square" lIns="0" tIns="0" rIns="0" bIns="0" rtlCol="0" anchor="t"/>
          <a:lstStyle/>
          <a:p>
            <a:pPr marL="0" indent="0" algn="l">
              <a:lnSpc>
                <a:spcPts val="2400"/>
              </a:lnSpc>
              <a:buNone/>
            </a:pPr>
            <a:r>
              <a:rPr lang="en-US" sz="1500" dirty="0">
                <a:solidFill>
                  <a:srgbClr val="404155"/>
                </a:solidFill>
                <a:latin typeface="Nobile" pitchFamily="34" charset="0"/>
                <a:ea typeface="Nobile" pitchFamily="34" charset="-122"/>
                <a:cs typeface="Nobile" pitchFamily="34" charset="-120"/>
              </a:rPr>
              <a:t>Complete blood count (CBC) is essential to determine red blood cell count, hemoglobin, and hematocrit levels.</a:t>
            </a:r>
            <a:endParaRPr lang="en-US" sz="1500" dirty="0"/>
          </a:p>
        </p:txBody>
      </p:sp>
      <p:pic>
        <p:nvPicPr>
          <p:cNvPr id="13" name="Image 4" descr="preencoded.png"/>
          <p:cNvPicPr>
            <a:picLocks noChangeAspect="1"/>
          </p:cNvPicPr>
          <p:nvPr/>
        </p:nvPicPr>
        <p:blipFill>
          <a:blip r:embed="rId7"/>
          <a:stretch>
            <a:fillRect/>
          </a:stretch>
        </p:blipFill>
        <p:spPr>
          <a:xfrm>
            <a:off x="10203299" y="5455325"/>
            <a:ext cx="483156" cy="483156"/>
          </a:xfrm>
          <a:prstGeom prst="rect">
            <a:avLst/>
          </a:prstGeom>
        </p:spPr>
      </p:pic>
      <p:sp>
        <p:nvSpPr>
          <p:cNvPr id="14" name="Text 7"/>
          <p:cNvSpPr/>
          <p:nvPr/>
        </p:nvSpPr>
        <p:spPr>
          <a:xfrm>
            <a:off x="10203299" y="6131719"/>
            <a:ext cx="2415897" cy="301943"/>
          </a:xfrm>
          <a:prstGeom prst="rect">
            <a:avLst/>
          </a:prstGeom>
          <a:noFill/>
          <a:ln/>
        </p:spPr>
        <p:txBody>
          <a:bodyPr wrap="none" lIns="0" tIns="0" rIns="0" bIns="0" rtlCol="0" anchor="t"/>
          <a:lstStyle/>
          <a:p>
            <a:pPr marL="0" indent="0" algn="l">
              <a:lnSpc>
                <a:spcPts val="2350"/>
              </a:lnSpc>
              <a:buNone/>
            </a:pPr>
            <a:r>
              <a:rPr lang="en-US" sz="1900" dirty="0">
                <a:solidFill>
                  <a:srgbClr val="404155"/>
                </a:solidFill>
                <a:latin typeface="Alexandria" pitchFamily="34" charset="0"/>
                <a:ea typeface="Alexandria" pitchFamily="34" charset="-122"/>
                <a:cs typeface="Alexandria" pitchFamily="34" charset="-120"/>
              </a:rPr>
              <a:t>Medical History</a:t>
            </a:r>
            <a:endParaRPr lang="en-US" sz="1900" dirty="0"/>
          </a:p>
        </p:txBody>
      </p:sp>
      <p:sp>
        <p:nvSpPr>
          <p:cNvPr id="15" name="Text 8"/>
          <p:cNvSpPr/>
          <p:nvPr/>
        </p:nvSpPr>
        <p:spPr>
          <a:xfrm>
            <a:off x="10203299" y="6549509"/>
            <a:ext cx="3750707" cy="927259"/>
          </a:xfrm>
          <a:prstGeom prst="rect">
            <a:avLst/>
          </a:prstGeom>
          <a:noFill/>
          <a:ln/>
        </p:spPr>
        <p:txBody>
          <a:bodyPr wrap="square" lIns="0" tIns="0" rIns="0" bIns="0" rtlCol="0" anchor="t"/>
          <a:lstStyle/>
          <a:p>
            <a:pPr marL="0" indent="0" algn="l">
              <a:lnSpc>
                <a:spcPts val="2400"/>
              </a:lnSpc>
              <a:buNone/>
            </a:pPr>
            <a:r>
              <a:rPr lang="en-US" sz="1500" dirty="0">
                <a:solidFill>
                  <a:srgbClr val="404155"/>
                </a:solidFill>
                <a:latin typeface="Nobile" pitchFamily="34" charset="0"/>
                <a:ea typeface="Nobile" pitchFamily="34" charset="-122"/>
                <a:cs typeface="Nobile" pitchFamily="34" charset="-120"/>
              </a:rPr>
              <a:t>Gather information on family history, gestational age, birth weight, and any potential risk factors for anemia.</a:t>
            </a:r>
            <a:endParaRPr lang="en-US" sz="15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28901" y="572691"/>
            <a:ext cx="11949112" cy="650796"/>
          </a:xfrm>
          <a:prstGeom prst="rect">
            <a:avLst/>
          </a:prstGeom>
          <a:noFill/>
          <a:ln/>
        </p:spPr>
        <p:txBody>
          <a:bodyPr wrap="none" lIns="0" tIns="0" rIns="0" bIns="0" rtlCol="0" anchor="t"/>
          <a:lstStyle/>
          <a:p>
            <a:pPr marL="0" indent="0">
              <a:lnSpc>
                <a:spcPts val="5100"/>
              </a:lnSpc>
              <a:buNone/>
            </a:pPr>
            <a:r>
              <a:rPr lang="en-US" sz="4050" dirty="0">
                <a:solidFill>
                  <a:srgbClr val="1B1B27"/>
                </a:solidFill>
                <a:latin typeface="Alexandria" pitchFamily="34" charset="0"/>
                <a:ea typeface="Alexandria" pitchFamily="34" charset="-122"/>
                <a:cs typeface="Alexandria" pitchFamily="34" charset="-120"/>
              </a:rPr>
              <a:t>Midwifery Interventions for Anemic Newborns</a:t>
            </a:r>
            <a:endParaRPr lang="en-US" sz="4050" dirty="0"/>
          </a:p>
        </p:txBody>
      </p:sp>
      <p:sp>
        <p:nvSpPr>
          <p:cNvPr id="3" name="Shape 1"/>
          <p:cNvSpPr/>
          <p:nvPr/>
        </p:nvSpPr>
        <p:spPr>
          <a:xfrm>
            <a:off x="7303770" y="1639967"/>
            <a:ext cx="22860" cy="6019205"/>
          </a:xfrm>
          <a:prstGeom prst="roundRect">
            <a:avLst>
              <a:gd name="adj" fmla="val 382641"/>
            </a:avLst>
          </a:prstGeom>
          <a:solidFill>
            <a:srgbClr val="B8C3DF"/>
          </a:solidFill>
          <a:ln/>
        </p:spPr>
      </p:sp>
      <p:sp>
        <p:nvSpPr>
          <p:cNvPr id="4" name="Shape 2"/>
          <p:cNvSpPr/>
          <p:nvPr/>
        </p:nvSpPr>
        <p:spPr>
          <a:xfrm>
            <a:off x="6374904" y="2096929"/>
            <a:ext cx="728901" cy="22860"/>
          </a:xfrm>
          <a:prstGeom prst="roundRect">
            <a:avLst>
              <a:gd name="adj" fmla="val 382641"/>
            </a:avLst>
          </a:prstGeom>
          <a:solidFill>
            <a:srgbClr val="B8C3DF"/>
          </a:solidFill>
          <a:ln/>
        </p:spPr>
      </p:sp>
      <p:sp>
        <p:nvSpPr>
          <p:cNvPr id="5" name="Shape 3"/>
          <p:cNvSpPr/>
          <p:nvPr/>
        </p:nvSpPr>
        <p:spPr>
          <a:xfrm>
            <a:off x="7080945" y="1874163"/>
            <a:ext cx="468511" cy="468511"/>
          </a:xfrm>
          <a:prstGeom prst="roundRect">
            <a:avLst>
              <a:gd name="adj" fmla="val 18670"/>
            </a:avLst>
          </a:prstGeom>
          <a:solidFill>
            <a:srgbClr val="D2DDF9"/>
          </a:solidFill>
          <a:ln w="7620">
            <a:solidFill>
              <a:srgbClr val="B8C3DF"/>
            </a:solidFill>
            <a:prstDash val="solid"/>
          </a:ln>
        </p:spPr>
      </p:sp>
      <p:sp>
        <p:nvSpPr>
          <p:cNvPr id="6" name="Text 4"/>
          <p:cNvSpPr/>
          <p:nvPr/>
        </p:nvSpPr>
        <p:spPr>
          <a:xfrm>
            <a:off x="7256562" y="1952149"/>
            <a:ext cx="117157" cy="312420"/>
          </a:xfrm>
          <a:prstGeom prst="rect">
            <a:avLst/>
          </a:prstGeom>
          <a:noFill/>
          <a:ln/>
        </p:spPr>
        <p:txBody>
          <a:bodyPr wrap="none" lIns="0" tIns="0" rIns="0" bIns="0" rtlCol="0" anchor="t"/>
          <a:lstStyle/>
          <a:p>
            <a:pPr marL="0" indent="0" algn="ctr">
              <a:lnSpc>
                <a:spcPts val="2450"/>
              </a:lnSpc>
              <a:buNone/>
            </a:pPr>
            <a:r>
              <a:rPr lang="en-US" sz="2450" dirty="0">
                <a:solidFill>
                  <a:srgbClr val="404155"/>
                </a:solidFill>
                <a:latin typeface="Alexandria" pitchFamily="34" charset="0"/>
                <a:ea typeface="Alexandria" pitchFamily="34" charset="-122"/>
                <a:cs typeface="Alexandria" pitchFamily="34" charset="-120"/>
              </a:rPr>
              <a:t>1</a:t>
            </a:r>
            <a:endParaRPr lang="en-US" sz="2450" dirty="0"/>
          </a:p>
        </p:txBody>
      </p:sp>
      <p:sp>
        <p:nvSpPr>
          <p:cNvPr id="7" name="Text 5"/>
          <p:cNvSpPr/>
          <p:nvPr/>
        </p:nvSpPr>
        <p:spPr>
          <a:xfrm>
            <a:off x="2552819" y="1848207"/>
            <a:ext cx="3617000" cy="325398"/>
          </a:xfrm>
          <a:prstGeom prst="rect">
            <a:avLst/>
          </a:prstGeom>
          <a:noFill/>
          <a:ln/>
        </p:spPr>
        <p:txBody>
          <a:bodyPr wrap="none" lIns="0" tIns="0" rIns="0" bIns="0" rtlCol="0" anchor="t"/>
          <a:lstStyle/>
          <a:p>
            <a:pPr marL="0" indent="0" algn="r">
              <a:lnSpc>
                <a:spcPts val="2550"/>
              </a:lnSpc>
              <a:buNone/>
            </a:pPr>
            <a:r>
              <a:rPr lang="en-US" sz="2000" dirty="0">
                <a:solidFill>
                  <a:srgbClr val="404155"/>
                </a:solidFill>
                <a:latin typeface="Alexandria" pitchFamily="34" charset="0"/>
                <a:ea typeface="Alexandria" pitchFamily="34" charset="-122"/>
                <a:cs typeface="Alexandria" pitchFamily="34" charset="-120"/>
              </a:rPr>
              <a:t>Assessment and Monitoring</a:t>
            </a:r>
            <a:endParaRPr lang="en-US" sz="2000" dirty="0"/>
          </a:p>
        </p:txBody>
      </p:sp>
      <p:sp>
        <p:nvSpPr>
          <p:cNvPr id="8" name="Text 6"/>
          <p:cNvSpPr/>
          <p:nvPr/>
        </p:nvSpPr>
        <p:spPr>
          <a:xfrm>
            <a:off x="728901" y="2298502"/>
            <a:ext cx="5440918" cy="999411"/>
          </a:xfrm>
          <a:prstGeom prst="rect">
            <a:avLst/>
          </a:prstGeom>
          <a:noFill/>
          <a:ln/>
        </p:spPr>
        <p:txBody>
          <a:bodyPr wrap="square" lIns="0" tIns="0" rIns="0" bIns="0" rtlCol="0" anchor="t"/>
          <a:lstStyle/>
          <a:p>
            <a:pPr marL="0" indent="0" algn="r">
              <a:lnSpc>
                <a:spcPts val="2600"/>
              </a:lnSpc>
              <a:buNone/>
            </a:pPr>
            <a:r>
              <a:rPr lang="en-US" sz="1600" dirty="0">
                <a:solidFill>
                  <a:srgbClr val="404155"/>
                </a:solidFill>
                <a:latin typeface="Nobile" pitchFamily="34" charset="0"/>
                <a:ea typeface="Nobile" pitchFamily="34" charset="-122"/>
                <a:cs typeface="Nobile" pitchFamily="34" charset="-120"/>
              </a:rPr>
              <a:t>Regularly monitor the newborn's vital signs, growth, and hemoglobin levels to track progress and adjust treatment as needed.</a:t>
            </a:r>
            <a:endParaRPr lang="en-US" sz="1600" dirty="0"/>
          </a:p>
        </p:txBody>
      </p:sp>
      <p:sp>
        <p:nvSpPr>
          <p:cNvPr id="9" name="Shape 7"/>
          <p:cNvSpPr/>
          <p:nvPr/>
        </p:nvSpPr>
        <p:spPr>
          <a:xfrm>
            <a:off x="7526595" y="3138130"/>
            <a:ext cx="728901" cy="22860"/>
          </a:xfrm>
          <a:prstGeom prst="roundRect">
            <a:avLst>
              <a:gd name="adj" fmla="val 382641"/>
            </a:avLst>
          </a:prstGeom>
          <a:solidFill>
            <a:srgbClr val="B8C3DF"/>
          </a:solidFill>
          <a:ln/>
        </p:spPr>
      </p:sp>
      <p:sp>
        <p:nvSpPr>
          <p:cNvPr id="10" name="Shape 8"/>
          <p:cNvSpPr/>
          <p:nvPr/>
        </p:nvSpPr>
        <p:spPr>
          <a:xfrm>
            <a:off x="7080945" y="2915364"/>
            <a:ext cx="468511" cy="468511"/>
          </a:xfrm>
          <a:prstGeom prst="roundRect">
            <a:avLst>
              <a:gd name="adj" fmla="val 18670"/>
            </a:avLst>
          </a:prstGeom>
          <a:solidFill>
            <a:srgbClr val="D2DDF9"/>
          </a:solidFill>
          <a:ln w="7620">
            <a:solidFill>
              <a:srgbClr val="B8C3DF"/>
            </a:solidFill>
            <a:prstDash val="solid"/>
          </a:ln>
        </p:spPr>
      </p:sp>
      <p:sp>
        <p:nvSpPr>
          <p:cNvPr id="11" name="Text 9"/>
          <p:cNvSpPr/>
          <p:nvPr/>
        </p:nvSpPr>
        <p:spPr>
          <a:xfrm>
            <a:off x="7223820" y="2993350"/>
            <a:ext cx="182761" cy="312420"/>
          </a:xfrm>
          <a:prstGeom prst="rect">
            <a:avLst/>
          </a:prstGeom>
          <a:noFill/>
          <a:ln/>
        </p:spPr>
        <p:txBody>
          <a:bodyPr wrap="none" lIns="0" tIns="0" rIns="0" bIns="0" rtlCol="0" anchor="t"/>
          <a:lstStyle/>
          <a:p>
            <a:pPr marL="0" indent="0" algn="ctr">
              <a:lnSpc>
                <a:spcPts val="2450"/>
              </a:lnSpc>
              <a:buNone/>
            </a:pPr>
            <a:r>
              <a:rPr lang="en-US" sz="2450" dirty="0">
                <a:solidFill>
                  <a:srgbClr val="404155"/>
                </a:solidFill>
                <a:latin typeface="Alexandria" pitchFamily="34" charset="0"/>
                <a:ea typeface="Alexandria" pitchFamily="34" charset="-122"/>
                <a:cs typeface="Alexandria" pitchFamily="34" charset="-120"/>
              </a:rPr>
              <a:t>2</a:t>
            </a:r>
            <a:endParaRPr lang="en-US" sz="2450" dirty="0"/>
          </a:p>
        </p:txBody>
      </p:sp>
      <p:sp>
        <p:nvSpPr>
          <p:cNvPr id="12" name="Text 10"/>
          <p:cNvSpPr/>
          <p:nvPr/>
        </p:nvSpPr>
        <p:spPr>
          <a:xfrm>
            <a:off x="8460581" y="2889409"/>
            <a:ext cx="2872978" cy="325398"/>
          </a:xfrm>
          <a:prstGeom prst="rect">
            <a:avLst/>
          </a:prstGeom>
          <a:noFill/>
          <a:ln/>
        </p:spPr>
        <p:txBody>
          <a:bodyPr wrap="none" lIns="0" tIns="0" rIns="0" bIns="0" rtlCol="0" anchor="t"/>
          <a:lstStyle/>
          <a:p>
            <a:pPr marL="0" indent="0" algn="l">
              <a:lnSpc>
                <a:spcPts val="2550"/>
              </a:lnSpc>
              <a:buNone/>
            </a:pPr>
            <a:r>
              <a:rPr lang="en-US" sz="2000" dirty="0">
                <a:solidFill>
                  <a:srgbClr val="404155"/>
                </a:solidFill>
                <a:latin typeface="Alexandria" pitchFamily="34" charset="0"/>
                <a:ea typeface="Alexandria" pitchFamily="34" charset="-122"/>
                <a:cs typeface="Alexandria" pitchFamily="34" charset="-120"/>
              </a:rPr>
              <a:t>Iron Supplementation</a:t>
            </a:r>
            <a:endParaRPr lang="en-US" sz="2000" dirty="0"/>
          </a:p>
        </p:txBody>
      </p:sp>
      <p:sp>
        <p:nvSpPr>
          <p:cNvPr id="13" name="Text 11"/>
          <p:cNvSpPr/>
          <p:nvPr/>
        </p:nvSpPr>
        <p:spPr>
          <a:xfrm>
            <a:off x="8460581" y="3339703"/>
            <a:ext cx="5440918" cy="999411"/>
          </a:xfrm>
          <a:prstGeom prst="rect">
            <a:avLst/>
          </a:prstGeom>
          <a:noFill/>
          <a:ln/>
        </p:spPr>
        <p:txBody>
          <a:bodyPr wrap="square" lIns="0" tIns="0" rIns="0" bIns="0" rtlCol="0" anchor="t"/>
          <a:lstStyle/>
          <a:p>
            <a:pPr marL="0" indent="0" algn="l">
              <a:lnSpc>
                <a:spcPts val="2600"/>
              </a:lnSpc>
              <a:buNone/>
            </a:pPr>
            <a:r>
              <a:rPr lang="en-US" sz="1600" dirty="0">
                <a:solidFill>
                  <a:srgbClr val="404155"/>
                </a:solidFill>
                <a:latin typeface="Nobile" pitchFamily="34" charset="0"/>
                <a:ea typeface="Nobile" pitchFamily="34" charset="-122"/>
                <a:cs typeface="Nobile" pitchFamily="34" charset="-120"/>
              </a:rPr>
              <a:t>Administer iron supplements orally or intravenously, depending on the severity of anemia and the infant's ability to absorb iron.</a:t>
            </a:r>
            <a:endParaRPr lang="en-US" sz="1600" dirty="0"/>
          </a:p>
        </p:txBody>
      </p:sp>
      <p:sp>
        <p:nvSpPr>
          <p:cNvPr id="14" name="Shape 12"/>
          <p:cNvSpPr/>
          <p:nvPr/>
        </p:nvSpPr>
        <p:spPr>
          <a:xfrm>
            <a:off x="6374904" y="4175284"/>
            <a:ext cx="728901" cy="22860"/>
          </a:xfrm>
          <a:prstGeom prst="roundRect">
            <a:avLst>
              <a:gd name="adj" fmla="val 382641"/>
            </a:avLst>
          </a:prstGeom>
          <a:solidFill>
            <a:srgbClr val="B8C3DF"/>
          </a:solidFill>
          <a:ln/>
        </p:spPr>
      </p:sp>
      <p:sp>
        <p:nvSpPr>
          <p:cNvPr id="15" name="Shape 13"/>
          <p:cNvSpPr/>
          <p:nvPr/>
        </p:nvSpPr>
        <p:spPr>
          <a:xfrm>
            <a:off x="7080945" y="3952518"/>
            <a:ext cx="468511" cy="468511"/>
          </a:xfrm>
          <a:prstGeom prst="roundRect">
            <a:avLst>
              <a:gd name="adj" fmla="val 18670"/>
            </a:avLst>
          </a:prstGeom>
          <a:solidFill>
            <a:srgbClr val="D2DDF9"/>
          </a:solidFill>
          <a:ln w="7620">
            <a:solidFill>
              <a:srgbClr val="B8C3DF"/>
            </a:solidFill>
            <a:prstDash val="solid"/>
          </a:ln>
        </p:spPr>
      </p:sp>
      <p:sp>
        <p:nvSpPr>
          <p:cNvPr id="16" name="Text 14"/>
          <p:cNvSpPr/>
          <p:nvPr/>
        </p:nvSpPr>
        <p:spPr>
          <a:xfrm>
            <a:off x="7223224" y="4030504"/>
            <a:ext cx="183952" cy="312420"/>
          </a:xfrm>
          <a:prstGeom prst="rect">
            <a:avLst/>
          </a:prstGeom>
          <a:noFill/>
          <a:ln/>
        </p:spPr>
        <p:txBody>
          <a:bodyPr wrap="none" lIns="0" tIns="0" rIns="0" bIns="0" rtlCol="0" anchor="t"/>
          <a:lstStyle/>
          <a:p>
            <a:pPr marL="0" indent="0" algn="ctr">
              <a:lnSpc>
                <a:spcPts val="2450"/>
              </a:lnSpc>
              <a:buNone/>
            </a:pPr>
            <a:r>
              <a:rPr lang="en-US" sz="2450" dirty="0">
                <a:solidFill>
                  <a:srgbClr val="404155"/>
                </a:solidFill>
                <a:latin typeface="Alexandria" pitchFamily="34" charset="0"/>
                <a:ea typeface="Alexandria" pitchFamily="34" charset="-122"/>
                <a:cs typeface="Alexandria" pitchFamily="34" charset="-120"/>
              </a:rPr>
              <a:t>3</a:t>
            </a:r>
            <a:endParaRPr lang="en-US" sz="2450" dirty="0"/>
          </a:p>
        </p:txBody>
      </p:sp>
      <p:sp>
        <p:nvSpPr>
          <p:cNvPr id="17" name="Text 15"/>
          <p:cNvSpPr/>
          <p:nvPr/>
        </p:nvSpPr>
        <p:spPr>
          <a:xfrm>
            <a:off x="3566517" y="3926562"/>
            <a:ext cx="2603302" cy="325398"/>
          </a:xfrm>
          <a:prstGeom prst="rect">
            <a:avLst/>
          </a:prstGeom>
          <a:noFill/>
          <a:ln/>
        </p:spPr>
        <p:txBody>
          <a:bodyPr wrap="none" lIns="0" tIns="0" rIns="0" bIns="0" rtlCol="0" anchor="t"/>
          <a:lstStyle/>
          <a:p>
            <a:pPr marL="0" indent="0" algn="r">
              <a:lnSpc>
                <a:spcPts val="2550"/>
              </a:lnSpc>
              <a:buNone/>
            </a:pPr>
            <a:r>
              <a:rPr lang="en-US" sz="2000" dirty="0">
                <a:solidFill>
                  <a:srgbClr val="404155"/>
                </a:solidFill>
                <a:latin typeface="Alexandria" pitchFamily="34" charset="0"/>
                <a:ea typeface="Alexandria" pitchFamily="34" charset="-122"/>
                <a:cs typeface="Alexandria" pitchFamily="34" charset="-120"/>
              </a:rPr>
              <a:t>Blood Transfusions</a:t>
            </a:r>
            <a:endParaRPr lang="en-US" sz="2000" dirty="0"/>
          </a:p>
        </p:txBody>
      </p:sp>
      <p:sp>
        <p:nvSpPr>
          <p:cNvPr id="18" name="Text 16"/>
          <p:cNvSpPr/>
          <p:nvPr/>
        </p:nvSpPr>
        <p:spPr>
          <a:xfrm>
            <a:off x="728901" y="4376857"/>
            <a:ext cx="5440918" cy="999411"/>
          </a:xfrm>
          <a:prstGeom prst="rect">
            <a:avLst/>
          </a:prstGeom>
          <a:noFill/>
          <a:ln/>
        </p:spPr>
        <p:txBody>
          <a:bodyPr wrap="square" lIns="0" tIns="0" rIns="0" bIns="0" rtlCol="0" anchor="t"/>
          <a:lstStyle/>
          <a:p>
            <a:pPr marL="0" indent="0" algn="r">
              <a:lnSpc>
                <a:spcPts val="2600"/>
              </a:lnSpc>
              <a:buNone/>
            </a:pPr>
            <a:r>
              <a:rPr lang="en-US" sz="1600" dirty="0">
                <a:solidFill>
                  <a:srgbClr val="404155"/>
                </a:solidFill>
                <a:latin typeface="Nobile" pitchFamily="34" charset="0"/>
                <a:ea typeface="Nobile" pitchFamily="34" charset="-122"/>
                <a:cs typeface="Nobile" pitchFamily="34" charset="-120"/>
              </a:rPr>
              <a:t>In severe cases of anemia, blood transfusions may be necessary to rapidly increase red blood cell count and improve oxygen-carrying capacity.</a:t>
            </a:r>
            <a:endParaRPr lang="en-US" sz="1600" dirty="0"/>
          </a:p>
        </p:txBody>
      </p:sp>
      <p:sp>
        <p:nvSpPr>
          <p:cNvPr id="19" name="Shape 17"/>
          <p:cNvSpPr/>
          <p:nvPr/>
        </p:nvSpPr>
        <p:spPr>
          <a:xfrm>
            <a:off x="7526595" y="5212556"/>
            <a:ext cx="728901" cy="22860"/>
          </a:xfrm>
          <a:prstGeom prst="roundRect">
            <a:avLst>
              <a:gd name="adj" fmla="val 382641"/>
            </a:avLst>
          </a:prstGeom>
          <a:solidFill>
            <a:srgbClr val="B8C3DF"/>
          </a:solidFill>
          <a:ln/>
        </p:spPr>
      </p:sp>
      <p:sp>
        <p:nvSpPr>
          <p:cNvPr id="20" name="Shape 18"/>
          <p:cNvSpPr/>
          <p:nvPr/>
        </p:nvSpPr>
        <p:spPr>
          <a:xfrm>
            <a:off x="7080945" y="4989790"/>
            <a:ext cx="468511" cy="468511"/>
          </a:xfrm>
          <a:prstGeom prst="roundRect">
            <a:avLst>
              <a:gd name="adj" fmla="val 18670"/>
            </a:avLst>
          </a:prstGeom>
          <a:solidFill>
            <a:srgbClr val="D2DDF9"/>
          </a:solidFill>
          <a:ln w="7620">
            <a:solidFill>
              <a:srgbClr val="B8C3DF"/>
            </a:solidFill>
            <a:prstDash val="solid"/>
          </a:ln>
        </p:spPr>
      </p:sp>
      <p:sp>
        <p:nvSpPr>
          <p:cNvPr id="21" name="Text 19"/>
          <p:cNvSpPr/>
          <p:nvPr/>
        </p:nvSpPr>
        <p:spPr>
          <a:xfrm>
            <a:off x="7221915" y="5067776"/>
            <a:ext cx="186452" cy="312420"/>
          </a:xfrm>
          <a:prstGeom prst="rect">
            <a:avLst/>
          </a:prstGeom>
          <a:noFill/>
          <a:ln/>
        </p:spPr>
        <p:txBody>
          <a:bodyPr wrap="none" lIns="0" tIns="0" rIns="0" bIns="0" rtlCol="0" anchor="t"/>
          <a:lstStyle/>
          <a:p>
            <a:pPr marL="0" indent="0" algn="ctr">
              <a:lnSpc>
                <a:spcPts val="2450"/>
              </a:lnSpc>
              <a:buNone/>
            </a:pPr>
            <a:r>
              <a:rPr lang="en-US" sz="2450" dirty="0">
                <a:solidFill>
                  <a:srgbClr val="404155"/>
                </a:solidFill>
                <a:latin typeface="Alexandria" pitchFamily="34" charset="0"/>
                <a:ea typeface="Alexandria" pitchFamily="34" charset="-122"/>
                <a:cs typeface="Alexandria" pitchFamily="34" charset="-120"/>
              </a:rPr>
              <a:t>4</a:t>
            </a:r>
            <a:endParaRPr lang="en-US" sz="2450" dirty="0"/>
          </a:p>
        </p:txBody>
      </p:sp>
      <p:sp>
        <p:nvSpPr>
          <p:cNvPr id="22" name="Text 20"/>
          <p:cNvSpPr/>
          <p:nvPr/>
        </p:nvSpPr>
        <p:spPr>
          <a:xfrm>
            <a:off x="8460581" y="4963835"/>
            <a:ext cx="2921079" cy="325398"/>
          </a:xfrm>
          <a:prstGeom prst="rect">
            <a:avLst/>
          </a:prstGeom>
          <a:noFill/>
          <a:ln/>
        </p:spPr>
        <p:txBody>
          <a:bodyPr wrap="none" lIns="0" tIns="0" rIns="0" bIns="0" rtlCol="0" anchor="t"/>
          <a:lstStyle/>
          <a:p>
            <a:pPr marL="0" indent="0" algn="l">
              <a:lnSpc>
                <a:spcPts val="2550"/>
              </a:lnSpc>
              <a:buNone/>
            </a:pPr>
            <a:r>
              <a:rPr lang="en-US" sz="2000" dirty="0">
                <a:solidFill>
                  <a:srgbClr val="404155"/>
                </a:solidFill>
                <a:latin typeface="Alexandria" pitchFamily="34" charset="0"/>
                <a:ea typeface="Alexandria" pitchFamily="34" charset="-122"/>
                <a:cs typeface="Alexandria" pitchFamily="34" charset="-120"/>
              </a:rPr>
              <a:t>Nutritional Counseling</a:t>
            </a:r>
            <a:endParaRPr lang="en-US" sz="2000" dirty="0"/>
          </a:p>
        </p:txBody>
      </p:sp>
      <p:sp>
        <p:nvSpPr>
          <p:cNvPr id="23" name="Text 21"/>
          <p:cNvSpPr/>
          <p:nvPr/>
        </p:nvSpPr>
        <p:spPr>
          <a:xfrm>
            <a:off x="8460581" y="5414129"/>
            <a:ext cx="5440918" cy="999411"/>
          </a:xfrm>
          <a:prstGeom prst="rect">
            <a:avLst/>
          </a:prstGeom>
          <a:noFill/>
          <a:ln/>
        </p:spPr>
        <p:txBody>
          <a:bodyPr wrap="square" lIns="0" tIns="0" rIns="0" bIns="0" rtlCol="0" anchor="t"/>
          <a:lstStyle/>
          <a:p>
            <a:pPr marL="0" indent="0" algn="l">
              <a:lnSpc>
                <a:spcPts val="2600"/>
              </a:lnSpc>
              <a:buNone/>
            </a:pPr>
            <a:r>
              <a:rPr lang="en-US" sz="1600" dirty="0">
                <a:solidFill>
                  <a:srgbClr val="404155"/>
                </a:solidFill>
                <a:latin typeface="Nobile" pitchFamily="34" charset="0"/>
                <a:ea typeface="Nobile" pitchFamily="34" charset="-122"/>
                <a:cs typeface="Nobile" pitchFamily="34" charset="-120"/>
              </a:rPr>
              <a:t>Educate parents on optimal nutrition for their anemic newborn, emphasizing iron-rich foods and breastfeeding practices.</a:t>
            </a:r>
            <a:endParaRPr lang="en-US" sz="1600" dirty="0"/>
          </a:p>
        </p:txBody>
      </p:sp>
      <p:sp>
        <p:nvSpPr>
          <p:cNvPr id="24" name="Shape 22"/>
          <p:cNvSpPr/>
          <p:nvPr/>
        </p:nvSpPr>
        <p:spPr>
          <a:xfrm>
            <a:off x="6374904" y="6249829"/>
            <a:ext cx="728901" cy="22860"/>
          </a:xfrm>
          <a:prstGeom prst="roundRect">
            <a:avLst>
              <a:gd name="adj" fmla="val 382641"/>
            </a:avLst>
          </a:prstGeom>
          <a:solidFill>
            <a:srgbClr val="B8C3DF"/>
          </a:solidFill>
          <a:ln/>
        </p:spPr>
      </p:sp>
      <p:sp>
        <p:nvSpPr>
          <p:cNvPr id="25" name="Shape 23"/>
          <p:cNvSpPr/>
          <p:nvPr/>
        </p:nvSpPr>
        <p:spPr>
          <a:xfrm>
            <a:off x="7080945" y="6027063"/>
            <a:ext cx="468511" cy="468511"/>
          </a:xfrm>
          <a:prstGeom prst="roundRect">
            <a:avLst>
              <a:gd name="adj" fmla="val 18670"/>
            </a:avLst>
          </a:prstGeom>
          <a:solidFill>
            <a:srgbClr val="D2DDF9"/>
          </a:solidFill>
          <a:ln w="7620">
            <a:solidFill>
              <a:srgbClr val="B8C3DF"/>
            </a:solidFill>
            <a:prstDash val="solid"/>
          </a:ln>
        </p:spPr>
      </p:sp>
      <p:sp>
        <p:nvSpPr>
          <p:cNvPr id="26" name="Text 24"/>
          <p:cNvSpPr/>
          <p:nvPr/>
        </p:nvSpPr>
        <p:spPr>
          <a:xfrm>
            <a:off x="7218581" y="6105049"/>
            <a:ext cx="193119" cy="312420"/>
          </a:xfrm>
          <a:prstGeom prst="rect">
            <a:avLst/>
          </a:prstGeom>
          <a:noFill/>
          <a:ln/>
        </p:spPr>
        <p:txBody>
          <a:bodyPr wrap="none" lIns="0" tIns="0" rIns="0" bIns="0" rtlCol="0" anchor="t"/>
          <a:lstStyle/>
          <a:p>
            <a:pPr marL="0" indent="0" algn="ctr">
              <a:lnSpc>
                <a:spcPts val="2450"/>
              </a:lnSpc>
              <a:buNone/>
            </a:pPr>
            <a:r>
              <a:rPr lang="en-US" sz="2450" dirty="0">
                <a:solidFill>
                  <a:srgbClr val="404155"/>
                </a:solidFill>
                <a:latin typeface="Alexandria" pitchFamily="34" charset="0"/>
                <a:ea typeface="Alexandria" pitchFamily="34" charset="-122"/>
                <a:cs typeface="Alexandria" pitchFamily="34" charset="-120"/>
              </a:rPr>
              <a:t>5</a:t>
            </a:r>
            <a:endParaRPr lang="en-US" sz="2450" dirty="0"/>
          </a:p>
        </p:txBody>
      </p:sp>
      <p:sp>
        <p:nvSpPr>
          <p:cNvPr id="27" name="Text 25"/>
          <p:cNvSpPr/>
          <p:nvPr/>
        </p:nvSpPr>
        <p:spPr>
          <a:xfrm>
            <a:off x="3566517" y="6001107"/>
            <a:ext cx="2603302" cy="325398"/>
          </a:xfrm>
          <a:prstGeom prst="rect">
            <a:avLst/>
          </a:prstGeom>
          <a:noFill/>
          <a:ln/>
        </p:spPr>
        <p:txBody>
          <a:bodyPr wrap="none" lIns="0" tIns="0" rIns="0" bIns="0" rtlCol="0" anchor="t"/>
          <a:lstStyle/>
          <a:p>
            <a:pPr marL="0" indent="0" algn="r">
              <a:lnSpc>
                <a:spcPts val="2550"/>
              </a:lnSpc>
              <a:buNone/>
            </a:pPr>
            <a:r>
              <a:rPr lang="en-US" sz="2000" dirty="0">
                <a:solidFill>
                  <a:srgbClr val="404155"/>
                </a:solidFill>
                <a:latin typeface="Alexandria" pitchFamily="34" charset="0"/>
                <a:ea typeface="Alexandria" pitchFamily="34" charset="-122"/>
                <a:cs typeface="Alexandria" pitchFamily="34" charset="-120"/>
              </a:rPr>
              <a:t>Follow-up Care</a:t>
            </a:r>
            <a:endParaRPr lang="en-US" sz="2000" dirty="0"/>
          </a:p>
        </p:txBody>
      </p:sp>
      <p:sp>
        <p:nvSpPr>
          <p:cNvPr id="28" name="Text 26"/>
          <p:cNvSpPr/>
          <p:nvPr/>
        </p:nvSpPr>
        <p:spPr>
          <a:xfrm>
            <a:off x="728901" y="6451402"/>
            <a:ext cx="5440918" cy="999411"/>
          </a:xfrm>
          <a:prstGeom prst="rect">
            <a:avLst/>
          </a:prstGeom>
          <a:noFill/>
          <a:ln/>
        </p:spPr>
        <p:txBody>
          <a:bodyPr wrap="square" lIns="0" tIns="0" rIns="0" bIns="0" rtlCol="0" anchor="t"/>
          <a:lstStyle/>
          <a:p>
            <a:pPr marL="0" indent="0" algn="r">
              <a:lnSpc>
                <a:spcPts val="2600"/>
              </a:lnSpc>
              <a:buNone/>
            </a:pPr>
            <a:r>
              <a:rPr lang="en-US" sz="1600" dirty="0">
                <a:solidFill>
                  <a:srgbClr val="404155"/>
                </a:solidFill>
                <a:latin typeface="Nobile" pitchFamily="34" charset="0"/>
                <a:ea typeface="Nobile" pitchFamily="34" charset="-122"/>
                <a:cs typeface="Nobile" pitchFamily="34" charset="-120"/>
              </a:rPr>
              <a:t>Continue monitoring the newborn's progress after treatment, ensuring adequate iron levels and addressing any underlying health issues.</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68641" y="614720"/>
            <a:ext cx="7579519" cy="1396841"/>
          </a:xfrm>
          <a:prstGeom prst="rect">
            <a:avLst/>
          </a:prstGeom>
          <a:noFill/>
          <a:ln/>
        </p:spPr>
        <p:txBody>
          <a:bodyPr wrap="square" lIns="0" tIns="0" rIns="0" bIns="0" rtlCol="0" anchor="t"/>
          <a:lstStyle/>
          <a:p>
            <a:pPr marL="0" indent="0">
              <a:lnSpc>
                <a:spcPts val="5450"/>
              </a:lnSpc>
              <a:buNone/>
            </a:pPr>
            <a:r>
              <a:rPr lang="en-US" sz="4350" dirty="0">
                <a:solidFill>
                  <a:srgbClr val="1B1B27"/>
                </a:solidFill>
                <a:latin typeface="Alexandria" pitchFamily="34" charset="0"/>
                <a:ea typeface="Alexandria" pitchFamily="34" charset="-122"/>
                <a:cs typeface="Alexandria" pitchFamily="34" charset="-120"/>
              </a:rPr>
              <a:t>Nutritional Support and Supplementation</a:t>
            </a:r>
            <a:endParaRPr lang="en-US" sz="4350" dirty="0"/>
          </a:p>
        </p:txBody>
      </p:sp>
      <p:sp>
        <p:nvSpPr>
          <p:cNvPr id="4" name="Shape 1"/>
          <p:cNvSpPr/>
          <p:nvPr/>
        </p:nvSpPr>
        <p:spPr>
          <a:xfrm>
            <a:off x="6268641" y="2598063"/>
            <a:ext cx="391120" cy="391120"/>
          </a:xfrm>
          <a:prstGeom prst="roundRect">
            <a:avLst>
              <a:gd name="adj" fmla="val 24002"/>
            </a:avLst>
          </a:prstGeom>
          <a:solidFill>
            <a:srgbClr val="D2DDF9"/>
          </a:solidFill>
          <a:ln w="7620">
            <a:solidFill>
              <a:srgbClr val="B8C3DF"/>
            </a:solidFill>
            <a:prstDash val="solid"/>
          </a:ln>
        </p:spPr>
      </p:sp>
      <p:sp>
        <p:nvSpPr>
          <p:cNvPr id="5" name="Text 2"/>
          <p:cNvSpPr/>
          <p:nvPr/>
        </p:nvSpPr>
        <p:spPr>
          <a:xfrm>
            <a:off x="6883241" y="2598063"/>
            <a:ext cx="2793921" cy="349210"/>
          </a:xfrm>
          <a:prstGeom prst="rect">
            <a:avLst/>
          </a:prstGeom>
          <a:noFill/>
          <a:ln/>
        </p:spPr>
        <p:txBody>
          <a:bodyPr wrap="none" lIns="0" tIns="0" rIns="0" bIns="0" rtlCol="0" anchor="t"/>
          <a:lstStyle/>
          <a:p>
            <a:pPr marL="0" indent="0">
              <a:lnSpc>
                <a:spcPts val="2700"/>
              </a:lnSpc>
              <a:buNone/>
            </a:pPr>
            <a:r>
              <a:rPr lang="en-US" sz="2150" dirty="0">
                <a:solidFill>
                  <a:srgbClr val="404155"/>
                </a:solidFill>
                <a:latin typeface="Alexandria" pitchFamily="34" charset="0"/>
                <a:ea typeface="Alexandria" pitchFamily="34" charset="-122"/>
                <a:cs typeface="Alexandria" pitchFamily="34" charset="-120"/>
              </a:rPr>
              <a:t>Breastfeeding</a:t>
            </a:r>
            <a:endParaRPr lang="en-US" sz="2150" dirty="0"/>
          </a:p>
        </p:txBody>
      </p:sp>
      <p:sp>
        <p:nvSpPr>
          <p:cNvPr id="6" name="Text 3"/>
          <p:cNvSpPr/>
          <p:nvPr/>
        </p:nvSpPr>
        <p:spPr>
          <a:xfrm>
            <a:off x="6883241" y="3081338"/>
            <a:ext cx="3063478" cy="1430179"/>
          </a:xfrm>
          <a:prstGeom prst="rect">
            <a:avLst/>
          </a:prstGeom>
          <a:noFill/>
          <a:ln/>
        </p:spPr>
        <p:txBody>
          <a:bodyPr wrap="square" lIns="0" tIns="0" rIns="0" bIns="0" rtlCol="0" anchor="t"/>
          <a:lstStyle/>
          <a:p>
            <a:pPr marL="0" indent="0">
              <a:lnSpc>
                <a:spcPts val="2800"/>
              </a:lnSpc>
              <a:buNone/>
            </a:pPr>
            <a:r>
              <a:rPr lang="en-US" sz="1750" dirty="0">
                <a:solidFill>
                  <a:srgbClr val="404155"/>
                </a:solidFill>
                <a:latin typeface="Nobile" pitchFamily="34" charset="0"/>
                <a:ea typeface="Nobile" pitchFamily="34" charset="-122"/>
                <a:cs typeface="Nobile" pitchFamily="34" charset="-120"/>
              </a:rPr>
              <a:t>Breast milk is the ideal food for anemic newborns, providing essential nutrients and antibodies.</a:t>
            </a:r>
            <a:endParaRPr lang="en-US" sz="1750" dirty="0"/>
          </a:p>
        </p:txBody>
      </p:sp>
      <p:sp>
        <p:nvSpPr>
          <p:cNvPr id="7" name="Shape 4"/>
          <p:cNvSpPr/>
          <p:nvPr/>
        </p:nvSpPr>
        <p:spPr>
          <a:xfrm>
            <a:off x="10170200" y="2598063"/>
            <a:ext cx="391120" cy="391120"/>
          </a:xfrm>
          <a:prstGeom prst="roundRect">
            <a:avLst>
              <a:gd name="adj" fmla="val 24002"/>
            </a:avLst>
          </a:prstGeom>
          <a:solidFill>
            <a:srgbClr val="D2DDF9"/>
          </a:solidFill>
          <a:ln w="7620">
            <a:solidFill>
              <a:srgbClr val="B8C3DF"/>
            </a:solidFill>
            <a:prstDash val="solid"/>
          </a:ln>
        </p:spPr>
      </p:sp>
      <p:sp>
        <p:nvSpPr>
          <p:cNvPr id="8" name="Text 5"/>
          <p:cNvSpPr/>
          <p:nvPr/>
        </p:nvSpPr>
        <p:spPr>
          <a:xfrm>
            <a:off x="10784800" y="2598063"/>
            <a:ext cx="2793921" cy="349210"/>
          </a:xfrm>
          <a:prstGeom prst="rect">
            <a:avLst/>
          </a:prstGeom>
          <a:noFill/>
          <a:ln/>
        </p:spPr>
        <p:txBody>
          <a:bodyPr wrap="none" lIns="0" tIns="0" rIns="0" bIns="0" rtlCol="0" anchor="t"/>
          <a:lstStyle/>
          <a:p>
            <a:pPr marL="0" indent="0">
              <a:lnSpc>
                <a:spcPts val="2700"/>
              </a:lnSpc>
              <a:buNone/>
            </a:pPr>
            <a:r>
              <a:rPr lang="en-US" sz="2150" dirty="0">
                <a:solidFill>
                  <a:srgbClr val="404155"/>
                </a:solidFill>
                <a:latin typeface="Alexandria" pitchFamily="34" charset="0"/>
                <a:ea typeface="Alexandria" pitchFamily="34" charset="-122"/>
                <a:cs typeface="Alexandria" pitchFamily="34" charset="-120"/>
              </a:rPr>
              <a:t>Iron-Rich Formula</a:t>
            </a:r>
            <a:endParaRPr lang="en-US" sz="2150" dirty="0"/>
          </a:p>
        </p:txBody>
      </p:sp>
      <p:sp>
        <p:nvSpPr>
          <p:cNvPr id="9" name="Text 6"/>
          <p:cNvSpPr/>
          <p:nvPr/>
        </p:nvSpPr>
        <p:spPr>
          <a:xfrm>
            <a:off x="10784800" y="3081338"/>
            <a:ext cx="3063478" cy="1430179"/>
          </a:xfrm>
          <a:prstGeom prst="rect">
            <a:avLst/>
          </a:prstGeom>
          <a:noFill/>
          <a:ln/>
        </p:spPr>
        <p:txBody>
          <a:bodyPr wrap="square" lIns="0" tIns="0" rIns="0" bIns="0" rtlCol="0" anchor="t"/>
          <a:lstStyle/>
          <a:p>
            <a:pPr marL="0" indent="0">
              <a:lnSpc>
                <a:spcPts val="2800"/>
              </a:lnSpc>
              <a:buNone/>
            </a:pPr>
            <a:r>
              <a:rPr lang="en-US" sz="1750" dirty="0">
                <a:solidFill>
                  <a:srgbClr val="404155"/>
                </a:solidFill>
                <a:latin typeface="Nobile" pitchFamily="34" charset="0"/>
                <a:ea typeface="Nobile" pitchFamily="34" charset="-122"/>
                <a:cs typeface="Nobile" pitchFamily="34" charset="-120"/>
              </a:rPr>
              <a:t>If breastfeeding is not possible, choose iron-fortified formula for optimal iron intake.</a:t>
            </a:r>
            <a:endParaRPr lang="en-US" sz="1750" dirty="0"/>
          </a:p>
        </p:txBody>
      </p:sp>
      <p:sp>
        <p:nvSpPr>
          <p:cNvPr id="10" name="Shape 7"/>
          <p:cNvSpPr/>
          <p:nvPr/>
        </p:nvSpPr>
        <p:spPr>
          <a:xfrm>
            <a:off x="6268641" y="4986338"/>
            <a:ext cx="391120" cy="391120"/>
          </a:xfrm>
          <a:prstGeom prst="roundRect">
            <a:avLst>
              <a:gd name="adj" fmla="val 24002"/>
            </a:avLst>
          </a:prstGeom>
          <a:solidFill>
            <a:srgbClr val="D2DDF9"/>
          </a:solidFill>
          <a:ln w="7620">
            <a:solidFill>
              <a:srgbClr val="B8C3DF"/>
            </a:solidFill>
            <a:prstDash val="solid"/>
          </a:ln>
        </p:spPr>
      </p:sp>
      <p:sp>
        <p:nvSpPr>
          <p:cNvPr id="11" name="Text 8"/>
          <p:cNvSpPr/>
          <p:nvPr/>
        </p:nvSpPr>
        <p:spPr>
          <a:xfrm>
            <a:off x="6883241" y="4986338"/>
            <a:ext cx="2793921" cy="349210"/>
          </a:xfrm>
          <a:prstGeom prst="rect">
            <a:avLst/>
          </a:prstGeom>
          <a:noFill/>
          <a:ln/>
        </p:spPr>
        <p:txBody>
          <a:bodyPr wrap="none" lIns="0" tIns="0" rIns="0" bIns="0" rtlCol="0" anchor="t"/>
          <a:lstStyle/>
          <a:p>
            <a:pPr marL="0" indent="0">
              <a:lnSpc>
                <a:spcPts val="2700"/>
              </a:lnSpc>
              <a:buNone/>
            </a:pPr>
            <a:r>
              <a:rPr lang="en-US" sz="2150" dirty="0">
                <a:solidFill>
                  <a:srgbClr val="404155"/>
                </a:solidFill>
                <a:latin typeface="Alexandria" pitchFamily="34" charset="0"/>
                <a:ea typeface="Alexandria" pitchFamily="34" charset="-122"/>
                <a:cs typeface="Alexandria" pitchFamily="34" charset="-120"/>
              </a:rPr>
              <a:t>Iron Supplements</a:t>
            </a:r>
            <a:endParaRPr lang="en-US" sz="2150" dirty="0"/>
          </a:p>
        </p:txBody>
      </p:sp>
      <p:sp>
        <p:nvSpPr>
          <p:cNvPr id="12" name="Text 9"/>
          <p:cNvSpPr/>
          <p:nvPr/>
        </p:nvSpPr>
        <p:spPr>
          <a:xfrm>
            <a:off x="6883241" y="5469612"/>
            <a:ext cx="3063478" cy="2145268"/>
          </a:xfrm>
          <a:prstGeom prst="rect">
            <a:avLst/>
          </a:prstGeom>
          <a:noFill/>
          <a:ln/>
        </p:spPr>
        <p:txBody>
          <a:bodyPr wrap="square" lIns="0" tIns="0" rIns="0" bIns="0" rtlCol="0" anchor="t"/>
          <a:lstStyle/>
          <a:p>
            <a:pPr marL="0" indent="0">
              <a:lnSpc>
                <a:spcPts val="2800"/>
              </a:lnSpc>
              <a:buNone/>
            </a:pPr>
            <a:r>
              <a:rPr lang="en-US" sz="1750" dirty="0">
                <a:solidFill>
                  <a:srgbClr val="404155"/>
                </a:solidFill>
                <a:latin typeface="Nobile" pitchFamily="34" charset="0"/>
                <a:ea typeface="Nobile" pitchFamily="34" charset="-122"/>
                <a:cs typeface="Nobile" pitchFamily="34" charset="-120"/>
              </a:rPr>
              <a:t>Your midwife may recommend iron supplements to ensure adequate iron levels, especially in premature infants.</a:t>
            </a:r>
            <a:endParaRPr lang="en-US" sz="1750" dirty="0"/>
          </a:p>
        </p:txBody>
      </p:sp>
      <p:sp>
        <p:nvSpPr>
          <p:cNvPr id="13" name="Shape 10"/>
          <p:cNvSpPr/>
          <p:nvPr/>
        </p:nvSpPr>
        <p:spPr>
          <a:xfrm>
            <a:off x="10170200" y="4986338"/>
            <a:ext cx="391120" cy="391120"/>
          </a:xfrm>
          <a:prstGeom prst="roundRect">
            <a:avLst>
              <a:gd name="adj" fmla="val 24002"/>
            </a:avLst>
          </a:prstGeom>
          <a:solidFill>
            <a:srgbClr val="D2DDF9"/>
          </a:solidFill>
          <a:ln w="7620">
            <a:solidFill>
              <a:srgbClr val="B8C3DF"/>
            </a:solidFill>
            <a:prstDash val="solid"/>
          </a:ln>
        </p:spPr>
      </p:sp>
      <p:sp>
        <p:nvSpPr>
          <p:cNvPr id="14" name="Text 11"/>
          <p:cNvSpPr/>
          <p:nvPr/>
        </p:nvSpPr>
        <p:spPr>
          <a:xfrm>
            <a:off x="10784800" y="4986338"/>
            <a:ext cx="2793921" cy="349210"/>
          </a:xfrm>
          <a:prstGeom prst="rect">
            <a:avLst/>
          </a:prstGeom>
          <a:noFill/>
          <a:ln/>
        </p:spPr>
        <p:txBody>
          <a:bodyPr wrap="none" lIns="0" tIns="0" rIns="0" bIns="0" rtlCol="0" anchor="t"/>
          <a:lstStyle/>
          <a:p>
            <a:pPr marL="0" indent="0">
              <a:lnSpc>
                <a:spcPts val="2700"/>
              </a:lnSpc>
              <a:buNone/>
            </a:pPr>
            <a:r>
              <a:rPr lang="en-US" sz="2150" dirty="0">
                <a:solidFill>
                  <a:srgbClr val="404155"/>
                </a:solidFill>
                <a:latin typeface="Alexandria" pitchFamily="34" charset="0"/>
                <a:ea typeface="Alexandria" pitchFamily="34" charset="-122"/>
                <a:cs typeface="Alexandria" pitchFamily="34" charset="-120"/>
              </a:rPr>
              <a:t>Vitamin C</a:t>
            </a:r>
            <a:endParaRPr lang="en-US" sz="2150" dirty="0"/>
          </a:p>
        </p:txBody>
      </p:sp>
      <p:sp>
        <p:nvSpPr>
          <p:cNvPr id="15" name="Text 12"/>
          <p:cNvSpPr/>
          <p:nvPr/>
        </p:nvSpPr>
        <p:spPr>
          <a:xfrm>
            <a:off x="10784800" y="5469612"/>
            <a:ext cx="3063478" cy="1430179"/>
          </a:xfrm>
          <a:prstGeom prst="rect">
            <a:avLst/>
          </a:prstGeom>
          <a:noFill/>
          <a:ln/>
        </p:spPr>
        <p:txBody>
          <a:bodyPr wrap="square" lIns="0" tIns="0" rIns="0" bIns="0" rtlCol="0" anchor="t"/>
          <a:lstStyle/>
          <a:p>
            <a:pPr marL="0" indent="0">
              <a:lnSpc>
                <a:spcPts val="2800"/>
              </a:lnSpc>
              <a:buNone/>
            </a:pPr>
            <a:r>
              <a:rPr lang="en-US" sz="1750" dirty="0">
                <a:solidFill>
                  <a:srgbClr val="404155"/>
                </a:solidFill>
                <a:latin typeface="Nobile" pitchFamily="34" charset="0"/>
                <a:ea typeface="Nobile" pitchFamily="34" charset="-122"/>
                <a:cs typeface="Nobile" pitchFamily="34" charset="-120"/>
              </a:rPr>
              <a:t>Vitamin C enhances iron absorption, so include citrus fruits and vegetables in the diet.</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69000" y="447080"/>
            <a:ext cx="6304359" cy="508040"/>
          </a:xfrm>
          <a:prstGeom prst="rect">
            <a:avLst/>
          </a:prstGeom>
          <a:noFill/>
          <a:ln/>
        </p:spPr>
        <p:txBody>
          <a:bodyPr wrap="none" lIns="0" tIns="0" rIns="0" bIns="0" rtlCol="0" anchor="t"/>
          <a:lstStyle/>
          <a:p>
            <a:pPr marL="0" indent="0">
              <a:lnSpc>
                <a:spcPts val="4000"/>
              </a:lnSpc>
              <a:buNone/>
            </a:pPr>
            <a:r>
              <a:rPr lang="en-US" sz="3200" dirty="0">
                <a:solidFill>
                  <a:srgbClr val="1B1B27"/>
                </a:solidFill>
                <a:latin typeface="Alexandria" pitchFamily="34" charset="0"/>
                <a:ea typeface="Alexandria" pitchFamily="34" charset="-122"/>
                <a:cs typeface="Alexandria" pitchFamily="34" charset="-120"/>
              </a:rPr>
              <a:t>Monitoring and Follow-up Care</a:t>
            </a:r>
            <a:endParaRPr lang="en-US" sz="3200" dirty="0"/>
          </a:p>
        </p:txBody>
      </p:sp>
      <p:pic>
        <p:nvPicPr>
          <p:cNvPr id="3" name="Image 0" descr="preencoded.png"/>
          <p:cNvPicPr>
            <a:picLocks noChangeAspect="1"/>
          </p:cNvPicPr>
          <p:nvPr/>
        </p:nvPicPr>
        <p:blipFill>
          <a:blip r:embed="rId3"/>
          <a:stretch>
            <a:fillRect/>
          </a:stretch>
        </p:blipFill>
        <p:spPr>
          <a:xfrm>
            <a:off x="569000" y="1280279"/>
            <a:ext cx="812959" cy="1300758"/>
          </a:xfrm>
          <a:prstGeom prst="rect">
            <a:avLst/>
          </a:prstGeom>
        </p:spPr>
      </p:pic>
      <p:sp>
        <p:nvSpPr>
          <p:cNvPr id="4" name="Text 1"/>
          <p:cNvSpPr/>
          <p:nvPr/>
        </p:nvSpPr>
        <p:spPr>
          <a:xfrm>
            <a:off x="1625798" y="1442799"/>
            <a:ext cx="2032516" cy="253960"/>
          </a:xfrm>
          <a:prstGeom prst="rect">
            <a:avLst/>
          </a:prstGeom>
          <a:noFill/>
          <a:ln/>
        </p:spPr>
        <p:txBody>
          <a:bodyPr wrap="none" lIns="0" tIns="0" rIns="0" bIns="0" rtlCol="0" anchor="t"/>
          <a:lstStyle/>
          <a:p>
            <a:pPr marL="0" indent="0" algn="l">
              <a:lnSpc>
                <a:spcPts val="2000"/>
              </a:lnSpc>
              <a:buNone/>
            </a:pPr>
            <a:r>
              <a:rPr lang="en-US" sz="1600" dirty="0">
                <a:solidFill>
                  <a:srgbClr val="404155"/>
                </a:solidFill>
                <a:latin typeface="Alexandria" pitchFamily="34" charset="0"/>
                <a:ea typeface="Alexandria" pitchFamily="34" charset="-122"/>
                <a:cs typeface="Alexandria" pitchFamily="34" charset="-120"/>
              </a:rPr>
              <a:t>Regular Check-ups</a:t>
            </a:r>
            <a:endParaRPr lang="en-US" sz="1600" dirty="0"/>
          </a:p>
        </p:txBody>
      </p:sp>
      <p:sp>
        <p:nvSpPr>
          <p:cNvPr id="5" name="Text 2"/>
          <p:cNvSpPr/>
          <p:nvPr/>
        </p:nvSpPr>
        <p:spPr>
          <a:xfrm>
            <a:off x="1625798" y="1794272"/>
            <a:ext cx="12435602" cy="260152"/>
          </a:xfrm>
          <a:prstGeom prst="rect">
            <a:avLst/>
          </a:prstGeom>
          <a:noFill/>
          <a:ln/>
        </p:spPr>
        <p:txBody>
          <a:bodyPr wrap="none" lIns="0" tIns="0" rIns="0" bIns="0" rtlCol="0" anchor="t"/>
          <a:lstStyle/>
          <a:p>
            <a:pPr marL="0" indent="0" algn="l">
              <a:lnSpc>
                <a:spcPts val="2000"/>
              </a:lnSpc>
              <a:buNone/>
            </a:pPr>
            <a:r>
              <a:rPr lang="en-US" sz="1250" dirty="0">
                <a:solidFill>
                  <a:srgbClr val="404155"/>
                </a:solidFill>
                <a:latin typeface="Nobile" pitchFamily="34" charset="0"/>
                <a:ea typeface="Nobile" pitchFamily="34" charset="-122"/>
                <a:cs typeface="Nobile" pitchFamily="34" charset="-120"/>
              </a:rPr>
              <a:t>Schedule regular follow-up appointments to monitor the newborn's progress.</a:t>
            </a:r>
            <a:endParaRPr lang="en-US" sz="1250" dirty="0"/>
          </a:p>
        </p:txBody>
      </p:sp>
      <p:pic>
        <p:nvPicPr>
          <p:cNvPr id="6" name="Image 1" descr="preencoded.png"/>
          <p:cNvPicPr>
            <a:picLocks noChangeAspect="1"/>
          </p:cNvPicPr>
          <p:nvPr/>
        </p:nvPicPr>
        <p:blipFill>
          <a:blip r:embed="rId4"/>
          <a:stretch>
            <a:fillRect/>
          </a:stretch>
        </p:blipFill>
        <p:spPr>
          <a:xfrm>
            <a:off x="569000" y="2581037"/>
            <a:ext cx="812959" cy="1300758"/>
          </a:xfrm>
          <a:prstGeom prst="rect">
            <a:avLst/>
          </a:prstGeom>
        </p:spPr>
      </p:pic>
      <p:sp>
        <p:nvSpPr>
          <p:cNvPr id="7" name="Text 3"/>
          <p:cNvSpPr/>
          <p:nvPr/>
        </p:nvSpPr>
        <p:spPr>
          <a:xfrm>
            <a:off x="1625798" y="2743557"/>
            <a:ext cx="2032516" cy="253960"/>
          </a:xfrm>
          <a:prstGeom prst="rect">
            <a:avLst/>
          </a:prstGeom>
          <a:noFill/>
          <a:ln/>
        </p:spPr>
        <p:txBody>
          <a:bodyPr wrap="none" lIns="0" tIns="0" rIns="0" bIns="0" rtlCol="0" anchor="t"/>
          <a:lstStyle/>
          <a:p>
            <a:pPr marL="0" indent="0" algn="l">
              <a:lnSpc>
                <a:spcPts val="2000"/>
              </a:lnSpc>
              <a:buNone/>
            </a:pPr>
            <a:r>
              <a:rPr lang="en-US" sz="1600" dirty="0">
                <a:solidFill>
                  <a:srgbClr val="404155"/>
                </a:solidFill>
                <a:latin typeface="Alexandria" pitchFamily="34" charset="0"/>
                <a:ea typeface="Alexandria" pitchFamily="34" charset="-122"/>
                <a:cs typeface="Alexandria" pitchFamily="34" charset="-120"/>
              </a:rPr>
              <a:t>Hemoglobin Levels</a:t>
            </a:r>
            <a:endParaRPr lang="en-US" sz="1600" dirty="0"/>
          </a:p>
        </p:txBody>
      </p:sp>
      <p:sp>
        <p:nvSpPr>
          <p:cNvPr id="8" name="Text 4"/>
          <p:cNvSpPr/>
          <p:nvPr/>
        </p:nvSpPr>
        <p:spPr>
          <a:xfrm>
            <a:off x="1625798" y="3095030"/>
            <a:ext cx="12435602" cy="260152"/>
          </a:xfrm>
          <a:prstGeom prst="rect">
            <a:avLst/>
          </a:prstGeom>
          <a:noFill/>
          <a:ln/>
        </p:spPr>
        <p:txBody>
          <a:bodyPr wrap="none" lIns="0" tIns="0" rIns="0" bIns="0" rtlCol="0" anchor="t"/>
          <a:lstStyle/>
          <a:p>
            <a:pPr marL="0" indent="0" algn="l">
              <a:lnSpc>
                <a:spcPts val="2000"/>
              </a:lnSpc>
              <a:buNone/>
            </a:pPr>
            <a:r>
              <a:rPr lang="en-US" sz="1250" dirty="0">
                <a:solidFill>
                  <a:srgbClr val="404155"/>
                </a:solidFill>
                <a:latin typeface="Nobile" pitchFamily="34" charset="0"/>
                <a:ea typeface="Nobile" pitchFamily="34" charset="-122"/>
                <a:cs typeface="Nobile" pitchFamily="34" charset="-120"/>
              </a:rPr>
              <a:t>Check hemoglobin levels at each visit to track iron absorption and adjust treatment as needed.</a:t>
            </a:r>
            <a:endParaRPr lang="en-US" sz="1250" dirty="0"/>
          </a:p>
        </p:txBody>
      </p:sp>
      <p:pic>
        <p:nvPicPr>
          <p:cNvPr id="9" name="Image 2" descr="preencoded.png"/>
          <p:cNvPicPr>
            <a:picLocks noChangeAspect="1"/>
          </p:cNvPicPr>
          <p:nvPr/>
        </p:nvPicPr>
        <p:blipFill>
          <a:blip r:embed="rId5"/>
          <a:stretch>
            <a:fillRect/>
          </a:stretch>
        </p:blipFill>
        <p:spPr>
          <a:xfrm>
            <a:off x="569000" y="3881795"/>
            <a:ext cx="812959" cy="1300758"/>
          </a:xfrm>
          <a:prstGeom prst="rect">
            <a:avLst/>
          </a:prstGeom>
        </p:spPr>
      </p:pic>
      <p:sp>
        <p:nvSpPr>
          <p:cNvPr id="10" name="Text 5"/>
          <p:cNvSpPr/>
          <p:nvPr/>
        </p:nvSpPr>
        <p:spPr>
          <a:xfrm>
            <a:off x="1625798" y="4044315"/>
            <a:ext cx="2625328" cy="253960"/>
          </a:xfrm>
          <a:prstGeom prst="rect">
            <a:avLst/>
          </a:prstGeom>
          <a:noFill/>
          <a:ln/>
        </p:spPr>
        <p:txBody>
          <a:bodyPr wrap="none" lIns="0" tIns="0" rIns="0" bIns="0" rtlCol="0" anchor="t"/>
          <a:lstStyle/>
          <a:p>
            <a:pPr marL="0" indent="0" algn="l">
              <a:lnSpc>
                <a:spcPts val="2000"/>
              </a:lnSpc>
              <a:buNone/>
            </a:pPr>
            <a:r>
              <a:rPr lang="en-US" sz="1600" dirty="0">
                <a:solidFill>
                  <a:srgbClr val="404155"/>
                </a:solidFill>
                <a:latin typeface="Alexandria" pitchFamily="34" charset="0"/>
                <a:ea typeface="Alexandria" pitchFamily="34" charset="-122"/>
                <a:cs typeface="Alexandria" pitchFamily="34" charset="-120"/>
              </a:rPr>
              <a:t>Growth and Development</a:t>
            </a:r>
            <a:endParaRPr lang="en-US" sz="1600" dirty="0"/>
          </a:p>
        </p:txBody>
      </p:sp>
      <p:sp>
        <p:nvSpPr>
          <p:cNvPr id="11" name="Text 6"/>
          <p:cNvSpPr/>
          <p:nvPr/>
        </p:nvSpPr>
        <p:spPr>
          <a:xfrm>
            <a:off x="1625798" y="4395788"/>
            <a:ext cx="12435602" cy="260152"/>
          </a:xfrm>
          <a:prstGeom prst="rect">
            <a:avLst/>
          </a:prstGeom>
          <a:noFill/>
          <a:ln/>
        </p:spPr>
        <p:txBody>
          <a:bodyPr wrap="none" lIns="0" tIns="0" rIns="0" bIns="0" rtlCol="0" anchor="t"/>
          <a:lstStyle/>
          <a:p>
            <a:pPr marL="0" indent="0" algn="l">
              <a:lnSpc>
                <a:spcPts val="2000"/>
              </a:lnSpc>
              <a:buNone/>
            </a:pPr>
            <a:r>
              <a:rPr lang="en-US" sz="1250" dirty="0">
                <a:solidFill>
                  <a:srgbClr val="404155"/>
                </a:solidFill>
                <a:latin typeface="Nobile" pitchFamily="34" charset="0"/>
                <a:ea typeface="Nobile" pitchFamily="34" charset="-122"/>
                <a:cs typeface="Nobile" pitchFamily="34" charset="-120"/>
              </a:rPr>
              <a:t>Monitor the newborn's growth and development, ensuring they are gaining weight and meeting developmental milestones.</a:t>
            </a:r>
            <a:endParaRPr lang="en-US" sz="1250" dirty="0"/>
          </a:p>
        </p:txBody>
      </p:sp>
      <p:pic>
        <p:nvPicPr>
          <p:cNvPr id="12" name="Image 3" descr="preencoded.png"/>
          <p:cNvPicPr>
            <a:picLocks noChangeAspect="1"/>
          </p:cNvPicPr>
          <p:nvPr/>
        </p:nvPicPr>
        <p:blipFill>
          <a:blip r:embed="rId6"/>
          <a:stretch>
            <a:fillRect/>
          </a:stretch>
        </p:blipFill>
        <p:spPr>
          <a:xfrm>
            <a:off x="569000" y="5182553"/>
            <a:ext cx="812959" cy="1300758"/>
          </a:xfrm>
          <a:prstGeom prst="rect">
            <a:avLst/>
          </a:prstGeom>
        </p:spPr>
      </p:pic>
      <p:sp>
        <p:nvSpPr>
          <p:cNvPr id="13" name="Text 7"/>
          <p:cNvSpPr/>
          <p:nvPr/>
        </p:nvSpPr>
        <p:spPr>
          <a:xfrm>
            <a:off x="1625798" y="5345073"/>
            <a:ext cx="2234327" cy="253960"/>
          </a:xfrm>
          <a:prstGeom prst="rect">
            <a:avLst/>
          </a:prstGeom>
          <a:noFill/>
          <a:ln/>
        </p:spPr>
        <p:txBody>
          <a:bodyPr wrap="none" lIns="0" tIns="0" rIns="0" bIns="0" rtlCol="0" anchor="t"/>
          <a:lstStyle/>
          <a:p>
            <a:pPr marL="0" indent="0" algn="l">
              <a:lnSpc>
                <a:spcPts val="2000"/>
              </a:lnSpc>
              <a:buNone/>
            </a:pPr>
            <a:r>
              <a:rPr lang="en-US" sz="1600" dirty="0">
                <a:solidFill>
                  <a:srgbClr val="404155"/>
                </a:solidFill>
                <a:latin typeface="Alexandria" pitchFamily="34" charset="0"/>
                <a:ea typeface="Alexandria" pitchFamily="34" charset="-122"/>
                <a:cs typeface="Alexandria" pitchFamily="34" charset="-120"/>
              </a:rPr>
              <a:t>Feeding and Nutrition</a:t>
            </a:r>
            <a:endParaRPr lang="en-US" sz="1600" dirty="0"/>
          </a:p>
        </p:txBody>
      </p:sp>
      <p:sp>
        <p:nvSpPr>
          <p:cNvPr id="14" name="Text 8"/>
          <p:cNvSpPr/>
          <p:nvPr/>
        </p:nvSpPr>
        <p:spPr>
          <a:xfrm>
            <a:off x="1625798" y="5696545"/>
            <a:ext cx="12435602" cy="260152"/>
          </a:xfrm>
          <a:prstGeom prst="rect">
            <a:avLst/>
          </a:prstGeom>
          <a:noFill/>
          <a:ln/>
        </p:spPr>
        <p:txBody>
          <a:bodyPr wrap="none" lIns="0" tIns="0" rIns="0" bIns="0" rtlCol="0" anchor="t"/>
          <a:lstStyle/>
          <a:p>
            <a:pPr marL="0" indent="0" algn="l">
              <a:lnSpc>
                <a:spcPts val="2000"/>
              </a:lnSpc>
              <a:buNone/>
            </a:pPr>
            <a:r>
              <a:rPr lang="en-US" sz="1250" dirty="0">
                <a:solidFill>
                  <a:srgbClr val="404155"/>
                </a:solidFill>
                <a:latin typeface="Nobile" pitchFamily="34" charset="0"/>
                <a:ea typeface="Nobile" pitchFamily="34" charset="-122"/>
                <a:cs typeface="Nobile" pitchFamily="34" charset="-120"/>
              </a:rPr>
              <a:t>Provide guidance on appropriate feeding practices and iron-rich foods to support healthy growth.</a:t>
            </a:r>
            <a:endParaRPr lang="en-US" sz="1250" dirty="0"/>
          </a:p>
        </p:txBody>
      </p:sp>
      <p:pic>
        <p:nvPicPr>
          <p:cNvPr id="15" name="Image 4" descr="preencoded.png"/>
          <p:cNvPicPr>
            <a:picLocks noChangeAspect="1"/>
          </p:cNvPicPr>
          <p:nvPr/>
        </p:nvPicPr>
        <p:blipFill>
          <a:blip r:embed="rId7"/>
          <a:stretch>
            <a:fillRect/>
          </a:stretch>
        </p:blipFill>
        <p:spPr>
          <a:xfrm>
            <a:off x="569000" y="6483310"/>
            <a:ext cx="812959" cy="1300758"/>
          </a:xfrm>
          <a:prstGeom prst="rect">
            <a:avLst/>
          </a:prstGeom>
        </p:spPr>
      </p:pic>
      <p:sp>
        <p:nvSpPr>
          <p:cNvPr id="16" name="Text 9"/>
          <p:cNvSpPr/>
          <p:nvPr/>
        </p:nvSpPr>
        <p:spPr>
          <a:xfrm>
            <a:off x="1625798" y="6645831"/>
            <a:ext cx="2032516" cy="253960"/>
          </a:xfrm>
          <a:prstGeom prst="rect">
            <a:avLst/>
          </a:prstGeom>
          <a:noFill/>
          <a:ln/>
        </p:spPr>
        <p:txBody>
          <a:bodyPr wrap="none" lIns="0" tIns="0" rIns="0" bIns="0" rtlCol="0" anchor="t"/>
          <a:lstStyle/>
          <a:p>
            <a:pPr marL="0" indent="0" algn="l">
              <a:lnSpc>
                <a:spcPts val="2000"/>
              </a:lnSpc>
              <a:buNone/>
            </a:pPr>
            <a:r>
              <a:rPr lang="en-US" sz="1600" dirty="0">
                <a:solidFill>
                  <a:srgbClr val="404155"/>
                </a:solidFill>
                <a:latin typeface="Alexandria" pitchFamily="34" charset="0"/>
                <a:ea typeface="Alexandria" pitchFamily="34" charset="-122"/>
                <a:cs typeface="Alexandria" pitchFamily="34" charset="-120"/>
              </a:rPr>
              <a:t>Educate Parents</a:t>
            </a:r>
            <a:endParaRPr lang="en-US" sz="1600" dirty="0"/>
          </a:p>
        </p:txBody>
      </p:sp>
      <p:sp>
        <p:nvSpPr>
          <p:cNvPr id="17" name="Text 10"/>
          <p:cNvSpPr/>
          <p:nvPr/>
        </p:nvSpPr>
        <p:spPr>
          <a:xfrm>
            <a:off x="1625798" y="6997303"/>
            <a:ext cx="12435602" cy="260152"/>
          </a:xfrm>
          <a:prstGeom prst="rect">
            <a:avLst/>
          </a:prstGeom>
          <a:noFill/>
          <a:ln/>
        </p:spPr>
        <p:txBody>
          <a:bodyPr wrap="none" lIns="0" tIns="0" rIns="0" bIns="0" rtlCol="0" anchor="t"/>
          <a:lstStyle/>
          <a:p>
            <a:pPr marL="0" indent="0" algn="l">
              <a:lnSpc>
                <a:spcPts val="2000"/>
              </a:lnSpc>
              <a:buNone/>
            </a:pPr>
            <a:r>
              <a:rPr lang="en-US" sz="1250" dirty="0">
                <a:solidFill>
                  <a:srgbClr val="404155"/>
                </a:solidFill>
                <a:latin typeface="Nobile" pitchFamily="34" charset="0"/>
                <a:ea typeface="Nobile" pitchFamily="34" charset="-122"/>
                <a:cs typeface="Nobile" pitchFamily="34" charset="-120"/>
              </a:rPr>
              <a:t>Educate parents on the importance of ongoing care, early intervention, and proper iron supplementation.</a:t>
            </a:r>
            <a:endParaRPr lang="en-US" sz="12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5089" y="562808"/>
            <a:ext cx="7713821" cy="1276826"/>
          </a:xfrm>
          <a:prstGeom prst="rect">
            <a:avLst/>
          </a:prstGeom>
          <a:noFill/>
          <a:ln/>
        </p:spPr>
        <p:txBody>
          <a:bodyPr wrap="square" lIns="0" tIns="0" rIns="0" bIns="0" rtlCol="0" anchor="t"/>
          <a:lstStyle/>
          <a:p>
            <a:pPr marL="0" indent="0">
              <a:lnSpc>
                <a:spcPts val="5000"/>
              </a:lnSpc>
              <a:buNone/>
            </a:pPr>
            <a:r>
              <a:rPr lang="en-US" sz="4000" dirty="0">
                <a:solidFill>
                  <a:srgbClr val="1B1B27"/>
                </a:solidFill>
                <a:latin typeface="Alexandria" pitchFamily="34" charset="0"/>
                <a:ea typeface="Alexandria" pitchFamily="34" charset="-122"/>
                <a:cs typeface="Alexandria" pitchFamily="34" charset="-120"/>
              </a:rPr>
              <a:t>Educating Parents and Promoting Awareness</a:t>
            </a:r>
            <a:endParaRPr lang="en-US" sz="4000" dirty="0"/>
          </a:p>
        </p:txBody>
      </p:sp>
      <p:sp>
        <p:nvSpPr>
          <p:cNvPr id="4" name="Text 1"/>
          <p:cNvSpPr/>
          <p:nvPr/>
        </p:nvSpPr>
        <p:spPr>
          <a:xfrm>
            <a:off x="715089" y="2248257"/>
            <a:ext cx="3703677" cy="674132"/>
          </a:xfrm>
          <a:prstGeom prst="rect">
            <a:avLst/>
          </a:prstGeom>
          <a:noFill/>
          <a:ln/>
        </p:spPr>
        <p:txBody>
          <a:bodyPr wrap="none" lIns="0" tIns="0" rIns="0" bIns="0" rtlCol="0" anchor="t"/>
          <a:lstStyle/>
          <a:p>
            <a:pPr marL="0" indent="0" algn="ctr">
              <a:lnSpc>
                <a:spcPts val="5300"/>
              </a:lnSpc>
              <a:buNone/>
            </a:pPr>
            <a:r>
              <a:rPr lang="en-US" sz="5300" dirty="0">
                <a:solidFill>
                  <a:srgbClr val="404155"/>
                </a:solidFill>
                <a:latin typeface="Alexandria" pitchFamily="34" charset="0"/>
                <a:ea typeface="Alexandria" pitchFamily="34" charset="-122"/>
                <a:cs typeface="Alexandria" pitchFamily="34" charset="-120"/>
              </a:rPr>
              <a:t>1</a:t>
            </a:r>
            <a:endParaRPr lang="en-US" sz="5300" dirty="0"/>
          </a:p>
        </p:txBody>
      </p:sp>
      <p:sp>
        <p:nvSpPr>
          <p:cNvPr id="5" name="Text 2"/>
          <p:cNvSpPr/>
          <p:nvPr/>
        </p:nvSpPr>
        <p:spPr>
          <a:xfrm>
            <a:off x="1289923" y="3177778"/>
            <a:ext cx="2553891" cy="319207"/>
          </a:xfrm>
          <a:prstGeom prst="rect">
            <a:avLst/>
          </a:prstGeom>
          <a:noFill/>
          <a:ln/>
        </p:spPr>
        <p:txBody>
          <a:bodyPr wrap="none" lIns="0" tIns="0" rIns="0" bIns="0" rtlCol="0" anchor="t"/>
          <a:lstStyle/>
          <a:p>
            <a:pPr marL="0" indent="0" algn="ctr">
              <a:lnSpc>
                <a:spcPts val="2500"/>
              </a:lnSpc>
              <a:buNone/>
            </a:pPr>
            <a:r>
              <a:rPr lang="en-US" sz="2000" dirty="0">
                <a:solidFill>
                  <a:srgbClr val="404155"/>
                </a:solidFill>
                <a:latin typeface="Alexandria" pitchFamily="34" charset="0"/>
                <a:ea typeface="Alexandria" pitchFamily="34" charset="-122"/>
                <a:cs typeface="Alexandria" pitchFamily="34" charset="-120"/>
              </a:rPr>
              <a:t>Anemia Basics</a:t>
            </a:r>
            <a:endParaRPr lang="en-US" sz="2000" dirty="0"/>
          </a:p>
        </p:txBody>
      </p:sp>
      <p:sp>
        <p:nvSpPr>
          <p:cNvPr id="6" name="Text 3"/>
          <p:cNvSpPr/>
          <p:nvPr/>
        </p:nvSpPr>
        <p:spPr>
          <a:xfrm>
            <a:off x="715089" y="3619500"/>
            <a:ext cx="3703677" cy="980480"/>
          </a:xfrm>
          <a:prstGeom prst="rect">
            <a:avLst/>
          </a:prstGeom>
          <a:noFill/>
          <a:ln/>
        </p:spPr>
        <p:txBody>
          <a:bodyPr wrap="square" lIns="0" tIns="0" rIns="0" bIns="0" rtlCol="0" anchor="t"/>
          <a:lstStyle/>
          <a:p>
            <a:pPr marL="0" indent="0" algn="ctr">
              <a:lnSpc>
                <a:spcPts val="2550"/>
              </a:lnSpc>
              <a:buNone/>
            </a:pPr>
            <a:r>
              <a:rPr lang="en-US" sz="1600" dirty="0">
                <a:solidFill>
                  <a:srgbClr val="404155"/>
                </a:solidFill>
                <a:latin typeface="Nobile" pitchFamily="34" charset="0"/>
                <a:ea typeface="Nobile" pitchFamily="34" charset="-122"/>
                <a:cs typeface="Nobile" pitchFamily="34" charset="-120"/>
              </a:rPr>
              <a:t>Explain the causes, symptoms, and potential complications of neonatal anemia.</a:t>
            </a:r>
            <a:endParaRPr lang="en-US" sz="1600" dirty="0"/>
          </a:p>
        </p:txBody>
      </p:sp>
      <p:sp>
        <p:nvSpPr>
          <p:cNvPr id="7" name="Text 4"/>
          <p:cNvSpPr/>
          <p:nvPr/>
        </p:nvSpPr>
        <p:spPr>
          <a:xfrm>
            <a:off x="4725233" y="2248257"/>
            <a:ext cx="3703677" cy="674132"/>
          </a:xfrm>
          <a:prstGeom prst="rect">
            <a:avLst/>
          </a:prstGeom>
          <a:noFill/>
          <a:ln/>
        </p:spPr>
        <p:txBody>
          <a:bodyPr wrap="none" lIns="0" tIns="0" rIns="0" bIns="0" rtlCol="0" anchor="t"/>
          <a:lstStyle/>
          <a:p>
            <a:pPr marL="0" indent="0" algn="ctr">
              <a:lnSpc>
                <a:spcPts val="5300"/>
              </a:lnSpc>
              <a:buNone/>
            </a:pPr>
            <a:r>
              <a:rPr lang="en-US" sz="5300" dirty="0">
                <a:solidFill>
                  <a:srgbClr val="404155"/>
                </a:solidFill>
                <a:latin typeface="Alexandria" pitchFamily="34" charset="0"/>
                <a:ea typeface="Alexandria" pitchFamily="34" charset="-122"/>
                <a:cs typeface="Alexandria" pitchFamily="34" charset="-120"/>
              </a:rPr>
              <a:t>2</a:t>
            </a:r>
            <a:endParaRPr lang="en-US" sz="5300" dirty="0"/>
          </a:p>
        </p:txBody>
      </p:sp>
      <p:sp>
        <p:nvSpPr>
          <p:cNvPr id="8" name="Text 5"/>
          <p:cNvSpPr/>
          <p:nvPr/>
        </p:nvSpPr>
        <p:spPr>
          <a:xfrm>
            <a:off x="5156835" y="3177778"/>
            <a:ext cx="2840474" cy="319207"/>
          </a:xfrm>
          <a:prstGeom prst="rect">
            <a:avLst/>
          </a:prstGeom>
          <a:noFill/>
          <a:ln/>
        </p:spPr>
        <p:txBody>
          <a:bodyPr wrap="none" lIns="0" tIns="0" rIns="0" bIns="0" rtlCol="0" anchor="t"/>
          <a:lstStyle/>
          <a:p>
            <a:pPr marL="0" indent="0" algn="ctr">
              <a:lnSpc>
                <a:spcPts val="2500"/>
              </a:lnSpc>
              <a:buNone/>
            </a:pPr>
            <a:r>
              <a:rPr lang="en-US" sz="2000" dirty="0">
                <a:solidFill>
                  <a:srgbClr val="404155"/>
                </a:solidFill>
                <a:latin typeface="Alexandria" pitchFamily="34" charset="0"/>
                <a:ea typeface="Alexandria" pitchFamily="34" charset="-122"/>
                <a:cs typeface="Alexandria" pitchFamily="34" charset="-120"/>
              </a:rPr>
              <a:t>Preventative Measures</a:t>
            </a:r>
            <a:endParaRPr lang="en-US" sz="2000" dirty="0"/>
          </a:p>
        </p:txBody>
      </p:sp>
      <p:sp>
        <p:nvSpPr>
          <p:cNvPr id="9" name="Text 6"/>
          <p:cNvSpPr/>
          <p:nvPr/>
        </p:nvSpPr>
        <p:spPr>
          <a:xfrm>
            <a:off x="4725233" y="3619500"/>
            <a:ext cx="3703677" cy="653653"/>
          </a:xfrm>
          <a:prstGeom prst="rect">
            <a:avLst/>
          </a:prstGeom>
          <a:noFill/>
          <a:ln/>
        </p:spPr>
        <p:txBody>
          <a:bodyPr wrap="square" lIns="0" tIns="0" rIns="0" bIns="0" rtlCol="0" anchor="t"/>
          <a:lstStyle/>
          <a:p>
            <a:pPr marL="0" indent="0" algn="ctr">
              <a:lnSpc>
                <a:spcPts val="2550"/>
              </a:lnSpc>
              <a:buNone/>
            </a:pPr>
            <a:r>
              <a:rPr lang="en-US" sz="1600" dirty="0">
                <a:solidFill>
                  <a:srgbClr val="404155"/>
                </a:solidFill>
                <a:latin typeface="Nobile" pitchFamily="34" charset="0"/>
                <a:ea typeface="Nobile" pitchFamily="34" charset="-122"/>
                <a:cs typeface="Nobile" pitchFamily="34" charset="-120"/>
              </a:rPr>
              <a:t>Encourage breastfeeding, iron-rich foods, and prenatal vitamin intake.</a:t>
            </a:r>
            <a:endParaRPr lang="en-US" sz="1600" dirty="0"/>
          </a:p>
        </p:txBody>
      </p:sp>
      <p:sp>
        <p:nvSpPr>
          <p:cNvPr id="10" name="Text 7"/>
          <p:cNvSpPr/>
          <p:nvPr/>
        </p:nvSpPr>
        <p:spPr>
          <a:xfrm>
            <a:off x="715089" y="5315069"/>
            <a:ext cx="3703677" cy="674132"/>
          </a:xfrm>
          <a:prstGeom prst="rect">
            <a:avLst/>
          </a:prstGeom>
          <a:noFill/>
          <a:ln/>
        </p:spPr>
        <p:txBody>
          <a:bodyPr wrap="none" lIns="0" tIns="0" rIns="0" bIns="0" rtlCol="0" anchor="t"/>
          <a:lstStyle/>
          <a:p>
            <a:pPr marL="0" indent="0" algn="ctr">
              <a:lnSpc>
                <a:spcPts val="5300"/>
              </a:lnSpc>
              <a:buNone/>
            </a:pPr>
            <a:r>
              <a:rPr lang="en-US" sz="5300" dirty="0">
                <a:solidFill>
                  <a:srgbClr val="404155"/>
                </a:solidFill>
                <a:latin typeface="Alexandria" pitchFamily="34" charset="0"/>
                <a:ea typeface="Alexandria" pitchFamily="34" charset="-122"/>
                <a:cs typeface="Alexandria" pitchFamily="34" charset="-120"/>
              </a:rPr>
              <a:t>3</a:t>
            </a:r>
            <a:endParaRPr lang="en-US" sz="5300" dirty="0"/>
          </a:p>
        </p:txBody>
      </p:sp>
      <p:sp>
        <p:nvSpPr>
          <p:cNvPr id="11" name="Text 8"/>
          <p:cNvSpPr/>
          <p:nvPr/>
        </p:nvSpPr>
        <p:spPr>
          <a:xfrm>
            <a:off x="1289923" y="6244590"/>
            <a:ext cx="2553891" cy="319207"/>
          </a:xfrm>
          <a:prstGeom prst="rect">
            <a:avLst/>
          </a:prstGeom>
          <a:noFill/>
          <a:ln/>
        </p:spPr>
        <p:txBody>
          <a:bodyPr wrap="none" lIns="0" tIns="0" rIns="0" bIns="0" rtlCol="0" anchor="t"/>
          <a:lstStyle/>
          <a:p>
            <a:pPr marL="0" indent="0" algn="ctr">
              <a:lnSpc>
                <a:spcPts val="2500"/>
              </a:lnSpc>
              <a:buNone/>
            </a:pPr>
            <a:r>
              <a:rPr lang="en-US" sz="2000" dirty="0">
                <a:solidFill>
                  <a:srgbClr val="404155"/>
                </a:solidFill>
                <a:latin typeface="Alexandria" pitchFamily="34" charset="0"/>
                <a:ea typeface="Alexandria" pitchFamily="34" charset="-122"/>
                <a:cs typeface="Alexandria" pitchFamily="34" charset="-120"/>
              </a:rPr>
              <a:t>Early Detection</a:t>
            </a:r>
            <a:endParaRPr lang="en-US" sz="2000" dirty="0"/>
          </a:p>
        </p:txBody>
      </p:sp>
      <p:sp>
        <p:nvSpPr>
          <p:cNvPr id="12" name="Text 9"/>
          <p:cNvSpPr/>
          <p:nvPr/>
        </p:nvSpPr>
        <p:spPr>
          <a:xfrm>
            <a:off x="715089" y="6686312"/>
            <a:ext cx="3703677" cy="980480"/>
          </a:xfrm>
          <a:prstGeom prst="rect">
            <a:avLst/>
          </a:prstGeom>
          <a:noFill/>
          <a:ln/>
        </p:spPr>
        <p:txBody>
          <a:bodyPr wrap="square" lIns="0" tIns="0" rIns="0" bIns="0" rtlCol="0" anchor="t"/>
          <a:lstStyle/>
          <a:p>
            <a:pPr marL="0" indent="0" algn="ctr">
              <a:lnSpc>
                <a:spcPts val="2550"/>
              </a:lnSpc>
              <a:buNone/>
            </a:pPr>
            <a:r>
              <a:rPr lang="en-US" sz="1600" dirty="0">
                <a:solidFill>
                  <a:srgbClr val="404155"/>
                </a:solidFill>
                <a:latin typeface="Nobile" pitchFamily="34" charset="0"/>
                <a:ea typeface="Nobile" pitchFamily="34" charset="-122"/>
                <a:cs typeface="Nobile" pitchFamily="34" charset="-120"/>
              </a:rPr>
              <a:t>Stress the importance of regular checkups and recognizing early signs of anemia.</a:t>
            </a:r>
            <a:endParaRPr lang="en-US" sz="1600" dirty="0"/>
          </a:p>
        </p:txBody>
      </p:sp>
      <p:sp>
        <p:nvSpPr>
          <p:cNvPr id="13" name="Text 10"/>
          <p:cNvSpPr/>
          <p:nvPr/>
        </p:nvSpPr>
        <p:spPr>
          <a:xfrm>
            <a:off x="4725233" y="5315069"/>
            <a:ext cx="3703677" cy="674132"/>
          </a:xfrm>
          <a:prstGeom prst="rect">
            <a:avLst/>
          </a:prstGeom>
          <a:noFill/>
          <a:ln/>
        </p:spPr>
        <p:txBody>
          <a:bodyPr wrap="none" lIns="0" tIns="0" rIns="0" bIns="0" rtlCol="0" anchor="t"/>
          <a:lstStyle/>
          <a:p>
            <a:pPr marL="0" indent="0" algn="ctr">
              <a:lnSpc>
                <a:spcPts val="5300"/>
              </a:lnSpc>
              <a:buNone/>
            </a:pPr>
            <a:r>
              <a:rPr lang="en-US" sz="5300" dirty="0">
                <a:solidFill>
                  <a:srgbClr val="404155"/>
                </a:solidFill>
                <a:latin typeface="Alexandria" pitchFamily="34" charset="0"/>
                <a:ea typeface="Alexandria" pitchFamily="34" charset="-122"/>
                <a:cs typeface="Alexandria" pitchFamily="34" charset="-120"/>
              </a:rPr>
              <a:t>4</a:t>
            </a:r>
            <a:endParaRPr lang="en-US" sz="5300" dirty="0"/>
          </a:p>
        </p:txBody>
      </p:sp>
      <p:sp>
        <p:nvSpPr>
          <p:cNvPr id="14" name="Text 11"/>
          <p:cNvSpPr/>
          <p:nvPr/>
        </p:nvSpPr>
        <p:spPr>
          <a:xfrm>
            <a:off x="5300067" y="6244590"/>
            <a:ext cx="2553891" cy="319207"/>
          </a:xfrm>
          <a:prstGeom prst="rect">
            <a:avLst/>
          </a:prstGeom>
          <a:noFill/>
          <a:ln/>
        </p:spPr>
        <p:txBody>
          <a:bodyPr wrap="none" lIns="0" tIns="0" rIns="0" bIns="0" rtlCol="0" anchor="t"/>
          <a:lstStyle/>
          <a:p>
            <a:pPr marL="0" indent="0" algn="ctr">
              <a:lnSpc>
                <a:spcPts val="2500"/>
              </a:lnSpc>
              <a:buNone/>
            </a:pPr>
            <a:r>
              <a:rPr lang="en-US" sz="2000" dirty="0">
                <a:solidFill>
                  <a:srgbClr val="404155"/>
                </a:solidFill>
                <a:latin typeface="Alexandria" pitchFamily="34" charset="0"/>
                <a:ea typeface="Alexandria" pitchFamily="34" charset="-122"/>
                <a:cs typeface="Alexandria" pitchFamily="34" charset="-120"/>
              </a:rPr>
              <a:t>Treatment Options</a:t>
            </a:r>
            <a:endParaRPr lang="en-US" sz="2000" dirty="0"/>
          </a:p>
        </p:txBody>
      </p:sp>
      <p:sp>
        <p:nvSpPr>
          <p:cNvPr id="15" name="Text 12"/>
          <p:cNvSpPr/>
          <p:nvPr/>
        </p:nvSpPr>
        <p:spPr>
          <a:xfrm>
            <a:off x="4725233" y="6686312"/>
            <a:ext cx="3703677" cy="980480"/>
          </a:xfrm>
          <a:prstGeom prst="rect">
            <a:avLst/>
          </a:prstGeom>
          <a:noFill/>
          <a:ln/>
        </p:spPr>
        <p:txBody>
          <a:bodyPr wrap="square" lIns="0" tIns="0" rIns="0" bIns="0" rtlCol="0" anchor="t"/>
          <a:lstStyle/>
          <a:p>
            <a:pPr marL="0" indent="0" algn="ctr">
              <a:lnSpc>
                <a:spcPts val="2550"/>
              </a:lnSpc>
              <a:buNone/>
            </a:pPr>
            <a:r>
              <a:rPr lang="en-US" sz="1600" dirty="0">
                <a:solidFill>
                  <a:srgbClr val="404155"/>
                </a:solidFill>
                <a:latin typeface="Nobile" pitchFamily="34" charset="0"/>
                <a:ea typeface="Nobile" pitchFamily="34" charset="-122"/>
                <a:cs typeface="Nobile" pitchFamily="34" charset="-120"/>
              </a:rPr>
              <a:t>Discuss iron supplements, blood transfusions, and nutritional counseling.</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696</Words>
  <Application>Microsoft Office PowerPoint</Application>
  <PresentationFormat>Custom</PresentationFormat>
  <Paragraphs>87</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Nobile Bold</vt:lpstr>
      <vt:lpstr>Alexandria</vt:lpstr>
      <vt:lpstr>Nobile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1</cp:revision>
  <dcterms:created xsi:type="dcterms:W3CDTF">2024-10-13T17:19:59Z</dcterms:created>
  <dcterms:modified xsi:type="dcterms:W3CDTF">2024-10-14T07:36:36Z</dcterms:modified>
</cp:coreProperties>
</file>