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6" d="100"/>
          <a:sy n="66" d="100"/>
        </p:scale>
        <p:origin x="67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9DB65-3F9C-4436-985E-AC528C3587F4}" type="datetimeFigureOut">
              <a:rPr lang="en-US" smtClean="0"/>
              <a:t>4/1/2020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3FA84-D379-4DAA-A23A-7C74EADD39E4}" type="slidenum">
              <a:rPr lang="en-US" smtClean="0"/>
              <a:t>‹#›</a:t>
            </a:fld>
            <a:endParaRPr lang="en-US"/>
          </a:p>
        </p:txBody>
      </p:sp>
    </p:spTree>
    <p:extLst>
      <p:ext uri="{BB962C8B-B14F-4D97-AF65-F5344CB8AC3E}">
        <p14:creationId xmlns:p14="http://schemas.microsoft.com/office/powerpoint/2010/main" val="1224733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E75C38-0316-470D-938B-A652AA1A49EC}" type="slidenum">
              <a:rPr lang="en-US" smtClean="0"/>
              <a:t>1</a:t>
            </a:fld>
            <a:endParaRPr lang="en-US"/>
          </a:p>
        </p:txBody>
      </p:sp>
    </p:spTree>
    <p:extLst>
      <p:ext uri="{BB962C8B-B14F-4D97-AF65-F5344CB8AC3E}">
        <p14:creationId xmlns:p14="http://schemas.microsoft.com/office/powerpoint/2010/main" val="2440930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E75C38-0316-470D-938B-A652AA1A49EC}" type="slidenum">
              <a:rPr lang="en-US" smtClean="0"/>
              <a:t>19</a:t>
            </a:fld>
            <a:endParaRPr lang="en-US"/>
          </a:p>
        </p:txBody>
      </p:sp>
    </p:spTree>
    <p:extLst>
      <p:ext uri="{BB962C8B-B14F-4D97-AF65-F5344CB8AC3E}">
        <p14:creationId xmlns:p14="http://schemas.microsoft.com/office/powerpoint/2010/main" val="2912054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purchaser–provider split (PPS) is a service delivery model in which third-party payers are kept organizationally separate from service providers. The operations of the providers are managed by contracts. One of the main aims of PPS is to create competition between providers. Competition and other incentive structures built into the contractual relationship are believed to lead to improvements in service delivery, such as improved cost containment, greater efficiency, organizational flexibility, better quality and improved responsiveness of services to patient needs. </a:t>
            </a:r>
            <a:endParaRPr lang="en-US" dirty="0"/>
          </a:p>
        </p:txBody>
      </p:sp>
      <p:sp>
        <p:nvSpPr>
          <p:cNvPr id="4" name="Slide Number Placeholder 3"/>
          <p:cNvSpPr>
            <a:spLocks noGrp="1"/>
          </p:cNvSpPr>
          <p:nvPr>
            <p:ph type="sldNum" sz="quarter" idx="10"/>
          </p:nvPr>
        </p:nvSpPr>
        <p:spPr/>
        <p:txBody>
          <a:bodyPr/>
          <a:lstStyle/>
          <a:p>
            <a:fld id="{88E75C38-0316-470D-938B-A652AA1A49EC}" type="slidenum">
              <a:rPr lang="en-US" smtClean="0"/>
              <a:t>21</a:t>
            </a:fld>
            <a:endParaRPr lang="en-US"/>
          </a:p>
        </p:txBody>
      </p:sp>
    </p:spTree>
    <p:extLst>
      <p:ext uri="{BB962C8B-B14F-4D97-AF65-F5344CB8AC3E}">
        <p14:creationId xmlns:p14="http://schemas.microsoft.com/office/powerpoint/2010/main" val="1292286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E75C38-0316-470D-938B-A652AA1A49EC}" type="slidenum">
              <a:rPr lang="en-US" smtClean="0"/>
              <a:t>23</a:t>
            </a:fld>
            <a:endParaRPr lang="en-US"/>
          </a:p>
        </p:txBody>
      </p:sp>
    </p:spTree>
    <p:extLst>
      <p:ext uri="{BB962C8B-B14F-4D97-AF65-F5344CB8AC3E}">
        <p14:creationId xmlns:p14="http://schemas.microsoft.com/office/powerpoint/2010/main" val="655725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bg2"/>
                </a:solidFill>
                <a:ea typeface="Malgun Gothic" panose="020B0503020000020004" pitchFamily="34" charset="-127"/>
                <a:cs typeface="Estrangelo Edessa" panose="03080600000000000000" pitchFamily="66" charset="0"/>
              </a:rPr>
              <a:t>This ultimately makes it possible to expand coverage within limited funds. </a:t>
            </a:r>
            <a:endParaRPr lang="en-US" b="0" dirty="0" smtClean="0">
              <a:solidFill>
                <a:schemeClr val="bg2"/>
              </a:solidFill>
            </a:endParaRPr>
          </a:p>
          <a:p>
            <a:endParaRPr lang="en-US" dirty="0"/>
          </a:p>
        </p:txBody>
      </p:sp>
      <p:sp>
        <p:nvSpPr>
          <p:cNvPr id="4" name="Slide Number Placeholder 3"/>
          <p:cNvSpPr>
            <a:spLocks noGrp="1"/>
          </p:cNvSpPr>
          <p:nvPr>
            <p:ph type="sldNum" sz="quarter" idx="10"/>
          </p:nvPr>
        </p:nvSpPr>
        <p:spPr/>
        <p:txBody>
          <a:bodyPr/>
          <a:lstStyle/>
          <a:p>
            <a:fld id="{88E75C38-0316-470D-938B-A652AA1A49EC}" type="slidenum">
              <a:rPr lang="en-US" smtClean="0"/>
              <a:t>24</a:t>
            </a:fld>
            <a:endParaRPr lang="en-US"/>
          </a:p>
        </p:txBody>
      </p:sp>
    </p:spTree>
    <p:extLst>
      <p:ext uri="{BB962C8B-B14F-4D97-AF65-F5344CB8AC3E}">
        <p14:creationId xmlns:p14="http://schemas.microsoft.com/office/powerpoint/2010/main" val="1321842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altLang="en-US" sz="900" b="0" dirty="0" smtClean="0"/>
              <a:t>Empirical evidence shows </a:t>
            </a:r>
            <a:r>
              <a:rPr lang="en-US" altLang="en-US" sz="900" b="0" dirty="0" smtClean="0">
                <a:solidFill>
                  <a:srgbClr val="C00000"/>
                </a:solidFill>
              </a:rPr>
              <a:t>financial incentives </a:t>
            </a:r>
            <a:r>
              <a:rPr lang="en-US" altLang="en-US" sz="900" b="0" dirty="0" smtClean="0"/>
              <a:t>are among the most important </a:t>
            </a:r>
            <a:r>
              <a:rPr lang="en-US" altLang="en-US" sz="900" b="0" dirty="0" smtClean="0">
                <a:solidFill>
                  <a:srgbClr val="C00000"/>
                </a:solidFill>
              </a:rPr>
              <a:t>influences</a:t>
            </a:r>
            <a:r>
              <a:rPr lang="en-US" altLang="en-US" sz="900" b="0" dirty="0" smtClean="0"/>
              <a:t> over </a:t>
            </a:r>
            <a:r>
              <a:rPr lang="en-US" altLang="en-US" sz="900" b="0" dirty="0" smtClean="0">
                <a:solidFill>
                  <a:srgbClr val="C00000"/>
                </a:solidFill>
              </a:rPr>
              <a:t>organizational</a:t>
            </a:r>
            <a:r>
              <a:rPr lang="en-US" altLang="en-US" sz="900" b="0" dirty="0" smtClean="0"/>
              <a:t> and </a:t>
            </a:r>
            <a:r>
              <a:rPr lang="en-US" altLang="en-US" sz="900" b="0" dirty="0" smtClean="0">
                <a:solidFill>
                  <a:srgbClr val="C00000"/>
                </a:solidFill>
              </a:rPr>
              <a:t>individual behavior </a:t>
            </a:r>
            <a:r>
              <a:rPr lang="en-US" altLang="en-US" sz="900" b="0" dirty="0" smtClean="0"/>
              <a:t>in the health sector</a:t>
            </a:r>
          </a:p>
          <a:p>
            <a:pPr>
              <a:lnSpc>
                <a:spcPct val="150000"/>
              </a:lnSpc>
            </a:pPr>
            <a:r>
              <a:rPr lang="en-US" altLang="en-US" sz="900" b="0" dirty="0" smtClean="0"/>
              <a:t>Unlike regulation, financial incentives rely on the “carrot” of monetary reward to induce changes in behavior</a:t>
            </a:r>
          </a:p>
          <a:p>
            <a:endParaRPr lang="en-US" dirty="0"/>
          </a:p>
        </p:txBody>
      </p:sp>
      <p:sp>
        <p:nvSpPr>
          <p:cNvPr id="4" name="Slide Number Placeholder 3"/>
          <p:cNvSpPr>
            <a:spLocks noGrp="1"/>
          </p:cNvSpPr>
          <p:nvPr>
            <p:ph type="sldNum" sz="quarter" idx="10"/>
          </p:nvPr>
        </p:nvSpPr>
        <p:spPr/>
        <p:txBody>
          <a:bodyPr/>
          <a:lstStyle/>
          <a:p>
            <a:fld id="{88E75C38-0316-470D-938B-A652AA1A49EC}" type="slidenum">
              <a:rPr lang="en-US" smtClean="0"/>
              <a:t>26</a:t>
            </a:fld>
            <a:endParaRPr lang="en-US"/>
          </a:p>
        </p:txBody>
      </p:sp>
    </p:spTree>
    <p:extLst>
      <p:ext uri="{BB962C8B-B14F-4D97-AF65-F5344CB8AC3E}">
        <p14:creationId xmlns:p14="http://schemas.microsoft.com/office/powerpoint/2010/main" val="3109142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200"/>
              </a:spcAft>
              <a:buFont typeface="Wingdings" panose="05000000000000000000" pitchFamily="2" charset="2"/>
              <a:buChar char="ü"/>
            </a:pPr>
            <a:r>
              <a:rPr lang="en-US" sz="1200" dirty="0"/>
              <a:t>The mix of payment methods used</a:t>
            </a:r>
          </a:p>
          <a:p>
            <a:pPr marL="285750" indent="-285750">
              <a:spcAft>
                <a:spcPts val="1200"/>
              </a:spcAft>
              <a:buFont typeface="Wingdings" panose="05000000000000000000" pitchFamily="2" charset="2"/>
              <a:buChar char="ü"/>
            </a:pPr>
            <a:r>
              <a:rPr lang="en-US" sz="1200" dirty="0"/>
              <a:t>How the payment system is designed</a:t>
            </a:r>
          </a:p>
          <a:p>
            <a:pPr marL="285750" indent="-285750">
              <a:spcAft>
                <a:spcPts val="1200"/>
              </a:spcAft>
              <a:buFont typeface="Wingdings" panose="05000000000000000000" pitchFamily="2" charset="2"/>
              <a:buChar char="ü"/>
            </a:pPr>
            <a:r>
              <a:rPr lang="en-US" sz="1200" dirty="0"/>
              <a:t>Implementation arrangements</a:t>
            </a:r>
          </a:p>
          <a:p>
            <a:pPr marL="285750" indent="-285750">
              <a:spcAft>
                <a:spcPts val="1200"/>
              </a:spcAft>
              <a:buFont typeface="Wingdings" panose="05000000000000000000" pitchFamily="2" charset="2"/>
              <a:buChar char="ü"/>
            </a:pPr>
            <a:r>
              <a:rPr lang="en-US" sz="1200" dirty="0"/>
              <a:t>Payment rates (absolute and relative)</a:t>
            </a:r>
          </a:p>
          <a:p>
            <a:endParaRPr lang="en-US" dirty="0"/>
          </a:p>
        </p:txBody>
      </p:sp>
      <p:sp>
        <p:nvSpPr>
          <p:cNvPr id="4" name="Slide Number Placeholder 3"/>
          <p:cNvSpPr>
            <a:spLocks noGrp="1"/>
          </p:cNvSpPr>
          <p:nvPr>
            <p:ph type="sldNum" sz="quarter" idx="10"/>
          </p:nvPr>
        </p:nvSpPr>
        <p:spPr/>
        <p:txBody>
          <a:bodyPr/>
          <a:lstStyle/>
          <a:p>
            <a:fld id="{4F0A6E8D-37B5-4D7F-8DDD-A2AF41CF4849}" type="slidenum">
              <a:rPr lang="en-US" smtClean="0"/>
              <a:t>30</a:t>
            </a:fld>
            <a:endParaRPr lang="en-US"/>
          </a:p>
        </p:txBody>
      </p:sp>
    </p:spTree>
    <p:extLst>
      <p:ext uri="{BB962C8B-B14F-4D97-AF65-F5344CB8AC3E}">
        <p14:creationId xmlns:p14="http://schemas.microsoft.com/office/powerpoint/2010/main" val="3754604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E75C38-0316-470D-938B-A652AA1A49EC}" type="slidenum">
              <a:rPr lang="en-US" smtClean="0"/>
              <a:t>33</a:t>
            </a:fld>
            <a:endParaRPr lang="en-US"/>
          </a:p>
        </p:txBody>
      </p:sp>
    </p:spTree>
    <p:extLst>
      <p:ext uri="{BB962C8B-B14F-4D97-AF65-F5344CB8AC3E}">
        <p14:creationId xmlns:p14="http://schemas.microsoft.com/office/powerpoint/2010/main" val="3091165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4000"/>
              </a:lnSpc>
              <a:buNone/>
            </a:pPr>
            <a:r>
              <a:rPr lang="en-US" altLang="en-US" dirty="0" smtClean="0"/>
              <a:t>The amount budgeted is typically based on some mix of the facility’s</a:t>
            </a:r>
            <a:r>
              <a:rPr lang="en-US" altLang="en-US" baseline="0" dirty="0" smtClean="0"/>
              <a:t> </a:t>
            </a:r>
            <a:r>
              <a:rPr lang="en-US" altLang="en-US" dirty="0" smtClean="0"/>
              <a:t>case load, the number of staff, and past budgets.</a:t>
            </a:r>
            <a:endParaRPr lang="en-US" dirty="0"/>
          </a:p>
        </p:txBody>
      </p:sp>
      <p:sp>
        <p:nvSpPr>
          <p:cNvPr id="4" name="Slide Number Placeholder 3"/>
          <p:cNvSpPr>
            <a:spLocks noGrp="1"/>
          </p:cNvSpPr>
          <p:nvPr>
            <p:ph type="sldNum" sz="quarter" idx="10"/>
          </p:nvPr>
        </p:nvSpPr>
        <p:spPr/>
        <p:txBody>
          <a:bodyPr/>
          <a:lstStyle/>
          <a:p>
            <a:fld id="{88E75C38-0316-470D-938B-A652AA1A49EC}" type="slidenum">
              <a:rPr lang="en-US" smtClean="0"/>
              <a:t>36</a:t>
            </a:fld>
            <a:endParaRPr lang="en-US"/>
          </a:p>
        </p:txBody>
      </p:sp>
    </p:spTree>
    <p:extLst>
      <p:ext uri="{BB962C8B-B14F-4D97-AF65-F5344CB8AC3E}">
        <p14:creationId xmlns:p14="http://schemas.microsoft.com/office/powerpoint/2010/main" val="3440119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with all payment mechanisms, close monitoring and regulation is critical to counteract and limit the negative incentives</a:t>
            </a:r>
          </a:p>
          <a:p>
            <a:r>
              <a:rPr lang="en-US" altLang="en-US" dirty="0" smtClean="0"/>
              <a:t>Common primary health care providers payment methods: salary, fee-for service and capitation. </a:t>
            </a:r>
          </a:p>
          <a:p>
            <a:endParaRPr lang="en-US" altLang="en-US" dirty="0" smtClean="0"/>
          </a:p>
          <a:p>
            <a:r>
              <a:rPr lang="en-US" altLang="en-US" dirty="0" smtClean="0"/>
              <a:t>Stop loss ceiling; the point where the providers is</a:t>
            </a:r>
            <a:r>
              <a:rPr lang="en-US" altLang="en-US" baseline="0" dirty="0" smtClean="0"/>
              <a:t> exposed to incurring catastrophic spending. If insured for this then the risk is shifted to the insurance who will have to cover for it.</a:t>
            </a:r>
            <a:endParaRPr lang="en-US" altLang="en-US" dirty="0" smtClean="0"/>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3A8BCD1-51AB-46A1-BBB3-9CAEAEE6A37D}" type="slidenum">
              <a:rPr lang="en-US" altLang="en-US"/>
              <a:pPr/>
              <a:t>38</a:t>
            </a:fld>
            <a:endParaRPr lang="en-US" altLang="en-US"/>
          </a:p>
        </p:txBody>
      </p:sp>
    </p:spTree>
    <p:extLst>
      <p:ext uri="{BB962C8B-B14F-4D97-AF65-F5344CB8AC3E}">
        <p14:creationId xmlns:p14="http://schemas.microsoft.com/office/powerpoint/2010/main" val="1048276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 with all payment mechanisms, close monitoring and regulation is critical to counteract and limit the negative incentives</a:t>
            </a:r>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2AE170-CC03-4905-920A-3E1A30CDCD3D}" type="slidenum">
              <a:rPr lang="en-US" altLang="en-US"/>
              <a:pPr/>
              <a:t>39</a:t>
            </a:fld>
            <a:endParaRPr lang="en-US" altLang="en-US"/>
          </a:p>
        </p:txBody>
      </p:sp>
    </p:spTree>
    <p:extLst>
      <p:ext uri="{BB962C8B-B14F-4D97-AF65-F5344CB8AC3E}">
        <p14:creationId xmlns:p14="http://schemas.microsoft.com/office/powerpoint/2010/main" val="379353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4000"/>
              </a:lnSpc>
            </a:pPr>
            <a:r>
              <a:rPr lang="en-US" altLang="en-US" dirty="0" smtClean="0"/>
              <a:t>Key issues in purchasing:</a:t>
            </a:r>
          </a:p>
          <a:p>
            <a:pPr lvl="0">
              <a:lnSpc>
                <a:spcPct val="114000"/>
              </a:lnSpc>
            </a:pPr>
            <a:r>
              <a:rPr lang="en-US" altLang="en-US" dirty="0" smtClean="0"/>
              <a:t>Who are the purchasers?</a:t>
            </a:r>
          </a:p>
          <a:p>
            <a:pPr lvl="0">
              <a:lnSpc>
                <a:spcPct val="114000"/>
              </a:lnSpc>
            </a:pPr>
            <a:r>
              <a:rPr lang="en-US" altLang="en-US" dirty="0" smtClean="0"/>
              <a:t>What is bought/ purchased and for whom (benefit entitlements)?</a:t>
            </a:r>
          </a:p>
          <a:p>
            <a:pPr lvl="0">
              <a:lnSpc>
                <a:spcPct val="114000"/>
              </a:lnSpc>
            </a:pPr>
            <a:r>
              <a:rPr lang="en-US" altLang="en-US" dirty="0" smtClean="0"/>
              <a:t>From whom are services purchased (who are the providers)?</a:t>
            </a:r>
          </a:p>
          <a:p>
            <a:pPr lvl="0">
              <a:lnSpc>
                <a:spcPct val="114000"/>
              </a:lnSpc>
            </a:pPr>
            <a:r>
              <a:rPr lang="en-US" altLang="en-US" dirty="0" smtClean="0"/>
              <a:t>How are services purchased and at what price (provider payment mechanisms)?</a:t>
            </a:r>
          </a:p>
          <a:p>
            <a:endParaRPr lang="en-US" dirty="0"/>
          </a:p>
        </p:txBody>
      </p:sp>
      <p:sp>
        <p:nvSpPr>
          <p:cNvPr id="4" name="Slide Number Placeholder 3"/>
          <p:cNvSpPr>
            <a:spLocks noGrp="1"/>
          </p:cNvSpPr>
          <p:nvPr>
            <p:ph type="sldNum" sz="quarter" idx="10"/>
          </p:nvPr>
        </p:nvSpPr>
        <p:spPr/>
        <p:txBody>
          <a:bodyPr/>
          <a:lstStyle/>
          <a:p>
            <a:fld id="{88E75C38-0316-470D-938B-A652AA1A49EC}" type="slidenum">
              <a:rPr lang="en-US" smtClean="0"/>
              <a:t>2</a:t>
            </a:fld>
            <a:endParaRPr lang="en-US"/>
          </a:p>
        </p:txBody>
      </p:sp>
    </p:spTree>
    <p:extLst>
      <p:ext uri="{BB962C8B-B14F-4D97-AF65-F5344CB8AC3E}">
        <p14:creationId xmlns:p14="http://schemas.microsoft.com/office/powerpoint/2010/main" val="2869985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Based on a recent study, an effective strategic purchaser...</a:t>
            </a:r>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CC5195-7785-4718-A00B-B33F71ECEE09}" type="slidenum">
              <a:rPr lang="en-US" altLang="en-US"/>
              <a:pPr/>
              <a:t>42</a:t>
            </a:fld>
            <a:endParaRPr lang="en-US" altLang="en-US"/>
          </a:p>
        </p:txBody>
      </p:sp>
    </p:spTree>
    <p:extLst>
      <p:ext uri="{BB962C8B-B14F-4D97-AF65-F5344CB8AC3E}">
        <p14:creationId xmlns:p14="http://schemas.microsoft.com/office/powerpoint/2010/main" val="2456474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6A645F-D9CF-49DF-AFE4-35503F0E4548}" type="slidenum">
              <a:rPr lang="en-US" altLang="en-US"/>
              <a:pPr/>
              <a:t>43</a:t>
            </a:fld>
            <a:endParaRPr lang="en-US" altLang="en-US"/>
          </a:p>
        </p:txBody>
      </p:sp>
    </p:spTree>
    <p:extLst>
      <p:ext uri="{BB962C8B-B14F-4D97-AF65-F5344CB8AC3E}">
        <p14:creationId xmlns:p14="http://schemas.microsoft.com/office/powerpoint/2010/main" val="3320735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Institutional arrangements are also important for strategic purchasing.</a:t>
            </a:r>
          </a:p>
          <a:p>
            <a:pPr>
              <a:defRPr/>
            </a:pPr>
            <a:endParaRPr lang="en-US" dirty="0" smtClean="0"/>
          </a:p>
          <a:p>
            <a:pPr>
              <a:defRPr/>
            </a:pPr>
            <a:r>
              <a:rPr lang="en-US" dirty="0" smtClean="0"/>
              <a:t>Strategic tools at their disposal:</a:t>
            </a:r>
          </a:p>
          <a:p>
            <a:pPr>
              <a:defRPr/>
            </a:pPr>
            <a:endParaRPr lang="en-US" dirty="0" smtClean="0"/>
          </a:p>
          <a:p>
            <a:pPr marL="228600" indent="-228600">
              <a:buFontTx/>
              <a:buAutoNum type="arabicParenR"/>
              <a:defRPr/>
            </a:pPr>
            <a:r>
              <a:rPr lang="en-US" dirty="0" smtClean="0"/>
              <a:t>Agreement contract made with the provider which defines the conditions which need to be met for payment</a:t>
            </a:r>
          </a:p>
          <a:p>
            <a:pPr marL="228600" indent="-228600">
              <a:buFontTx/>
              <a:buAutoNum type="arabicParenR"/>
              <a:defRPr/>
            </a:pPr>
            <a:r>
              <a:rPr lang="en-US" dirty="0" smtClean="0"/>
              <a:t>The indicators and measures used to measure performance</a:t>
            </a:r>
          </a:p>
          <a:p>
            <a:pPr marL="228600" indent="-228600">
              <a:buFontTx/>
              <a:buAutoNum type="arabicParenR"/>
              <a:defRPr/>
            </a:pPr>
            <a:r>
              <a:rPr lang="en-US" dirty="0" smtClean="0"/>
              <a:t>Specific payment mechanism used to actually pay providers, and what conditions</a:t>
            </a:r>
            <a:br>
              <a:rPr lang="en-US" dirty="0" smtClean="0"/>
            </a:br>
            <a:endParaRPr lang="en-US" dirty="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49EE2E-B690-4946-925E-AC27C5285673}" type="slidenum">
              <a:rPr lang="en-US" altLang="en-US"/>
              <a:pPr/>
              <a:t>44</a:t>
            </a:fld>
            <a:endParaRPr lang="en-US" altLang="en-US"/>
          </a:p>
        </p:txBody>
      </p:sp>
    </p:spTree>
    <p:extLst>
      <p:ext uri="{BB962C8B-B14F-4D97-AF65-F5344CB8AC3E}">
        <p14:creationId xmlns:p14="http://schemas.microsoft.com/office/powerpoint/2010/main" val="3305860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Health systems in different parts of the world and the problems they face in terms of determining the cost-effectiveness.</a:t>
            </a:r>
          </a:p>
          <a:p>
            <a:endParaRPr lang="en-US" altLang="en-US" dirty="0" smtClean="0"/>
          </a:p>
          <a:p>
            <a:r>
              <a:rPr lang="en-US" altLang="en-US" dirty="0" smtClean="0"/>
              <a:t>Most health systems around the world pay for some services and medicines which are clinically ineffective. As this chart shows, a review by the </a:t>
            </a:r>
            <a:r>
              <a:rPr lang="en-US" altLang="en-US" b="1" dirty="0" smtClean="0"/>
              <a:t>British Medical Journal of 3,000 treatments subjected to </a:t>
            </a:r>
            <a:r>
              <a:rPr lang="en-US" altLang="en-US" b="1" dirty="0" err="1" smtClean="0"/>
              <a:t>randomised</a:t>
            </a:r>
            <a:r>
              <a:rPr lang="en-US" altLang="en-US" b="1" dirty="0" smtClean="0"/>
              <a:t>-control trials</a:t>
            </a:r>
            <a:r>
              <a:rPr lang="en-US" altLang="en-US" dirty="0" smtClean="0"/>
              <a:t>, found that half of the different interventions were of unknown clinical effectiveness.</a:t>
            </a:r>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0F2D8B-9D3C-4FF3-8868-289CFA674CD9}" type="slidenum">
              <a:rPr lang="en-US" altLang="en-US"/>
              <a:pPr/>
              <a:t>45</a:t>
            </a:fld>
            <a:endParaRPr lang="en-US" altLang="en-US"/>
          </a:p>
        </p:txBody>
      </p:sp>
    </p:spTree>
    <p:extLst>
      <p:ext uri="{BB962C8B-B14F-4D97-AF65-F5344CB8AC3E}">
        <p14:creationId xmlns:p14="http://schemas.microsoft.com/office/powerpoint/2010/main" val="2564392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Many health systems also </a:t>
            </a:r>
            <a:r>
              <a:rPr lang="en-US" altLang="en-US" b="1" dirty="0" smtClean="0"/>
              <a:t>pay for interventions which actually do harm</a:t>
            </a:r>
            <a:r>
              <a:rPr lang="en-US" altLang="en-US" dirty="0" smtClean="0"/>
              <a:t>. The evidence for this lies in the growing information on medical errors, and in response the increasing focus on patient safety.</a:t>
            </a:r>
            <a:br>
              <a:rPr lang="en-US" altLang="en-US" dirty="0" smtClean="0"/>
            </a:br>
            <a:r>
              <a:rPr lang="en-US" altLang="en-US" dirty="0" smtClean="0"/>
              <a:t> </a:t>
            </a:r>
            <a:br>
              <a:rPr lang="en-US" altLang="en-US" dirty="0" smtClean="0"/>
            </a:br>
            <a:r>
              <a:rPr lang="en-US" altLang="en-US" dirty="0" smtClean="0"/>
              <a:t>In the USA since 2009, for instance, Medicare has stopped paying for medical complications which were clearly due to poor clinical practice, such as pressure ulcers and infections associated with catheter usage. This is an example of using purchasing in a strategic way to try and improve both the quality and efficiency of health services.</a:t>
            </a:r>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F47708-898C-4002-96E2-1FAF246D3079}" type="slidenum">
              <a:rPr lang="en-US" altLang="en-US"/>
              <a:pPr/>
              <a:t>46</a:t>
            </a:fld>
            <a:endParaRPr lang="en-US" altLang="en-US"/>
          </a:p>
        </p:txBody>
      </p:sp>
    </p:spTree>
    <p:extLst>
      <p:ext uri="{BB962C8B-B14F-4D97-AF65-F5344CB8AC3E}">
        <p14:creationId xmlns:p14="http://schemas.microsoft.com/office/powerpoint/2010/main" val="524350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Many health systems pay too much for certain services; for example, patients being treated in expensive hospital facilities for health problems which should be treated at a primary health care facility.</a:t>
            </a:r>
            <a:br>
              <a:rPr lang="en-US" altLang="en-US" dirty="0" smtClean="0"/>
            </a:br>
            <a:r>
              <a:rPr lang="en-US" altLang="en-US" dirty="0" smtClean="0"/>
              <a:t/>
            </a:r>
            <a:br>
              <a:rPr lang="en-US" altLang="en-US" dirty="0" smtClean="0"/>
            </a:br>
            <a:r>
              <a:rPr lang="en-US" altLang="en-US" dirty="0" smtClean="0"/>
              <a:t>The claims database of the Philippine Health Insurance Corporation shows that almost half of patients with </a:t>
            </a:r>
            <a:r>
              <a:rPr lang="en-US" altLang="en-US" dirty="0" err="1" smtClean="0"/>
              <a:t>diarrhoea</a:t>
            </a:r>
            <a:r>
              <a:rPr lang="en-US" altLang="en-US" dirty="0" smtClean="0"/>
              <a:t> were being treated as inpatients in tertiary hospitals. Such health problems can and should be managed at lower levels of the health system. A strategic purchaser may respond by paying very low amounts to hospitals for treating such conditions, or not paying at all. However, such decisions need to be taken carefully and should look closely at the health situation of each individual patient, and also at the current capacity at the primary level to deal adequately with such problems.</a:t>
            </a:r>
          </a:p>
          <a:p>
            <a:endParaRPr lang="en-US" altLang="en-US" dirty="0"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83B757-800B-4F36-A94A-9855A9987277}" type="slidenum">
              <a:rPr lang="en-US" altLang="en-US"/>
              <a:pPr/>
              <a:t>47</a:t>
            </a:fld>
            <a:endParaRPr lang="en-US" altLang="en-US"/>
          </a:p>
        </p:txBody>
      </p:sp>
    </p:spTree>
    <p:extLst>
      <p:ext uri="{BB962C8B-B14F-4D97-AF65-F5344CB8AC3E}">
        <p14:creationId xmlns:p14="http://schemas.microsoft.com/office/powerpoint/2010/main" val="3699943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Moldova, data shows large variations in the length of time that patients with uncomplicated diabetes, which in principle can be managed on an outpatient basis, were kept in hospital.</a:t>
            </a:r>
            <a:br>
              <a:rPr lang="en-US" altLang="en-US" dirty="0" smtClean="0"/>
            </a:br>
            <a:r>
              <a:rPr lang="en-US" altLang="en-US" dirty="0" smtClean="0"/>
              <a:t/>
            </a:r>
            <a:br>
              <a:rPr lang="en-US" altLang="en-US" dirty="0" smtClean="0"/>
            </a:br>
            <a:r>
              <a:rPr lang="en-US" altLang="en-US" dirty="0" smtClean="0"/>
              <a:t>Again, this suggests that there are considerable inefficiencies in the health system, although considerable information is required for purchasers to judge whether such variations were justifiable or not, and then to use this information to inform strategic purchasing decisions.</a:t>
            </a:r>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4879C6-2826-421F-93A3-8F651C739E52}" type="slidenum">
              <a:rPr lang="en-US" altLang="en-US"/>
              <a:pPr/>
              <a:t>48</a:t>
            </a:fld>
            <a:endParaRPr lang="en-US" altLang="en-US"/>
          </a:p>
        </p:txBody>
      </p:sp>
    </p:spTree>
    <p:extLst>
      <p:ext uri="{BB962C8B-B14F-4D97-AF65-F5344CB8AC3E}">
        <p14:creationId xmlns:p14="http://schemas.microsoft.com/office/powerpoint/2010/main" val="1458528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Thailand, widely varying rates of caesarean sections across the three health insurance/coverage schemes </a:t>
            </a:r>
            <a:r>
              <a:rPr lang="en-US" altLang="en-US" b="1" u="sng" dirty="0" smtClean="0"/>
              <a:t>cannot be explained through differences in need</a:t>
            </a:r>
            <a:r>
              <a:rPr lang="en-US" altLang="en-US" dirty="0" smtClean="0"/>
              <a:t>.</a:t>
            </a:r>
            <a:br>
              <a:rPr lang="en-US" altLang="en-US" dirty="0" smtClean="0"/>
            </a:br>
            <a:r>
              <a:rPr lang="en-US" altLang="en-US" dirty="0" smtClean="0"/>
              <a:t> </a:t>
            </a:r>
            <a:br>
              <a:rPr lang="en-US" altLang="en-US" dirty="0" smtClean="0"/>
            </a:br>
            <a:r>
              <a:rPr lang="en-US" altLang="en-US" dirty="0" smtClean="0"/>
              <a:t>On investigation, it was found that </a:t>
            </a:r>
            <a:r>
              <a:rPr lang="en-US" altLang="en-US" b="1" u="sng" dirty="0" smtClean="0"/>
              <a:t>the different coverage schemes use different payment mechanisms </a:t>
            </a:r>
            <a:r>
              <a:rPr lang="en-US" altLang="en-US" dirty="0" smtClean="0"/>
              <a:t>with different incentives for providers. For example, the Civil Servants Medical Benefits Scheme pays hospitals on a 'fee-for-service' basis which largely explains the higher rates compared with other schemes, given the clear incentive to increase volume.</a:t>
            </a:r>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1CDAE0B-1E7F-4E2E-9F80-5A921E24B7BF}" type="slidenum">
              <a:rPr lang="en-US" altLang="en-US"/>
              <a:pPr/>
              <a:t>49</a:t>
            </a:fld>
            <a:endParaRPr lang="en-US" altLang="en-US"/>
          </a:p>
        </p:txBody>
      </p:sp>
    </p:spTree>
    <p:extLst>
      <p:ext uri="{BB962C8B-B14F-4D97-AF65-F5344CB8AC3E}">
        <p14:creationId xmlns:p14="http://schemas.microsoft.com/office/powerpoint/2010/main" val="2906375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E75C38-0316-470D-938B-A652AA1A49EC}" type="slidenum">
              <a:rPr lang="en-US" smtClean="0"/>
              <a:t>50</a:t>
            </a:fld>
            <a:endParaRPr lang="en-US"/>
          </a:p>
        </p:txBody>
      </p:sp>
    </p:spTree>
    <p:extLst>
      <p:ext uri="{BB962C8B-B14F-4D97-AF65-F5344CB8AC3E}">
        <p14:creationId xmlns:p14="http://schemas.microsoft.com/office/powerpoint/2010/main" val="3256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E75C38-0316-470D-938B-A652AA1A49EC}" type="slidenum">
              <a:rPr lang="en-US" smtClean="0"/>
              <a:t>4</a:t>
            </a:fld>
            <a:endParaRPr lang="en-US"/>
          </a:p>
        </p:txBody>
      </p:sp>
    </p:spTree>
    <p:extLst>
      <p:ext uri="{BB962C8B-B14F-4D97-AF65-F5344CB8AC3E}">
        <p14:creationId xmlns:p14="http://schemas.microsoft.com/office/powerpoint/2010/main" val="256720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planning a benefit package, </a:t>
            </a:r>
            <a:r>
              <a:rPr lang="en-US" sz="1200" b="0" i="0" u="sng" strike="noStrike" kern="1200" baseline="0" dirty="0" smtClean="0">
                <a:solidFill>
                  <a:schemeClr val="tx1"/>
                </a:solidFill>
                <a:latin typeface="+mn-lt"/>
                <a:ea typeface="+mn-ea"/>
                <a:cs typeface="+mn-cs"/>
              </a:rPr>
              <a:t>the first consideration is the type of service to be covered under a particular financing mechanism </a:t>
            </a:r>
            <a:r>
              <a:rPr lang="en-US" sz="1200" b="0" i="0" u="none" strike="noStrike" kern="1200" baseline="0" dirty="0" smtClean="0">
                <a:solidFill>
                  <a:schemeClr val="tx1"/>
                </a:solidFill>
                <a:latin typeface="+mn-lt"/>
                <a:ea typeface="+mn-ea"/>
                <a:cs typeface="+mn-cs"/>
              </a:rPr>
              <a:t>(e.g. tax revenue and/or health insurance).</a:t>
            </a:r>
          </a:p>
          <a:p>
            <a:r>
              <a:rPr lang="en-US" sz="1200" b="0" i="0" u="none" strike="noStrike" kern="1200" baseline="0" dirty="0" smtClean="0">
                <a:solidFill>
                  <a:schemeClr val="tx1"/>
                </a:solidFill>
                <a:latin typeface="+mn-lt"/>
                <a:ea typeface="+mn-ea"/>
                <a:cs typeface="+mn-cs"/>
              </a:rPr>
              <a:t>In particular, should the package only include </a:t>
            </a:r>
            <a:r>
              <a:rPr lang="en-US" sz="1200" b="1" i="0" u="none" strike="noStrike" kern="1200" baseline="0" dirty="0" smtClean="0">
                <a:solidFill>
                  <a:schemeClr val="tx1"/>
                </a:solidFill>
                <a:latin typeface="+mn-lt"/>
                <a:ea typeface="+mn-ea"/>
                <a:cs typeface="+mn-cs"/>
              </a:rPr>
              <a:t>low-frequency, high-cost services</a:t>
            </a:r>
            <a:r>
              <a:rPr lang="en-US" sz="1200" b="0" i="0" u="none" strike="noStrike" kern="1200" baseline="0" dirty="0" smtClean="0">
                <a:solidFill>
                  <a:schemeClr val="tx1"/>
                </a:solidFill>
                <a:latin typeface="+mn-lt"/>
                <a:ea typeface="+mn-ea"/>
                <a:cs typeface="+mn-cs"/>
              </a:rPr>
              <a:t>, such as hospital care and long-term, terminal illnesses, which are often regarded as “catastrophic events”? Or should it only cover </a:t>
            </a:r>
            <a:r>
              <a:rPr lang="en-US" sz="1200" b="1" i="0" u="none" strike="noStrike" kern="1200" baseline="0" dirty="0" smtClean="0">
                <a:solidFill>
                  <a:schemeClr val="tx1"/>
                </a:solidFill>
                <a:latin typeface="+mn-lt"/>
                <a:ea typeface="+mn-ea"/>
                <a:cs typeface="+mn-cs"/>
              </a:rPr>
              <a:t>high-frequency, low-cost services</a:t>
            </a:r>
            <a:r>
              <a:rPr lang="en-US" sz="1200" b="0" i="0" u="none" strike="noStrike" kern="1200" baseline="0" dirty="0" smtClean="0">
                <a:solidFill>
                  <a:schemeClr val="tx1"/>
                </a:solidFill>
                <a:latin typeface="+mn-lt"/>
                <a:ea typeface="+mn-ea"/>
                <a:cs typeface="+mn-cs"/>
              </a:rPr>
              <a:t>, such as acute and chronic care that can be provided at the primary care level? Or should cover both types of service? Given the central goal of providing financial protection, many believe that the emphasis should be on protecting individuals and households from “catastrophic” expenditure, which has traditionally been associated with inpatient care and other high-cost, low-frequency services.</a:t>
            </a:r>
          </a:p>
          <a:p>
            <a:r>
              <a:rPr lang="en-US" sz="1200" b="0" i="0" u="none" strike="noStrike" kern="1200" baseline="0" dirty="0" smtClean="0">
                <a:solidFill>
                  <a:schemeClr val="tx1"/>
                </a:solidFill>
                <a:latin typeface="+mn-lt"/>
                <a:ea typeface="+mn-ea"/>
                <a:cs typeface="+mn-cs"/>
              </a:rPr>
              <a:t>However, </a:t>
            </a:r>
            <a:r>
              <a:rPr lang="en-US" sz="1200" b="0" i="0" u="sng" strike="noStrike" kern="1200" baseline="0" dirty="0" smtClean="0">
                <a:solidFill>
                  <a:schemeClr val="tx1"/>
                </a:solidFill>
                <a:latin typeface="+mn-lt"/>
                <a:ea typeface="+mn-ea"/>
                <a:cs typeface="+mn-cs"/>
              </a:rPr>
              <a:t>it is becoming increasingly clear that even small payments for primary care services can have catastrophic consequences for vulnerable households </a:t>
            </a:r>
            <a:r>
              <a:rPr lang="en-US" sz="1200" b="0" i="0" u="none" strike="noStrike" kern="1200" baseline="0" dirty="0" smtClean="0">
                <a:solidFill>
                  <a:schemeClr val="tx1"/>
                </a:solidFill>
                <a:latin typeface="+mn-lt"/>
                <a:ea typeface="+mn-ea"/>
                <a:cs typeface="+mn-cs"/>
              </a:rPr>
              <a:t>(Whitehead et al., 2001)and that essential primary health care services should, therefore, be covered in countries with high poverty levels. The design of a benefit package clearly depends on what people in a given country can afford, but a reasonably comprehensive benefit package is best able to protect households from catastrophic health care costs (see Box 9 below).</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Allocative efficiency is an important consideration in deciding which services should be included in the benefit package. The purchaser, whether a ministry of health, district health office or insurance scheme, must be aware of the major causes of ill-health and hence the health care requirements of the beneficiary population. </a:t>
            </a:r>
            <a:endParaRPr lang="en-US" dirty="0"/>
          </a:p>
        </p:txBody>
      </p:sp>
      <p:sp>
        <p:nvSpPr>
          <p:cNvPr id="4" name="Slide Number Placeholder 3"/>
          <p:cNvSpPr>
            <a:spLocks noGrp="1"/>
          </p:cNvSpPr>
          <p:nvPr>
            <p:ph type="sldNum" sz="quarter" idx="10"/>
          </p:nvPr>
        </p:nvSpPr>
        <p:spPr/>
        <p:txBody>
          <a:bodyPr/>
          <a:lstStyle/>
          <a:p>
            <a:fld id="{88E75C38-0316-470D-938B-A652AA1A49EC}" type="slidenum">
              <a:rPr lang="en-US" smtClean="0"/>
              <a:t>5</a:t>
            </a:fld>
            <a:endParaRPr lang="en-US"/>
          </a:p>
        </p:txBody>
      </p:sp>
    </p:spTree>
    <p:extLst>
      <p:ext uri="{BB962C8B-B14F-4D97-AF65-F5344CB8AC3E}">
        <p14:creationId xmlns:p14="http://schemas.microsoft.com/office/powerpoint/2010/main" val="27066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 </a:t>
            </a:r>
            <a:r>
              <a:rPr lang="en-US" altLang="en-US" b="1" dirty="0" smtClean="0"/>
              <a:t>passive purchaser </a:t>
            </a:r>
            <a:r>
              <a:rPr lang="en-US" altLang="en-US" dirty="0" smtClean="0"/>
              <a:t>typically </a:t>
            </a:r>
            <a:r>
              <a:rPr lang="en-US" altLang="en-US" u="sng" dirty="0" smtClean="0"/>
              <a:t>transfers funds to providers without using information on either performance or need</a:t>
            </a:r>
            <a:r>
              <a:rPr lang="en-US" altLang="en-US" dirty="0" smtClean="0"/>
              <a:t>. A common form of this is a budget based on the quantity of inputs, for example the number of beds in a hospital.</a:t>
            </a:r>
          </a:p>
          <a:p>
            <a:r>
              <a:rPr lang="en-US" altLang="en-US" dirty="0" smtClean="0"/>
              <a:t>A </a:t>
            </a:r>
            <a:r>
              <a:rPr lang="en-US" altLang="en-US" b="1" dirty="0" smtClean="0"/>
              <a:t>strategic</a:t>
            </a:r>
            <a:r>
              <a:rPr lang="en-US" altLang="en-US" dirty="0" smtClean="0"/>
              <a:t> purchaser, however, </a:t>
            </a:r>
            <a:r>
              <a:rPr lang="en-US" altLang="en-US" u="sng" dirty="0" smtClean="0"/>
              <a:t>allocates funds in a way which actively promotes improvements in service quality and efficiency</a:t>
            </a:r>
            <a:r>
              <a:rPr lang="en-US" altLang="en-US" dirty="0" smtClean="0"/>
              <a:t>, through the use of incentives and administrative mechanisms. An example of this is paying hospitals based on the number of patients successfully treated, following a review to ensure that the services provided were appropriate.</a:t>
            </a:r>
          </a:p>
          <a:p>
            <a:endParaRPr lang="en-US" dirty="0"/>
          </a:p>
        </p:txBody>
      </p:sp>
      <p:sp>
        <p:nvSpPr>
          <p:cNvPr id="4" name="Slide Number Placeholder 3"/>
          <p:cNvSpPr>
            <a:spLocks noGrp="1"/>
          </p:cNvSpPr>
          <p:nvPr>
            <p:ph type="sldNum" sz="quarter" idx="10"/>
          </p:nvPr>
        </p:nvSpPr>
        <p:spPr/>
        <p:txBody>
          <a:bodyPr/>
          <a:lstStyle/>
          <a:p>
            <a:fld id="{88E75C38-0316-470D-938B-A652AA1A49EC}" type="slidenum">
              <a:rPr lang="en-US" smtClean="0"/>
              <a:t>7</a:t>
            </a:fld>
            <a:endParaRPr lang="en-US"/>
          </a:p>
        </p:txBody>
      </p:sp>
    </p:spTree>
    <p:extLst>
      <p:ext uri="{BB962C8B-B14F-4D97-AF65-F5344CB8AC3E}">
        <p14:creationId xmlns:p14="http://schemas.microsoft.com/office/powerpoint/2010/main" val="3554566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asymmetries give providers influence over consumer demand for health care which can lead to provider-led</a:t>
            </a:r>
            <a:r>
              <a:rPr lang="en-US" baseline="0" dirty="0" smtClean="0"/>
              <a:t> cost escalation and/ or unnecessary service delivery.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8E75C38-0316-470D-938B-A652AA1A49EC}" type="slidenum">
              <a:rPr lang="en-US" smtClean="0"/>
              <a:t>8</a:t>
            </a:fld>
            <a:endParaRPr lang="en-US"/>
          </a:p>
        </p:txBody>
      </p:sp>
    </p:spTree>
    <p:extLst>
      <p:ext uri="{BB962C8B-B14F-4D97-AF65-F5344CB8AC3E}">
        <p14:creationId xmlns:p14="http://schemas.microsoft.com/office/powerpoint/2010/main" val="410276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u="sng" strike="noStrike" kern="1200" baseline="0" dirty="0" smtClean="0">
                <a:solidFill>
                  <a:schemeClr val="tx1"/>
                </a:solidFill>
                <a:latin typeface="+mn-lt"/>
                <a:ea typeface="+mn-ea"/>
                <a:cs typeface="+mn-cs"/>
              </a:rPr>
              <a:t>Relationship 1</a:t>
            </a:r>
            <a:r>
              <a:rPr lang="en-US" sz="1000" b="0" i="0" u="none" strike="noStrike" kern="1200" baseline="0" dirty="0" smtClean="0">
                <a:solidFill>
                  <a:schemeClr val="tx1"/>
                </a:solidFill>
                <a:latin typeface="+mn-lt"/>
                <a:ea typeface="+mn-ea"/>
                <a:cs typeface="+mn-cs"/>
              </a:rPr>
              <a:t>: The relationship concerns the existence of effective mechanisms to determine and reflect people’s needs, preferences and values in purchasing decision-making.</a:t>
            </a:r>
          </a:p>
          <a:p>
            <a:r>
              <a:rPr lang="en-US" sz="1000" b="0" i="0" u="none" strike="noStrike" kern="1200" baseline="0" dirty="0" smtClean="0">
                <a:solidFill>
                  <a:schemeClr val="tx1"/>
                </a:solidFill>
                <a:latin typeface="+mn-lt"/>
                <a:ea typeface="+mn-ea"/>
                <a:cs typeface="+mn-cs"/>
              </a:rPr>
              <a:t>– The purchaser acts as the citizens’ </a:t>
            </a:r>
            <a:r>
              <a:rPr lang="en-US" sz="1000" b="0" i="1" u="none" strike="noStrike" kern="1200" baseline="0" dirty="0" smtClean="0">
                <a:solidFill>
                  <a:schemeClr val="tx1"/>
                </a:solidFill>
                <a:latin typeface="+mn-lt"/>
                <a:ea typeface="+mn-ea"/>
                <a:cs typeface="+mn-cs"/>
              </a:rPr>
              <a:t>agent </a:t>
            </a:r>
            <a:r>
              <a:rPr lang="en-US" sz="1000" b="0" i="0" u="none" strike="noStrike" kern="1200" baseline="0" dirty="0" smtClean="0">
                <a:solidFill>
                  <a:schemeClr val="tx1"/>
                </a:solidFill>
                <a:latin typeface="+mn-lt"/>
                <a:ea typeface="+mn-ea"/>
                <a:cs typeface="+mn-cs"/>
              </a:rPr>
              <a:t>in purchasing health care services </a:t>
            </a:r>
          </a:p>
          <a:p>
            <a:r>
              <a:rPr lang="en-US" sz="1000" b="0" i="0" u="none" strike="noStrike" kern="1200" baseline="0" dirty="0" smtClean="0">
                <a:solidFill>
                  <a:schemeClr val="tx1"/>
                </a:solidFill>
                <a:latin typeface="+mn-lt"/>
                <a:ea typeface="+mn-ea"/>
                <a:cs typeface="+mn-cs"/>
              </a:rPr>
              <a:t>– A key question in this relationship concerns the extent to which </a:t>
            </a:r>
            <a:r>
              <a:rPr lang="en-US" sz="1000" b="1" i="1" u="none" strike="noStrike" kern="1200" baseline="0" dirty="0" smtClean="0">
                <a:solidFill>
                  <a:schemeClr val="tx1"/>
                </a:solidFill>
                <a:latin typeface="+mn-lt"/>
                <a:ea typeface="+mn-ea"/>
                <a:cs typeface="+mn-cs"/>
              </a:rPr>
              <a:t>the purchaser represents the needs, preferences and priorities of citizens</a:t>
            </a:r>
            <a:r>
              <a:rPr lang="en-US" sz="1000" b="0" i="0" u="none" strike="noStrike" kern="1200" baseline="0" dirty="0" smtClean="0">
                <a:solidFill>
                  <a:schemeClr val="tx1"/>
                </a:solidFill>
                <a:latin typeface="+mn-lt"/>
                <a:ea typeface="+mn-ea"/>
                <a:cs typeface="+mn-cs"/>
              </a:rPr>
              <a:t>.</a:t>
            </a:r>
          </a:p>
          <a:p>
            <a:endParaRPr lang="en-US" sz="1000" b="0" i="0" u="none" strike="noStrike" kern="1200" baseline="0" dirty="0" smtClean="0">
              <a:solidFill>
                <a:schemeClr val="tx1"/>
              </a:solidFill>
              <a:latin typeface="+mn-lt"/>
              <a:ea typeface="+mn-ea"/>
              <a:cs typeface="+mn-cs"/>
            </a:endParaRPr>
          </a:p>
          <a:p>
            <a:r>
              <a:rPr lang="en-US" sz="1000" b="1" i="0" u="sng" strike="noStrike" kern="1200" baseline="0" dirty="0" smtClean="0">
                <a:solidFill>
                  <a:schemeClr val="tx1"/>
                </a:solidFill>
                <a:latin typeface="+mn-lt"/>
                <a:ea typeface="+mn-ea"/>
                <a:cs typeface="+mn-cs"/>
              </a:rPr>
              <a:t>Relationship 2: </a:t>
            </a:r>
            <a:r>
              <a:rPr lang="en-US" sz="1000" b="0" i="0" u="none" strike="noStrike" kern="1200" baseline="0" dirty="0" smtClean="0">
                <a:solidFill>
                  <a:schemeClr val="tx1"/>
                </a:solidFill>
                <a:latin typeface="+mn-lt"/>
                <a:ea typeface="+mn-ea"/>
                <a:cs typeface="+mn-cs"/>
              </a:rPr>
              <a:t>The relationship involves the use of levers by purchasers to improve provider responsiveness and efficiency </a:t>
            </a:r>
          </a:p>
          <a:p>
            <a:r>
              <a:rPr lang="en-US" sz="1000" b="0" i="0" u="none" strike="noStrike" kern="1200" baseline="0" dirty="0" smtClean="0">
                <a:solidFill>
                  <a:schemeClr val="tx1"/>
                </a:solidFill>
                <a:latin typeface="+mn-lt"/>
                <a:ea typeface="+mn-ea"/>
                <a:cs typeface="+mn-cs"/>
              </a:rPr>
              <a:t>– The purchaser uses </a:t>
            </a:r>
            <a:r>
              <a:rPr lang="en-US" sz="1000" b="1" i="1" u="none" strike="noStrike" kern="1200" baseline="0" dirty="0" smtClean="0">
                <a:solidFill>
                  <a:schemeClr val="tx1"/>
                </a:solidFill>
                <a:latin typeface="+mn-lt"/>
                <a:ea typeface="+mn-ea"/>
                <a:cs typeface="+mn-cs"/>
              </a:rPr>
              <a:t>financial, contractual, regulatory and monitoring mechanisms </a:t>
            </a:r>
            <a:r>
              <a:rPr lang="en-US" sz="1000" b="0" i="0" u="none" strike="noStrike" kern="1200" baseline="0" dirty="0" smtClean="0">
                <a:solidFill>
                  <a:schemeClr val="tx1"/>
                </a:solidFill>
                <a:latin typeface="+mn-lt"/>
                <a:ea typeface="+mn-ea"/>
                <a:cs typeface="+mn-cs"/>
              </a:rPr>
              <a:t>to ensure that health care providers deliver </a:t>
            </a:r>
            <a:r>
              <a:rPr lang="en-US" sz="1000" b="1" i="1" u="none" strike="noStrike" kern="1200" baseline="0" dirty="0" smtClean="0">
                <a:solidFill>
                  <a:schemeClr val="tx1"/>
                </a:solidFill>
                <a:latin typeface="+mn-lt"/>
                <a:ea typeface="+mn-ea"/>
                <a:cs typeface="+mn-cs"/>
              </a:rPr>
              <a:t>an appropriate mix of quality health care  services, at an agreed price</a:t>
            </a:r>
            <a:r>
              <a:rPr lang="en-US" sz="1000" b="0" i="0" u="none" strike="noStrike" kern="1200" baseline="0" dirty="0" smtClean="0">
                <a:solidFill>
                  <a:schemeClr val="tx1"/>
                </a:solidFill>
                <a:latin typeface="+mn-lt"/>
                <a:ea typeface="+mn-ea"/>
                <a:cs typeface="+mn-cs"/>
              </a:rPr>
              <a:t>.</a:t>
            </a:r>
          </a:p>
          <a:p>
            <a:r>
              <a:rPr lang="en-US" sz="1000" b="0" i="0" u="none" strike="noStrike" kern="1200" baseline="0" dirty="0" smtClean="0">
                <a:solidFill>
                  <a:schemeClr val="tx1"/>
                </a:solidFill>
                <a:latin typeface="+mn-lt"/>
                <a:ea typeface="+mn-ea"/>
                <a:cs typeface="+mn-cs"/>
              </a:rPr>
              <a:t>– Purchasers should consider </a:t>
            </a:r>
            <a:r>
              <a:rPr lang="en-US" sz="1000" b="1" i="1" u="none" strike="noStrike" kern="1200" baseline="0" dirty="0" smtClean="0">
                <a:solidFill>
                  <a:schemeClr val="tx1"/>
                </a:solidFill>
                <a:latin typeface="+mn-lt"/>
                <a:ea typeface="+mn-ea"/>
                <a:cs typeface="+mn-cs"/>
              </a:rPr>
              <a:t>the criteria for selecting providers</a:t>
            </a:r>
            <a:r>
              <a:rPr lang="en-US" sz="1000" b="0" i="0" u="none" strike="noStrike" kern="1200" baseline="0" dirty="0" smtClean="0">
                <a:solidFill>
                  <a:schemeClr val="tx1"/>
                </a:solidFill>
                <a:latin typeface="+mn-lt"/>
                <a:ea typeface="+mn-ea"/>
                <a:cs typeface="+mn-cs"/>
              </a:rPr>
              <a:t>, </a:t>
            </a:r>
            <a:r>
              <a:rPr lang="en-US" sz="1000" b="1" i="1" u="none" strike="noStrike" kern="1200" baseline="0" dirty="0" smtClean="0">
                <a:solidFill>
                  <a:schemeClr val="tx1"/>
                </a:solidFill>
                <a:latin typeface="+mn-lt"/>
                <a:ea typeface="+mn-ea"/>
                <a:cs typeface="+mn-cs"/>
              </a:rPr>
              <a:t>the forms of contract </a:t>
            </a:r>
            <a:r>
              <a:rPr lang="en-US" sz="1000" b="0" i="0" u="none" strike="noStrike" kern="1200" baseline="0" dirty="0" smtClean="0">
                <a:solidFill>
                  <a:schemeClr val="tx1"/>
                </a:solidFill>
                <a:latin typeface="+mn-lt"/>
                <a:ea typeface="+mn-ea"/>
                <a:cs typeface="+mn-cs"/>
              </a:rPr>
              <a:t>employed, </a:t>
            </a:r>
            <a:r>
              <a:rPr lang="en-US" sz="1000" b="1" i="1" u="none" strike="noStrike" kern="1200" baseline="0" dirty="0" smtClean="0">
                <a:solidFill>
                  <a:schemeClr val="tx1"/>
                </a:solidFill>
                <a:latin typeface="+mn-lt"/>
                <a:ea typeface="+mn-ea"/>
                <a:cs typeface="+mn-cs"/>
              </a:rPr>
              <a:t>the mechanisms by which providers are paid</a:t>
            </a:r>
            <a:r>
              <a:rPr lang="en-US" sz="1000" b="0" i="0" u="none" strike="noStrike" kern="1200" baseline="0" dirty="0" smtClean="0">
                <a:solidFill>
                  <a:schemeClr val="tx1"/>
                </a:solidFill>
                <a:latin typeface="+mn-lt"/>
                <a:ea typeface="+mn-ea"/>
                <a:cs typeface="+mn-cs"/>
              </a:rPr>
              <a:t>, </a:t>
            </a:r>
            <a:r>
              <a:rPr lang="en-US" sz="1000" b="1" i="1" u="none" strike="noStrike" kern="1200" baseline="0" dirty="0" smtClean="0">
                <a:solidFill>
                  <a:schemeClr val="tx1"/>
                </a:solidFill>
                <a:latin typeface="+mn-lt"/>
                <a:ea typeface="+mn-ea"/>
                <a:cs typeface="+mn-cs"/>
              </a:rPr>
              <a:t>how affordable and realistic prices are set </a:t>
            </a:r>
            <a:r>
              <a:rPr lang="en-US" sz="1000" b="0" i="0" u="none" strike="noStrike" kern="1200" baseline="0" dirty="0" smtClean="0">
                <a:solidFill>
                  <a:schemeClr val="tx1"/>
                </a:solidFill>
                <a:latin typeface="+mn-lt"/>
                <a:ea typeface="+mn-ea"/>
                <a:cs typeface="+mn-cs"/>
              </a:rPr>
              <a:t>and </a:t>
            </a:r>
            <a:r>
              <a:rPr lang="en-US" sz="1000" b="1" i="1" u="none" strike="noStrike" kern="1200" baseline="0" dirty="0" smtClean="0">
                <a:solidFill>
                  <a:schemeClr val="tx1"/>
                </a:solidFill>
                <a:latin typeface="+mn-lt"/>
                <a:ea typeface="+mn-ea"/>
                <a:cs typeface="+mn-cs"/>
              </a:rPr>
              <a:t>the mechanisms for monitoring performance</a:t>
            </a:r>
            <a:r>
              <a:rPr lang="en-US" sz="1000" b="0" i="0" u="none" strike="noStrike" kern="1200" baseline="0" dirty="0" smtClean="0">
                <a:solidFill>
                  <a:schemeClr val="tx1"/>
                </a:solidFill>
                <a:latin typeface="+mn-lt"/>
                <a:ea typeface="+mn-ea"/>
                <a:cs typeface="+mn-cs"/>
              </a:rPr>
              <a:t>.</a:t>
            </a:r>
          </a:p>
          <a:p>
            <a:r>
              <a:rPr lang="en-US" sz="1000" b="0" i="0" u="none" strike="noStrike" kern="1200" baseline="0" dirty="0" smtClean="0">
                <a:solidFill>
                  <a:schemeClr val="tx1"/>
                </a:solidFill>
                <a:latin typeface="+mn-lt"/>
                <a:ea typeface="+mn-ea"/>
                <a:cs typeface="+mn-cs"/>
              </a:rPr>
              <a:t>– The organizational environment in which providers function (e.g. number of purchasers and health care providers, etc.) and their internal management mechanisms, is also critical.</a:t>
            </a:r>
          </a:p>
          <a:p>
            <a:endParaRPr lang="en-US" sz="1000" b="0" i="0" u="none" strike="noStrike" kern="1200" baseline="0" dirty="0" smtClean="0">
              <a:solidFill>
                <a:schemeClr val="tx1"/>
              </a:solidFill>
              <a:latin typeface="+mn-lt"/>
              <a:ea typeface="+mn-ea"/>
              <a:cs typeface="+mn-cs"/>
            </a:endParaRPr>
          </a:p>
          <a:p>
            <a:r>
              <a:rPr lang="en-US" sz="1000" b="1" i="0" u="sng" strike="noStrike" kern="1200" baseline="0" dirty="0" smtClean="0">
                <a:solidFill>
                  <a:schemeClr val="tx1"/>
                </a:solidFill>
                <a:latin typeface="+mn-lt"/>
                <a:ea typeface="+mn-ea"/>
                <a:cs typeface="+mn-cs"/>
              </a:rPr>
              <a:t>Relationship 3:</a:t>
            </a:r>
            <a:r>
              <a:rPr lang="en-US" sz="1000" b="0" i="0" u="none" strike="noStrike" kern="1200" baseline="0" dirty="0" smtClean="0">
                <a:solidFill>
                  <a:schemeClr val="tx1"/>
                </a:solidFill>
                <a:latin typeface="+mn-lt"/>
                <a:ea typeface="+mn-ea"/>
                <a:cs typeface="+mn-cs"/>
              </a:rPr>
              <a:t>The relationship concerns how the Government provides stewardship to ensure that (public health) priorities are linked to resource allocation and purchasing decision-making.</a:t>
            </a:r>
          </a:p>
          <a:p>
            <a:r>
              <a:rPr lang="en-US" sz="1000" b="0" i="0" u="none" strike="noStrike" kern="1200" baseline="0" dirty="0" smtClean="0">
                <a:solidFill>
                  <a:schemeClr val="tx1"/>
                </a:solidFill>
                <a:latin typeface="+mn-lt"/>
                <a:ea typeface="+mn-ea"/>
                <a:cs typeface="+mn-cs"/>
              </a:rPr>
              <a:t>– The purchaser acts as an agent for the government</a:t>
            </a:r>
          </a:p>
          <a:p>
            <a:r>
              <a:rPr lang="en-US" sz="1000" b="0" i="0" u="none" strike="noStrike" kern="1200" baseline="0" dirty="0" smtClean="0">
                <a:solidFill>
                  <a:schemeClr val="tx1"/>
                </a:solidFill>
                <a:latin typeface="+mn-lt"/>
                <a:ea typeface="+mn-ea"/>
                <a:cs typeface="+mn-cs"/>
              </a:rPr>
              <a:t>– The government must play </a:t>
            </a:r>
            <a:r>
              <a:rPr lang="en-US" sz="1000" b="1" i="1" u="none" strike="noStrike" kern="1200" baseline="0" dirty="0" smtClean="0">
                <a:solidFill>
                  <a:schemeClr val="tx1"/>
                </a:solidFill>
                <a:latin typeface="+mn-lt"/>
                <a:ea typeface="+mn-ea"/>
                <a:cs typeface="+mn-cs"/>
              </a:rPr>
              <a:t>a stewardship role </a:t>
            </a:r>
            <a:r>
              <a:rPr lang="en-US" sz="1000" b="0" i="0" u="none" strike="noStrike" kern="1200" baseline="0" dirty="0" smtClean="0">
                <a:solidFill>
                  <a:schemeClr val="tx1"/>
                </a:solidFill>
                <a:latin typeface="+mn-lt"/>
                <a:ea typeface="+mn-ea"/>
                <a:cs typeface="+mn-cs"/>
              </a:rPr>
              <a:t>to ensure that national health priories are met.</a:t>
            </a:r>
            <a:endParaRPr lang="en-US" sz="1000" b="1" i="0" u="sng"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8E75C38-0316-470D-938B-A652AA1A49EC}" type="slidenum">
              <a:rPr lang="en-US" smtClean="0"/>
              <a:t>10</a:t>
            </a:fld>
            <a:endParaRPr lang="en-US"/>
          </a:p>
        </p:txBody>
      </p:sp>
    </p:spTree>
    <p:extLst>
      <p:ext uri="{BB962C8B-B14F-4D97-AF65-F5344CB8AC3E}">
        <p14:creationId xmlns:p14="http://schemas.microsoft.com/office/powerpoint/2010/main" val="2195387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jk</a:t>
            </a:r>
            <a:endParaRPr lang="en-US" dirty="0"/>
          </a:p>
        </p:txBody>
      </p:sp>
      <p:sp>
        <p:nvSpPr>
          <p:cNvPr id="4" name="Slide Number Placeholder 3"/>
          <p:cNvSpPr>
            <a:spLocks noGrp="1"/>
          </p:cNvSpPr>
          <p:nvPr>
            <p:ph type="sldNum" sz="quarter" idx="10"/>
          </p:nvPr>
        </p:nvSpPr>
        <p:spPr/>
        <p:txBody>
          <a:bodyPr/>
          <a:lstStyle/>
          <a:p>
            <a:fld id="{88E75C38-0316-470D-938B-A652AA1A49EC}" type="slidenum">
              <a:rPr lang="en-US" smtClean="0"/>
              <a:t>11</a:t>
            </a:fld>
            <a:endParaRPr lang="en-US"/>
          </a:p>
        </p:txBody>
      </p:sp>
    </p:spTree>
    <p:extLst>
      <p:ext uri="{BB962C8B-B14F-4D97-AF65-F5344CB8AC3E}">
        <p14:creationId xmlns:p14="http://schemas.microsoft.com/office/powerpoint/2010/main" val="3405843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Font typeface="Wingdings" panose="05000000000000000000" pitchFamily="2" charset="2"/>
              <a:buNone/>
            </a:pPr>
            <a:r>
              <a:rPr lang="en-US" altLang="en-US" dirty="0" smtClean="0"/>
              <a:t>Very</a:t>
            </a:r>
            <a:r>
              <a:rPr lang="en-US" altLang="en-US" baseline="0" dirty="0" smtClean="0"/>
              <a:t> important!!!!!</a:t>
            </a:r>
            <a:r>
              <a:rPr lang="en-US" altLang="en-US" dirty="0" smtClean="0"/>
              <a:t>Strategic health purchasing responsibilities requires information!</a:t>
            </a:r>
          </a:p>
          <a:p>
            <a:pPr>
              <a:lnSpc>
                <a:spcPct val="150000"/>
              </a:lnSpc>
              <a:buFont typeface="Wingdings" panose="05000000000000000000" pitchFamily="2" charset="2"/>
              <a:buNone/>
            </a:pPr>
            <a:r>
              <a:rPr lang="en-US" altLang="en-US" dirty="0" smtClean="0"/>
              <a:t>Strategic purchasers need to develop, manage and use data and information systems</a:t>
            </a:r>
          </a:p>
          <a:p>
            <a:endParaRPr lang="en-US" dirty="0"/>
          </a:p>
        </p:txBody>
      </p:sp>
      <p:sp>
        <p:nvSpPr>
          <p:cNvPr id="4" name="Slide Number Placeholder 3"/>
          <p:cNvSpPr>
            <a:spLocks noGrp="1"/>
          </p:cNvSpPr>
          <p:nvPr>
            <p:ph type="sldNum" sz="quarter" idx="10"/>
          </p:nvPr>
        </p:nvSpPr>
        <p:spPr/>
        <p:txBody>
          <a:bodyPr/>
          <a:lstStyle/>
          <a:p>
            <a:fld id="{88E75C38-0316-470D-938B-A652AA1A49EC}" type="slidenum">
              <a:rPr lang="en-US" smtClean="0"/>
              <a:t>18</a:t>
            </a:fld>
            <a:endParaRPr lang="en-US"/>
          </a:p>
        </p:txBody>
      </p:sp>
    </p:spTree>
    <p:extLst>
      <p:ext uri="{BB962C8B-B14F-4D97-AF65-F5344CB8AC3E}">
        <p14:creationId xmlns:p14="http://schemas.microsoft.com/office/powerpoint/2010/main" val="2676196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7F66B0-3705-46D2-BE54-19A058AFD2E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0EC6E-122E-4241-B9D8-B1D037677771}" type="slidenum">
              <a:rPr lang="en-US" smtClean="0"/>
              <a:t>‹#›</a:t>
            </a:fld>
            <a:endParaRPr lang="en-US"/>
          </a:p>
        </p:txBody>
      </p:sp>
    </p:spTree>
    <p:extLst>
      <p:ext uri="{BB962C8B-B14F-4D97-AF65-F5344CB8AC3E}">
        <p14:creationId xmlns:p14="http://schemas.microsoft.com/office/powerpoint/2010/main" val="170506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F66B0-3705-46D2-BE54-19A058AFD2E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0EC6E-122E-4241-B9D8-B1D037677771}" type="slidenum">
              <a:rPr lang="en-US" smtClean="0"/>
              <a:t>‹#›</a:t>
            </a:fld>
            <a:endParaRPr lang="en-US"/>
          </a:p>
        </p:txBody>
      </p:sp>
    </p:spTree>
    <p:extLst>
      <p:ext uri="{BB962C8B-B14F-4D97-AF65-F5344CB8AC3E}">
        <p14:creationId xmlns:p14="http://schemas.microsoft.com/office/powerpoint/2010/main" val="32528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F66B0-3705-46D2-BE54-19A058AFD2E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0EC6E-122E-4241-B9D8-B1D037677771}" type="slidenum">
              <a:rPr lang="en-US" smtClean="0"/>
              <a:t>‹#›</a:t>
            </a:fld>
            <a:endParaRPr lang="en-US"/>
          </a:p>
        </p:txBody>
      </p:sp>
    </p:spTree>
    <p:extLst>
      <p:ext uri="{BB962C8B-B14F-4D97-AF65-F5344CB8AC3E}">
        <p14:creationId xmlns:p14="http://schemas.microsoft.com/office/powerpoint/2010/main" val="3695719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2"/>
          <p:cNvSpPr txBox="1">
            <a:spLocks/>
          </p:cNvSpPr>
          <p:nvPr userDrawn="1"/>
        </p:nvSpPr>
        <p:spPr>
          <a:xfrm>
            <a:off x="8976320" y="6520260"/>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1BFA76-53AA-4C34-8CC0-65383DE604C4}" type="slidenum">
              <a:rPr lang="en-GB" sz="1200" smtClean="0">
                <a:solidFill>
                  <a:schemeClr val="bg1"/>
                </a:solidFill>
              </a:rPr>
              <a:t>‹#›</a:t>
            </a:fld>
            <a:endParaRPr lang="en-GB" sz="1200" dirty="0">
              <a:solidFill>
                <a:schemeClr val="bg1"/>
              </a:solidFill>
            </a:endParaRPr>
          </a:p>
        </p:txBody>
      </p:sp>
    </p:spTree>
    <p:extLst>
      <p:ext uri="{BB962C8B-B14F-4D97-AF65-F5344CB8AC3E}">
        <p14:creationId xmlns:p14="http://schemas.microsoft.com/office/powerpoint/2010/main" val="409968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F66B0-3705-46D2-BE54-19A058AFD2E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0EC6E-122E-4241-B9D8-B1D037677771}" type="slidenum">
              <a:rPr lang="en-US" smtClean="0"/>
              <a:t>‹#›</a:t>
            </a:fld>
            <a:endParaRPr lang="en-US"/>
          </a:p>
        </p:txBody>
      </p:sp>
    </p:spTree>
    <p:extLst>
      <p:ext uri="{BB962C8B-B14F-4D97-AF65-F5344CB8AC3E}">
        <p14:creationId xmlns:p14="http://schemas.microsoft.com/office/powerpoint/2010/main" val="92010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7F66B0-3705-46D2-BE54-19A058AFD2E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0EC6E-122E-4241-B9D8-B1D037677771}" type="slidenum">
              <a:rPr lang="en-US" smtClean="0"/>
              <a:t>‹#›</a:t>
            </a:fld>
            <a:endParaRPr lang="en-US"/>
          </a:p>
        </p:txBody>
      </p:sp>
    </p:spTree>
    <p:extLst>
      <p:ext uri="{BB962C8B-B14F-4D97-AF65-F5344CB8AC3E}">
        <p14:creationId xmlns:p14="http://schemas.microsoft.com/office/powerpoint/2010/main" val="1061068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7F66B0-3705-46D2-BE54-19A058AFD2E2}"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0EC6E-122E-4241-B9D8-B1D037677771}" type="slidenum">
              <a:rPr lang="en-US" smtClean="0"/>
              <a:t>‹#›</a:t>
            </a:fld>
            <a:endParaRPr lang="en-US"/>
          </a:p>
        </p:txBody>
      </p:sp>
    </p:spTree>
    <p:extLst>
      <p:ext uri="{BB962C8B-B14F-4D97-AF65-F5344CB8AC3E}">
        <p14:creationId xmlns:p14="http://schemas.microsoft.com/office/powerpoint/2010/main" val="349639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7F66B0-3705-46D2-BE54-19A058AFD2E2}" type="datetimeFigureOut">
              <a:rPr lang="en-US" smtClean="0"/>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30EC6E-122E-4241-B9D8-B1D037677771}" type="slidenum">
              <a:rPr lang="en-US" smtClean="0"/>
              <a:t>‹#›</a:t>
            </a:fld>
            <a:endParaRPr lang="en-US"/>
          </a:p>
        </p:txBody>
      </p:sp>
    </p:spTree>
    <p:extLst>
      <p:ext uri="{BB962C8B-B14F-4D97-AF65-F5344CB8AC3E}">
        <p14:creationId xmlns:p14="http://schemas.microsoft.com/office/powerpoint/2010/main" val="1413914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7F66B0-3705-46D2-BE54-19A058AFD2E2}" type="datetimeFigureOut">
              <a:rPr lang="en-US" smtClean="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30EC6E-122E-4241-B9D8-B1D037677771}" type="slidenum">
              <a:rPr lang="en-US" smtClean="0"/>
              <a:t>‹#›</a:t>
            </a:fld>
            <a:endParaRPr lang="en-US"/>
          </a:p>
        </p:txBody>
      </p:sp>
    </p:spTree>
    <p:extLst>
      <p:ext uri="{BB962C8B-B14F-4D97-AF65-F5344CB8AC3E}">
        <p14:creationId xmlns:p14="http://schemas.microsoft.com/office/powerpoint/2010/main" val="2094496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F66B0-3705-46D2-BE54-19A058AFD2E2}" type="datetimeFigureOut">
              <a:rPr lang="en-US" smtClean="0"/>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30EC6E-122E-4241-B9D8-B1D037677771}" type="slidenum">
              <a:rPr lang="en-US" smtClean="0"/>
              <a:t>‹#›</a:t>
            </a:fld>
            <a:endParaRPr lang="en-US"/>
          </a:p>
        </p:txBody>
      </p:sp>
    </p:spTree>
    <p:extLst>
      <p:ext uri="{BB962C8B-B14F-4D97-AF65-F5344CB8AC3E}">
        <p14:creationId xmlns:p14="http://schemas.microsoft.com/office/powerpoint/2010/main" val="417691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7F66B0-3705-46D2-BE54-19A058AFD2E2}"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0EC6E-122E-4241-B9D8-B1D037677771}" type="slidenum">
              <a:rPr lang="en-US" smtClean="0"/>
              <a:t>‹#›</a:t>
            </a:fld>
            <a:endParaRPr lang="en-US"/>
          </a:p>
        </p:txBody>
      </p:sp>
    </p:spTree>
    <p:extLst>
      <p:ext uri="{BB962C8B-B14F-4D97-AF65-F5344CB8AC3E}">
        <p14:creationId xmlns:p14="http://schemas.microsoft.com/office/powerpoint/2010/main" val="9215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7F66B0-3705-46D2-BE54-19A058AFD2E2}"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0EC6E-122E-4241-B9D8-B1D037677771}" type="slidenum">
              <a:rPr lang="en-US" smtClean="0"/>
              <a:t>‹#›</a:t>
            </a:fld>
            <a:endParaRPr lang="en-US"/>
          </a:p>
        </p:txBody>
      </p:sp>
    </p:spTree>
    <p:extLst>
      <p:ext uri="{BB962C8B-B14F-4D97-AF65-F5344CB8AC3E}">
        <p14:creationId xmlns:p14="http://schemas.microsoft.com/office/powerpoint/2010/main" val="229385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F66B0-3705-46D2-BE54-19A058AFD2E2}" type="datetimeFigureOut">
              <a:rPr lang="en-US" smtClean="0"/>
              <a:t>4/1/2020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0EC6E-122E-4241-B9D8-B1D037677771}" type="slidenum">
              <a:rPr lang="en-US" smtClean="0"/>
              <a:t>‹#›</a:t>
            </a:fld>
            <a:endParaRPr lang="en-US"/>
          </a:p>
        </p:txBody>
      </p:sp>
    </p:spTree>
    <p:extLst>
      <p:ext uri="{BB962C8B-B14F-4D97-AF65-F5344CB8AC3E}">
        <p14:creationId xmlns:p14="http://schemas.microsoft.com/office/powerpoint/2010/main" val="1679905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solidFill>
                  <a:srgbClr val="7030A0"/>
                </a:solidFill>
                <a:latin typeface="+mn-lt"/>
              </a:rPr>
              <a:t>Purchasing</a:t>
            </a:r>
            <a:endParaRPr lang="en-US" dirty="0">
              <a:solidFill>
                <a:srgbClr val="7030A0"/>
              </a:solidFill>
              <a:latin typeface="+mn-lt"/>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7306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695809" y="841025"/>
            <a:ext cx="1900518" cy="968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Government</a:t>
            </a:r>
            <a:endParaRPr lang="en-US" sz="2400" b="1" dirty="0"/>
          </a:p>
        </p:txBody>
      </p:sp>
      <p:sp>
        <p:nvSpPr>
          <p:cNvPr id="3" name="Rounded Rectangle 2"/>
          <p:cNvSpPr/>
          <p:nvPr/>
        </p:nvSpPr>
        <p:spPr>
          <a:xfrm>
            <a:off x="9617594" y="790703"/>
            <a:ext cx="1900518" cy="968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Citizens</a:t>
            </a:r>
            <a:endParaRPr lang="en-US" sz="2400" b="1" dirty="0"/>
          </a:p>
        </p:txBody>
      </p:sp>
      <p:sp>
        <p:nvSpPr>
          <p:cNvPr id="6" name="Rectangle 5"/>
          <p:cNvSpPr/>
          <p:nvPr/>
        </p:nvSpPr>
        <p:spPr>
          <a:xfrm>
            <a:off x="322729" y="215153"/>
            <a:ext cx="4979894" cy="2895597"/>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078505" y="2545976"/>
            <a:ext cx="1900518" cy="968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Purchasers</a:t>
            </a:r>
            <a:endParaRPr lang="en-US" sz="2400" b="1" dirty="0"/>
          </a:p>
        </p:txBody>
      </p:sp>
      <p:sp>
        <p:nvSpPr>
          <p:cNvPr id="5" name="Rounded Rectangle 4"/>
          <p:cNvSpPr/>
          <p:nvPr/>
        </p:nvSpPr>
        <p:spPr>
          <a:xfrm>
            <a:off x="5078505" y="5405716"/>
            <a:ext cx="1900518" cy="968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Providers</a:t>
            </a:r>
            <a:endParaRPr lang="en-US" sz="2400" b="1" dirty="0"/>
          </a:p>
        </p:txBody>
      </p:sp>
      <p:sp>
        <p:nvSpPr>
          <p:cNvPr id="7" name="Rectangle 6"/>
          <p:cNvSpPr/>
          <p:nvPr/>
        </p:nvSpPr>
        <p:spPr>
          <a:xfrm>
            <a:off x="6759388" y="251011"/>
            <a:ext cx="4975412" cy="285973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38282" y="3334869"/>
            <a:ext cx="4697506" cy="326315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62169" y="640412"/>
            <a:ext cx="2658034" cy="1631216"/>
          </a:xfrm>
          <a:prstGeom prst="rect">
            <a:avLst/>
          </a:prstGeom>
          <a:noFill/>
        </p:spPr>
        <p:txBody>
          <a:bodyPr wrap="square" rtlCol="0">
            <a:spAutoFit/>
          </a:bodyPr>
          <a:lstStyle/>
          <a:p>
            <a:r>
              <a:rPr lang="en-US" sz="2000" dirty="0" smtClean="0"/>
              <a:t>Decide interventions to be purchased considering </a:t>
            </a:r>
            <a:r>
              <a:rPr lang="en-US" sz="2000" b="1" dirty="0" smtClean="0"/>
              <a:t>health priorities and cost-effectiveness</a:t>
            </a:r>
            <a:endParaRPr lang="en-US" sz="2000" b="1" dirty="0"/>
          </a:p>
        </p:txBody>
      </p:sp>
      <p:sp>
        <p:nvSpPr>
          <p:cNvPr id="10" name="TextBox 9"/>
          <p:cNvSpPr txBox="1"/>
          <p:nvPr/>
        </p:nvSpPr>
        <p:spPr>
          <a:xfrm>
            <a:off x="291353" y="2090979"/>
            <a:ext cx="2658034" cy="1323439"/>
          </a:xfrm>
          <a:prstGeom prst="rect">
            <a:avLst/>
          </a:prstGeom>
          <a:noFill/>
        </p:spPr>
        <p:txBody>
          <a:bodyPr wrap="square" rtlCol="0">
            <a:spAutoFit/>
          </a:bodyPr>
          <a:lstStyle/>
          <a:p>
            <a:r>
              <a:rPr lang="en-US" sz="2000" dirty="0" smtClean="0"/>
              <a:t>Ensure </a:t>
            </a:r>
            <a:r>
              <a:rPr lang="en-US" sz="2000" b="1" dirty="0" smtClean="0"/>
              <a:t>national health priorities</a:t>
            </a:r>
            <a:r>
              <a:rPr lang="en-US" sz="2000" dirty="0" smtClean="0"/>
              <a:t> are met by executing a </a:t>
            </a:r>
            <a:r>
              <a:rPr lang="en-US" sz="2000" b="1" dirty="0" smtClean="0"/>
              <a:t>stewardship role</a:t>
            </a:r>
            <a:endParaRPr lang="en-US" sz="2000" b="1" dirty="0"/>
          </a:p>
        </p:txBody>
      </p:sp>
      <p:sp>
        <p:nvSpPr>
          <p:cNvPr id="11" name="TextBox 10"/>
          <p:cNvSpPr txBox="1"/>
          <p:nvPr/>
        </p:nvSpPr>
        <p:spPr>
          <a:xfrm>
            <a:off x="1891308" y="245846"/>
            <a:ext cx="2298034" cy="461665"/>
          </a:xfrm>
          <a:prstGeom prst="rect">
            <a:avLst/>
          </a:prstGeom>
          <a:noFill/>
        </p:spPr>
        <p:txBody>
          <a:bodyPr wrap="square" rtlCol="0">
            <a:spAutoFit/>
          </a:bodyPr>
          <a:lstStyle/>
          <a:p>
            <a:r>
              <a:rPr lang="en-US" sz="2400" b="1" dirty="0" smtClean="0"/>
              <a:t>Relationship 3</a:t>
            </a:r>
            <a:endParaRPr lang="en-US" sz="2400" b="1" dirty="0"/>
          </a:p>
        </p:txBody>
      </p:sp>
      <p:sp>
        <p:nvSpPr>
          <p:cNvPr id="12" name="TextBox 11"/>
          <p:cNvSpPr txBox="1"/>
          <p:nvPr/>
        </p:nvSpPr>
        <p:spPr>
          <a:xfrm>
            <a:off x="7685928" y="261284"/>
            <a:ext cx="2298034" cy="461665"/>
          </a:xfrm>
          <a:prstGeom prst="rect">
            <a:avLst/>
          </a:prstGeom>
          <a:noFill/>
        </p:spPr>
        <p:txBody>
          <a:bodyPr wrap="square" rtlCol="0">
            <a:spAutoFit/>
          </a:bodyPr>
          <a:lstStyle/>
          <a:p>
            <a:r>
              <a:rPr lang="en-US" sz="2400" b="1" dirty="0" smtClean="0"/>
              <a:t>Relationship 1</a:t>
            </a:r>
            <a:endParaRPr lang="en-US" sz="2400" b="1" dirty="0"/>
          </a:p>
        </p:txBody>
      </p:sp>
      <p:sp>
        <p:nvSpPr>
          <p:cNvPr id="13" name="TextBox 12"/>
          <p:cNvSpPr txBox="1"/>
          <p:nvPr/>
        </p:nvSpPr>
        <p:spPr>
          <a:xfrm>
            <a:off x="6453054" y="733598"/>
            <a:ext cx="2658034" cy="1631216"/>
          </a:xfrm>
          <a:prstGeom prst="rect">
            <a:avLst/>
          </a:prstGeom>
          <a:noFill/>
        </p:spPr>
        <p:txBody>
          <a:bodyPr wrap="square" rtlCol="0">
            <a:spAutoFit/>
          </a:bodyPr>
          <a:lstStyle/>
          <a:p>
            <a:r>
              <a:rPr lang="en-US" sz="2000" dirty="0" smtClean="0"/>
              <a:t>Purchase health care services for population; decide which services reflect </a:t>
            </a:r>
            <a:r>
              <a:rPr lang="en-US" sz="2000" b="1" dirty="0" smtClean="0"/>
              <a:t>population needs and references</a:t>
            </a:r>
            <a:endParaRPr lang="en-US" sz="2000" b="1" dirty="0"/>
          </a:p>
        </p:txBody>
      </p:sp>
      <p:sp>
        <p:nvSpPr>
          <p:cNvPr id="14" name="TextBox 13"/>
          <p:cNvSpPr txBox="1"/>
          <p:nvPr/>
        </p:nvSpPr>
        <p:spPr>
          <a:xfrm>
            <a:off x="9262783" y="1899370"/>
            <a:ext cx="2658034" cy="1323439"/>
          </a:xfrm>
          <a:prstGeom prst="rect">
            <a:avLst/>
          </a:prstGeom>
          <a:noFill/>
        </p:spPr>
        <p:txBody>
          <a:bodyPr wrap="square" rtlCol="0">
            <a:spAutoFit/>
          </a:bodyPr>
          <a:lstStyle/>
          <a:p>
            <a:r>
              <a:rPr lang="en-US" sz="2000" dirty="0" smtClean="0"/>
              <a:t>Ensure </a:t>
            </a:r>
            <a:r>
              <a:rPr lang="en-US" sz="2000" b="1" dirty="0" smtClean="0"/>
              <a:t>the needs and preferences of citizens </a:t>
            </a:r>
            <a:r>
              <a:rPr lang="en-US" sz="2000" dirty="0" smtClean="0"/>
              <a:t>are reflected in purchasing</a:t>
            </a:r>
            <a:endParaRPr lang="en-US" sz="2000" b="1" dirty="0"/>
          </a:p>
        </p:txBody>
      </p:sp>
      <p:sp>
        <p:nvSpPr>
          <p:cNvPr id="15" name="TextBox 14"/>
          <p:cNvSpPr txBox="1"/>
          <p:nvPr/>
        </p:nvSpPr>
        <p:spPr>
          <a:xfrm>
            <a:off x="6759388" y="3764042"/>
            <a:ext cx="2658034" cy="1323439"/>
          </a:xfrm>
          <a:prstGeom prst="rect">
            <a:avLst/>
          </a:prstGeom>
          <a:noFill/>
        </p:spPr>
        <p:txBody>
          <a:bodyPr wrap="square" rtlCol="0">
            <a:spAutoFit/>
          </a:bodyPr>
          <a:lstStyle/>
          <a:p>
            <a:r>
              <a:rPr lang="en-US" sz="2000" dirty="0" smtClean="0"/>
              <a:t>Deliver </a:t>
            </a:r>
            <a:r>
              <a:rPr lang="en-US" sz="2000" b="1" dirty="0" smtClean="0"/>
              <a:t>an appropriate mix of health care services</a:t>
            </a:r>
            <a:r>
              <a:rPr lang="en-US" sz="2000" dirty="0" smtClean="0"/>
              <a:t>, of </a:t>
            </a:r>
            <a:r>
              <a:rPr lang="en-US" sz="2000" b="1" dirty="0" smtClean="0"/>
              <a:t>acceptable quality and price</a:t>
            </a:r>
            <a:endParaRPr lang="en-US" sz="2000" b="1" dirty="0"/>
          </a:p>
        </p:txBody>
      </p:sp>
      <p:sp>
        <p:nvSpPr>
          <p:cNvPr id="16" name="TextBox 15"/>
          <p:cNvSpPr txBox="1"/>
          <p:nvPr/>
        </p:nvSpPr>
        <p:spPr>
          <a:xfrm>
            <a:off x="1285314" y="3802101"/>
            <a:ext cx="3555627" cy="1631216"/>
          </a:xfrm>
          <a:prstGeom prst="rect">
            <a:avLst/>
          </a:prstGeom>
          <a:noFill/>
        </p:spPr>
        <p:txBody>
          <a:bodyPr wrap="square" rtlCol="0">
            <a:spAutoFit/>
          </a:bodyPr>
          <a:lstStyle/>
          <a:p>
            <a:r>
              <a:rPr lang="en-US" sz="2000" dirty="0" smtClean="0"/>
              <a:t>Decide </a:t>
            </a:r>
            <a:r>
              <a:rPr lang="en-US" sz="2000" b="1" dirty="0" smtClean="0"/>
              <a:t>contractual mechanisms </a:t>
            </a:r>
            <a:r>
              <a:rPr lang="en-US" sz="2000" dirty="0" smtClean="0"/>
              <a:t>and </a:t>
            </a:r>
            <a:r>
              <a:rPr lang="en-US" sz="2000" b="1" dirty="0" smtClean="0"/>
              <a:t>payment systems </a:t>
            </a:r>
            <a:r>
              <a:rPr lang="en-US" sz="2000" dirty="0" smtClean="0"/>
              <a:t>used in purchasing health care services; decide </a:t>
            </a:r>
            <a:r>
              <a:rPr lang="en-US" sz="2000" b="1" dirty="0" smtClean="0"/>
              <a:t>suppliers of services</a:t>
            </a:r>
            <a:r>
              <a:rPr lang="en-US" sz="2000" dirty="0" smtClean="0"/>
              <a:t> in light of quality and efficiency</a:t>
            </a:r>
            <a:endParaRPr lang="en-US" sz="2000" b="1" dirty="0"/>
          </a:p>
        </p:txBody>
      </p:sp>
      <p:sp>
        <p:nvSpPr>
          <p:cNvPr id="17" name="TextBox 16"/>
          <p:cNvSpPr txBox="1"/>
          <p:nvPr/>
        </p:nvSpPr>
        <p:spPr>
          <a:xfrm>
            <a:off x="6813054" y="6230474"/>
            <a:ext cx="2298034" cy="461665"/>
          </a:xfrm>
          <a:prstGeom prst="rect">
            <a:avLst/>
          </a:prstGeom>
          <a:noFill/>
        </p:spPr>
        <p:txBody>
          <a:bodyPr wrap="square" rtlCol="0">
            <a:spAutoFit/>
          </a:bodyPr>
          <a:lstStyle/>
          <a:p>
            <a:r>
              <a:rPr lang="en-US" sz="2400" b="1" dirty="0" smtClean="0"/>
              <a:t>Relationship 2</a:t>
            </a:r>
            <a:endParaRPr lang="en-US" sz="2400" b="1" dirty="0"/>
          </a:p>
        </p:txBody>
      </p:sp>
      <p:sp>
        <p:nvSpPr>
          <p:cNvPr id="19" name="TextBox 18"/>
          <p:cNvSpPr txBox="1"/>
          <p:nvPr/>
        </p:nvSpPr>
        <p:spPr>
          <a:xfrm>
            <a:off x="0" y="6211669"/>
            <a:ext cx="3381190" cy="646331"/>
          </a:xfrm>
          <a:prstGeom prst="rect">
            <a:avLst/>
          </a:prstGeom>
          <a:noFill/>
        </p:spPr>
        <p:txBody>
          <a:bodyPr wrap="square" rtlCol="0">
            <a:spAutoFit/>
          </a:bodyPr>
          <a:lstStyle/>
          <a:p>
            <a:r>
              <a:rPr lang="en-US" i="1" dirty="0" smtClean="0"/>
              <a:t>Conceptual Framework from McIntyre D.</a:t>
            </a:r>
            <a:endParaRPr lang="en-US" i="1" dirty="0"/>
          </a:p>
        </p:txBody>
      </p:sp>
      <p:cxnSp>
        <p:nvCxnSpPr>
          <p:cNvPr id="21" name="Straight Arrow Connector 20"/>
          <p:cNvCxnSpPr/>
          <p:nvPr/>
        </p:nvCxnSpPr>
        <p:spPr>
          <a:xfrm flipV="1">
            <a:off x="7010399" y="1685365"/>
            <a:ext cx="2626660" cy="1481503"/>
          </a:xfrm>
          <a:prstGeom prst="straightConnector1">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581303" y="1680139"/>
            <a:ext cx="2490029" cy="1353411"/>
          </a:xfrm>
          <a:prstGeom prst="straightConnector1">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4" idx="2"/>
            <a:endCxn id="5" idx="0"/>
          </p:cNvCxnSpPr>
          <p:nvPr/>
        </p:nvCxnSpPr>
        <p:spPr>
          <a:xfrm>
            <a:off x="6028764" y="3514164"/>
            <a:ext cx="0" cy="1891552"/>
          </a:xfrm>
          <a:prstGeom prst="straightConnector1">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08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7824"/>
          </a:xfrm>
        </p:spPr>
        <p:txBody>
          <a:bodyPr>
            <a:normAutofit/>
          </a:bodyPr>
          <a:lstStyle/>
          <a:p>
            <a:r>
              <a:rPr lang="en-US" sz="4000" dirty="0" smtClean="0">
                <a:solidFill>
                  <a:srgbClr val="7030A0"/>
                </a:solidFill>
                <a:latin typeface="+mn-lt"/>
              </a:rPr>
              <a:t>Strategic purchasing</a:t>
            </a:r>
            <a:endParaRPr lang="en-US" sz="4000" dirty="0">
              <a:solidFill>
                <a:srgbClr val="7030A0"/>
              </a:solidFill>
              <a:latin typeface="+mn-lt"/>
            </a:endParaRPr>
          </a:p>
        </p:txBody>
      </p:sp>
      <p:sp>
        <p:nvSpPr>
          <p:cNvPr id="3" name="Content Placeholder 2"/>
          <p:cNvSpPr>
            <a:spLocks noGrp="1"/>
          </p:cNvSpPr>
          <p:nvPr>
            <p:ph idx="1"/>
          </p:nvPr>
        </p:nvSpPr>
        <p:spPr>
          <a:xfrm>
            <a:off x="838200" y="1188720"/>
            <a:ext cx="11030712" cy="5577840"/>
          </a:xfrm>
        </p:spPr>
        <p:txBody>
          <a:bodyPr>
            <a:normAutofit fontScale="85000" lnSpcReduction="10000"/>
          </a:bodyPr>
          <a:lstStyle/>
          <a:p>
            <a:pPr>
              <a:lnSpc>
                <a:spcPct val="150000"/>
              </a:lnSpc>
            </a:pPr>
            <a:r>
              <a:rPr lang="en-US" sz="3100" dirty="0" smtClean="0"/>
              <a:t>Which interventions? </a:t>
            </a:r>
          </a:p>
          <a:p>
            <a:pPr lvl="1">
              <a:lnSpc>
                <a:spcPct val="150000"/>
              </a:lnSpc>
            </a:pPr>
            <a:r>
              <a:rPr lang="en-US" sz="2800" dirty="0" smtClean="0"/>
              <a:t>Limited &gt;&lt; comprehensive range of services, cost-effective package or costly services.</a:t>
            </a:r>
          </a:p>
          <a:p>
            <a:pPr lvl="1">
              <a:lnSpc>
                <a:spcPct val="150000"/>
              </a:lnSpc>
            </a:pPr>
            <a:r>
              <a:rPr lang="en-US" sz="2800" dirty="0" smtClean="0"/>
              <a:t>Identify health needs of the population, understand their preferences and values.</a:t>
            </a:r>
          </a:p>
          <a:p>
            <a:pPr>
              <a:lnSpc>
                <a:spcPct val="150000"/>
              </a:lnSpc>
            </a:pPr>
            <a:r>
              <a:rPr lang="en-US" sz="3100" dirty="0" smtClean="0"/>
              <a:t>From whom?</a:t>
            </a:r>
          </a:p>
          <a:p>
            <a:pPr lvl="1">
              <a:lnSpc>
                <a:spcPct val="150000"/>
              </a:lnSpc>
            </a:pPr>
            <a:r>
              <a:rPr lang="en-US" sz="2800" dirty="0" smtClean="0"/>
              <a:t>Public providers and/or Private providers: Often involve an accreditation process</a:t>
            </a:r>
          </a:p>
          <a:p>
            <a:pPr lvl="1">
              <a:lnSpc>
                <a:spcPct val="150000"/>
              </a:lnSpc>
            </a:pPr>
            <a:r>
              <a:rPr lang="en-US" sz="2800" dirty="0" smtClean="0"/>
              <a:t>Encourage access to care at the lowest effective level (rationing mechanism)</a:t>
            </a:r>
          </a:p>
          <a:p>
            <a:pPr marL="457200" lvl="1" indent="0">
              <a:lnSpc>
                <a:spcPct val="150000"/>
              </a:lnSpc>
              <a:buNone/>
            </a:pPr>
            <a:r>
              <a:rPr lang="en-US" sz="2800" dirty="0" smtClean="0"/>
              <a:t>Not always possible in geographic area  where there is only one type of providers</a:t>
            </a:r>
          </a:p>
          <a:p>
            <a:pPr>
              <a:lnSpc>
                <a:spcPct val="150000"/>
              </a:lnSpc>
            </a:pPr>
            <a:endParaRPr lang="en-US" dirty="0"/>
          </a:p>
        </p:txBody>
      </p:sp>
    </p:spTree>
    <p:extLst>
      <p:ext uri="{BB962C8B-B14F-4D97-AF65-F5344CB8AC3E}">
        <p14:creationId xmlns:p14="http://schemas.microsoft.com/office/powerpoint/2010/main" val="558386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D24D-7B6A-4255-B9F1-EC0B96E2256C}"/>
              </a:ext>
            </a:extLst>
          </p:cNvPr>
          <p:cNvSpPr>
            <a:spLocks noGrp="1"/>
          </p:cNvSpPr>
          <p:nvPr>
            <p:ph type="title"/>
          </p:nvPr>
        </p:nvSpPr>
        <p:spPr>
          <a:xfrm>
            <a:off x="414528" y="-75403"/>
            <a:ext cx="11777472" cy="933992"/>
          </a:xfrm>
        </p:spPr>
        <p:txBody>
          <a:bodyPr>
            <a:noAutofit/>
          </a:bodyPr>
          <a:lstStyle/>
          <a:p>
            <a:r>
              <a:rPr lang="en-GB" sz="3200" dirty="0">
                <a:solidFill>
                  <a:srgbClr val="7030A0"/>
                </a:solidFill>
                <a:latin typeface="+mn-lt"/>
              </a:rPr>
              <a:t>Theoretically ideal strategic purchasing actions and scenario</a:t>
            </a:r>
          </a:p>
        </p:txBody>
      </p:sp>
      <p:grpSp>
        <p:nvGrpSpPr>
          <p:cNvPr id="4" name="Group 3">
            <a:extLst>
              <a:ext uri="{FF2B5EF4-FFF2-40B4-BE49-F238E27FC236}">
                <a16:creationId xmlns:a16="http://schemas.microsoft.com/office/drawing/2014/main" id="{83FFF0E7-F48F-4088-BCE3-F4A60EB066BF}"/>
              </a:ext>
            </a:extLst>
          </p:cNvPr>
          <p:cNvGrpSpPr/>
          <p:nvPr/>
        </p:nvGrpSpPr>
        <p:grpSpPr>
          <a:xfrm>
            <a:off x="1861626" y="635424"/>
            <a:ext cx="8177725" cy="5736614"/>
            <a:chOff x="393895" y="819284"/>
            <a:chExt cx="8468750" cy="6134439"/>
          </a:xfrm>
          <a:noFill/>
        </p:grpSpPr>
        <p:sp>
          <p:nvSpPr>
            <p:cNvPr id="5" name="Freeform: Shape 4">
              <a:extLst>
                <a:ext uri="{FF2B5EF4-FFF2-40B4-BE49-F238E27FC236}">
                  <a16:creationId xmlns:a16="http://schemas.microsoft.com/office/drawing/2014/main" id="{7C8A9FAF-3F0A-4376-A91C-87B573F1790A}"/>
                </a:ext>
              </a:extLst>
            </p:cNvPr>
            <p:cNvSpPr/>
            <p:nvPr/>
          </p:nvSpPr>
          <p:spPr>
            <a:xfrm>
              <a:off x="4112837" y="4493975"/>
              <a:ext cx="1098716" cy="568581"/>
            </a:xfrm>
            <a:custGeom>
              <a:avLst/>
              <a:gdLst>
                <a:gd name="connsiteX0" fmla="*/ 0 w 1098716"/>
                <a:gd name="connsiteY0" fmla="*/ 94765 h 568581"/>
                <a:gd name="connsiteX1" fmla="*/ 94765 w 1098716"/>
                <a:gd name="connsiteY1" fmla="*/ 0 h 568581"/>
                <a:gd name="connsiteX2" fmla="*/ 1003951 w 1098716"/>
                <a:gd name="connsiteY2" fmla="*/ 0 h 568581"/>
                <a:gd name="connsiteX3" fmla="*/ 1098716 w 1098716"/>
                <a:gd name="connsiteY3" fmla="*/ 94765 h 568581"/>
                <a:gd name="connsiteX4" fmla="*/ 1098716 w 1098716"/>
                <a:gd name="connsiteY4" fmla="*/ 473816 h 568581"/>
                <a:gd name="connsiteX5" fmla="*/ 1003951 w 1098716"/>
                <a:gd name="connsiteY5" fmla="*/ 568581 h 568581"/>
                <a:gd name="connsiteX6" fmla="*/ 94765 w 1098716"/>
                <a:gd name="connsiteY6" fmla="*/ 568581 h 568581"/>
                <a:gd name="connsiteX7" fmla="*/ 0 w 1098716"/>
                <a:gd name="connsiteY7" fmla="*/ 473816 h 568581"/>
                <a:gd name="connsiteX8" fmla="*/ 0 w 1098716"/>
                <a:gd name="connsiteY8" fmla="*/ 94765 h 56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716" h="568581">
                  <a:moveTo>
                    <a:pt x="0" y="94765"/>
                  </a:moveTo>
                  <a:cubicBezTo>
                    <a:pt x="0" y="42428"/>
                    <a:pt x="42428" y="0"/>
                    <a:pt x="94765" y="0"/>
                  </a:cubicBezTo>
                  <a:lnTo>
                    <a:pt x="1003951" y="0"/>
                  </a:lnTo>
                  <a:cubicBezTo>
                    <a:pt x="1056288" y="0"/>
                    <a:pt x="1098716" y="42428"/>
                    <a:pt x="1098716" y="94765"/>
                  </a:cubicBezTo>
                  <a:lnTo>
                    <a:pt x="1098716" y="473816"/>
                  </a:lnTo>
                  <a:cubicBezTo>
                    <a:pt x="1098716" y="526153"/>
                    <a:pt x="1056288" y="568581"/>
                    <a:pt x="1003951" y="568581"/>
                  </a:cubicBezTo>
                  <a:lnTo>
                    <a:pt x="94765" y="568581"/>
                  </a:lnTo>
                  <a:cubicBezTo>
                    <a:pt x="42428" y="568581"/>
                    <a:pt x="0" y="526153"/>
                    <a:pt x="0" y="473816"/>
                  </a:cubicBezTo>
                  <a:lnTo>
                    <a:pt x="0" y="94765"/>
                  </a:lnTo>
                  <a:close/>
                </a:path>
              </a:pathLst>
            </a:cu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856" tIns="65856" rIns="65856" bIns="65856" numCol="1" spcCol="1270" anchor="ctr" anchorCtr="0">
              <a:noAutofit/>
            </a:bodyPr>
            <a:lstStyle/>
            <a:p>
              <a:pPr algn="ctr" defTabSz="666750">
                <a:lnSpc>
                  <a:spcPct val="90000"/>
                </a:lnSpc>
                <a:spcBef>
                  <a:spcPct val="0"/>
                </a:spcBef>
                <a:spcAft>
                  <a:spcPct val="35000"/>
                </a:spcAft>
              </a:pPr>
              <a:r>
                <a:rPr lang="en-GB" sz="1500" b="1" dirty="0">
                  <a:solidFill>
                    <a:schemeClr val="tx1"/>
                  </a:solidFill>
                </a:rPr>
                <a:t>Strategic </a:t>
              </a:r>
              <a:r>
                <a:rPr lang="en-GB" sz="1500" b="1" dirty="0" smtClean="0">
                  <a:solidFill>
                    <a:schemeClr val="tx1"/>
                  </a:solidFill>
                </a:rPr>
                <a:t>purchasing</a:t>
              </a:r>
              <a:endParaRPr lang="en-GB" sz="1500" b="1" dirty="0">
                <a:solidFill>
                  <a:schemeClr val="tx1"/>
                </a:solidFill>
              </a:endParaRPr>
            </a:p>
          </p:txBody>
        </p:sp>
        <p:sp>
          <p:nvSpPr>
            <p:cNvPr id="6" name="Freeform: Shape 5">
              <a:extLst>
                <a:ext uri="{FF2B5EF4-FFF2-40B4-BE49-F238E27FC236}">
                  <a16:creationId xmlns:a16="http://schemas.microsoft.com/office/drawing/2014/main" id="{D7F6BDFB-698D-49DB-9980-96CAAB446CFA}"/>
                </a:ext>
              </a:extLst>
            </p:cNvPr>
            <p:cNvSpPr/>
            <p:nvPr/>
          </p:nvSpPr>
          <p:spPr>
            <a:xfrm rot="16064433">
              <a:off x="4397456" y="4250259"/>
              <a:ext cx="487812" cy="0"/>
            </a:xfrm>
            <a:custGeom>
              <a:avLst/>
              <a:gdLst/>
              <a:ahLst/>
              <a:cxnLst/>
              <a:rect l="0" t="0" r="0" b="0"/>
              <a:pathLst>
                <a:path>
                  <a:moveTo>
                    <a:pt x="0" y="0"/>
                  </a:moveTo>
                  <a:lnTo>
                    <a:pt x="487812" y="0"/>
                  </a:lnTo>
                </a:path>
              </a:pathLst>
            </a:custGeom>
            <a:grp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1F427C29-3F17-4EFB-9827-DDB2AE95FDD5}"/>
                </a:ext>
              </a:extLst>
            </p:cNvPr>
            <p:cNvSpPr/>
            <p:nvPr/>
          </p:nvSpPr>
          <p:spPr>
            <a:xfrm>
              <a:off x="1893946" y="819284"/>
              <a:ext cx="5075605" cy="3142606"/>
            </a:xfrm>
            <a:custGeom>
              <a:avLst/>
              <a:gdLst>
                <a:gd name="connsiteX0" fmla="*/ 0 w 4773754"/>
                <a:gd name="connsiteY0" fmla="*/ 504774 h 3028585"/>
                <a:gd name="connsiteX1" fmla="*/ 504774 w 4773754"/>
                <a:gd name="connsiteY1" fmla="*/ 0 h 3028585"/>
                <a:gd name="connsiteX2" fmla="*/ 4268980 w 4773754"/>
                <a:gd name="connsiteY2" fmla="*/ 0 h 3028585"/>
                <a:gd name="connsiteX3" fmla="*/ 4773754 w 4773754"/>
                <a:gd name="connsiteY3" fmla="*/ 504774 h 3028585"/>
                <a:gd name="connsiteX4" fmla="*/ 4773754 w 4773754"/>
                <a:gd name="connsiteY4" fmla="*/ 2523811 h 3028585"/>
                <a:gd name="connsiteX5" fmla="*/ 4268980 w 4773754"/>
                <a:gd name="connsiteY5" fmla="*/ 3028585 h 3028585"/>
                <a:gd name="connsiteX6" fmla="*/ 504774 w 4773754"/>
                <a:gd name="connsiteY6" fmla="*/ 3028585 h 3028585"/>
                <a:gd name="connsiteX7" fmla="*/ 0 w 4773754"/>
                <a:gd name="connsiteY7" fmla="*/ 2523811 h 3028585"/>
                <a:gd name="connsiteX8" fmla="*/ 0 w 4773754"/>
                <a:gd name="connsiteY8" fmla="*/ 504774 h 302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3754" h="3028585">
                  <a:moveTo>
                    <a:pt x="0" y="504774"/>
                  </a:moveTo>
                  <a:cubicBezTo>
                    <a:pt x="0" y="225995"/>
                    <a:pt x="225995" y="0"/>
                    <a:pt x="504774" y="0"/>
                  </a:cubicBezTo>
                  <a:lnTo>
                    <a:pt x="4268980" y="0"/>
                  </a:lnTo>
                  <a:cubicBezTo>
                    <a:pt x="4547759" y="0"/>
                    <a:pt x="4773754" y="225995"/>
                    <a:pt x="4773754" y="504774"/>
                  </a:cubicBezTo>
                  <a:lnTo>
                    <a:pt x="4773754" y="2523811"/>
                  </a:lnTo>
                  <a:cubicBezTo>
                    <a:pt x="4773754" y="2802590"/>
                    <a:pt x="4547759" y="3028585"/>
                    <a:pt x="4268980" y="3028585"/>
                  </a:cubicBezTo>
                  <a:lnTo>
                    <a:pt x="504774" y="3028585"/>
                  </a:lnTo>
                  <a:cubicBezTo>
                    <a:pt x="225995" y="3028585"/>
                    <a:pt x="0" y="2802590"/>
                    <a:pt x="0" y="2523811"/>
                  </a:cubicBezTo>
                  <a:lnTo>
                    <a:pt x="0" y="504774"/>
                  </a:lnTo>
                  <a:close/>
                </a:path>
              </a:pathLst>
            </a:cu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323" tIns="178323" rIns="178323" bIns="178323" numCol="1" spcCol="1270" anchor="ctr" anchorCtr="0">
              <a:noAutofit/>
            </a:bodyPr>
            <a:lstStyle/>
            <a:p>
              <a:pPr algn="ctr" defTabSz="533400">
                <a:lnSpc>
                  <a:spcPct val="90000"/>
                </a:lnSpc>
                <a:spcBef>
                  <a:spcPct val="0"/>
                </a:spcBef>
                <a:spcAft>
                  <a:spcPct val="35000"/>
                </a:spcAft>
              </a:pPr>
              <a:r>
                <a:rPr lang="en-GB" sz="1200" b="1" dirty="0">
                  <a:solidFill>
                    <a:schemeClr val="tx1"/>
                  </a:solidFill>
                </a:rPr>
                <a:t>Providers</a:t>
              </a:r>
            </a:p>
            <a:p>
              <a:pPr marL="171450" indent="-171450" defTabSz="533400">
                <a:lnSpc>
                  <a:spcPct val="90000"/>
                </a:lnSpc>
                <a:spcBef>
                  <a:spcPct val="0"/>
                </a:spcBef>
                <a:spcAft>
                  <a:spcPct val="35000"/>
                </a:spcAft>
                <a:buFont typeface="Arial" panose="020B0604020202020204" pitchFamily="34" charset="0"/>
                <a:buChar char="•"/>
              </a:pPr>
              <a:r>
                <a:rPr lang="en-GB" sz="1200" dirty="0">
                  <a:solidFill>
                    <a:schemeClr val="tx1"/>
                  </a:solidFill>
                </a:rPr>
                <a:t>Select providers, considering range, quality, location</a:t>
              </a:r>
            </a:p>
            <a:p>
              <a:pPr marL="171450" indent="-171450" defTabSz="533400">
                <a:lnSpc>
                  <a:spcPct val="90000"/>
                </a:lnSpc>
                <a:spcBef>
                  <a:spcPct val="0"/>
                </a:spcBef>
                <a:spcAft>
                  <a:spcPct val="35000"/>
                </a:spcAft>
                <a:buFont typeface="Arial" panose="020B0604020202020204" pitchFamily="34" charset="0"/>
                <a:buChar char="•"/>
              </a:pPr>
              <a:r>
                <a:rPr lang="en-GB" sz="1200" dirty="0">
                  <a:solidFill>
                    <a:schemeClr val="tx1"/>
                  </a:solidFill>
                </a:rPr>
                <a:t>Establish service </a:t>
              </a:r>
              <a:r>
                <a:rPr lang="en-GB" sz="1200" dirty="0" smtClean="0">
                  <a:solidFill>
                    <a:schemeClr val="tx1"/>
                  </a:solidFill>
                </a:rPr>
                <a:t>arrangements: make purchaser’s expectations clear</a:t>
              </a:r>
              <a:endParaRPr lang="en-GB" sz="1200" dirty="0">
                <a:solidFill>
                  <a:schemeClr val="tx1"/>
                </a:solidFill>
              </a:endParaRPr>
            </a:p>
            <a:p>
              <a:pPr marL="171450" indent="-171450" defTabSz="533400">
                <a:lnSpc>
                  <a:spcPct val="90000"/>
                </a:lnSpc>
                <a:spcBef>
                  <a:spcPct val="0"/>
                </a:spcBef>
                <a:spcAft>
                  <a:spcPct val="35000"/>
                </a:spcAft>
                <a:buFont typeface="Arial" panose="020B0604020202020204" pitchFamily="34" charset="0"/>
                <a:buChar char="•"/>
              </a:pPr>
              <a:r>
                <a:rPr lang="en-GB" sz="1200" dirty="0">
                  <a:solidFill>
                    <a:schemeClr val="tx1"/>
                  </a:solidFill>
                </a:rPr>
                <a:t>Develop formularies and standard treatment guidelines</a:t>
              </a:r>
            </a:p>
            <a:p>
              <a:pPr marL="171450" indent="-171450" defTabSz="533400">
                <a:lnSpc>
                  <a:spcPct val="90000"/>
                </a:lnSpc>
                <a:spcBef>
                  <a:spcPct val="0"/>
                </a:spcBef>
                <a:spcAft>
                  <a:spcPct val="35000"/>
                </a:spcAft>
                <a:buFont typeface="Arial" panose="020B0604020202020204" pitchFamily="34" charset="0"/>
                <a:buChar char="•"/>
              </a:pPr>
              <a:r>
                <a:rPr lang="en-GB" sz="1200" dirty="0">
                  <a:solidFill>
                    <a:schemeClr val="tx1"/>
                  </a:solidFill>
                </a:rPr>
                <a:t>Establish payment rates</a:t>
              </a:r>
            </a:p>
            <a:p>
              <a:pPr marL="171450" indent="-171450" defTabSz="533400">
                <a:lnSpc>
                  <a:spcPct val="90000"/>
                </a:lnSpc>
                <a:spcBef>
                  <a:spcPct val="0"/>
                </a:spcBef>
                <a:spcAft>
                  <a:spcPct val="35000"/>
                </a:spcAft>
                <a:buFont typeface="Arial" panose="020B0604020202020204" pitchFamily="34" charset="0"/>
                <a:buChar char="•"/>
              </a:pPr>
              <a:r>
                <a:rPr lang="en-GB" sz="1200" dirty="0">
                  <a:solidFill>
                    <a:schemeClr val="tx1"/>
                  </a:solidFill>
                </a:rPr>
                <a:t>Secure information on services provided</a:t>
              </a:r>
            </a:p>
            <a:p>
              <a:pPr marL="171450" indent="-171450" defTabSz="533400">
                <a:lnSpc>
                  <a:spcPct val="90000"/>
                </a:lnSpc>
                <a:spcBef>
                  <a:spcPct val="0"/>
                </a:spcBef>
                <a:spcAft>
                  <a:spcPct val="35000"/>
                </a:spcAft>
                <a:buFont typeface="Arial" panose="020B0604020202020204" pitchFamily="34" charset="0"/>
                <a:buChar char="•"/>
              </a:pPr>
              <a:r>
                <a:rPr lang="en-GB" sz="1200" dirty="0">
                  <a:solidFill>
                    <a:schemeClr val="tx1"/>
                  </a:solidFill>
                </a:rPr>
                <a:t>Audit provider claims</a:t>
              </a:r>
            </a:p>
            <a:p>
              <a:pPr marL="171450" indent="-171450" defTabSz="533400">
                <a:lnSpc>
                  <a:spcPct val="90000"/>
                </a:lnSpc>
                <a:spcBef>
                  <a:spcPct val="0"/>
                </a:spcBef>
                <a:spcAft>
                  <a:spcPct val="35000"/>
                </a:spcAft>
                <a:buFont typeface="Arial" panose="020B0604020202020204" pitchFamily="34" charset="0"/>
                <a:buChar char="•"/>
              </a:pPr>
              <a:r>
                <a:rPr lang="en-GB" sz="1200" dirty="0">
                  <a:solidFill>
                    <a:schemeClr val="tx1"/>
                  </a:solidFill>
                </a:rPr>
                <a:t>Monitor performance, act on poor performance</a:t>
              </a:r>
            </a:p>
            <a:p>
              <a:pPr marL="171450" indent="-171450" defTabSz="533400">
                <a:lnSpc>
                  <a:spcPct val="90000"/>
                </a:lnSpc>
                <a:spcBef>
                  <a:spcPct val="0"/>
                </a:spcBef>
                <a:spcAft>
                  <a:spcPct val="35000"/>
                </a:spcAft>
                <a:buFont typeface="Arial" panose="020B0604020202020204" pitchFamily="34" charset="0"/>
                <a:buChar char="•"/>
              </a:pPr>
              <a:r>
                <a:rPr lang="en-GB" sz="1200" dirty="0">
                  <a:solidFill>
                    <a:schemeClr val="tx1"/>
                  </a:solidFill>
                </a:rPr>
                <a:t>Protect against fraud and corruption</a:t>
              </a:r>
            </a:p>
            <a:p>
              <a:pPr marL="171450" indent="-171450" defTabSz="533400">
                <a:lnSpc>
                  <a:spcPct val="90000"/>
                </a:lnSpc>
                <a:spcBef>
                  <a:spcPct val="0"/>
                </a:spcBef>
                <a:spcAft>
                  <a:spcPct val="35000"/>
                </a:spcAft>
                <a:buFont typeface="Arial" panose="020B0604020202020204" pitchFamily="34" charset="0"/>
                <a:buChar char="•"/>
              </a:pPr>
              <a:r>
                <a:rPr lang="en-GB" sz="1200" dirty="0">
                  <a:solidFill>
                    <a:schemeClr val="tx1"/>
                  </a:solidFill>
                </a:rPr>
                <a:t>Pay providers promptly</a:t>
              </a:r>
            </a:p>
            <a:p>
              <a:pPr marL="171450" indent="-171450" defTabSz="533400">
                <a:lnSpc>
                  <a:spcPct val="90000"/>
                </a:lnSpc>
                <a:spcBef>
                  <a:spcPct val="0"/>
                </a:spcBef>
                <a:spcAft>
                  <a:spcPct val="35000"/>
                </a:spcAft>
                <a:buFont typeface="Arial" panose="020B0604020202020204" pitchFamily="34" charset="0"/>
                <a:buChar char="•"/>
              </a:pPr>
              <a:r>
                <a:rPr lang="en-GB" sz="1200" dirty="0">
                  <a:solidFill>
                    <a:schemeClr val="tx1"/>
                  </a:solidFill>
                </a:rPr>
                <a:t>Allocate resources equitably across geographic areas</a:t>
              </a:r>
            </a:p>
            <a:p>
              <a:pPr marL="171450" indent="-171450" defTabSz="533400">
                <a:lnSpc>
                  <a:spcPct val="90000"/>
                </a:lnSpc>
                <a:spcBef>
                  <a:spcPct val="0"/>
                </a:spcBef>
                <a:spcAft>
                  <a:spcPct val="35000"/>
                </a:spcAft>
                <a:buFont typeface="Arial" panose="020B0604020202020204" pitchFamily="34" charset="0"/>
                <a:buChar char="•"/>
              </a:pPr>
              <a:r>
                <a:rPr lang="en-GB" sz="1200" dirty="0">
                  <a:solidFill>
                    <a:schemeClr val="tx1"/>
                  </a:solidFill>
                </a:rPr>
                <a:t>Establish and monitor user payment policies</a:t>
              </a:r>
            </a:p>
            <a:p>
              <a:pPr marL="171450" indent="-171450" defTabSz="533400">
                <a:lnSpc>
                  <a:spcPct val="90000"/>
                </a:lnSpc>
                <a:spcBef>
                  <a:spcPct val="0"/>
                </a:spcBef>
                <a:spcAft>
                  <a:spcPct val="35000"/>
                </a:spcAft>
                <a:buFont typeface="Arial" panose="020B0604020202020204" pitchFamily="34" charset="0"/>
                <a:buChar char="•"/>
              </a:pPr>
              <a:r>
                <a:rPr lang="en-GB" sz="1200" dirty="0">
                  <a:solidFill>
                    <a:schemeClr val="tx1"/>
                  </a:solidFill>
                </a:rPr>
                <a:t>Develop, manage and use information systems</a:t>
              </a:r>
            </a:p>
          </p:txBody>
        </p:sp>
        <p:sp>
          <p:nvSpPr>
            <p:cNvPr id="8" name="Freeform: Shape 7">
              <a:extLst>
                <a:ext uri="{FF2B5EF4-FFF2-40B4-BE49-F238E27FC236}">
                  <a16:creationId xmlns:a16="http://schemas.microsoft.com/office/drawing/2014/main" id="{316E4343-702C-49B9-BE42-2E850C0962A0}"/>
                </a:ext>
              </a:extLst>
            </p:cNvPr>
            <p:cNvSpPr/>
            <p:nvPr/>
          </p:nvSpPr>
          <p:spPr>
            <a:xfrm rot="1220540">
              <a:off x="5181424" y="5149881"/>
              <a:ext cx="966203" cy="0"/>
            </a:xfrm>
            <a:custGeom>
              <a:avLst/>
              <a:gdLst/>
              <a:ahLst/>
              <a:cxnLst/>
              <a:rect l="0" t="0" r="0" b="0"/>
              <a:pathLst>
                <a:path>
                  <a:moveTo>
                    <a:pt x="0" y="0"/>
                  </a:moveTo>
                  <a:lnTo>
                    <a:pt x="966203" y="0"/>
                  </a:lnTo>
                </a:path>
              </a:pathLst>
            </a:custGeom>
            <a:grp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1D87EC1D-7740-4598-865C-B1D9C5F7C37F}"/>
                </a:ext>
              </a:extLst>
            </p:cNvPr>
            <p:cNvSpPr/>
            <p:nvPr/>
          </p:nvSpPr>
          <p:spPr>
            <a:xfrm>
              <a:off x="6117497" y="4548552"/>
              <a:ext cx="2745148" cy="2405171"/>
            </a:xfrm>
            <a:custGeom>
              <a:avLst/>
              <a:gdLst>
                <a:gd name="connsiteX0" fmla="*/ 0 w 2745148"/>
                <a:gd name="connsiteY0" fmla="*/ 375680 h 2254036"/>
                <a:gd name="connsiteX1" fmla="*/ 375680 w 2745148"/>
                <a:gd name="connsiteY1" fmla="*/ 0 h 2254036"/>
                <a:gd name="connsiteX2" fmla="*/ 2369468 w 2745148"/>
                <a:gd name="connsiteY2" fmla="*/ 0 h 2254036"/>
                <a:gd name="connsiteX3" fmla="*/ 2745148 w 2745148"/>
                <a:gd name="connsiteY3" fmla="*/ 375680 h 2254036"/>
                <a:gd name="connsiteX4" fmla="*/ 2745148 w 2745148"/>
                <a:gd name="connsiteY4" fmla="*/ 1878356 h 2254036"/>
                <a:gd name="connsiteX5" fmla="*/ 2369468 w 2745148"/>
                <a:gd name="connsiteY5" fmla="*/ 2254036 h 2254036"/>
                <a:gd name="connsiteX6" fmla="*/ 375680 w 2745148"/>
                <a:gd name="connsiteY6" fmla="*/ 2254036 h 2254036"/>
                <a:gd name="connsiteX7" fmla="*/ 0 w 2745148"/>
                <a:gd name="connsiteY7" fmla="*/ 1878356 h 2254036"/>
                <a:gd name="connsiteX8" fmla="*/ 0 w 2745148"/>
                <a:gd name="connsiteY8" fmla="*/ 375680 h 225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5148" h="2254036">
                  <a:moveTo>
                    <a:pt x="0" y="375680"/>
                  </a:moveTo>
                  <a:cubicBezTo>
                    <a:pt x="0" y="168198"/>
                    <a:pt x="168198" y="0"/>
                    <a:pt x="375680" y="0"/>
                  </a:cubicBezTo>
                  <a:lnTo>
                    <a:pt x="2369468" y="0"/>
                  </a:lnTo>
                  <a:cubicBezTo>
                    <a:pt x="2576950" y="0"/>
                    <a:pt x="2745148" y="168198"/>
                    <a:pt x="2745148" y="375680"/>
                  </a:cubicBezTo>
                  <a:lnTo>
                    <a:pt x="2745148" y="1878356"/>
                  </a:lnTo>
                  <a:cubicBezTo>
                    <a:pt x="2745148" y="2085838"/>
                    <a:pt x="2576950" y="2254036"/>
                    <a:pt x="2369468" y="2254036"/>
                  </a:cubicBezTo>
                  <a:lnTo>
                    <a:pt x="375680" y="2254036"/>
                  </a:lnTo>
                  <a:cubicBezTo>
                    <a:pt x="168198" y="2254036"/>
                    <a:pt x="0" y="2085838"/>
                    <a:pt x="0" y="1878356"/>
                  </a:cubicBezTo>
                  <a:lnTo>
                    <a:pt x="0" y="375680"/>
                  </a:lnTo>
                  <a:close/>
                </a:path>
              </a:pathLst>
            </a:cu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973" tIns="137973" rIns="137973" bIns="137973" numCol="1" spcCol="1270" anchor="ctr" anchorCtr="0">
              <a:noAutofit/>
            </a:bodyPr>
            <a:lstStyle/>
            <a:p>
              <a:pPr algn="ctr" defTabSz="488950">
                <a:lnSpc>
                  <a:spcPct val="90000"/>
                </a:lnSpc>
                <a:spcBef>
                  <a:spcPct val="0"/>
                </a:spcBef>
                <a:spcAft>
                  <a:spcPct val="35000"/>
                </a:spcAft>
              </a:pPr>
              <a:r>
                <a:rPr lang="en-GB" sz="1200" b="1" dirty="0">
                  <a:solidFill>
                    <a:schemeClr val="tx1"/>
                  </a:solidFill>
                </a:rPr>
                <a:t>Citizens:</a:t>
              </a:r>
            </a:p>
            <a:p>
              <a:pPr marL="171450" indent="-171450" defTabSz="488950">
                <a:lnSpc>
                  <a:spcPct val="90000"/>
                </a:lnSpc>
                <a:spcBef>
                  <a:spcPct val="0"/>
                </a:spcBef>
                <a:spcAft>
                  <a:spcPct val="35000"/>
                </a:spcAft>
                <a:buFont typeface="Arial" panose="020B0604020202020204" pitchFamily="34" charset="0"/>
                <a:buChar char="•"/>
              </a:pPr>
              <a:r>
                <a:rPr lang="en-GB" sz="1200" dirty="0">
                  <a:solidFill>
                    <a:schemeClr val="tx1"/>
                  </a:solidFill>
                </a:rPr>
                <a:t>Assess population needs, values, preferences</a:t>
              </a:r>
            </a:p>
            <a:p>
              <a:pPr marL="171450" indent="-171450" defTabSz="488950">
                <a:lnSpc>
                  <a:spcPct val="90000"/>
                </a:lnSpc>
                <a:spcBef>
                  <a:spcPct val="0"/>
                </a:spcBef>
                <a:spcAft>
                  <a:spcPct val="35000"/>
                </a:spcAft>
                <a:buFont typeface="Arial" panose="020B0604020202020204" pitchFamily="34" charset="0"/>
                <a:buChar char="•"/>
              </a:pPr>
              <a:r>
                <a:rPr lang="en-GB" sz="1200" dirty="0">
                  <a:solidFill>
                    <a:schemeClr val="tx1"/>
                  </a:solidFill>
                </a:rPr>
                <a:t>Inform citizens of their entitlements and obligations</a:t>
              </a:r>
            </a:p>
            <a:p>
              <a:pPr marL="171450" indent="-171450" defTabSz="488950">
                <a:lnSpc>
                  <a:spcPct val="90000"/>
                </a:lnSpc>
                <a:spcBef>
                  <a:spcPct val="0"/>
                </a:spcBef>
                <a:spcAft>
                  <a:spcPct val="35000"/>
                </a:spcAft>
                <a:buFont typeface="Arial" panose="020B0604020202020204" pitchFamily="34" charset="0"/>
                <a:buChar char="•"/>
              </a:pPr>
              <a:r>
                <a:rPr lang="en-GB" sz="1200" dirty="0">
                  <a:solidFill>
                    <a:schemeClr val="tx1"/>
                  </a:solidFill>
                </a:rPr>
                <a:t>Ensure access to services</a:t>
              </a:r>
            </a:p>
            <a:p>
              <a:pPr marL="171450" indent="-171450" defTabSz="488950">
                <a:lnSpc>
                  <a:spcPct val="90000"/>
                </a:lnSpc>
                <a:spcBef>
                  <a:spcPct val="0"/>
                </a:spcBef>
                <a:spcAft>
                  <a:spcPct val="35000"/>
                </a:spcAft>
                <a:buFont typeface="Arial" panose="020B0604020202020204" pitchFamily="34" charset="0"/>
                <a:buChar char="•"/>
              </a:pPr>
              <a:r>
                <a:rPr lang="en-GB" sz="1200" dirty="0">
                  <a:solidFill>
                    <a:schemeClr val="tx1"/>
                  </a:solidFill>
                </a:rPr>
                <a:t>Establish mechanisms to receive and respond to complaints and feedback</a:t>
              </a:r>
            </a:p>
            <a:p>
              <a:pPr marL="171450" indent="-171450" defTabSz="488950">
                <a:lnSpc>
                  <a:spcPct val="90000"/>
                </a:lnSpc>
                <a:spcBef>
                  <a:spcPct val="0"/>
                </a:spcBef>
                <a:spcAft>
                  <a:spcPct val="35000"/>
                </a:spcAft>
                <a:buFont typeface="Arial" panose="020B0604020202020204" pitchFamily="34" charset="0"/>
                <a:buChar char="•"/>
              </a:pPr>
              <a:r>
                <a:rPr lang="en-GB" sz="1200" dirty="0">
                  <a:solidFill>
                    <a:schemeClr val="tx1"/>
                  </a:solidFill>
                </a:rPr>
                <a:t>Publicly report on use of resources and performance </a:t>
              </a:r>
            </a:p>
          </p:txBody>
        </p:sp>
        <p:sp>
          <p:nvSpPr>
            <p:cNvPr id="10" name="Freeform: Shape 9">
              <a:extLst>
                <a:ext uri="{FF2B5EF4-FFF2-40B4-BE49-F238E27FC236}">
                  <a16:creationId xmlns:a16="http://schemas.microsoft.com/office/drawing/2014/main" id="{92349A4F-7B3E-444D-9BA6-CA0A086EC29A}"/>
                </a:ext>
              </a:extLst>
            </p:cNvPr>
            <p:cNvSpPr/>
            <p:nvPr/>
          </p:nvSpPr>
          <p:spPr>
            <a:xfrm rot="9774863">
              <a:off x="3255397" y="5075920"/>
              <a:ext cx="876787" cy="0"/>
            </a:xfrm>
            <a:custGeom>
              <a:avLst/>
              <a:gdLst/>
              <a:ahLst/>
              <a:cxnLst/>
              <a:rect l="0" t="0" r="0" b="0"/>
              <a:pathLst>
                <a:path>
                  <a:moveTo>
                    <a:pt x="0" y="0"/>
                  </a:moveTo>
                  <a:lnTo>
                    <a:pt x="876787" y="0"/>
                  </a:lnTo>
                </a:path>
              </a:pathLst>
            </a:custGeom>
            <a:grp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5F3C6067-6689-4777-AA95-C089B6E1C61A}"/>
                </a:ext>
              </a:extLst>
            </p:cNvPr>
            <p:cNvSpPr/>
            <p:nvPr/>
          </p:nvSpPr>
          <p:spPr>
            <a:xfrm>
              <a:off x="393895" y="4362693"/>
              <a:ext cx="2880850" cy="2405172"/>
            </a:xfrm>
            <a:custGeom>
              <a:avLst/>
              <a:gdLst>
                <a:gd name="connsiteX0" fmla="*/ 0 w 2880850"/>
                <a:gd name="connsiteY0" fmla="*/ 373477 h 2240817"/>
                <a:gd name="connsiteX1" fmla="*/ 373477 w 2880850"/>
                <a:gd name="connsiteY1" fmla="*/ 0 h 2240817"/>
                <a:gd name="connsiteX2" fmla="*/ 2507373 w 2880850"/>
                <a:gd name="connsiteY2" fmla="*/ 0 h 2240817"/>
                <a:gd name="connsiteX3" fmla="*/ 2880850 w 2880850"/>
                <a:gd name="connsiteY3" fmla="*/ 373477 h 2240817"/>
                <a:gd name="connsiteX4" fmla="*/ 2880850 w 2880850"/>
                <a:gd name="connsiteY4" fmla="*/ 1867340 h 2240817"/>
                <a:gd name="connsiteX5" fmla="*/ 2507373 w 2880850"/>
                <a:gd name="connsiteY5" fmla="*/ 2240817 h 2240817"/>
                <a:gd name="connsiteX6" fmla="*/ 373477 w 2880850"/>
                <a:gd name="connsiteY6" fmla="*/ 2240817 h 2240817"/>
                <a:gd name="connsiteX7" fmla="*/ 0 w 2880850"/>
                <a:gd name="connsiteY7" fmla="*/ 1867340 h 2240817"/>
                <a:gd name="connsiteX8" fmla="*/ 0 w 2880850"/>
                <a:gd name="connsiteY8" fmla="*/ 373477 h 224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50" h="2240817">
                  <a:moveTo>
                    <a:pt x="0" y="373477"/>
                  </a:moveTo>
                  <a:cubicBezTo>
                    <a:pt x="0" y="167211"/>
                    <a:pt x="167211" y="0"/>
                    <a:pt x="373477" y="0"/>
                  </a:cubicBezTo>
                  <a:lnTo>
                    <a:pt x="2507373" y="0"/>
                  </a:lnTo>
                  <a:cubicBezTo>
                    <a:pt x="2713639" y="0"/>
                    <a:pt x="2880850" y="167211"/>
                    <a:pt x="2880850" y="373477"/>
                  </a:cubicBezTo>
                  <a:lnTo>
                    <a:pt x="2880850" y="1867340"/>
                  </a:lnTo>
                  <a:cubicBezTo>
                    <a:pt x="2880850" y="2073606"/>
                    <a:pt x="2713639" y="2240817"/>
                    <a:pt x="2507373" y="2240817"/>
                  </a:cubicBezTo>
                  <a:lnTo>
                    <a:pt x="373477" y="2240817"/>
                  </a:lnTo>
                  <a:cubicBezTo>
                    <a:pt x="167211" y="2240817"/>
                    <a:pt x="0" y="2073606"/>
                    <a:pt x="0" y="1867340"/>
                  </a:cubicBezTo>
                  <a:lnTo>
                    <a:pt x="0" y="373477"/>
                  </a:lnTo>
                  <a:close/>
                </a:path>
              </a:pathLst>
            </a:cu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868" tIns="139868" rIns="139868" bIns="139868" numCol="1" spcCol="1270" anchor="ctr" anchorCtr="0">
              <a:noAutofit/>
            </a:bodyPr>
            <a:lstStyle/>
            <a:p>
              <a:pPr algn="ctr" defTabSz="533400">
                <a:lnSpc>
                  <a:spcPct val="90000"/>
                </a:lnSpc>
                <a:spcBef>
                  <a:spcPct val="0"/>
                </a:spcBef>
                <a:spcAft>
                  <a:spcPct val="35000"/>
                </a:spcAft>
              </a:pPr>
              <a:r>
                <a:rPr lang="en-GB" sz="1400" b="1" dirty="0">
                  <a:solidFill>
                    <a:schemeClr val="tx1"/>
                  </a:solidFill>
                </a:rPr>
                <a:t>Government:</a:t>
              </a:r>
            </a:p>
            <a:p>
              <a:pPr marL="171450" indent="-171450" defTabSz="533400">
                <a:lnSpc>
                  <a:spcPct val="90000"/>
                </a:lnSpc>
                <a:spcBef>
                  <a:spcPct val="0"/>
                </a:spcBef>
                <a:spcAft>
                  <a:spcPct val="35000"/>
                </a:spcAft>
                <a:buFont typeface="Arial" panose="020B0604020202020204" pitchFamily="34" charset="0"/>
                <a:buChar char="•"/>
              </a:pPr>
              <a:r>
                <a:rPr lang="en-GB" sz="1400" dirty="0">
                  <a:solidFill>
                    <a:schemeClr val="tx1"/>
                  </a:solidFill>
                </a:rPr>
                <a:t>Establish clear frameworks for purchaser and providers</a:t>
              </a:r>
            </a:p>
            <a:p>
              <a:pPr marL="171450" indent="-171450" defTabSz="533400">
                <a:lnSpc>
                  <a:spcPct val="90000"/>
                </a:lnSpc>
                <a:spcBef>
                  <a:spcPct val="0"/>
                </a:spcBef>
                <a:spcAft>
                  <a:spcPct val="35000"/>
                </a:spcAft>
                <a:buFont typeface="Arial" panose="020B0604020202020204" pitchFamily="34" charset="0"/>
                <a:buChar char="•"/>
              </a:pPr>
              <a:r>
                <a:rPr lang="en-GB" sz="1400" dirty="0">
                  <a:solidFill>
                    <a:schemeClr val="tx1"/>
                  </a:solidFill>
                </a:rPr>
                <a:t>Fill service delivery and infrastructure gaps</a:t>
              </a:r>
            </a:p>
            <a:p>
              <a:pPr marL="171450" indent="-171450" defTabSz="533400">
                <a:lnSpc>
                  <a:spcPct val="90000"/>
                </a:lnSpc>
                <a:spcBef>
                  <a:spcPct val="0"/>
                </a:spcBef>
                <a:spcAft>
                  <a:spcPct val="35000"/>
                </a:spcAft>
                <a:buFont typeface="Arial" panose="020B0604020202020204" pitchFamily="34" charset="0"/>
                <a:buChar char="•"/>
              </a:pPr>
              <a:r>
                <a:rPr lang="en-GB" sz="1400" dirty="0">
                  <a:solidFill>
                    <a:schemeClr val="tx1"/>
                  </a:solidFill>
                </a:rPr>
                <a:t>Ensure adequate resources mobilised to meet service entitlements</a:t>
              </a:r>
            </a:p>
            <a:p>
              <a:pPr marL="171450" indent="-171450" defTabSz="533400">
                <a:lnSpc>
                  <a:spcPct val="90000"/>
                </a:lnSpc>
                <a:spcBef>
                  <a:spcPct val="0"/>
                </a:spcBef>
                <a:spcAft>
                  <a:spcPct val="35000"/>
                </a:spcAft>
                <a:buFont typeface="Arial" panose="020B0604020202020204" pitchFamily="34" charset="0"/>
                <a:buChar char="•"/>
              </a:pPr>
              <a:r>
                <a:rPr lang="en-GB" sz="1400" dirty="0">
                  <a:solidFill>
                    <a:schemeClr val="tx1"/>
                  </a:solidFill>
                </a:rPr>
                <a:t>Ensure accountability of purchaser</a:t>
              </a:r>
              <a:endParaRPr lang="en-GB" sz="1050" dirty="0">
                <a:solidFill>
                  <a:schemeClr val="tx1"/>
                </a:solidFill>
              </a:endParaRPr>
            </a:p>
          </p:txBody>
        </p:sp>
      </p:grpSp>
    </p:spTree>
    <p:extLst>
      <p:ext uri="{BB962C8B-B14F-4D97-AF65-F5344CB8AC3E}">
        <p14:creationId xmlns:p14="http://schemas.microsoft.com/office/powerpoint/2010/main" val="4139685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578" name="Title 1"/>
          <p:cNvSpPr>
            <a:spLocks noGrp="1"/>
          </p:cNvSpPr>
          <p:nvPr>
            <p:ph type="title"/>
          </p:nvPr>
        </p:nvSpPr>
        <p:spPr>
          <a:xfrm>
            <a:off x="838200" y="0"/>
            <a:ext cx="10515600" cy="1325563"/>
          </a:xfrm>
        </p:spPr>
        <p:txBody>
          <a:bodyPr>
            <a:normAutofit/>
          </a:bodyPr>
          <a:lstStyle/>
          <a:p>
            <a:r>
              <a:rPr lang="en-US" altLang="en-US" sz="4000" dirty="0" smtClean="0">
                <a:solidFill>
                  <a:srgbClr val="7030A0"/>
                </a:solidFill>
                <a:latin typeface="+mn-lt"/>
              </a:rPr>
              <a:t>Strategic purchasing</a:t>
            </a:r>
          </a:p>
        </p:txBody>
      </p:sp>
      <p:sp>
        <p:nvSpPr>
          <p:cNvPr id="3" name="Content Placeholder 2"/>
          <p:cNvSpPr>
            <a:spLocks noGrp="1"/>
          </p:cNvSpPr>
          <p:nvPr>
            <p:ph idx="1"/>
          </p:nvPr>
        </p:nvSpPr>
        <p:spPr>
          <a:xfrm>
            <a:off x="838200" y="1484965"/>
            <a:ext cx="11174506" cy="4575175"/>
          </a:xfrm>
        </p:spPr>
        <p:txBody>
          <a:bodyPr>
            <a:normAutofit lnSpcReduction="10000"/>
          </a:bodyPr>
          <a:lstStyle/>
          <a:p>
            <a:pPr>
              <a:lnSpc>
                <a:spcPct val="150000"/>
              </a:lnSpc>
              <a:defRPr/>
            </a:pPr>
            <a:r>
              <a:rPr lang="en-US" dirty="0"/>
              <a:t>How?</a:t>
            </a:r>
          </a:p>
          <a:p>
            <a:pPr marL="914400" lvl="1" indent="-457200">
              <a:lnSpc>
                <a:spcPct val="150000"/>
              </a:lnSpc>
              <a:buFont typeface="+mj-lt"/>
              <a:buAutoNum type="arabicPeriod"/>
              <a:defRPr/>
            </a:pPr>
            <a:r>
              <a:rPr lang="en-US" dirty="0" smtClean="0"/>
              <a:t>Establish </a:t>
            </a:r>
            <a:r>
              <a:rPr lang="en-US" dirty="0"/>
              <a:t>some form of agreement </a:t>
            </a:r>
            <a:r>
              <a:rPr lang="en-US" dirty="0" smtClean="0"/>
              <a:t>with accredited </a:t>
            </a:r>
            <a:r>
              <a:rPr lang="en-US" dirty="0"/>
              <a:t>providers (ex formal contract </a:t>
            </a:r>
            <a:r>
              <a:rPr lang="en-US" dirty="0" smtClean="0"/>
              <a:t>)</a:t>
            </a:r>
          </a:p>
          <a:p>
            <a:pPr marL="914400" lvl="1" indent="-457200">
              <a:lnSpc>
                <a:spcPct val="150000"/>
              </a:lnSpc>
              <a:buFont typeface="+mj-lt"/>
              <a:buAutoNum type="arabicPeriod"/>
              <a:defRPr/>
            </a:pPr>
            <a:r>
              <a:rPr lang="en-US" dirty="0" smtClean="0"/>
              <a:t>Make </a:t>
            </a:r>
            <a:r>
              <a:rPr lang="en-US" dirty="0"/>
              <a:t>purchaser’s expectations clear (range </a:t>
            </a:r>
            <a:r>
              <a:rPr lang="en-US" dirty="0" smtClean="0"/>
              <a:t>of services </a:t>
            </a:r>
            <a:r>
              <a:rPr lang="en-US" dirty="0"/>
              <a:t>; quality; method, timing and level </a:t>
            </a:r>
            <a:r>
              <a:rPr lang="en-US" dirty="0" smtClean="0"/>
              <a:t>of payment</a:t>
            </a:r>
            <a:r>
              <a:rPr lang="en-US" dirty="0"/>
              <a:t>; information providers should </a:t>
            </a:r>
            <a:r>
              <a:rPr lang="en-US" dirty="0" smtClean="0"/>
              <a:t>provide; outline </a:t>
            </a:r>
            <a:r>
              <a:rPr lang="en-US" dirty="0"/>
              <a:t>action for poor performance</a:t>
            </a:r>
            <a:r>
              <a:rPr lang="en-US" dirty="0" smtClean="0"/>
              <a:t>)</a:t>
            </a:r>
          </a:p>
          <a:p>
            <a:pPr marL="914400" lvl="1" indent="-457200">
              <a:lnSpc>
                <a:spcPct val="150000"/>
              </a:lnSpc>
              <a:buFont typeface="+mj-lt"/>
              <a:buAutoNum type="arabicPeriod"/>
              <a:defRPr/>
            </a:pPr>
            <a:r>
              <a:rPr lang="en-US" dirty="0"/>
              <a:t>Promote efficiency and quality in service provision: Producing an essential drug lists or formulary and associated standard treatment guidelines and ensure they are used</a:t>
            </a:r>
          </a:p>
          <a:p>
            <a:pPr marL="914400" lvl="1" indent="-457200">
              <a:lnSpc>
                <a:spcPct val="150000"/>
              </a:lnSpc>
              <a:buFont typeface="+mj-lt"/>
              <a:buAutoNum type="arabicPeriod"/>
              <a:defRPr/>
            </a:pPr>
            <a:endParaRPr lang="en-US" dirty="0"/>
          </a:p>
          <a:p>
            <a:pPr>
              <a:lnSpc>
                <a:spcPct val="150000"/>
              </a:lnSpc>
              <a:buFont typeface="Arial" charset="0"/>
              <a:buChar char="•"/>
              <a:defRPr/>
            </a:pPr>
            <a:endParaRPr lang="en-US" dirty="0"/>
          </a:p>
        </p:txBody>
      </p:sp>
    </p:spTree>
    <p:extLst>
      <p:ext uri="{BB962C8B-B14F-4D97-AF65-F5344CB8AC3E}">
        <p14:creationId xmlns:p14="http://schemas.microsoft.com/office/powerpoint/2010/main" val="1776575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02" name="Title 1"/>
          <p:cNvSpPr>
            <a:spLocks noGrp="1"/>
          </p:cNvSpPr>
          <p:nvPr>
            <p:ph type="title"/>
          </p:nvPr>
        </p:nvSpPr>
        <p:spPr>
          <a:xfrm>
            <a:off x="838200" y="0"/>
            <a:ext cx="10515600" cy="1325563"/>
          </a:xfrm>
        </p:spPr>
        <p:txBody>
          <a:bodyPr>
            <a:normAutofit/>
          </a:bodyPr>
          <a:lstStyle/>
          <a:p>
            <a:r>
              <a:rPr lang="en-US" altLang="en-US" sz="4000" dirty="0" smtClean="0">
                <a:solidFill>
                  <a:srgbClr val="7030A0"/>
                </a:solidFill>
                <a:latin typeface="+mn-lt"/>
              </a:rPr>
              <a:t>Strategic purchasing</a:t>
            </a:r>
          </a:p>
        </p:txBody>
      </p:sp>
      <p:sp>
        <p:nvSpPr>
          <p:cNvPr id="3" name="Content Placeholder 2"/>
          <p:cNvSpPr>
            <a:spLocks noGrp="1"/>
          </p:cNvSpPr>
          <p:nvPr>
            <p:ph idx="1"/>
          </p:nvPr>
        </p:nvSpPr>
        <p:spPr>
          <a:xfrm>
            <a:off x="838200" y="1450848"/>
            <a:ext cx="10515600" cy="4726115"/>
          </a:xfrm>
        </p:spPr>
        <p:txBody>
          <a:bodyPr/>
          <a:lstStyle/>
          <a:p>
            <a:pPr>
              <a:lnSpc>
                <a:spcPct val="150000"/>
              </a:lnSpc>
              <a:defRPr/>
            </a:pPr>
            <a:r>
              <a:rPr lang="en-US" dirty="0" smtClean="0"/>
              <a:t>How?</a:t>
            </a:r>
          </a:p>
          <a:p>
            <a:pPr marL="971550" lvl="1" indent="-514350">
              <a:lnSpc>
                <a:spcPct val="150000"/>
              </a:lnSpc>
              <a:buFont typeface="+mj-lt"/>
              <a:buAutoNum type="arabicPeriod" startAt="4"/>
              <a:defRPr/>
            </a:pPr>
            <a:r>
              <a:rPr lang="en-US" dirty="0" smtClean="0"/>
              <a:t>Include </a:t>
            </a:r>
            <a:r>
              <a:rPr lang="en-US" dirty="0"/>
              <a:t>also diagnostic, surgical and other supplies </a:t>
            </a:r>
            <a:r>
              <a:rPr lang="en-US" dirty="0" smtClean="0"/>
              <a:t>and equipment</a:t>
            </a:r>
          </a:p>
          <a:p>
            <a:pPr marL="971550" lvl="1" indent="-514350">
              <a:lnSpc>
                <a:spcPct val="150000"/>
              </a:lnSpc>
              <a:buFont typeface="+mj-lt"/>
              <a:buAutoNum type="arabicPeriod" startAt="4"/>
              <a:defRPr/>
            </a:pPr>
            <a:r>
              <a:rPr lang="en-US" dirty="0" smtClean="0"/>
              <a:t>Establish </a:t>
            </a:r>
            <a:r>
              <a:rPr lang="en-US" dirty="0"/>
              <a:t>gate keeping system to access higher </a:t>
            </a:r>
            <a:r>
              <a:rPr lang="en-US" dirty="0" smtClean="0"/>
              <a:t>levels of care</a:t>
            </a:r>
          </a:p>
          <a:p>
            <a:pPr marL="971550" lvl="1" indent="-514350">
              <a:lnSpc>
                <a:spcPct val="150000"/>
              </a:lnSpc>
              <a:buFont typeface="+mj-lt"/>
              <a:buAutoNum type="arabicPeriod" startAt="4"/>
              <a:defRPr/>
            </a:pPr>
            <a:r>
              <a:rPr lang="en-US" dirty="0" smtClean="0"/>
              <a:t>Ensure </a:t>
            </a:r>
            <a:r>
              <a:rPr lang="en-US" dirty="0"/>
              <a:t>affordability and sustainability of entitled </a:t>
            </a:r>
            <a:r>
              <a:rPr lang="en-US" dirty="0" smtClean="0"/>
              <a:t>benefits</a:t>
            </a:r>
          </a:p>
          <a:p>
            <a:pPr marL="971550" lvl="1" indent="-514350">
              <a:lnSpc>
                <a:spcPct val="150000"/>
              </a:lnSpc>
              <a:buFont typeface="+mj-lt"/>
              <a:buAutoNum type="arabicPeriod" startAt="4"/>
              <a:defRPr/>
            </a:pPr>
            <a:r>
              <a:rPr lang="en-US" dirty="0" smtClean="0"/>
              <a:t>Design</a:t>
            </a:r>
            <a:r>
              <a:rPr lang="en-US" dirty="0"/>
              <a:t>, implement and modify (if necessary) provider payment methods that will encourage providers to enhance and maintain service quality and efficiency</a:t>
            </a:r>
          </a:p>
          <a:p>
            <a:pPr marL="0" indent="0">
              <a:lnSpc>
                <a:spcPct val="150000"/>
              </a:lnSpc>
              <a:buNone/>
              <a:defRPr/>
            </a:pPr>
            <a:endParaRPr lang="en-US" dirty="0"/>
          </a:p>
          <a:p>
            <a:pPr>
              <a:lnSpc>
                <a:spcPct val="150000"/>
              </a:lnSpc>
              <a:buFont typeface="Arial" charset="0"/>
              <a:buChar char="•"/>
              <a:defRPr/>
            </a:pPr>
            <a:endParaRPr lang="en-US" dirty="0"/>
          </a:p>
        </p:txBody>
      </p:sp>
    </p:spTree>
    <p:extLst>
      <p:ext uri="{BB962C8B-B14F-4D97-AF65-F5344CB8AC3E}">
        <p14:creationId xmlns:p14="http://schemas.microsoft.com/office/powerpoint/2010/main" val="2959009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5650" name="Title 1"/>
          <p:cNvSpPr>
            <a:spLocks noGrp="1"/>
          </p:cNvSpPr>
          <p:nvPr>
            <p:ph type="title"/>
          </p:nvPr>
        </p:nvSpPr>
        <p:spPr>
          <a:xfrm>
            <a:off x="728472" y="0"/>
            <a:ext cx="10515600" cy="1325563"/>
          </a:xfrm>
        </p:spPr>
        <p:txBody>
          <a:bodyPr>
            <a:normAutofit/>
          </a:bodyPr>
          <a:lstStyle/>
          <a:p>
            <a:r>
              <a:rPr lang="en-US" altLang="en-US" sz="4000" dirty="0" smtClean="0">
                <a:solidFill>
                  <a:srgbClr val="7030A0"/>
                </a:solidFill>
                <a:latin typeface="+mn-lt"/>
              </a:rPr>
              <a:t>Strategic purchasing</a:t>
            </a:r>
          </a:p>
        </p:txBody>
      </p:sp>
      <p:sp>
        <p:nvSpPr>
          <p:cNvPr id="3" name="Content Placeholder 2"/>
          <p:cNvSpPr>
            <a:spLocks noGrp="1"/>
          </p:cNvSpPr>
          <p:nvPr>
            <p:ph idx="1"/>
          </p:nvPr>
        </p:nvSpPr>
        <p:spPr>
          <a:xfrm>
            <a:off x="838200" y="1325563"/>
            <a:ext cx="10515600" cy="4815542"/>
          </a:xfrm>
        </p:spPr>
        <p:txBody>
          <a:bodyPr/>
          <a:lstStyle/>
          <a:p>
            <a:pPr>
              <a:lnSpc>
                <a:spcPct val="150000"/>
              </a:lnSpc>
              <a:defRPr/>
            </a:pPr>
            <a:r>
              <a:rPr lang="en-US" dirty="0" smtClean="0"/>
              <a:t>How?</a:t>
            </a:r>
          </a:p>
          <a:p>
            <a:pPr marL="914400" lvl="1" indent="-457200">
              <a:lnSpc>
                <a:spcPct val="150000"/>
              </a:lnSpc>
              <a:buFont typeface="+mj-lt"/>
              <a:buAutoNum type="arabicPeriod" startAt="8"/>
              <a:defRPr/>
            </a:pPr>
            <a:r>
              <a:rPr lang="en-US" dirty="0" smtClean="0"/>
              <a:t>Audit </a:t>
            </a:r>
            <a:r>
              <a:rPr lang="en-US" dirty="0"/>
              <a:t>providers claims and protect </a:t>
            </a:r>
            <a:r>
              <a:rPr lang="en-US" dirty="0" smtClean="0"/>
              <a:t>against fraud </a:t>
            </a:r>
            <a:r>
              <a:rPr lang="en-US" dirty="0"/>
              <a:t>and </a:t>
            </a:r>
            <a:r>
              <a:rPr lang="en-US" dirty="0" smtClean="0"/>
              <a:t>corruption</a:t>
            </a:r>
          </a:p>
          <a:p>
            <a:pPr marL="914400" lvl="1" indent="-457200">
              <a:lnSpc>
                <a:spcPct val="150000"/>
              </a:lnSpc>
              <a:buFont typeface="+mj-lt"/>
              <a:buAutoNum type="arabicPeriod" startAt="8"/>
              <a:defRPr/>
            </a:pPr>
            <a:r>
              <a:rPr lang="en-US" dirty="0" smtClean="0"/>
              <a:t>Ability </a:t>
            </a:r>
            <a:r>
              <a:rPr lang="en-US" dirty="0"/>
              <a:t>to pay providers regularly and </a:t>
            </a:r>
            <a:r>
              <a:rPr lang="en-US" dirty="0" smtClean="0"/>
              <a:t>timely</a:t>
            </a:r>
          </a:p>
          <a:p>
            <a:pPr marL="914400" lvl="1" indent="-457200">
              <a:lnSpc>
                <a:spcPct val="150000"/>
              </a:lnSpc>
              <a:buFont typeface="+mj-lt"/>
              <a:buAutoNum type="arabicPeriod" startAt="8"/>
              <a:defRPr/>
            </a:pPr>
            <a:r>
              <a:rPr lang="en-US" dirty="0" smtClean="0"/>
              <a:t>Promote </a:t>
            </a:r>
            <a:r>
              <a:rPr lang="en-US" dirty="0"/>
              <a:t>equity in access and </a:t>
            </a:r>
            <a:r>
              <a:rPr lang="en-US" dirty="0" smtClean="0"/>
              <a:t>financial protection </a:t>
            </a:r>
            <a:r>
              <a:rPr lang="en-US" dirty="0"/>
              <a:t>of members or population</a:t>
            </a:r>
          </a:p>
        </p:txBody>
      </p:sp>
    </p:spTree>
    <p:extLst>
      <p:ext uri="{BB962C8B-B14F-4D97-AF65-F5344CB8AC3E}">
        <p14:creationId xmlns:p14="http://schemas.microsoft.com/office/powerpoint/2010/main" val="3304395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515600" cy="1325563"/>
          </a:xfrm>
        </p:spPr>
        <p:txBody>
          <a:bodyPr>
            <a:normAutofit/>
          </a:bodyPr>
          <a:lstStyle/>
          <a:p>
            <a:r>
              <a:rPr lang="en-US" altLang="en-US" sz="4000" dirty="0">
                <a:solidFill>
                  <a:srgbClr val="7030A0"/>
                </a:solidFill>
                <a:latin typeface="+mn-lt"/>
              </a:rPr>
              <a:t>Strategic purchasing</a:t>
            </a:r>
            <a:endParaRPr lang="en-US" sz="4000" dirty="0">
              <a:solidFill>
                <a:srgbClr val="7030A0"/>
              </a:solidFill>
              <a:latin typeface="+mn-lt"/>
            </a:endParaRPr>
          </a:p>
        </p:txBody>
      </p:sp>
      <p:sp>
        <p:nvSpPr>
          <p:cNvPr id="3" name="Content Placeholder 2"/>
          <p:cNvSpPr>
            <a:spLocks noGrp="1"/>
          </p:cNvSpPr>
          <p:nvPr>
            <p:ph idx="1"/>
          </p:nvPr>
        </p:nvSpPr>
        <p:spPr>
          <a:xfrm>
            <a:off x="609600" y="1618971"/>
            <a:ext cx="11098306" cy="4584605"/>
          </a:xfrm>
        </p:spPr>
        <p:txBody>
          <a:bodyPr/>
          <a:lstStyle/>
          <a:p>
            <a:pPr marL="0" indent="0">
              <a:lnSpc>
                <a:spcPct val="150000"/>
              </a:lnSpc>
              <a:buNone/>
            </a:pPr>
            <a:r>
              <a:rPr lang="en-US" altLang="en-US" dirty="0"/>
              <a:t>Purchasers can have considerable power, </a:t>
            </a:r>
            <a:r>
              <a:rPr lang="en-US" altLang="en-US" dirty="0" smtClean="0">
                <a:solidFill>
                  <a:srgbClr val="1026FC"/>
                </a:solidFill>
              </a:rPr>
              <a:t>the government’s </a:t>
            </a:r>
            <a:r>
              <a:rPr lang="en-US" altLang="en-US" dirty="0">
                <a:solidFill>
                  <a:srgbClr val="1026FC"/>
                </a:solidFill>
              </a:rPr>
              <a:t>responsibility is to ensure this power is not abused</a:t>
            </a:r>
          </a:p>
          <a:p>
            <a:pPr marL="0" indent="0">
              <a:lnSpc>
                <a:spcPct val="150000"/>
              </a:lnSpc>
              <a:buNone/>
            </a:pPr>
            <a:r>
              <a:rPr lang="en-US" altLang="en-US" dirty="0"/>
              <a:t>Establish clear policy and regulatory frameworks within which purchasers and providers will operate (including regular reporting on the use of funds, services purchased etc. especially where public funds are used)</a:t>
            </a:r>
          </a:p>
          <a:p>
            <a:pPr>
              <a:lnSpc>
                <a:spcPct val="150000"/>
              </a:lnSpc>
            </a:pPr>
            <a:endParaRPr lang="en-US" dirty="0"/>
          </a:p>
        </p:txBody>
      </p:sp>
    </p:spTree>
    <p:extLst>
      <p:ext uri="{BB962C8B-B14F-4D97-AF65-F5344CB8AC3E}">
        <p14:creationId xmlns:p14="http://schemas.microsoft.com/office/powerpoint/2010/main" val="172409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515600" cy="1325563"/>
          </a:xfrm>
        </p:spPr>
        <p:txBody>
          <a:bodyPr>
            <a:normAutofit/>
          </a:bodyPr>
          <a:lstStyle/>
          <a:p>
            <a:r>
              <a:rPr lang="en-US" altLang="en-US" sz="4000" dirty="0">
                <a:solidFill>
                  <a:srgbClr val="7030A0"/>
                </a:solidFill>
                <a:latin typeface="+mn-lt"/>
              </a:rPr>
              <a:t>Strategic purchasing</a:t>
            </a:r>
            <a:endParaRPr lang="en-US" sz="4000" dirty="0">
              <a:solidFill>
                <a:srgbClr val="7030A0"/>
              </a:solidFill>
              <a:latin typeface="+mn-lt"/>
            </a:endParaRPr>
          </a:p>
        </p:txBody>
      </p:sp>
      <p:sp>
        <p:nvSpPr>
          <p:cNvPr id="3" name="Content Placeholder 2"/>
          <p:cNvSpPr>
            <a:spLocks noGrp="1"/>
          </p:cNvSpPr>
          <p:nvPr>
            <p:ph idx="1"/>
          </p:nvPr>
        </p:nvSpPr>
        <p:spPr>
          <a:xfrm>
            <a:off x="609600" y="1325563"/>
            <a:ext cx="11098306" cy="5532437"/>
          </a:xfrm>
        </p:spPr>
        <p:txBody>
          <a:bodyPr>
            <a:normAutofit lnSpcReduction="10000"/>
          </a:bodyPr>
          <a:lstStyle/>
          <a:p>
            <a:pPr>
              <a:lnSpc>
                <a:spcPct val="114000"/>
              </a:lnSpc>
            </a:pPr>
            <a:r>
              <a:rPr lang="en-US" altLang="en-US" dirty="0"/>
              <a:t>Would you support a system that purchases</a:t>
            </a:r>
          </a:p>
          <a:p>
            <a:pPr lvl="1">
              <a:lnSpc>
                <a:spcPct val="114000"/>
              </a:lnSpc>
            </a:pPr>
            <a:r>
              <a:rPr lang="en-US" altLang="en-US" dirty="0"/>
              <a:t>A very vaguely defined benefit package or a wide package that is effectively not deliverable</a:t>
            </a:r>
          </a:p>
          <a:p>
            <a:pPr>
              <a:lnSpc>
                <a:spcPct val="114000"/>
              </a:lnSpc>
            </a:pPr>
            <a:r>
              <a:rPr lang="en-US" altLang="en-US" dirty="0"/>
              <a:t>Would you support a system that purchases</a:t>
            </a:r>
          </a:p>
          <a:p>
            <a:pPr lvl="1">
              <a:lnSpc>
                <a:spcPct val="114000"/>
              </a:lnSpc>
            </a:pPr>
            <a:r>
              <a:rPr lang="en-US" altLang="en-US" dirty="0"/>
              <a:t>Ineffective services, ineffective drugs</a:t>
            </a:r>
          </a:p>
          <a:p>
            <a:pPr lvl="1">
              <a:lnSpc>
                <a:spcPct val="114000"/>
              </a:lnSpc>
            </a:pPr>
            <a:r>
              <a:rPr lang="en-US" altLang="en-US" dirty="0"/>
              <a:t>Inappropriate services</a:t>
            </a:r>
          </a:p>
          <a:p>
            <a:pPr lvl="1">
              <a:lnSpc>
                <a:spcPct val="114000"/>
              </a:lnSpc>
            </a:pPr>
            <a:r>
              <a:rPr lang="en-US" altLang="en-US" dirty="0"/>
              <a:t>High volume of expensive diagnostic and curative services at the expense of cost-effective public health measures and low cost curative services</a:t>
            </a:r>
          </a:p>
          <a:p>
            <a:pPr>
              <a:lnSpc>
                <a:spcPct val="114000"/>
              </a:lnSpc>
            </a:pPr>
            <a:r>
              <a:rPr lang="en-US" altLang="en-US" dirty="0"/>
              <a:t>Would you support a system that pays for services without information on need and effectiveness</a:t>
            </a:r>
          </a:p>
          <a:p>
            <a:pPr>
              <a:lnSpc>
                <a:spcPct val="114000"/>
              </a:lnSpc>
            </a:pPr>
            <a:r>
              <a:rPr lang="en-US" altLang="en-US" dirty="0"/>
              <a:t>Most of our systems do the above to some extent!</a:t>
            </a:r>
          </a:p>
        </p:txBody>
      </p:sp>
    </p:spTree>
    <p:extLst>
      <p:ext uri="{BB962C8B-B14F-4D97-AF65-F5344CB8AC3E}">
        <p14:creationId xmlns:p14="http://schemas.microsoft.com/office/powerpoint/2010/main" val="3256532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8722" name="Title 1"/>
          <p:cNvSpPr>
            <a:spLocks noGrp="1"/>
          </p:cNvSpPr>
          <p:nvPr>
            <p:ph type="title"/>
          </p:nvPr>
        </p:nvSpPr>
        <p:spPr>
          <a:xfrm>
            <a:off x="667512" y="0"/>
            <a:ext cx="10515600" cy="1325563"/>
          </a:xfrm>
        </p:spPr>
        <p:txBody>
          <a:bodyPr>
            <a:normAutofit/>
          </a:bodyPr>
          <a:lstStyle/>
          <a:p>
            <a:r>
              <a:rPr lang="en-US" altLang="en-US" sz="4000" dirty="0" smtClean="0">
                <a:solidFill>
                  <a:srgbClr val="7030A0"/>
                </a:solidFill>
                <a:latin typeface="+mn-lt"/>
              </a:rPr>
              <a:t>Strategic purchasing responsibilities</a:t>
            </a:r>
          </a:p>
        </p:txBody>
      </p:sp>
      <p:pic>
        <p:nvPicPr>
          <p:cNvPr id="158723"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22348"/>
          <a:stretch/>
        </p:blipFill>
        <p:spPr>
          <a:xfrm>
            <a:off x="961352" y="1312573"/>
            <a:ext cx="10413784" cy="5380835"/>
          </a:xfrm>
        </p:spPr>
      </p:pic>
    </p:spTree>
    <p:extLst>
      <p:ext uri="{BB962C8B-B14F-4D97-AF65-F5344CB8AC3E}">
        <p14:creationId xmlns:p14="http://schemas.microsoft.com/office/powerpoint/2010/main" val="433999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974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53064" y="159921"/>
            <a:ext cx="9958776" cy="6448143"/>
          </a:xfrm>
        </p:spPr>
      </p:pic>
    </p:spTree>
    <p:extLst>
      <p:ext uri="{BB962C8B-B14F-4D97-AF65-F5344CB8AC3E}">
        <p14:creationId xmlns:p14="http://schemas.microsoft.com/office/powerpoint/2010/main" val="298597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42416"/>
          </a:xfrm>
        </p:spPr>
        <p:txBody>
          <a:bodyPr>
            <a:normAutofit/>
          </a:bodyPr>
          <a:lstStyle/>
          <a:p>
            <a:r>
              <a:rPr lang="en-US" sz="4000" dirty="0" smtClean="0">
                <a:solidFill>
                  <a:srgbClr val="7030A0"/>
                </a:solidFill>
                <a:latin typeface="+mn-lt"/>
              </a:rPr>
              <a:t>What is purchasing?</a:t>
            </a:r>
            <a:endParaRPr lang="en-US" sz="4000" dirty="0">
              <a:solidFill>
                <a:srgbClr val="7030A0"/>
              </a:solidFill>
              <a:latin typeface="+mn-lt"/>
            </a:endParaRPr>
          </a:p>
        </p:txBody>
      </p:sp>
      <p:sp>
        <p:nvSpPr>
          <p:cNvPr id="3" name="Content Placeholder 2"/>
          <p:cNvSpPr>
            <a:spLocks noGrp="1"/>
          </p:cNvSpPr>
          <p:nvPr>
            <p:ph idx="1"/>
          </p:nvPr>
        </p:nvSpPr>
        <p:spPr>
          <a:xfrm>
            <a:off x="838200" y="1042417"/>
            <a:ext cx="10515600" cy="5061527"/>
          </a:xfrm>
        </p:spPr>
        <p:txBody>
          <a:bodyPr>
            <a:normAutofit/>
          </a:bodyPr>
          <a:lstStyle/>
          <a:p>
            <a:pPr>
              <a:lnSpc>
                <a:spcPct val="114000"/>
              </a:lnSpc>
            </a:pPr>
            <a:r>
              <a:rPr lang="en-US" altLang="en-US" sz="2600" dirty="0"/>
              <a:t>Purchasing refers to </a:t>
            </a:r>
            <a:r>
              <a:rPr lang="en-US" altLang="en-US" sz="2600" dirty="0" smtClean="0"/>
              <a:t>the transfer, allocation of pooled resources to </a:t>
            </a:r>
            <a:r>
              <a:rPr lang="en-US" altLang="en-US" sz="2600" dirty="0"/>
              <a:t>healthcare providers to obtain services on behalf of identified groups </a:t>
            </a:r>
            <a:r>
              <a:rPr lang="en-US" altLang="en-US" sz="2600" dirty="0" smtClean="0"/>
              <a:t>or the entire population and for which the funds were pooled. </a:t>
            </a:r>
            <a:r>
              <a:rPr lang="en-US" altLang="en-US" sz="2600" i="1" dirty="0"/>
              <a:t>(</a:t>
            </a:r>
            <a:r>
              <a:rPr lang="en-US" altLang="en-US" sz="2600" i="1" dirty="0" err="1"/>
              <a:t>Kutzin</a:t>
            </a:r>
            <a:r>
              <a:rPr lang="en-US" altLang="en-US" sz="2600" i="1" dirty="0"/>
              <a:t> 2001</a:t>
            </a:r>
            <a:r>
              <a:rPr lang="en-US" altLang="en-US" sz="2600" i="1" dirty="0" smtClean="0"/>
              <a:t>)</a:t>
            </a:r>
          </a:p>
        </p:txBody>
      </p:sp>
      <p:pic>
        <p:nvPicPr>
          <p:cNvPr id="4" name="Picture 3">
            <a:extLst>
              <a:ext uri="{FF2B5EF4-FFF2-40B4-BE49-F238E27FC236}">
                <a16:creationId xmlns:a16="http://schemas.microsoft.com/office/drawing/2014/main" id="{26F1E135-3BB2-4113-973D-7B033FE2B4F8}"/>
              </a:ext>
            </a:extLst>
          </p:cNvPr>
          <p:cNvPicPr>
            <a:picLocks noChangeAspect="1"/>
          </p:cNvPicPr>
          <p:nvPr/>
        </p:nvPicPr>
        <p:blipFill>
          <a:blip r:embed="rId3"/>
          <a:stretch>
            <a:fillRect/>
          </a:stretch>
        </p:blipFill>
        <p:spPr>
          <a:xfrm>
            <a:off x="1671938" y="2497551"/>
            <a:ext cx="9063118" cy="4264761"/>
          </a:xfrm>
          <a:prstGeom prst="rect">
            <a:avLst/>
          </a:prstGeom>
        </p:spPr>
      </p:pic>
    </p:spTree>
    <p:extLst>
      <p:ext uri="{BB962C8B-B14F-4D97-AF65-F5344CB8AC3E}">
        <p14:creationId xmlns:p14="http://schemas.microsoft.com/office/powerpoint/2010/main" val="390415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676836" y="0"/>
            <a:ext cx="11118924" cy="1325563"/>
          </a:xfrm>
        </p:spPr>
        <p:txBody>
          <a:bodyPr>
            <a:normAutofit/>
          </a:bodyPr>
          <a:lstStyle/>
          <a:p>
            <a:r>
              <a:rPr lang="en-US" altLang="en-US" sz="3600" dirty="0" smtClean="0">
                <a:solidFill>
                  <a:srgbClr val="7030A0"/>
                </a:solidFill>
                <a:latin typeface="+mn-lt"/>
              </a:rPr>
              <a:t>Organizational structures &amp; process in Strategic Purchasing</a:t>
            </a:r>
          </a:p>
        </p:txBody>
      </p:sp>
      <p:grpSp>
        <p:nvGrpSpPr>
          <p:cNvPr id="5" name="Group 4">
            <a:extLst>
              <a:ext uri="{FF2B5EF4-FFF2-40B4-BE49-F238E27FC236}">
                <a16:creationId xmlns:a16="http://schemas.microsoft.com/office/drawing/2014/main" id="{BED25B7B-15CF-4E11-B2FC-6B154452BFAD}"/>
              </a:ext>
            </a:extLst>
          </p:cNvPr>
          <p:cNvGrpSpPr/>
          <p:nvPr/>
        </p:nvGrpSpPr>
        <p:grpSpPr>
          <a:xfrm>
            <a:off x="810770" y="1750342"/>
            <a:ext cx="8548599" cy="1438383"/>
            <a:chOff x="457201" y="1622326"/>
            <a:chExt cx="7160908" cy="1189707"/>
          </a:xfrm>
        </p:grpSpPr>
        <p:sp>
          <p:nvSpPr>
            <p:cNvPr id="6" name="Rectangle 5">
              <a:extLst>
                <a:ext uri="{FF2B5EF4-FFF2-40B4-BE49-F238E27FC236}">
                  <a16:creationId xmlns:a16="http://schemas.microsoft.com/office/drawing/2014/main" id="{D817F109-F9E5-4860-9D68-A3235AD4A5C6}"/>
                </a:ext>
              </a:extLst>
            </p:cNvPr>
            <p:cNvSpPr/>
            <p:nvPr/>
          </p:nvSpPr>
          <p:spPr bwMode="auto">
            <a:xfrm>
              <a:off x="457201" y="1622326"/>
              <a:ext cx="2256504" cy="1189704"/>
            </a:xfrm>
            <a:prstGeom prst="rect">
              <a:avLst/>
            </a:prstGeom>
            <a:solidFill>
              <a:schemeClr val="accent2"/>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400" b="1" dirty="0">
                  <a:solidFill>
                    <a:schemeClr val="bg1"/>
                  </a:solidFill>
                  <a:latin typeface="Segoe UI" panose="020B0502040204020203" pitchFamily="34" charset="0"/>
                  <a:cs typeface="Segoe UI" panose="020B0502040204020203" pitchFamily="34" charset="0"/>
                </a:rPr>
                <a:t>Institutional </a:t>
              </a:r>
            </a:p>
            <a:p>
              <a:pPr algn="ctr" fontAlgn="base">
                <a:spcBef>
                  <a:spcPct val="0"/>
                </a:spcBef>
                <a:spcAft>
                  <a:spcPct val="0"/>
                </a:spcAft>
              </a:pPr>
              <a:r>
                <a:rPr lang="en-US" sz="2400" b="1" dirty="0">
                  <a:solidFill>
                    <a:schemeClr val="bg1"/>
                  </a:solidFill>
                  <a:latin typeface="Segoe UI" panose="020B0502040204020203" pitchFamily="34" charset="0"/>
                  <a:cs typeface="Segoe UI" panose="020B0502040204020203" pitchFamily="34" charset="0"/>
                </a:rPr>
                <a:t>Arrangements</a:t>
              </a:r>
            </a:p>
          </p:txBody>
        </p:sp>
        <p:sp>
          <p:nvSpPr>
            <p:cNvPr id="7" name="Isosceles Triangle 6">
              <a:extLst>
                <a:ext uri="{FF2B5EF4-FFF2-40B4-BE49-F238E27FC236}">
                  <a16:creationId xmlns:a16="http://schemas.microsoft.com/office/drawing/2014/main" id="{496FEEF0-A754-4410-BF71-ED22CD8BD5A7}"/>
                </a:ext>
              </a:extLst>
            </p:cNvPr>
            <p:cNvSpPr/>
            <p:nvPr/>
          </p:nvSpPr>
          <p:spPr bwMode="auto">
            <a:xfrm rot="5400000">
              <a:off x="2423650" y="2050029"/>
              <a:ext cx="1189706" cy="334299"/>
            </a:xfrm>
            <a:prstGeom prst="triangle">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210D9C4A-0F44-4F51-A995-4895FAD56C1C}"/>
                </a:ext>
              </a:extLst>
            </p:cNvPr>
            <p:cNvSpPr txBox="1"/>
            <p:nvPr/>
          </p:nvSpPr>
          <p:spPr>
            <a:xfrm>
              <a:off x="3383707" y="1667265"/>
              <a:ext cx="4234402" cy="967352"/>
            </a:xfrm>
            <a:prstGeom prst="rect">
              <a:avLst/>
            </a:prstGeom>
            <a:noFill/>
            <a:ln>
              <a:noFill/>
            </a:ln>
          </p:spPr>
          <p:txBody>
            <a:bodyPr wrap="none" rtlCol="0">
              <a:spAutoFit/>
            </a:bodyPr>
            <a:lstStyle/>
            <a:p>
              <a:r>
                <a:rPr lang="en-US" sz="2800" b="1" dirty="0"/>
                <a:t>Who does what?</a:t>
              </a:r>
            </a:p>
            <a:p>
              <a:pPr marL="457200" indent="-457200">
                <a:buFont typeface="Wingdings" panose="05000000000000000000" pitchFamily="2" charset="2"/>
                <a:buChar char="v"/>
              </a:pPr>
              <a:r>
                <a:rPr lang="en-US" sz="2400" dirty="0"/>
                <a:t>Institutional roles &amp; responsibilities</a:t>
              </a:r>
            </a:p>
            <a:p>
              <a:endParaRPr lang="en-US" b="1" dirty="0"/>
            </a:p>
          </p:txBody>
        </p:sp>
        <p:sp>
          <p:nvSpPr>
            <p:cNvPr id="9" name="Rectangle 8">
              <a:extLst>
                <a:ext uri="{FF2B5EF4-FFF2-40B4-BE49-F238E27FC236}">
                  <a16:creationId xmlns:a16="http://schemas.microsoft.com/office/drawing/2014/main" id="{3FEB4C03-1DFB-43EA-AAC2-A9FDE9CF6836}"/>
                </a:ext>
              </a:extLst>
            </p:cNvPr>
            <p:cNvSpPr/>
            <p:nvPr/>
          </p:nvSpPr>
          <p:spPr bwMode="auto">
            <a:xfrm>
              <a:off x="457201" y="1622327"/>
              <a:ext cx="2256504" cy="1189704"/>
            </a:xfrm>
            <a:prstGeom prst="rect">
              <a:avLst/>
            </a:prstGeom>
            <a:solidFill>
              <a:srgbClr val="00B0F0"/>
            </a:solidFill>
            <a:ln>
              <a:solidFill>
                <a:srgbClr val="00B0F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400" b="1" dirty="0">
                  <a:solidFill>
                    <a:schemeClr val="bg1"/>
                  </a:solidFill>
                  <a:latin typeface="Segoe UI" panose="020B0502040204020203" pitchFamily="34" charset="0"/>
                  <a:cs typeface="Segoe UI" panose="020B0502040204020203" pitchFamily="34" charset="0"/>
                </a:rPr>
                <a:t>Institutional </a:t>
              </a:r>
            </a:p>
            <a:p>
              <a:pPr algn="ctr" fontAlgn="base">
                <a:spcBef>
                  <a:spcPct val="0"/>
                </a:spcBef>
                <a:spcAft>
                  <a:spcPct val="0"/>
                </a:spcAft>
              </a:pPr>
              <a:r>
                <a:rPr lang="en-US" sz="2400" b="1" dirty="0">
                  <a:solidFill>
                    <a:schemeClr val="bg1"/>
                  </a:solidFill>
                  <a:latin typeface="Segoe UI" panose="020B0502040204020203" pitchFamily="34" charset="0"/>
                  <a:cs typeface="Segoe UI" panose="020B0502040204020203" pitchFamily="34" charset="0"/>
                </a:rPr>
                <a:t>Arrangements</a:t>
              </a:r>
            </a:p>
          </p:txBody>
        </p:sp>
        <p:sp>
          <p:nvSpPr>
            <p:cNvPr id="10" name="Isosceles Triangle 9">
              <a:extLst>
                <a:ext uri="{FF2B5EF4-FFF2-40B4-BE49-F238E27FC236}">
                  <a16:creationId xmlns:a16="http://schemas.microsoft.com/office/drawing/2014/main" id="{D6C72F4F-C63B-4A92-ACD8-ED8C31C60BDD}"/>
                </a:ext>
              </a:extLst>
            </p:cNvPr>
            <p:cNvSpPr/>
            <p:nvPr/>
          </p:nvSpPr>
          <p:spPr bwMode="auto">
            <a:xfrm rot="5400000">
              <a:off x="2423650" y="2050030"/>
              <a:ext cx="1189706" cy="334299"/>
            </a:xfrm>
            <a:prstGeom prst="triangle">
              <a:avLst/>
            </a:prstGeom>
            <a:solidFill>
              <a:srgbClr val="00B0F0"/>
            </a:solid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8" charset="0"/>
                <a:cs typeface="Times New Roman" pitchFamily="18" charset="0"/>
              </a:endParaRPr>
            </a:p>
          </p:txBody>
        </p:sp>
      </p:grpSp>
      <p:grpSp>
        <p:nvGrpSpPr>
          <p:cNvPr id="11" name="Group 10">
            <a:extLst>
              <a:ext uri="{FF2B5EF4-FFF2-40B4-BE49-F238E27FC236}">
                <a16:creationId xmlns:a16="http://schemas.microsoft.com/office/drawing/2014/main" id="{3CB9F326-D9A9-492D-A0A2-04DE929A0D2C}"/>
              </a:ext>
            </a:extLst>
          </p:cNvPr>
          <p:cNvGrpSpPr/>
          <p:nvPr/>
        </p:nvGrpSpPr>
        <p:grpSpPr>
          <a:xfrm>
            <a:off x="858893" y="3188721"/>
            <a:ext cx="9803011" cy="1813988"/>
            <a:chOff x="457201" y="2732469"/>
            <a:chExt cx="8615913" cy="1739589"/>
          </a:xfrm>
        </p:grpSpPr>
        <p:sp>
          <p:nvSpPr>
            <p:cNvPr id="12" name="Rectangle 11">
              <a:extLst>
                <a:ext uri="{FF2B5EF4-FFF2-40B4-BE49-F238E27FC236}">
                  <a16:creationId xmlns:a16="http://schemas.microsoft.com/office/drawing/2014/main" id="{C040B6D0-03C2-4398-BE34-8C55A536C058}"/>
                </a:ext>
              </a:extLst>
            </p:cNvPr>
            <p:cNvSpPr/>
            <p:nvPr/>
          </p:nvSpPr>
          <p:spPr bwMode="auto">
            <a:xfrm>
              <a:off x="457201" y="3282351"/>
              <a:ext cx="2256504" cy="1189704"/>
            </a:xfrm>
            <a:prstGeom prst="rect">
              <a:avLst/>
            </a:prstGeom>
            <a:solidFill>
              <a:schemeClr val="accent2"/>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400" b="1" dirty="0">
                  <a:solidFill>
                    <a:schemeClr val="bg1"/>
                  </a:solidFill>
                  <a:latin typeface="Segoe UI" panose="020B0502040204020203" pitchFamily="34" charset="0"/>
                  <a:cs typeface="Segoe UI" panose="020B0502040204020203" pitchFamily="34" charset="0"/>
                </a:rPr>
                <a:t>Operational </a:t>
              </a:r>
            </a:p>
            <a:p>
              <a:pPr algn="ctr" fontAlgn="base">
                <a:spcBef>
                  <a:spcPct val="0"/>
                </a:spcBef>
                <a:spcAft>
                  <a:spcPct val="0"/>
                </a:spcAft>
              </a:pPr>
              <a:r>
                <a:rPr lang="en-US" sz="2400" b="1" dirty="0">
                  <a:solidFill>
                    <a:schemeClr val="bg1"/>
                  </a:solidFill>
                  <a:latin typeface="Segoe UI" panose="020B0502040204020203" pitchFamily="34" charset="0"/>
                  <a:cs typeface="Segoe UI" panose="020B0502040204020203" pitchFamily="34" charset="0"/>
                </a:rPr>
                <a:t>Systems</a:t>
              </a:r>
            </a:p>
          </p:txBody>
        </p:sp>
        <p:sp>
          <p:nvSpPr>
            <p:cNvPr id="13" name="Isosceles Triangle 12">
              <a:extLst>
                <a:ext uri="{FF2B5EF4-FFF2-40B4-BE49-F238E27FC236}">
                  <a16:creationId xmlns:a16="http://schemas.microsoft.com/office/drawing/2014/main" id="{1568A9A4-FEA9-4438-BA6E-318073CCE657}"/>
                </a:ext>
              </a:extLst>
            </p:cNvPr>
            <p:cNvSpPr/>
            <p:nvPr/>
          </p:nvSpPr>
          <p:spPr bwMode="auto">
            <a:xfrm rot="5400000">
              <a:off x="2423651" y="3710054"/>
              <a:ext cx="1189706" cy="334299"/>
            </a:xfrm>
            <a:prstGeom prst="triangle">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solidFill>
                  <a:schemeClr val="tx1"/>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FBBC9947-25AB-4487-B566-4AFF9743D867}"/>
                </a:ext>
              </a:extLst>
            </p:cNvPr>
            <p:cNvSpPr txBox="1"/>
            <p:nvPr/>
          </p:nvSpPr>
          <p:spPr>
            <a:xfrm>
              <a:off x="3404816" y="2732469"/>
              <a:ext cx="5668298" cy="1564313"/>
            </a:xfrm>
            <a:prstGeom prst="rect">
              <a:avLst/>
            </a:prstGeom>
            <a:noFill/>
            <a:ln>
              <a:noFill/>
            </a:ln>
          </p:spPr>
          <p:txBody>
            <a:bodyPr wrap="square" rtlCol="0">
              <a:spAutoFit/>
            </a:bodyPr>
            <a:lstStyle/>
            <a:p>
              <a:pPr>
                <a:buClr>
                  <a:schemeClr val="accent6"/>
                </a:buClr>
              </a:pPr>
              <a:r>
                <a:rPr lang="en-US" sz="2800" b="1" dirty="0"/>
                <a:t>How are purchasing functions carried out?</a:t>
              </a:r>
            </a:p>
            <a:p>
              <a:pPr marL="457200" indent="-457200">
                <a:buFont typeface="Wingdings" panose="05000000000000000000" pitchFamily="2" charset="2"/>
                <a:buChar char="v"/>
              </a:pPr>
              <a:r>
                <a:rPr lang="en-US" sz="2400" dirty="0"/>
                <a:t>Contracting and provider payment systems</a:t>
              </a:r>
            </a:p>
            <a:p>
              <a:pPr marL="457200" indent="-457200">
                <a:buFont typeface="Wingdings" panose="05000000000000000000" pitchFamily="2" charset="2"/>
                <a:buChar char="v"/>
              </a:pPr>
              <a:r>
                <a:rPr lang="en-US" sz="2400" dirty="0"/>
                <a:t>Information systems and data flows</a:t>
              </a:r>
            </a:p>
            <a:p>
              <a:pPr marL="457200" indent="-457200">
                <a:buFont typeface="Wingdings" panose="05000000000000000000" pitchFamily="2" charset="2"/>
                <a:buChar char="v"/>
              </a:pPr>
              <a:r>
                <a:rPr lang="en-US" sz="2400" dirty="0"/>
                <a:t>Monitoring systems</a:t>
              </a:r>
            </a:p>
          </p:txBody>
        </p:sp>
        <p:sp>
          <p:nvSpPr>
            <p:cNvPr id="15" name="Rectangle 14">
              <a:extLst>
                <a:ext uri="{FF2B5EF4-FFF2-40B4-BE49-F238E27FC236}">
                  <a16:creationId xmlns:a16="http://schemas.microsoft.com/office/drawing/2014/main" id="{90A19ECD-4809-4F6D-8D2D-887CEBBBB1DB}"/>
                </a:ext>
              </a:extLst>
            </p:cNvPr>
            <p:cNvSpPr/>
            <p:nvPr/>
          </p:nvSpPr>
          <p:spPr bwMode="auto">
            <a:xfrm>
              <a:off x="457201" y="3282352"/>
              <a:ext cx="2256504" cy="1189704"/>
            </a:xfrm>
            <a:prstGeom prst="rect">
              <a:avLst/>
            </a:prstGeom>
            <a:solidFill>
              <a:srgbClr val="00B0F0"/>
            </a:solidFill>
            <a:ln>
              <a:solidFill>
                <a:srgbClr val="00B0F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400" b="1" dirty="0">
                  <a:solidFill>
                    <a:schemeClr val="bg1"/>
                  </a:solidFill>
                  <a:latin typeface="Segoe UI" panose="020B0502040204020203" pitchFamily="34" charset="0"/>
                  <a:cs typeface="Segoe UI" panose="020B0502040204020203" pitchFamily="34" charset="0"/>
                </a:rPr>
                <a:t>Operational </a:t>
              </a:r>
            </a:p>
            <a:p>
              <a:pPr algn="ctr" fontAlgn="base">
                <a:spcBef>
                  <a:spcPct val="0"/>
                </a:spcBef>
                <a:spcAft>
                  <a:spcPct val="0"/>
                </a:spcAft>
              </a:pPr>
              <a:r>
                <a:rPr lang="en-US" sz="2400" b="1" dirty="0">
                  <a:solidFill>
                    <a:schemeClr val="bg1"/>
                  </a:solidFill>
                  <a:latin typeface="Segoe UI" panose="020B0502040204020203" pitchFamily="34" charset="0"/>
                  <a:cs typeface="Segoe UI" panose="020B0502040204020203" pitchFamily="34" charset="0"/>
                </a:rPr>
                <a:t>Systems</a:t>
              </a:r>
            </a:p>
          </p:txBody>
        </p:sp>
        <p:sp>
          <p:nvSpPr>
            <p:cNvPr id="16" name="Isosceles Triangle 15">
              <a:extLst>
                <a:ext uri="{FF2B5EF4-FFF2-40B4-BE49-F238E27FC236}">
                  <a16:creationId xmlns:a16="http://schemas.microsoft.com/office/drawing/2014/main" id="{0CB9C460-3820-4B3D-80F3-0C04970970EA}"/>
                </a:ext>
              </a:extLst>
            </p:cNvPr>
            <p:cNvSpPr/>
            <p:nvPr/>
          </p:nvSpPr>
          <p:spPr bwMode="auto">
            <a:xfrm rot="5400000">
              <a:off x="2423651" y="3710055"/>
              <a:ext cx="1189706" cy="334299"/>
            </a:xfrm>
            <a:prstGeom prst="triangle">
              <a:avLst/>
            </a:prstGeom>
            <a:solidFill>
              <a:srgbClr val="00B0F0"/>
            </a:solidFill>
            <a:ln>
              <a:solidFill>
                <a:srgbClr val="00B0F0"/>
              </a:solid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solidFill>
                  <a:schemeClr val="tx1"/>
                </a:solidFill>
                <a:latin typeface="Times New Roman" pitchFamily="18" charset="0"/>
                <a:cs typeface="Times New Roman" pitchFamily="18" charset="0"/>
              </a:endParaRPr>
            </a:p>
          </p:txBody>
        </p:sp>
      </p:grpSp>
      <p:grpSp>
        <p:nvGrpSpPr>
          <p:cNvPr id="17" name="Group 16">
            <a:extLst>
              <a:ext uri="{FF2B5EF4-FFF2-40B4-BE49-F238E27FC236}">
                <a16:creationId xmlns:a16="http://schemas.microsoft.com/office/drawing/2014/main" id="{36D953BD-94BB-4E27-A666-0E79173DEB78}"/>
              </a:ext>
            </a:extLst>
          </p:cNvPr>
          <p:cNvGrpSpPr/>
          <p:nvPr/>
        </p:nvGrpSpPr>
        <p:grpSpPr>
          <a:xfrm>
            <a:off x="858893" y="5525142"/>
            <a:ext cx="9947680" cy="1197078"/>
            <a:chOff x="457201" y="3168448"/>
            <a:chExt cx="8389156" cy="1189707"/>
          </a:xfrm>
        </p:grpSpPr>
        <p:sp>
          <p:nvSpPr>
            <p:cNvPr id="18" name="Rectangle 17">
              <a:extLst>
                <a:ext uri="{FF2B5EF4-FFF2-40B4-BE49-F238E27FC236}">
                  <a16:creationId xmlns:a16="http://schemas.microsoft.com/office/drawing/2014/main" id="{4245B446-8A5A-4C67-B797-E306967F6134}"/>
                </a:ext>
              </a:extLst>
            </p:cNvPr>
            <p:cNvSpPr/>
            <p:nvPr/>
          </p:nvSpPr>
          <p:spPr bwMode="auto">
            <a:xfrm>
              <a:off x="457201" y="3168448"/>
              <a:ext cx="2256504" cy="1189704"/>
            </a:xfrm>
            <a:prstGeom prst="rect">
              <a:avLst/>
            </a:prstGeom>
            <a:solidFill>
              <a:schemeClr val="accent2"/>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400" b="1" dirty="0">
                  <a:solidFill>
                    <a:schemeClr val="bg1"/>
                  </a:solidFill>
                  <a:latin typeface="Segoe UI" panose="020B0502040204020203" pitchFamily="34" charset="0"/>
                  <a:cs typeface="Segoe UI" panose="020B0502040204020203" pitchFamily="34" charset="0"/>
                </a:rPr>
                <a:t>Capacity-</a:t>
              </a:r>
            </a:p>
            <a:p>
              <a:pPr algn="ctr" fontAlgn="base">
                <a:spcBef>
                  <a:spcPct val="0"/>
                </a:spcBef>
                <a:spcAft>
                  <a:spcPct val="0"/>
                </a:spcAft>
              </a:pPr>
              <a:r>
                <a:rPr lang="en-US" sz="2400" b="1" dirty="0">
                  <a:solidFill>
                    <a:schemeClr val="bg1"/>
                  </a:solidFill>
                  <a:latin typeface="Segoe UI" panose="020B0502040204020203" pitchFamily="34" charset="0"/>
                  <a:cs typeface="Segoe UI" panose="020B0502040204020203" pitchFamily="34" charset="0"/>
                </a:rPr>
                <a:t>building</a:t>
              </a:r>
            </a:p>
          </p:txBody>
        </p:sp>
        <p:sp>
          <p:nvSpPr>
            <p:cNvPr id="19" name="Isosceles Triangle 18">
              <a:extLst>
                <a:ext uri="{FF2B5EF4-FFF2-40B4-BE49-F238E27FC236}">
                  <a16:creationId xmlns:a16="http://schemas.microsoft.com/office/drawing/2014/main" id="{4EDE6BF7-C52A-419F-9D20-31D0A9833B19}"/>
                </a:ext>
              </a:extLst>
            </p:cNvPr>
            <p:cNvSpPr/>
            <p:nvPr/>
          </p:nvSpPr>
          <p:spPr bwMode="auto">
            <a:xfrm rot="5400000">
              <a:off x="2423651" y="3596151"/>
              <a:ext cx="1189706" cy="334299"/>
            </a:xfrm>
            <a:prstGeom prst="triangle">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id="{B08EEBD9-AF1D-448A-ABB7-97031E2E5FBC}"/>
                </a:ext>
              </a:extLst>
            </p:cNvPr>
            <p:cNvSpPr txBox="1"/>
            <p:nvPr/>
          </p:nvSpPr>
          <p:spPr>
            <a:xfrm>
              <a:off x="3379623" y="3231214"/>
              <a:ext cx="5466734" cy="887056"/>
            </a:xfrm>
            <a:prstGeom prst="rect">
              <a:avLst/>
            </a:prstGeom>
            <a:noFill/>
            <a:ln>
              <a:noFill/>
            </a:ln>
          </p:spPr>
          <p:txBody>
            <a:bodyPr wrap="square" rtlCol="0">
              <a:spAutoFit/>
            </a:bodyPr>
            <a:lstStyle/>
            <a:p>
              <a:r>
                <a:rPr lang="en-US" sz="2800" b="1" dirty="0"/>
                <a:t>What capacities are needed?</a:t>
              </a:r>
            </a:p>
            <a:p>
              <a:pPr marL="457200" indent="-457200">
                <a:buFont typeface="Wingdings" panose="05000000000000000000" pitchFamily="2" charset="2"/>
                <a:buChar char="v"/>
              </a:pPr>
              <a:r>
                <a:rPr lang="en-US" sz="2400" dirty="0"/>
                <a:t>Implement &amp; manage improved systems</a:t>
              </a:r>
            </a:p>
          </p:txBody>
        </p:sp>
        <p:sp>
          <p:nvSpPr>
            <p:cNvPr id="21" name="Rectangle 20">
              <a:extLst>
                <a:ext uri="{FF2B5EF4-FFF2-40B4-BE49-F238E27FC236}">
                  <a16:creationId xmlns:a16="http://schemas.microsoft.com/office/drawing/2014/main" id="{236C25F4-C86C-48CE-9C1A-01C7D44FAB93}"/>
                </a:ext>
              </a:extLst>
            </p:cNvPr>
            <p:cNvSpPr/>
            <p:nvPr/>
          </p:nvSpPr>
          <p:spPr bwMode="auto">
            <a:xfrm>
              <a:off x="457201" y="3168449"/>
              <a:ext cx="2256504" cy="1189704"/>
            </a:xfrm>
            <a:prstGeom prst="rect">
              <a:avLst/>
            </a:prstGeom>
            <a:solidFill>
              <a:srgbClr val="00B0F0"/>
            </a:solidFill>
            <a:ln>
              <a:solidFill>
                <a:srgbClr val="00B0F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400" b="1" dirty="0">
                  <a:solidFill>
                    <a:schemeClr val="bg1"/>
                  </a:solidFill>
                  <a:latin typeface="Segoe UI" panose="020B0502040204020203" pitchFamily="34" charset="0"/>
                  <a:cs typeface="Segoe UI" panose="020B0502040204020203" pitchFamily="34" charset="0"/>
                </a:rPr>
                <a:t>Capacity-</a:t>
              </a:r>
            </a:p>
            <a:p>
              <a:pPr algn="ctr" fontAlgn="base">
                <a:spcBef>
                  <a:spcPct val="0"/>
                </a:spcBef>
                <a:spcAft>
                  <a:spcPct val="0"/>
                </a:spcAft>
              </a:pPr>
              <a:r>
                <a:rPr lang="en-US" sz="2400" b="1" dirty="0">
                  <a:solidFill>
                    <a:schemeClr val="bg1"/>
                  </a:solidFill>
                  <a:latin typeface="Segoe UI" panose="020B0502040204020203" pitchFamily="34" charset="0"/>
                  <a:cs typeface="Segoe UI" panose="020B0502040204020203" pitchFamily="34" charset="0"/>
                </a:rPr>
                <a:t>building</a:t>
              </a:r>
            </a:p>
          </p:txBody>
        </p:sp>
        <p:sp>
          <p:nvSpPr>
            <p:cNvPr id="22" name="Isosceles Triangle 21">
              <a:extLst>
                <a:ext uri="{FF2B5EF4-FFF2-40B4-BE49-F238E27FC236}">
                  <a16:creationId xmlns:a16="http://schemas.microsoft.com/office/drawing/2014/main" id="{61F4074B-9ADC-45AC-96A0-6350D74AB9D0}"/>
                </a:ext>
              </a:extLst>
            </p:cNvPr>
            <p:cNvSpPr/>
            <p:nvPr/>
          </p:nvSpPr>
          <p:spPr bwMode="auto">
            <a:xfrm rot="5400000">
              <a:off x="2423651" y="3596152"/>
              <a:ext cx="1189706" cy="334299"/>
            </a:xfrm>
            <a:prstGeom prst="triangle">
              <a:avLst/>
            </a:prstGeom>
            <a:solidFill>
              <a:srgbClr val="00B0F0"/>
            </a:solid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8" charset="0"/>
                <a:cs typeface="Times New Roman" pitchFamily="18" charset="0"/>
              </a:endParaRPr>
            </a:p>
          </p:txBody>
        </p:sp>
      </p:grpSp>
    </p:spTree>
    <p:extLst>
      <p:ext uri="{BB962C8B-B14F-4D97-AF65-F5344CB8AC3E}">
        <p14:creationId xmlns:p14="http://schemas.microsoft.com/office/powerpoint/2010/main" val="255987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20953D8-BB70-45A0-8B05-036B4C5CD410}"/>
              </a:ext>
            </a:extLst>
          </p:cNvPr>
          <p:cNvPicPr>
            <a:picLocks noChangeAspect="1"/>
          </p:cNvPicPr>
          <p:nvPr/>
        </p:nvPicPr>
        <p:blipFill>
          <a:blip r:embed="rId3"/>
          <a:stretch>
            <a:fillRect/>
          </a:stretch>
        </p:blipFill>
        <p:spPr>
          <a:xfrm>
            <a:off x="1632535" y="1534964"/>
            <a:ext cx="8953500" cy="3790950"/>
          </a:xfrm>
          <a:prstGeom prst="rect">
            <a:avLst/>
          </a:prstGeom>
        </p:spPr>
      </p:pic>
      <p:sp>
        <p:nvSpPr>
          <p:cNvPr id="2" name="Title 1">
            <a:extLst>
              <a:ext uri="{FF2B5EF4-FFF2-40B4-BE49-F238E27FC236}">
                <a16:creationId xmlns:a16="http://schemas.microsoft.com/office/drawing/2014/main" id="{E17D4224-57AE-4192-93EA-CA728B3332E9}"/>
              </a:ext>
            </a:extLst>
          </p:cNvPr>
          <p:cNvSpPr>
            <a:spLocks noGrp="1"/>
          </p:cNvSpPr>
          <p:nvPr>
            <p:ph type="title"/>
          </p:nvPr>
        </p:nvSpPr>
        <p:spPr>
          <a:xfrm>
            <a:off x="548640" y="34008"/>
            <a:ext cx="11570208" cy="820250"/>
          </a:xfrm>
        </p:spPr>
        <p:txBody>
          <a:bodyPr>
            <a:noAutofit/>
          </a:bodyPr>
          <a:lstStyle/>
          <a:p>
            <a:r>
              <a:rPr lang="en-US" sz="3600" dirty="0">
                <a:solidFill>
                  <a:srgbClr val="7030A0"/>
                </a:solidFill>
                <a:latin typeface="+mn-lt"/>
              </a:rPr>
              <a:t>Overview of institutional arrangements for health purchasing</a:t>
            </a:r>
          </a:p>
        </p:txBody>
      </p:sp>
      <p:sp>
        <p:nvSpPr>
          <p:cNvPr id="80" name="Left Bracket 79">
            <a:extLst>
              <a:ext uri="{FF2B5EF4-FFF2-40B4-BE49-F238E27FC236}">
                <a16:creationId xmlns:a16="http://schemas.microsoft.com/office/drawing/2014/main" id="{D797DC02-E6BF-45AB-B308-4B0394FAF278}"/>
              </a:ext>
            </a:extLst>
          </p:cNvPr>
          <p:cNvSpPr/>
          <p:nvPr/>
        </p:nvSpPr>
        <p:spPr>
          <a:xfrm rot="16200000">
            <a:off x="7247605" y="3539104"/>
            <a:ext cx="450970" cy="3996444"/>
          </a:xfrm>
          <a:prstGeom prst="leftBracket">
            <a:avLst/>
          </a:prstGeom>
          <a:ln w="57150">
            <a:solidFill>
              <a:srgbClr val="00B0F0"/>
            </a:solidFill>
          </a:ln>
        </p:spPr>
        <p:style>
          <a:lnRef idx="1">
            <a:schemeClr val="accent1"/>
          </a:lnRef>
          <a:fillRef idx="0">
            <a:schemeClr val="accent1"/>
          </a:fillRef>
          <a:effectRef idx="0">
            <a:schemeClr val="accent1"/>
          </a:effectRef>
          <a:fontRef idx="minor">
            <a:schemeClr val="tx1"/>
          </a:fontRef>
        </p:style>
        <p:txBody>
          <a:bodyPr vert="vert" rtlCol="0" anchor="ctr"/>
          <a:lstStyle/>
          <a:p>
            <a:pPr algn="ctr"/>
            <a:r>
              <a:rPr lang="en-US" b="1" dirty="0">
                <a:solidFill>
                  <a:srgbClr val="00B0F0"/>
                </a:solidFill>
              </a:rPr>
              <a:t>Purchaser-Provider Split</a:t>
            </a:r>
          </a:p>
        </p:txBody>
      </p:sp>
      <p:grpSp>
        <p:nvGrpSpPr>
          <p:cNvPr id="17" name="Group 16">
            <a:extLst>
              <a:ext uri="{FF2B5EF4-FFF2-40B4-BE49-F238E27FC236}">
                <a16:creationId xmlns:a16="http://schemas.microsoft.com/office/drawing/2014/main" id="{1EE21EC5-0B3C-464E-92F3-214D9BA107DD}"/>
              </a:ext>
            </a:extLst>
          </p:cNvPr>
          <p:cNvGrpSpPr/>
          <p:nvPr/>
        </p:nvGrpSpPr>
        <p:grpSpPr>
          <a:xfrm>
            <a:off x="1818949" y="1006380"/>
            <a:ext cx="8515534" cy="2756432"/>
            <a:chOff x="268009" y="1555014"/>
            <a:chExt cx="8515534" cy="2756432"/>
          </a:xfrm>
        </p:grpSpPr>
        <p:sp>
          <p:nvSpPr>
            <p:cNvPr id="18" name="TextBox 17">
              <a:extLst>
                <a:ext uri="{FF2B5EF4-FFF2-40B4-BE49-F238E27FC236}">
                  <a16:creationId xmlns:a16="http://schemas.microsoft.com/office/drawing/2014/main" id="{504371DE-313F-4A3B-89FD-A126113D7845}"/>
                </a:ext>
              </a:extLst>
            </p:cNvPr>
            <p:cNvSpPr txBox="1"/>
            <p:nvPr/>
          </p:nvSpPr>
          <p:spPr>
            <a:xfrm>
              <a:off x="2884634" y="1555014"/>
              <a:ext cx="1451936" cy="369332"/>
            </a:xfrm>
            <a:prstGeom prst="rect">
              <a:avLst/>
            </a:prstGeom>
            <a:noFill/>
            <a:ln>
              <a:solidFill>
                <a:srgbClr val="00B0F0"/>
              </a:solidFill>
            </a:ln>
          </p:spPr>
          <p:txBody>
            <a:bodyPr wrap="none" rtlCol="0">
              <a:spAutoFit/>
            </a:bodyPr>
            <a:lstStyle/>
            <a:p>
              <a:r>
                <a:rPr lang="en-US" b="1" dirty="0">
                  <a:solidFill>
                    <a:schemeClr val="accent6">
                      <a:lumMod val="75000"/>
                    </a:schemeClr>
                  </a:solidFill>
                </a:rPr>
                <a:t>PURCHASERS</a:t>
              </a:r>
            </a:p>
          </p:txBody>
        </p:sp>
        <p:sp>
          <p:nvSpPr>
            <p:cNvPr id="19" name="Oval 18">
              <a:extLst>
                <a:ext uri="{FF2B5EF4-FFF2-40B4-BE49-F238E27FC236}">
                  <a16:creationId xmlns:a16="http://schemas.microsoft.com/office/drawing/2014/main" id="{C56DCCA8-2775-4B9A-B963-D3F6FDBDAEFC}"/>
                </a:ext>
              </a:extLst>
            </p:cNvPr>
            <p:cNvSpPr/>
            <p:nvPr/>
          </p:nvSpPr>
          <p:spPr>
            <a:xfrm>
              <a:off x="4558345" y="2590075"/>
              <a:ext cx="1970158" cy="1001799"/>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D0DC2829-03FA-4BD5-AF26-624E56FFCBB2}"/>
                </a:ext>
              </a:extLst>
            </p:cNvPr>
            <p:cNvCxnSpPr>
              <a:cxnSpLocks/>
            </p:cNvCxnSpPr>
            <p:nvPr/>
          </p:nvCxnSpPr>
          <p:spPr>
            <a:xfrm flipH="1">
              <a:off x="1907704" y="1986093"/>
              <a:ext cx="1104383" cy="1391457"/>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B519FD9-5BD2-4FCD-B03B-840D05923F76}"/>
                </a:ext>
              </a:extLst>
            </p:cNvPr>
            <p:cNvCxnSpPr>
              <a:cxnSpLocks/>
            </p:cNvCxnSpPr>
            <p:nvPr/>
          </p:nvCxnSpPr>
          <p:spPr>
            <a:xfrm>
              <a:off x="3480984" y="1986093"/>
              <a:ext cx="0" cy="1323554"/>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FA5DD8D-3128-4E84-81CE-A3C461DA824D}"/>
                </a:ext>
              </a:extLst>
            </p:cNvPr>
            <p:cNvCxnSpPr>
              <a:cxnSpLocks/>
            </p:cNvCxnSpPr>
            <p:nvPr/>
          </p:nvCxnSpPr>
          <p:spPr>
            <a:xfrm>
              <a:off x="3923928" y="2039848"/>
              <a:ext cx="879258" cy="715972"/>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DE7EBCD-3FE3-4635-8915-31BF1BF03BA1}"/>
                </a:ext>
              </a:extLst>
            </p:cNvPr>
            <p:cNvCxnSpPr>
              <a:cxnSpLocks/>
            </p:cNvCxnSpPr>
            <p:nvPr/>
          </p:nvCxnSpPr>
          <p:spPr>
            <a:xfrm>
              <a:off x="4336570" y="1897653"/>
              <a:ext cx="2568608" cy="692423"/>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F1EEC51-E022-454D-8EB6-FADCCD374042}"/>
                </a:ext>
              </a:extLst>
            </p:cNvPr>
            <p:cNvSpPr/>
            <p:nvPr/>
          </p:nvSpPr>
          <p:spPr>
            <a:xfrm>
              <a:off x="6813385" y="2375751"/>
              <a:ext cx="1970158" cy="1001799"/>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0C1899F-4207-42A5-9A8A-0E37CFCABB08}"/>
                </a:ext>
              </a:extLst>
            </p:cNvPr>
            <p:cNvSpPr/>
            <p:nvPr/>
          </p:nvSpPr>
          <p:spPr>
            <a:xfrm>
              <a:off x="2734660" y="3309647"/>
              <a:ext cx="1970158" cy="1001799"/>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2823AA7-DE4D-4817-8983-DC6E5654EC2B}"/>
                </a:ext>
              </a:extLst>
            </p:cNvPr>
            <p:cNvSpPr/>
            <p:nvPr/>
          </p:nvSpPr>
          <p:spPr>
            <a:xfrm>
              <a:off x="268009" y="3309646"/>
              <a:ext cx="1970158" cy="1001799"/>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2941EFE2-882F-4575-8DB2-5191A3BCE231}"/>
              </a:ext>
            </a:extLst>
          </p:cNvPr>
          <p:cNvSpPr/>
          <p:nvPr/>
        </p:nvSpPr>
        <p:spPr>
          <a:xfrm>
            <a:off x="1632535" y="6150436"/>
            <a:ext cx="9069791" cy="369332"/>
          </a:xfrm>
          <a:prstGeom prst="rect">
            <a:avLst/>
          </a:prstGeom>
        </p:spPr>
        <p:txBody>
          <a:bodyPr wrap="none">
            <a:spAutoFit/>
          </a:bodyPr>
          <a:lstStyle/>
          <a:p>
            <a:r>
              <a:rPr lang="en-US" dirty="0" smtClean="0"/>
              <a:t>How </a:t>
            </a:r>
            <a:r>
              <a:rPr lang="en-US" dirty="0"/>
              <a:t>are the purchasing arrangements in Rwanda </a:t>
            </a:r>
            <a:r>
              <a:rPr lang="en-US" dirty="0" smtClean="0"/>
              <a:t>organized? Are </a:t>
            </a:r>
            <a:r>
              <a:rPr lang="en-US" dirty="0"/>
              <a:t>there areas for improvement?</a:t>
            </a:r>
            <a:endParaRPr lang="en-GB" dirty="0"/>
          </a:p>
        </p:txBody>
      </p:sp>
    </p:spTree>
    <p:extLst>
      <p:ext uri="{BB962C8B-B14F-4D97-AF65-F5344CB8AC3E}">
        <p14:creationId xmlns:p14="http://schemas.microsoft.com/office/powerpoint/2010/main" val="262751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a:extLst>
              <a:ext uri="{FF2B5EF4-FFF2-40B4-BE49-F238E27FC236}">
                <a16:creationId xmlns:a16="http://schemas.microsoft.com/office/drawing/2014/main" id="{81C3B46D-90C9-4840-9BB9-1B1D58EBFB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2466" y="1186684"/>
            <a:ext cx="2127154" cy="207379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pic>
      <p:sp>
        <p:nvSpPr>
          <p:cNvPr id="2" name="Title 1">
            <a:extLst>
              <a:ext uri="{FF2B5EF4-FFF2-40B4-BE49-F238E27FC236}">
                <a16:creationId xmlns:a16="http://schemas.microsoft.com/office/drawing/2014/main" id="{36C7EE7C-E3EE-402E-B8C2-FB1CAE50ABB0}"/>
              </a:ext>
            </a:extLst>
          </p:cNvPr>
          <p:cNvSpPr>
            <a:spLocks noGrp="1"/>
          </p:cNvSpPr>
          <p:nvPr>
            <p:ph type="title"/>
          </p:nvPr>
        </p:nvSpPr>
        <p:spPr>
          <a:xfrm>
            <a:off x="877824" y="164592"/>
            <a:ext cx="9736424" cy="805067"/>
          </a:xfrm>
        </p:spPr>
        <p:txBody>
          <a:bodyPr>
            <a:noAutofit/>
          </a:bodyPr>
          <a:lstStyle/>
          <a:p>
            <a:r>
              <a:rPr lang="en-US" sz="3600" dirty="0">
                <a:solidFill>
                  <a:srgbClr val="7030A0"/>
                </a:solidFill>
                <a:latin typeface="+mn-lt"/>
              </a:rPr>
              <a:t>Operational systems for strategic health purchasing</a:t>
            </a:r>
          </a:p>
        </p:txBody>
      </p:sp>
      <p:sp>
        <p:nvSpPr>
          <p:cNvPr id="3" name="Rectangle 2">
            <a:extLst>
              <a:ext uri="{FF2B5EF4-FFF2-40B4-BE49-F238E27FC236}">
                <a16:creationId xmlns:a16="http://schemas.microsoft.com/office/drawing/2014/main" id="{A4BE2533-086C-498C-BA7E-9F6FA97B2BD8}"/>
              </a:ext>
            </a:extLst>
          </p:cNvPr>
          <p:cNvSpPr/>
          <p:nvPr/>
        </p:nvSpPr>
        <p:spPr>
          <a:xfrm>
            <a:off x="2602942" y="2223073"/>
            <a:ext cx="3911173" cy="699247"/>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Contracting</a:t>
            </a:r>
          </a:p>
        </p:txBody>
      </p:sp>
      <p:sp>
        <p:nvSpPr>
          <p:cNvPr id="4" name="Rectangle 3">
            <a:extLst>
              <a:ext uri="{FF2B5EF4-FFF2-40B4-BE49-F238E27FC236}">
                <a16:creationId xmlns:a16="http://schemas.microsoft.com/office/drawing/2014/main" id="{954607EC-85F2-4D13-8776-C2CD2B2E6899}"/>
              </a:ext>
            </a:extLst>
          </p:cNvPr>
          <p:cNvSpPr/>
          <p:nvPr/>
        </p:nvSpPr>
        <p:spPr>
          <a:xfrm>
            <a:off x="3466955" y="3064349"/>
            <a:ext cx="3911173" cy="699247"/>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Provider payment (design and rate-setting)</a:t>
            </a:r>
          </a:p>
        </p:txBody>
      </p:sp>
      <p:sp>
        <p:nvSpPr>
          <p:cNvPr id="5" name="Rectangle 4">
            <a:extLst>
              <a:ext uri="{FF2B5EF4-FFF2-40B4-BE49-F238E27FC236}">
                <a16:creationId xmlns:a16="http://schemas.microsoft.com/office/drawing/2014/main" id="{6706EBD0-2ACD-47E9-986C-4CA620DBF9C5}"/>
              </a:ext>
            </a:extLst>
          </p:cNvPr>
          <p:cNvSpPr/>
          <p:nvPr/>
        </p:nvSpPr>
        <p:spPr>
          <a:xfrm>
            <a:off x="1896796" y="1381797"/>
            <a:ext cx="3911173" cy="699247"/>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Information Systems</a:t>
            </a:r>
          </a:p>
        </p:txBody>
      </p:sp>
      <p:sp>
        <p:nvSpPr>
          <p:cNvPr id="6" name="Rectangle 5">
            <a:extLst>
              <a:ext uri="{FF2B5EF4-FFF2-40B4-BE49-F238E27FC236}">
                <a16:creationId xmlns:a16="http://schemas.microsoft.com/office/drawing/2014/main" id="{3BF90275-F24A-4A7E-B211-B289FADB5AC9}"/>
              </a:ext>
            </a:extLst>
          </p:cNvPr>
          <p:cNvSpPr/>
          <p:nvPr/>
        </p:nvSpPr>
        <p:spPr>
          <a:xfrm>
            <a:off x="6296791" y="5588176"/>
            <a:ext cx="3911173" cy="699247"/>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Provider Monitoring</a:t>
            </a:r>
          </a:p>
          <a:p>
            <a:pPr marL="285750" indent="-285750" algn="ctr">
              <a:buFont typeface="Arial" panose="020B0604020202020204" pitchFamily="34" charset="0"/>
              <a:buChar char="•"/>
            </a:pPr>
            <a:r>
              <a:rPr lang="en-US" b="1" dirty="0">
                <a:solidFill>
                  <a:schemeClr val="tx1"/>
                </a:solidFill>
              </a:rPr>
              <a:t>Quality and cost-effectiveness</a:t>
            </a:r>
          </a:p>
        </p:txBody>
      </p:sp>
      <p:sp>
        <p:nvSpPr>
          <p:cNvPr id="7" name="Rectangle 6">
            <a:extLst>
              <a:ext uri="{FF2B5EF4-FFF2-40B4-BE49-F238E27FC236}">
                <a16:creationId xmlns:a16="http://schemas.microsoft.com/office/drawing/2014/main" id="{558B74B2-C4A1-4C38-A577-258891ED9B28}"/>
              </a:ext>
            </a:extLst>
          </p:cNvPr>
          <p:cNvSpPr/>
          <p:nvPr/>
        </p:nvSpPr>
        <p:spPr>
          <a:xfrm>
            <a:off x="4812238" y="4746901"/>
            <a:ext cx="3911173" cy="699247"/>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Claims/payment processing</a:t>
            </a:r>
          </a:p>
        </p:txBody>
      </p:sp>
      <p:pic>
        <p:nvPicPr>
          <p:cNvPr id="9" name="Picture 8">
            <a:extLst>
              <a:ext uri="{FF2B5EF4-FFF2-40B4-BE49-F238E27FC236}">
                <a16:creationId xmlns:a16="http://schemas.microsoft.com/office/drawing/2014/main" id="{1BEF522A-CE42-4A19-808F-B9EECF28E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1035" y="4625705"/>
            <a:ext cx="1962141" cy="177213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pic>
      <p:pic>
        <p:nvPicPr>
          <p:cNvPr id="10" name="Picture 9">
            <a:extLst>
              <a:ext uri="{FF2B5EF4-FFF2-40B4-BE49-F238E27FC236}">
                <a16:creationId xmlns:a16="http://schemas.microsoft.com/office/drawing/2014/main" id="{6D48AA8D-86D6-47B5-86DF-F68518C2C5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2518" y="3387818"/>
            <a:ext cx="1716896" cy="204843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pic>
      <p:pic>
        <p:nvPicPr>
          <p:cNvPr id="11" name="Picture 10">
            <a:extLst>
              <a:ext uri="{FF2B5EF4-FFF2-40B4-BE49-F238E27FC236}">
                <a16:creationId xmlns:a16="http://schemas.microsoft.com/office/drawing/2014/main" id="{B74E21D5-CB37-4D49-85C1-7EA57BE73C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200" y="2564905"/>
            <a:ext cx="1202938" cy="198920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pic>
      <p:sp>
        <p:nvSpPr>
          <p:cNvPr id="12" name="Rectangle 11">
            <a:extLst>
              <a:ext uri="{FF2B5EF4-FFF2-40B4-BE49-F238E27FC236}">
                <a16:creationId xmlns:a16="http://schemas.microsoft.com/office/drawing/2014/main" id="{D95D5098-E270-4051-B4A4-206515B11DD8}"/>
              </a:ext>
            </a:extLst>
          </p:cNvPr>
          <p:cNvSpPr/>
          <p:nvPr/>
        </p:nvSpPr>
        <p:spPr>
          <a:xfrm>
            <a:off x="4223793" y="3905625"/>
            <a:ext cx="3911173" cy="699247"/>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Medicines pricing and procurement</a:t>
            </a:r>
          </a:p>
        </p:txBody>
      </p:sp>
    </p:spTree>
    <p:extLst>
      <p:ext uri="{BB962C8B-B14F-4D97-AF65-F5344CB8AC3E}">
        <p14:creationId xmlns:p14="http://schemas.microsoft.com/office/powerpoint/2010/main" val="3410095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724B8-55C9-4B99-8616-96027720976F}"/>
              </a:ext>
            </a:extLst>
          </p:cNvPr>
          <p:cNvSpPr>
            <a:spLocks noGrp="1"/>
          </p:cNvSpPr>
          <p:nvPr>
            <p:ph type="title"/>
          </p:nvPr>
        </p:nvSpPr>
        <p:spPr>
          <a:xfrm>
            <a:off x="753779" y="198391"/>
            <a:ext cx="9414039" cy="426004"/>
          </a:xfrm>
        </p:spPr>
        <p:txBody>
          <a:bodyPr>
            <a:noAutofit/>
          </a:bodyPr>
          <a:lstStyle/>
          <a:p>
            <a:r>
              <a:rPr lang="en-US" sz="3600" dirty="0">
                <a:solidFill>
                  <a:srgbClr val="7030A0"/>
                </a:solidFill>
                <a:latin typeface="+mn-lt"/>
              </a:rPr>
              <a:t>Examples of sample operational systems</a:t>
            </a:r>
          </a:p>
        </p:txBody>
      </p:sp>
      <p:grpSp>
        <p:nvGrpSpPr>
          <p:cNvPr id="35" name="Group 34">
            <a:extLst>
              <a:ext uri="{FF2B5EF4-FFF2-40B4-BE49-F238E27FC236}">
                <a16:creationId xmlns:a16="http://schemas.microsoft.com/office/drawing/2014/main" id="{05F27399-B9A7-4F0C-93DA-28CD24595F07}"/>
              </a:ext>
            </a:extLst>
          </p:cNvPr>
          <p:cNvGrpSpPr/>
          <p:nvPr/>
        </p:nvGrpSpPr>
        <p:grpSpPr>
          <a:xfrm>
            <a:off x="910908" y="945284"/>
            <a:ext cx="10811700" cy="5049900"/>
            <a:chOff x="321359" y="1390934"/>
            <a:chExt cx="8067739" cy="4795712"/>
          </a:xfrm>
        </p:grpSpPr>
        <p:sp>
          <p:nvSpPr>
            <p:cNvPr id="4" name="TextBox 3">
              <a:extLst>
                <a:ext uri="{FF2B5EF4-FFF2-40B4-BE49-F238E27FC236}">
                  <a16:creationId xmlns:a16="http://schemas.microsoft.com/office/drawing/2014/main" id="{00F3B032-6780-430A-9E8B-2CDBE80755AA}"/>
                </a:ext>
              </a:extLst>
            </p:cNvPr>
            <p:cNvSpPr txBox="1"/>
            <p:nvPr/>
          </p:nvSpPr>
          <p:spPr>
            <a:xfrm>
              <a:off x="628650" y="2208628"/>
              <a:ext cx="904728" cy="338554"/>
            </a:xfrm>
            <a:prstGeom prst="rect">
              <a:avLst/>
            </a:prstGeom>
            <a:noFill/>
          </p:spPr>
          <p:txBody>
            <a:bodyPr wrap="square" rtlCol="0">
              <a:spAutoFit/>
            </a:bodyPr>
            <a:lstStyle/>
            <a:p>
              <a:endParaRPr lang="en-GB" sz="1600" dirty="0"/>
            </a:p>
          </p:txBody>
        </p:sp>
        <p:sp>
          <p:nvSpPr>
            <p:cNvPr id="5" name="TextBox 4">
              <a:extLst>
                <a:ext uri="{FF2B5EF4-FFF2-40B4-BE49-F238E27FC236}">
                  <a16:creationId xmlns:a16="http://schemas.microsoft.com/office/drawing/2014/main" id="{DFE11EB1-4793-4E71-851A-1559BF1EAA97}"/>
                </a:ext>
              </a:extLst>
            </p:cNvPr>
            <p:cNvSpPr txBox="1"/>
            <p:nvPr/>
          </p:nvSpPr>
          <p:spPr>
            <a:xfrm>
              <a:off x="337625" y="2067951"/>
              <a:ext cx="1519310" cy="584775"/>
            </a:xfrm>
            <a:prstGeom prst="rect">
              <a:avLst/>
            </a:prstGeom>
            <a:solidFill>
              <a:srgbClr val="FFC000"/>
            </a:solidFill>
          </p:spPr>
          <p:txBody>
            <a:bodyPr wrap="square" rtlCol="0">
              <a:spAutoFit/>
            </a:bodyPr>
            <a:lstStyle/>
            <a:p>
              <a:r>
                <a:rPr lang="en-GB" sz="1600" b="1" dirty="0"/>
                <a:t>Information systems</a:t>
              </a:r>
            </a:p>
          </p:txBody>
        </p:sp>
        <p:sp>
          <p:nvSpPr>
            <p:cNvPr id="6" name="TextBox 5">
              <a:extLst>
                <a:ext uri="{FF2B5EF4-FFF2-40B4-BE49-F238E27FC236}">
                  <a16:creationId xmlns:a16="http://schemas.microsoft.com/office/drawing/2014/main" id="{760E33BC-1BDA-4640-B930-AF05D5988D73}"/>
                </a:ext>
              </a:extLst>
            </p:cNvPr>
            <p:cNvSpPr txBox="1"/>
            <p:nvPr/>
          </p:nvSpPr>
          <p:spPr>
            <a:xfrm>
              <a:off x="337625" y="2894035"/>
              <a:ext cx="1519310" cy="584775"/>
            </a:xfrm>
            <a:prstGeom prst="rect">
              <a:avLst/>
            </a:prstGeom>
            <a:solidFill>
              <a:srgbClr val="FFC000"/>
            </a:solidFill>
          </p:spPr>
          <p:txBody>
            <a:bodyPr wrap="square" rtlCol="0">
              <a:spAutoFit/>
            </a:bodyPr>
            <a:lstStyle/>
            <a:p>
              <a:r>
                <a:rPr lang="en-GB" sz="1600" b="1" dirty="0"/>
                <a:t>Contracting</a:t>
              </a:r>
            </a:p>
            <a:p>
              <a:endParaRPr lang="en-GB" sz="1600" b="1" dirty="0"/>
            </a:p>
          </p:txBody>
        </p:sp>
        <p:sp>
          <p:nvSpPr>
            <p:cNvPr id="7" name="TextBox 6">
              <a:extLst>
                <a:ext uri="{FF2B5EF4-FFF2-40B4-BE49-F238E27FC236}">
                  <a16:creationId xmlns:a16="http://schemas.microsoft.com/office/drawing/2014/main" id="{C8C02CBD-A8B9-4D4E-8367-85AE564AA5BC}"/>
                </a:ext>
              </a:extLst>
            </p:cNvPr>
            <p:cNvSpPr txBox="1"/>
            <p:nvPr/>
          </p:nvSpPr>
          <p:spPr>
            <a:xfrm>
              <a:off x="337625" y="3688372"/>
              <a:ext cx="1519310" cy="584775"/>
            </a:xfrm>
            <a:prstGeom prst="rect">
              <a:avLst/>
            </a:prstGeom>
            <a:solidFill>
              <a:srgbClr val="FFC000"/>
            </a:solidFill>
          </p:spPr>
          <p:txBody>
            <a:bodyPr wrap="square" rtlCol="0">
              <a:spAutoFit/>
            </a:bodyPr>
            <a:lstStyle/>
            <a:p>
              <a:r>
                <a:rPr lang="en-GB" sz="1600" b="1" dirty="0"/>
                <a:t>Claims processing</a:t>
              </a:r>
            </a:p>
          </p:txBody>
        </p:sp>
        <p:sp>
          <p:nvSpPr>
            <p:cNvPr id="8" name="TextBox 7">
              <a:extLst>
                <a:ext uri="{FF2B5EF4-FFF2-40B4-BE49-F238E27FC236}">
                  <a16:creationId xmlns:a16="http://schemas.microsoft.com/office/drawing/2014/main" id="{E268BA6E-5B03-451C-9877-6F7EA0EEC53F}"/>
                </a:ext>
              </a:extLst>
            </p:cNvPr>
            <p:cNvSpPr txBox="1"/>
            <p:nvPr/>
          </p:nvSpPr>
          <p:spPr>
            <a:xfrm>
              <a:off x="321359" y="4512863"/>
              <a:ext cx="1519310" cy="584775"/>
            </a:xfrm>
            <a:prstGeom prst="rect">
              <a:avLst/>
            </a:prstGeom>
            <a:solidFill>
              <a:srgbClr val="FFC000"/>
            </a:solidFill>
          </p:spPr>
          <p:txBody>
            <a:bodyPr wrap="square" rtlCol="0">
              <a:spAutoFit/>
            </a:bodyPr>
            <a:lstStyle/>
            <a:p>
              <a:r>
                <a:rPr lang="en-GB" sz="1600" b="1" dirty="0"/>
                <a:t>Provider payment</a:t>
              </a:r>
            </a:p>
          </p:txBody>
        </p:sp>
        <p:sp>
          <p:nvSpPr>
            <p:cNvPr id="9" name="TextBox 8">
              <a:extLst>
                <a:ext uri="{FF2B5EF4-FFF2-40B4-BE49-F238E27FC236}">
                  <a16:creationId xmlns:a16="http://schemas.microsoft.com/office/drawing/2014/main" id="{04E2EB5B-167B-4021-931F-EB5E7FE5617B}"/>
                </a:ext>
              </a:extLst>
            </p:cNvPr>
            <p:cNvSpPr txBox="1"/>
            <p:nvPr/>
          </p:nvSpPr>
          <p:spPr>
            <a:xfrm>
              <a:off x="321359" y="5393601"/>
              <a:ext cx="1519310" cy="584775"/>
            </a:xfrm>
            <a:prstGeom prst="rect">
              <a:avLst/>
            </a:prstGeom>
            <a:solidFill>
              <a:srgbClr val="FFC000"/>
            </a:solidFill>
          </p:spPr>
          <p:txBody>
            <a:bodyPr wrap="square" rtlCol="0">
              <a:spAutoFit/>
            </a:bodyPr>
            <a:lstStyle/>
            <a:p>
              <a:r>
                <a:rPr lang="en-GB" sz="1600" b="1" dirty="0"/>
                <a:t>Provider monitoring</a:t>
              </a:r>
            </a:p>
          </p:txBody>
        </p:sp>
        <p:sp>
          <p:nvSpPr>
            <p:cNvPr id="10" name="TextBox 9">
              <a:extLst>
                <a:ext uri="{FF2B5EF4-FFF2-40B4-BE49-F238E27FC236}">
                  <a16:creationId xmlns:a16="http://schemas.microsoft.com/office/drawing/2014/main" id="{0BFAAACE-D924-4C72-B77B-6093042A01A4}"/>
                </a:ext>
              </a:extLst>
            </p:cNvPr>
            <p:cNvSpPr txBox="1"/>
            <p:nvPr/>
          </p:nvSpPr>
          <p:spPr>
            <a:xfrm>
              <a:off x="2202034" y="1409526"/>
              <a:ext cx="1053106" cy="350742"/>
            </a:xfrm>
            <a:prstGeom prst="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Kenya</a:t>
              </a:r>
            </a:p>
          </p:txBody>
        </p:sp>
        <p:sp>
          <p:nvSpPr>
            <p:cNvPr id="11" name="TextBox 10">
              <a:extLst>
                <a:ext uri="{FF2B5EF4-FFF2-40B4-BE49-F238E27FC236}">
                  <a16:creationId xmlns:a16="http://schemas.microsoft.com/office/drawing/2014/main" id="{A078063D-FB67-45A0-B189-BDB697228450}"/>
                </a:ext>
              </a:extLst>
            </p:cNvPr>
            <p:cNvSpPr txBox="1"/>
            <p:nvPr/>
          </p:nvSpPr>
          <p:spPr>
            <a:xfrm>
              <a:off x="3774538" y="1390934"/>
              <a:ext cx="1085996" cy="350742"/>
            </a:xfrm>
            <a:prstGeom prst="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Thailand</a:t>
              </a:r>
            </a:p>
          </p:txBody>
        </p:sp>
        <p:sp>
          <p:nvSpPr>
            <p:cNvPr id="12" name="TextBox 11">
              <a:extLst>
                <a:ext uri="{FF2B5EF4-FFF2-40B4-BE49-F238E27FC236}">
                  <a16:creationId xmlns:a16="http://schemas.microsoft.com/office/drawing/2014/main" id="{5089CFC7-D402-4613-A3E5-14D7F85532FA}"/>
                </a:ext>
              </a:extLst>
            </p:cNvPr>
            <p:cNvSpPr txBox="1"/>
            <p:nvPr/>
          </p:nvSpPr>
          <p:spPr>
            <a:xfrm>
              <a:off x="6570543" y="1426870"/>
              <a:ext cx="1519310" cy="350742"/>
            </a:xfrm>
            <a:prstGeom prst="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 Africa</a:t>
              </a:r>
            </a:p>
          </p:txBody>
        </p:sp>
        <p:sp>
          <p:nvSpPr>
            <p:cNvPr id="13" name="TextBox 12">
              <a:extLst>
                <a:ext uri="{FF2B5EF4-FFF2-40B4-BE49-F238E27FC236}">
                  <a16:creationId xmlns:a16="http://schemas.microsoft.com/office/drawing/2014/main" id="{94F55DF6-9538-4F36-9066-E3F82AE0C032}"/>
                </a:ext>
              </a:extLst>
            </p:cNvPr>
            <p:cNvSpPr txBox="1"/>
            <p:nvPr/>
          </p:nvSpPr>
          <p:spPr>
            <a:xfrm>
              <a:off x="5187373" y="1409526"/>
              <a:ext cx="938052" cy="350742"/>
            </a:xfrm>
            <a:prstGeom prst="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Estonia</a:t>
              </a:r>
            </a:p>
          </p:txBody>
        </p:sp>
        <p:sp>
          <p:nvSpPr>
            <p:cNvPr id="15" name="TextBox 14">
              <a:extLst>
                <a:ext uri="{FF2B5EF4-FFF2-40B4-BE49-F238E27FC236}">
                  <a16:creationId xmlns:a16="http://schemas.microsoft.com/office/drawing/2014/main" id="{B36D60BE-7FDF-479F-8AFA-70FFF1A42F70}"/>
                </a:ext>
              </a:extLst>
            </p:cNvPr>
            <p:cNvSpPr txBox="1"/>
            <p:nvPr/>
          </p:nvSpPr>
          <p:spPr>
            <a:xfrm>
              <a:off x="2124221" y="2111123"/>
              <a:ext cx="1519310" cy="584775"/>
            </a:xfrm>
            <a:prstGeom prst="rect">
              <a:avLst/>
            </a:prstGeom>
            <a:noFill/>
          </p:spPr>
          <p:txBody>
            <a:bodyPr wrap="square" rtlCol="0">
              <a:spAutoFit/>
            </a:bodyPr>
            <a:lstStyle/>
            <a:p>
              <a:r>
                <a:rPr lang="en-GB" sz="1600" dirty="0"/>
                <a:t>Fully automated</a:t>
              </a:r>
            </a:p>
          </p:txBody>
        </p:sp>
        <p:sp>
          <p:nvSpPr>
            <p:cNvPr id="16" name="TextBox 15">
              <a:extLst>
                <a:ext uri="{FF2B5EF4-FFF2-40B4-BE49-F238E27FC236}">
                  <a16:creationId xmlns:a16="http://schemas.microsoft.com/office/drawing/2014/main" id="{94B1FFD4-6E71-494C-9159-28AF1BED6864}"/>
                </a:ext>
              </a:extLst>
            </p:cNvPr>
            <p:cNvSpPr txBox="1"/>
            <p:nvPr/>
          </p:nvSpPr>
          <p:spPr>
            <a:xfrm>
              <a:off x="2124221" y="2763636"/>
              <a:ext cx="1519310" cy="830997"/>
            </a:xfrm>
            <a:prstGeom prst="rect">
              <a:avLst/>
            </a:prstGeom>
            <a:noFill/>
          </p:spPr>
          <p:txBody>
            <a:bodyPr wrap="square" rtlCol="0">
              <a:spAutoFit/>
            </a:bodyPr>
            <a:lstStyle/>
            <a:p>
              <a:r>
                <a:rPr lang="en-GB" sz="1600" dirty="0"/>
                <a:t>Selective with some private and all public</a:t>
              </a:r>
            </a:p>
          </p:txBody>
        </p:sp>
        <p:sp>
          <p:nvSpPr>
            <p:cNvPr id="17" name="TextBox 16">
              <a:extLst>
                <a:ext uri="{FF2B5EF4-FFF2-40B4-BE49-F238E27FC236}">
                  <a16:creationId xmlns:a16="http://schemas.microsoft.com/office/drawing/2014/main" id="{000A5D27-B013-45EB-910D-7BFAFA1CF4C4}"/>
                </a:ext>
              </a:extLst>
            </p:cNvPr>
            <p:cNvSpPr txBox="1"/>
            <p:nvPr/>
          </p:nvSpPr>
          <p:spPr>
            <a:xfrm>
              <a:off x="2124221" y="3818693"/>
              <a:ext cx="1355771" cy="338554"/>
            </a:xfrm>
            <a:prstGeom prst="rect">
              <a:avLst/>
            </a:prstGeom>
            <a:noFill/>
          </p:spPr>
          <p:txBody>
            <a:bodyPr wrap="square" rtlCol="0">
              <a:spAutoFit/>
            </a:bodyPr>
            <a:lstStyle/>
            <a:p>
              <a:r>
                <a:rPr lang="en-GB" sz="1600" dirty="0"/>
                <a:t>Automated</a:t>
              </a:r>
            </a:p>
          </p:txBody>
        </p:sp>
        <p:sp>
          <p:nvSpPr>
            <p:cNvPr id="18" name="TextBox 17">
              <a:extLst>
                <a:ext uri="{FF2B5EF4-FFF2-40B4-BE49-F238E27FC236}">
                  <a16:creationId xmlns:a16="http://schemas.microsoft.com/office/drawing/2014/main" id="{AABA1BD0-2FF0-45DB-904F-455E92CE9ECC}"/>
                </a:ext>
              </a:extLst>
            </p:cNvPr>
            <p:cNvSpPr txBox="1"/>
            <p:nvPr/>
          </p:nvSpPr>
          <p:spPr>
            <a:xfrm>
              <a:off x="2107955" y="4451388"/>
              <a:ext cx="1519310" cy="830997"/>
            </a:xfrm>
            <a:prstGeom prst="rect">
              <a:avLst/>
            </a:prstGeom>
            <a:noFill/>
          </p:spPr>
          <p:txBody>
            <a:bodyPr wrap="square" rtlCol="0">
              <a:spAutoFit/>
            </a:bodyPr>
            <a:lstStyle/>
            <a:p>
              <a:r>
                <a:rPr lang="en-GB" sz="1600" dirty="0"/>
                <a:t>Mixed (Capitation, budgets, FFS)</a:t>
              </a:r>
            </a:p>
          </p:txBody>
        </p:sp>
        <p:sp>
          <p:nvSpPr>
            <p:cNvPr id="19" name="TextBox 18">
              <a:extLst>
                <a:ext uri="{FF2B5EF4-FFF2-40B4-BE49-F238E27FC236}">
                  <a16:creationId xmlns:a16="http://schemas.microsoft.com/office/drawing/2014/main" id="{1F998655-36A3-4314-9072-5D0B692E05E6}"/>
                </a:ext>
              </a:extLst>
            </p:cNvPr>
            <p:cNvSpPr txBox="1"/>
            <p:nvPr/>
          </p:nvSpPr>
          <p:spPr>
            <a:xfrm>
              <a:off x="2124221" y="5337993"/>
              <a:ext cx="1519310" cy="555340"/>
            </a:xfrm>
            <a:prstGeom prst="rect">
              <a:avLst/>
            </a:prstGeom>
            <a:noFill/>
          </p:spPr>
          <p:txBody>
            <a:bodyPr wrap="square" rtlCol="0">
              <a:spAutoFit/>
            </a:bodyPr>
            <a:lstStyle/>
            <a:p>
              <a:r>
                <a:rPr lang="en-GB" sz="1600" dirty="0"/>
                <a:t>Routine monitoring </a:t>
              </a:r>
              <a:r>
                <a:rPr lang="en-GB" sz="1600" dirty="0" smtClean="0"/>
                <a:t>tools + IT</a:t>
              </a:r>
              <a:endParaRPr lang="en-GB" sz="1600" dirty="0"/>
            </a:p>
          </p:txBody>
        </p:sp>
        <p:sp>
          <p:nvSpPr>
            <p:cNvPr id="20" name="TextBox 19">
              <a:extLst>
                <a:ext uri="{FF2B5EF4-FFF2-40B4-BE49-F238E27FC236}">
                  <a16:creationId xmlns:a16="http://schemas.microsoft.com/office/drawing/2014/main" id="{74FA4BB6-AA85-4F14-9357-9C68BC5B69EA}"/>
                </a:ext>
              </a:extLst>
            </p:cNvPr>
            <p:cNvSpPr txBox="1"/>
            <p:nvPr/>
          </p:nvSpPr>
          <p:spPr>
            <a:xfrm>
              <a:off x="3627265" y="2084952"/>
              <a:ext cx="1568374" cy="784830"/>
            </a:xfrm>
            <a:prstGeom prst="rect">
              <a:avLst/>
            </a:prstGeom>
            <a:noFill/>
          </p:spPr>
          <p:txBody>
            <a:bodyPr wrap="square" rtlCol="0">
              <a:spAutoFit/>
            </a:bodyPr>
            <a:lstStyle/>
            <a:p>
              <a:r>
                <a:rPr lang="en-GB" sz="1500" dirty="0"/>
                <a:t>Fully automated/some fragmentation</a:t>
              </a:r>
            </a:p>
          </p:txBody>
        </p:sp>
        <p:sp>
          <p:nvSpPr>
            <p:cNvPr id="21" name="TextBox 20">
              <a:extLst>
                <a:ext uri="{FF2B5EF4-FFF2-40B4-BE49-F238E27FC236}">
                  <a16:creationId xmlns:a16="http://schemas.microsoft.com/office/drawing/2014/main" id="{87E7DBDC-776F-4E88-AFAC-54CDB39AC233}"/>
                </a:ext>
              </a:extLst>
            </p:cNvPr>
            <p:cNvSpPr txBox="1"/>
            <p:nvPr/>
          </p:nvSpPr>
          <p:spPr>
            <a:xfrm>
              <a:off x="3643531" y="2831374"/>
              <a:ext cx="1568374" cy="830997"/>
            </a:xfrm>
            <a:prstGeom prst="rect">
              <a:avLst/>
            </a:prstGeom>
            <a:noFill/>
          </p:spPr>
          <p:txBody>
            <a:bodyPr wrap="square" rtlCol="0">
              <a:spAutoFit/>
            </a:bodyPr>
            <a:lstStyle/>
            <a:p>
              <a:r>
                <a:rPr lang="en-GB" sz="1600" dirty="0"/>
                <a:t>Selective contracting private/public</a:t>
              </a:r>
            </a:p>
          </p:txBody>
        </p:sp>
        <p:sp>
          <p:nvSpPr>
            <p:cNvPr id="22" name="TextBox 21">
              <a:extLst>
                <a:ext uri="{FF2B5EF4-FFF2-40B4-BE49-F238E27FC236}">
                  <a16:creationId xmlns:a16="http://schemas.microsoft.com/office/drawing/2014/main" id="{8BDD2C60-3E0E-4B97-92E9-CDBD514B216D}"/>
                </a:ext>
              </a:extLst>
            </p:cNvPr>
            <p:cNvSpPr txBox="1"/>
            <p:nvPr/>
          </p:nvSpPr>
          <p:spPr>
            <a:xfrm>
              <a:off x="3627265" y="3811470"/>
              <a:ext cx="1519310" cy="338554"/>
            </a:xfrm>
            <a:prstGeom prst="rect">
              <a:avLst/>
            </a:prstGeom>
            <a:noFill/>
          </p:spPr>
          <p:txBody>
            <a:bodyPr wrap="square" rtlCol="0">
              <a:spAutoFit/>
            </a:bodyPr>
            <a:lstStyle/>
            <a:p>
              <a:r>
                <a:rPr lang="en-GB" sz="1600" dirty="0"/>
                <a:t>Automated</a:t>
              </a:r>
            </a:p>
          </p:txBody>
        </p:sp>
        <p:sp>
          <p:nvSpPr>
            <p:cNvPr id="23" name="TextBox 22">
              <a:extLst>
                <a:ext uri="{FF2B5EF4-FFF2-40B4-BE49-F238E27FC236}">
                  <a16:creationId xmlns:a16="http://schemas.microsoft.com/office/drawing/2014/main" id="{41479BEB-CA61-49A1-824A-4FD5EB8B5855}"/>
                </a:ext>
              </a:extLst>
            </p:cNvPr>
            <p:cNvSpPr txBox="1"/>
            <p:nvPr/>
          </p:nvSpPr>
          <p:spPr>
            <a:xfrm>
              <a:off x="3668063" y="4417892"/>
              <a:ext cx="1519310" cy="830997"/>
            </a:xfrm>
            <a:prstGeom prst="rect">
              <a:avLst/>
            </a:prstGeom>
            <a:noFill/>
          </p:spPr>
          <p:txBody>
            <a:bodyPr wrap="square" rtlCol="0">
              <a:spAutoFit/>
            </a:bodyPr>
            <a:lstStyle/>
            <a:p>
              <a:r>
                <a:rPr lang="en-GB" sz="1600" dirty="0"/>
                <a:t>Mixed (capitation, DRG, FFS)</a:t>
              </a:r>
            </a:p>
          </p:txBody>
        </p:sp>
        <p:sp>
          <p:nvSpPr>
            <p:cNvPr id="24" name="TextBox 23">
              <a:extLst>
                <a:ext uri="{FF2B5EF4-FFF2-40B4-BE49-F238E27FC236}">
                  <a16:creationId xmlns:a16="http://schemas.microsoft.com/office/drawing/2014/main" id="{B94EC86C-97B8-4D38-B123-1B602462CA55}"/>
                </a:ext>
              </a:extLst>
            </p:cNvPr>
            <p:cNvSpPr txBox="1"/>
            <p:nvPr/>
          </p:nvSpPr>
          <p:spPr>
            <a:xfrm>
              <a:off x="3557881" y="5334271"/>
              <a:ext cx="1519310" cy="830997"/>
            </a:xfrm>
            <a:prstGeom prst="rect">
              <a:avLst/>
            </a:prstGeom>
            <a:noFill/>
          </p:spPr>
          <p:txBody>
            <a:bodyPr wrap="square" rtlCol="0">
              <a:spAutoFit/>
            </a:bodyPr>
            <a:lstStyle/>
            <a:p>
              <a:r>
                <a:rPr lang="en-GB" sz="1600" dirty="0"/>
                <a:t>Routine monitoring tools</a:t>
              </a:r>
            </a:p>
          </p:txBody>
        </p:sp>
        <p:sp>
          <p:nvSpPr>
            <p:cNvPr id="25" name="TextBox 24">
              <a:extLst>
                <a:ext uri="{FF2B5EF4-FFF2-40B4-BE49-F238E27FC236}">
                  <a16:creationId xmlns:a16="http://schemas.microsoft.com/office/drawing/2014/main" id="{2ACD6D9F-FDA1-4AA8-BBD0-B7022A24DDF1}"/>
                </a:ext>
              </a:extLst>
            </p:cNvPr>
            <p:cNvSpPr txBox="1"/>
            <p:nvPr/>
          </p:nvSpPr>
          <p:spPr>
            <a:xfrm>
              <a:off x="5293848" y="2128779"/>
              <a:ext cx="1519310" cy="830997"/>
            </a:xfrm>
            <a:prstGeom prst="rect">
              <a:avLst/>
            </a:prstGeom>
            <a:noFill/>
          </p:spPr>
          <p:txBody>
            <a:bodyPr wrap="square" rtlCol="0">
              <a:spAutoFit/>
            </a:bodyPr>
            <a:lstStyle/>
            <a:p>
              <a:r>
                <a:rPr lang="en-GB" sz="1600" dirty="0"/>
                <a:t>Fully automated/integrated</a:t>
              </a:r>
            </a:p>
          </p:txBody>
        </p:sp>
        <p:sp>
          <p:nvSpPr>
            <p:cNvPr id="26" name="TextBox 25">
              <a:extLst>
                <a:ext uri="{FF2B5EF4-FFF2-40B4-BE49-F238E27FC236}">
                  <a16:creationId xmlns:a16="http://schemas.microsoft.com/office/drawing/2014/main" id="{A7A702A2-226F-46AD-B152-B652F4A1CB54}"/>
                </a:ext>
              </a:extLst>
            </p:cNvPr>
            <p:cNvSpPr txBox="1"/>
            <p:nvPr/>
          </p:nvSpPr>
          <p:spPr>
            <a:xfrm>
              <a:off x="5293848" y="2954863"/>
              <a:ext cx="1519310" cy="584775"/>
            </a:xfrm>
            <a:prstGeom prst="rect">
              <a:avLst/>
            </a:prstGeom>
            <a:noFill/>
          </p:spPr>
          <p:txBody>
            <a:bodyPr wrap="square" rtlCol="0">
              <a:spAutoFit/>
            </a:bodyPr>
            <a:lstStyle/>
            <a:p>
              <a:r>
                <a:rPr lang="en-GB" sz="1600" dirty="0"/>
                <a:t>Some selective contracting</a:t>
              </a:r>
            </a:p>
          </p:txBody>
        </p:sp>
        <p:sp>
          <p:nvSpPr>
            <p:cNvPr id="27" name="TextBox 26">
              <a:extLst>
                <a:ext uri="{FF2B5EF4-FFF2-40B4-BE49-F238E27FC236}">
                  <a16:creationId xmlns:a16="http://schemas.microsoft.com/office/drawing/2014/main" id="{6343649B-9AC8-4D3C-BA1C-3C65761BB60F}"/>
                </a:ext>
              </a:extLst>
            </p:cNvPr>
            <p:cNvSpPr txBox="1"/>
            <p:nvPr/>
          </p:nvSpPr>
          <p:spPr>
            <a:xfrm>
              <a:off x="5293848" y="3761885"/>
              <a:ext cx="1519310" cy="338554"/>
            </a:xfrm>
            <a:prstGeom prst="rect">
              <a:avLst/>
            </a:prstGeom>
            <a:noFill/>
          </p:spPr>
          <p:txBody>
            <a:bodyPr wrap="square" rtlCol="0">
              <a:spAutoFit/>
            </a:bodyPr>
            <a:lstStyle/>
            <a:p>
              <a:r>
                <a:rPr lang="en-GB" sz="1600" dirty="0"/>
                <a:t>Automated</a:t>
              </a:r>
            </a:p>
          </p:txBody>
        </p:sp>
        <p:sp>
          <p:nvSpPr>
            <p:cNvPr id="28" name="TextBox 27">
              <a:extLst>
                <a:ext uri="{FF2B5EF4-FFF2-40B4-BE49-F238E27FC236}">
                  <a16:creationId xmlns:a16="http://schemas.microsoft.com/office/drawing/2014/main" id="{0AF326DA-E4DB-4364-BC2E-9E416950E184}"/>
                </a:ext>
              </a:extLst>
            </p:cNvPr>
            <p:cNvSpPr txBox="1"/>
            <p:nvPr/>
          </p:nvSpPr>
          <p:spPr>
            <a:xfrm>
              <a:off x="5277582" y="4469044"/>
              <a:ext cx="1519310" cy="712264"/>
            </a:xfrm>
            <a:prstGeom prst="rect">
              <a:avLst/>
            </a:prstGeom>
            <a:noFill/>
          </p:spPr>
          <p:txBody>
            <a:bodyPr wrap="square" rtlCol="0">
              <a:spAutoFit/>
            </a:bodyPr>
            <a:lstStyle/>
            <a:p>
              <a:r>
                <a:rPr lang="en-GB" sz="1400" dirty="0"/>
                <a:t>Mixed </a:t>
              </a:r>
              <a:r>
                <a:rPr lang="en-GB" sz="1400" dirty="0" smtClean="0"/>
                <a:t>methods (</a:t>
              </a:r>
              <a:r>
                <a:rPr lang="en-GB" sz="1400" dirty="0"/>
                <a:t>Capitation, DRG, FFS, P4P</a:t>
              </a:r>
            </a:p>
          </p:txBody>
        </p:sp>
        <p:sp>
          <p:nvSpPr>
            <p:cNvPr id="29" name="TextBox 28">
              <a:extLst>
                <a:ext uri="{FF2B5EF4-FFF2-40B4-BE49-F238E27FC236}">
                  <a16:creationId xmlns:a16="http://schemas.microsoft.com/office/drawing/2014/main" id="{DDB027C7-3409-4773-8F86-A016A15B780C}"/>
                </a:ext>
              </a:extLst>
            </p:cNvPr>
            <p:cNvSpPr txBox="1"/>
            <p:nvPr/>
          </p:nvSpPr>
          <p:spPr>
            <a:xfrm>
              <a:off x="5293848" y="5355649"/>
              <a:ext cx="1519310" cy="830997"/>
            </a:xfrm>
            <a:prstGeom prst="rect">
              <a:avLst/>
            </a:prstGeom>
            <a:noFill/>
          </p:spPr>
          <p:txBody>
            <a:bodyPr wrap="square" rtlCol="0">
              <a:spAutoFit/>
            </a:bodyPr>
            <a:lstStyle/>
            <a:p>
              <a:r>
                <a:rPr lang="en-GB" sz="1600" dirty="0"/>
                <a:t>Routine monitoring tools</a:t>
              </a:r>
            </a:p>
          </p:txBody>
        </p:sp>
        <p:sp>
          <p:nvSpPr>
            <p:cNvPr id="30" name="TextBox 29">
              <a:extLst>
                <a:ext uri="{FF2B5EF4-FFF2-40B4-BE49-F238E27FC236}">
                  <a16:creationId xmlns:a16="http://schemas.microsoft.com/office/drawing/2014/main" id="{1A688003-4B0D-449A-A2F0-BBE9764C4E72}"/>
                </a:ext>
              </a:extLst>
            </p:cNvPr>
            <p:cNvSpPr txBox="1"/>
            <p:nvPr/>
          </p:nvSpPr>
          <p:spPr>
            <a:xfrm>
              <a:off x="6869788" y="2128779"/>
              <a:ext cx="1519310" cy="338554"/>
            </a:xfrm>
            <a:prstGeom prst="rect">
              <a:avLst/>
            </a:prstGeom>
            <a:noFill/>
          </p:spPr>
          <p:txBody>
            <a:bodyPr wrap="square" rtlCol="0">
              <a:spAutoFit/>
            </a:bodyPr>
            <a:lstStyle/>
            <a:p>
              <a:r>
                <a:rPr lang="en-GB" sz="1600" dirty="0"/>
                <a:t>Automated</a:t>
              </a:r>
            </a:p>
          </p:txBody>
        </p:sp>
        <p:sp>
          <p:nvSpPr>
            <p:cNvPr id="31" name="TextBox 30">
              <a:extLst>
                <a:ext uri="{FF2B5EF4-FFF2-40B4-BE49-F238E27FC236}">
                  <a16:creationId xmlns:a16="http://schemas.microsoft.com/office/drawing/2014/main" id="{2438B4AB-EEBF-4A21-9D4C-1DD5A309557B}"/>
                </a:ext>
              </a:extLst>
            </p:cNvPr>
            <p:cNvSpPr txBox="1"/>
            <p:nvPr/>
          </p:nvSpPr>
          <p:spPr>
            <a:xfrm>
              <a:off x="6869788" y="2830688"/>
              <a:ext cx="1519310" cy="738664"/>
            </a:xfrm>
            <a:prstGeom prst="rect">
              <a:avLst/>
            </a:prstGeom>
            <a:noFill/>
          </p:spPr>
          <p:txBody>
            <a:bodyPr wrap="square" rtlCol="0">
              <a:spAutoFit/>
            </a:bodyPr>
            <a:lstStyle/>
            <a:p>
              <a:r>
                <a:rPr lang="en-GB" sz="1400" dirty="0"/>
                <a:t>Selective contracting with public and private</a:t>
              </a:r>
            </a:p>
          </p:txBody>
        </p:sp>
        <p:sp>
          <p:nvSpPr>
            <p:cNvPr id="32" name="TextBox 31">
              <a:extLst>
                <a:ext uri="{FF2B5EF4-FFF2-40B4-BE49-F238E27FC236}">
                  <a16:creationId xmlns:a16="http://schemas.microsoft.com/office/drawing/2014/main" id="{0137F854-BFC9-4D1C-955F-7DC928F07537}"/>
                </a:ext>
              </a:extLst>
            </p:cNvPr>
            <p:cNvSpPr txBox="1"/>
            <p:nvPr/>
          </p:nvSpPr>
          <p:spPr>
            <a:xfrm>
              <a:off x="6869788" y="3655462"/>
              <a:ext cx="1519310" cy="338554"/>
            </a:xfrm>
            <a:prstGeom prst="rect">
              <a:avLst/>
            </a:prstGeom>
            <a:noFill/>
          </p:spPr>
          <p:txBody>
            <a:bodyPr wrap="square" rtlCol="0">
              <a:spAutoFit/>
            </a:bodyPr>
            <a:lstStyle/>
            <a:p>
              <a:r>
                <a:rPr lang="en-GB" sz="1600" dirty="0"/>
                <a:t>Automated</a:t>
              </a:r>
            </a:p>
          </p:txBody>
        </p:sp>
        <p:sp>
          <p:nvSpPr>
            <p:cNvPr id="33" name="TextBox 32">
              <a:extLst>
                <a:ext uri="{FF2B5EF4-FFF2-40B4-BE49-F238E27FC236}">
                  <a16:creationId xmlns:a16="http://schemas.microsoft.com/office/drawing/2014/main" id="{6BA1B7DC-E91C-473F-B05B-42DE21A90D6E}"/>
                </a:ext>
              </a:extLst>
            </p:cNvPr>
            <p:cNvSpPr txBox="1"/>
            <p:nvPr/>
          </p:nvSpPr>
          <p:spPr>
            <a:xfrm>
              <a:off x="6853522" y="4328277"/>
              <a:ext cx="1519310" cy="738664"/>
            </a:xfrm>
            <a:prstGeom prst="rect">
              <a:avLst/>
            </a:prstGeom>
            <a:noFill/>
          </p:spPr>
          <p:txBody>
            <a:bodyPr wrap="square" rtlCol="0">
              <a:spAutoFit/>
            </a:bodyPr>
            <a:lstStyle/>
            <a:p>
              <a:r>
                <a:rPr lang="en-GB" sz="1400" dirty="0"/>
                <a:t>Mixed methods(Capitation, DRG, FFS</a:t>
              </a:r>
            </a:p>
          </p:txBody>
        </p:sp>
        <p:sp>
          <p:nvSpPr>
            <p:cNvPr id="34" name="TextBox 33">
              <a:extLst>
                <a:ext uri="{FF2B5EF4-FFF2-40B4-BE49-F238E27FC236}">
                  <a16:creationId xmlns:a16="http://schemas.microsoft.com/office/drawing/2014/main" id="{00EE4827-BDBE-4877-9105-8E1C9BF4F624}"/>
                </a:ext>
              </a:extLst>
            </p:cNvPr>
            <p:cNvSpPr txBox="1"/>
            <p:nvPr/>
          </p:nvSpPr>
          <p:spPr>
            <a:xfrm>
              <a:off x="6869788" y="5355649"/>
              <a:ext cx="1519310" cy="830997"/>
            </a:xfrm>
            <a:prstGeom prst="rect">
              <a:avLst/>
            </a:prstGeom>
            <a:noFill/>
          </p:spPr>
          <p:txBody>
            <a:bodyPr wrap="square" rtlCol="0">
              <a:spAutoFit/>
            </a:bodyPr>
            <a:lstStyle/>
            <a:p>
              <a:r>
                <a:rPr lang="en-GB" sz="1600" dirty="0"/>
                <a:t>Routine monitoring tools</a:t>
              </a:r>
            </a:p>
          </p:txBody>
        </p:sp>
      </p:grpSp>
      <p:sp>
        <p:nvSpPr>
          <p:cNvPr id="51" name="Rectangle 50">
            <a:extLst>
              <a:ext uri="{FF2B5EF4-FFF2-40B4-BE49-F238E27FC236}">
                <a16:creationId xmlns:a16="http://schemas.microsoft.com/office/drawing/2014/main" id="{06AF1AD2-8C24-4503-ADBE-B1F759B822D1}"/>
              </a:ext>
            </a:extLst>
          </p:cNvPr>
          <p:cNvSpPr/>
          <p:nvPr/>
        </p:nvSpPr>
        <p:spPr>
          <a:xfrm>
            <a:off x="2544008" y="5995184"/>
            <a:ext cx="4863832" cy="754053"/>
          </a:xfrm>
          <a:prstGeom prst="rect">
            <a:avLst/>
          </a:prstGeom>
        </p:spPr>
        <p:txBody>
          <a:bodyPr wrap="none">
            <a:spAutoFit/>
          </a:bodyPr>
          <a:lstStyle/>
          <a:p>
            <a:pPr marL="342900" indent="-342900" defTabSz="533400">
              <a:lnSpc>
                <a:spcPct val="90000"/>
              </a:lnSpc>
              <a:spcBef>
                <a:spcPct val="0"/>
              </a:spcBef>
              <a:spcAft>
                <a:spcPct val="35000"/>
              </a:spcAft>
              <a:buFont typeface="Arial" panose="020B0604020202020204" pitchFamily="34" charset="0"/>
              <a:buChar char="•"/>
            </a:pPr>
            <a:r>
              <a:rPr lang="en-GB" sz="2000" dirty="0"/>
              <a:t>How are the processes like in Rwanda?</a:t>
            </a:r>
          </a:p>
          <a:p>
            <a:pPr marL="342900" indent="-342900" defTabSz="533400">
              <a:lnSpc>
                <a:spcPct val="90000"/>
              </a:lnSpc>
              <a:spcBef>
                <a:spcPct val="0"/>
              </a:spcBef>
              <a:spcAft>
                <a:spcPct val="35000"/>
              </a:spcAft>
              <a:buFont typeface="Arial" panose="020B0604020202020204" pitchFamily="34" charset="0"/>
              <a:buChar char="•"/>
            </a:pPr>
            <a:r>
              <a:rPr lang="en-GB" sz="2000" dirty="0"/>
              <a:t>Are there areas that can be improved on?</a:t>
            </a:r>
          </a:p>
        </p:txBody>
      </p:sp>
    </p:spTree>
    <p:extLst>
      <p:ext uri="{BB962C8B-B14F-4D97-AF65-F5344CB8AC3E}">
        <p14:creationId xmlns:p14="http://schemas.microsoft.com/office/powerpoint/2010/main" val="80256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676836" y="0"/>
            <a:ext cx="10515600" cy="1325563"/>
          </a:xfrm>
        </p:spPr>
        <p:txBody>
          <a:bodyPr>
            <a:normAutofit/>
          </a:bodyPr>
          <a:lstStyle/>
          <a:p>
            <a:r>
              <a:rPr lang="en-US" altLang="en-US" sz="3800" dirty="0" smtClean="0">
                <a:solidFill>
                  <a:srgbClr val="7030A0"/>
                </a:solidFill>
                <a:latin typeface="+mn-lt"/>
              </a:rPr>
              <a:t>Purchasing: what role does provider payment play?</a:t>
            </a:r>
          </a:p>
        </p:txBody>
      </p:sp>
      <p:sp>
        <p:nvSpPr>
          <p:cNvPr id="162819" name="Content Placeholder 2"/>
          <p:cNvSpPr>
            <a:spLocks noGrp="1"/>
          </p:cNvSpPr>
          <p:nvPr>
            <p:ph idx="1"/>
          </p:nvPr>
        </p:nvSpPr>
        <p:spPr>
          <a:xfrm>
            <a:off x="533400" y="1325562"/>
            <a:ext cx="10515600" cy="5124005"/>
          </a:xfrm>
        </p:spPr>
        <p:txBody>
          <a:bodyPr>
            <a:normAutofit fontScale="85000" lnSpcReduction="10000"/>
          </a:bodyPr>
          <a:lstStyle/>
          <a:p>
            <a:pPr>
              <a:lnSpc>
                <a:spcPct val="150000"/>
              </a:lnSpc>
            </a:pPr>
            <a:r>
              <a:rPr lang="en-US" altLang="en-US" dirty="0" smtClean="0"/>
              <a:t>Refers to methods/ mechanisms used to allocate resources to providers</a:t>
            </a:r>
          </a:p>
          <a:p>
            <a:pPr>
              <a:lnSpc>
                <a:spcPct val="150000"/>
              </a:lnSpc>
            </a:pPr>
            <a:r>
              <a:rPr lang="en-US" altLang="en-US" dirty="0" smtClean="0"/>
              <a:t>Generate incentives that can affect the behavior of service providers</a:t>
            </a:r>
          </a:p>
          <a:p>
            <a:pPr>
              <a:lnSpc>
                <a:spcPct val="150000"/>
              </a:lnSpc>
            </a:pPr>
            <a:r>
              <a:rPr lang="en-US" altLang="en-US" dirty="0" smtClean="0"/>
              <a:t>How we choose the unit of activity for payment affects the supply and quality of services, promote efficient use of resources and attention to continuity of care.</a:t>
            </a:r>
          </a:p>
          <a:p>
            <a:pPr>
              <a:lnSpc>
                <a:spcPct val="150000"/>
              </a:lnSpc>
            </a:pPr>
            <a:r>
              <a:rPr lang="en-US" altLang="en-US" dirty="0" smtClean="0"/>
              <a:t>Most countries use a mixture of payment methods.</a:t>
            </a:r>
          </a:p>
          <a:p>
            <a:pPr marL="0" indent="0">
              <a:lnSpc>
                <a:spcPct val="150000"/>
              </a:lnSpc>
              <a:buNone/>
            </a:pPr>
            <a:r>
              <a:rPr lang="en-US" altLang="en-US" sz="3000" dirty="0" smtClean="0"/>
              <a:t>	</a:t>
            </a:r>
            <a:r>
              <a:rPr lang="en-US" altLang="en-US" sz="3000" dirty="0" smtClean="0">
                <a:solidFill>
                  <a:srgbClr val="0070C0"/>
                </a:solidFill>
              </a:rPr>
              <a:t>«</a:t>
            </a:r>
            <a:r>
              <a:rPr lang="en-US" altLang="en-US" sz="3000" i="1" dirty="0">
                <a:solidFill>
                  <a:srgbClr val="0070C0"/>
                </a:solidFill>
              </a:rPr>
              <a:t>Picking a payment system is like picking someone to marry. All </a:t>
            </a:r>
            <a:r>
              <a:rPr lang="en-US" altLang="en-US" sz="3000" i="1" dirty="0" smtClean="0">
                <a:solidFill>
                  <a:srgbClr val="0070C0"/>
                </a:solidFill>
              </a:rPr>
              <a:t>	options </a:t>
            </a:r>
            <a:r>
              <a:rPr lang="en-US" altLang="en-US" sz="3000" i="1" dirty="0">
                <a:solidFill>
                  <a:srgbClr val="0070C0"/>
                </a:solidFill>
              </a:rPr>
              <a:t>are imperfect. The question is what problems are you </a:t>
            </a:r>
            <a:r>
              <a:rPr lang="en-US" altLang="en-US" sz="3000" i="1" dirty="0" smtClean="0">
                <a:solidFill>
                  <a:srgbClr val="0070C0"/>
                </a:solidFill>
              </a:rPr>
              <a:t>	prepared </a:t>
            </a:r>
            <a:r>
              <a:rPr lang="en-US" altLang="en-US" sz="3000" i="1" dirty="0">
                <a:solidFill>
                  <a:srgbClr val="0070C0"/>
                </a:solidFill>
              </a:rPr>
              <a:t>to live with in the long run</a:t>
            </a:r>
            <a:r>
              <a:rPr lang="en-US" altLang="en-US" sz="3000" dirty="0">
                <a:solidFill>
                  <a:srgbClr val="0070C0"/>
                </a:solidFill>
              </a:rPr>
              <a:t>» Prof W. Hsiao</a:t>
            </a:r>
          </a:p>
          <a:p>
            <a:pPr>
              <a:lnSpc>
                <a:spcPct val="150000"/>
              </a:lnSpc>
            </a:pPr>
            <a:endParaRPr lang="en-US" altLang="en-US" sz="1400" dirty="0" smtClean="0"/>
          </a:p>
        </p:txBody>
      </p:sp>
    </p:spTree>
    <p:extLst>
      <p:ext uri="{BB962C8B-B14F-4D97-AF65-F5344CB8AC3E}">
        <p14:creationId xmlns:p14="http://schemas.microsoft.com/office/powerpoint/2010/main" val="626201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6982"/>
          </a:xfrm>
        </p:spPr>
        <p:txBody>
          <a:bodyPr>
            <a:noAutofit/>
          </a:bodyPr>
          <a:lstStyle/>
          <a:p>
            <a:r>
              <a:rPr lang="en-US" sz="3800" dirty="0">
                <a:solidFill>
                  <a:srgbClr val="7030A0"/>
                </a:solidFill>
                <a:latin typeface="+mn-lt"/>
              </a:rPr>
              <a:t>Incentives</a:t>
            </a:r>
          </a:p>
        </p:txBody>
      </p:sp>
      <p:pic>
        <p:nvPicPr>
          <p:cNvPr id="5" name="Picture 4">
            <a:extLst>
              <a:ext uri="{FF2B5EF4-FFF2-40B4-BE49-F238E27FC236}">
                <a16:creationId xmlns:a16="http://schemas.microsoft.com/office/drawing/2014/main" id="{FCB7BD7E-2018-427F-AB75-E8A22F48D761}"/>
              </a:ext>
            </a:extLst>
          </p:cNvPr>
          <p:cNvPicPr>
            <a:picLocks noChangeAspect="1"/>
          </p:cNvPicPr>
          <p:nvPr/>
        </p:nvPicPr>
        <p:blipFill>
          <a:blip r:embed="rId2"/>
          <a:stretch>
            <a:fillRect/>
          </a:stretch>
        </p:blipFill>
        <p:spPr>
          <a:xfrm>
            <a:off x="969264" y="1846860"/>
            <a:ext cx="9764071" cy="4646016"/>
          </a:xfrm>
          <a:prstGeom prst="rect">
            <a:avLst/>
          </a:prstGeom>
        </p:spPr>
      </p:pic>
      <p:sp>
        <p:nvSpPr>
          <p:cNvPr id="6" name="TextBox 5">
            <a:extLst>
              <a:ext uri="{FF2B5EF4-FFF2-40B4-BE49-F238E27FC236}">
                <a16:creationId xmlns:a16="http://schemas.microsoft.com/office/drawing/2014/main" id="{4ECC5ECD-AE78-42C0-90FC-FE49759B0CB4}"/>
              </a:ext>
            </a:extLst>
          </p:cNvPr>
          <p:cNvSpPr txBox="1"/>
          <p:nvPr/>
        </p:nvSpPr>
        <p:spPr>
          <a:xfrm>
            <a:off x="1554480" y="1316736"/>
            <a:ext cx="8245725" cy="523220"/>
          </a:xfrm>
          <a:prstGeom prst="rect">
            <a:avLst/>
          </a:prstGeom>
          <a:noFill/>
        </p:spPr>
        <p:txBody>
          <a:bodyPr wrap="square" rtlCol="0">
            <a:spAutoFit/>
          </a:bodyPr>
          <a:lstStyle/>
          <a:p>
            <a:r>
              <a:rPr lang="en-US" sz="2800" b="1" dirty="0"/>
              <a:t>All provider payment systems create incentives</a:t>
            </a:r>
          </a:p>
        </p:txBody>
      </p:sp>
    </p:spTree>
    <p:extLst>
      <p:ext uri="{BB962C8B-B14F-4D97-AF65-F5344CB8AC3E}">
        <p14:creationId xmlns:p14="http://schemas.microsoft.com/office/powerpoint/2010/main" val="206149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a:xfrm>
            <a:off x="587189" y="99769"/>
            <a:ext cx="10515600" cy="1253543"/>
          </a:xfrm>
        </p:spPr>
        <p:txBody>
          <a:bodyPr>
            <a:normAutofit/>
          </a:bodyPr>
          <a:lstStyle/>
          <a:p>
            <a:r>
              <a:rPr lang="en-US" altLang="en-US" sz="4000" dirty="0" smtClean="0">
                <a:solidFill>
                  <a:srgbClr val="7030A0"/>
                </a:solidFill>
                <a:latin typeface="+mn-lt"/>
              </a:rPr>
              <a:t>Purchasing</a:t>
            </a:r>
            <a:r>
              <a:rPr lang="en-US" altLang="en-US" sz="4000" dirty="0">
                <a:solidFill>
                  <a:srgbClr val="7030A0"/>
                </a:solidFill>
                <a:latin typeface="+mn-lt"/>
              </a:rPr>
              <a:t>: provider payment methods</a:t>
            </a:r>
            <a:endParaRPr lang="en-US" altLang="en-US" sz="4000" dirty="0" smtClean="0">
              <a:solidFill>
                <a:srgbClr val="7030A0"/>
              </a:solidFill>
              <a:latin typeface="+mn-lt"/>
            </a:endParaRPr>
          </a:p>
        </p:txBody>
      </p:sp>
      <p:sp>
        <p:nvSpPr>
          <p:cNvPr id="163843" name="Content Placeholder 2"/>
          <p:cNvSpPr>
            <a:spLocks noGrp="1"/>
          </p:cNvSpPr>
          <p:nvPr>
            <p:ph idx="1"/>
          </p:nvPr>
        </p:nvSpPr>
        <p:spPr>
          <a:xfrm>
            <a:off x="838200" y="1682496"/>
            <a:ext cx="10515600" cy="4494467"/>
          </a:xfrm>
        </p:spPr>
        <p:txBody>
          <a:bodyPr/>
          <a:lstStyle/>
          <a:p>
            <a:pPr>
              <a:lnSpc>
                <a:spcPct val="150000"/>
              </a:lnSpc>
            </a:pPr>
            <a:r>
              <a:rPr lang="en-US" altLang="en-US" dirty="0" smtClean="0"/>
              <a:t>Strategic purchasing decisions create powerful incentives that influence the actions of all the organizations and individuals in the healthcare system</a:t>
            </a:r>
          </a:p>
          <a:p>
            <a:pPr>
              <a:lnSpc>
                <a:spcPct val="150000"/>
              </a:lnSpc>
            </a:pPr>
            <a:r>
              <a:rPr lang="en-US" altLang="en-US" dirty="0" smtClean="0"/>
              <a:t>Draw your attention to what incentives payment schemes create for both buyers and sellers and how you can adjust them to further the goals of health sector reform</a:t>
            </a:r>
          </a:p>
          <a:p>
            <a:pPr>
              <a:lnSpc>
                <a:spcPct val="150000"/>
              </a:lnSpc>
            </a:pPr>
            <a:endParaRPr lang="en-US" altLang="en-US" dirty="0" smtClean="0"/>
          </a:p>
        </p:txBody>
      </p:sp>
    </p:spTree>
    <p:extLst>
      <p:ext uri="{BB962C8B-B14F-4D97-AF65-F5344CB8AC3E}">
        <p14:creationId xmlns:p14="http://schemas.microsoft.com/office/powerpoint/2010/main" val="4122809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normAutofit/>
          </a:bodyPr>
          <a:lstStyle/>
          <a:p>
            <a:r>
              <a:rPr lang="en-US" altLang="en-US" sz="4000" dirty="0">
                <a:solidFill>
                  <a:srgbClr val="7030A0"/>
                </a:solidFill>
                <a:latin typeface="+mn-lt"/>
              </a:rPr>
              <a:t>Purchasing or payment methods</a:t>
            </a:r>
          </a:p>
        </p:txBody>
      </p:sp>
      <p:sp>
        <p:nvSpPr>
          <p:cNvPr id="166915" name="Content Placeholder 2"/>
          <p:cNvSpPr>
            <a:spLocks noGrp="1"/>
          </p:cNvSpPr>
          <p:nvPr>
            <p:ph idx="1"/>
          </p:nvPr>
        </p:nvSpPr>
        <p:spPr>
          <a:xfrm>
            <a:off x="838200" y="1825625"/>
            <a:ext cx="10920984" cy="4351338"/>
          </a:xfrm>
        </p:spPr>
        <p:txBody>
          <a:bodyPr>
            <a:normAutofit/>
          </a:bodyPr>
          <a:lstStyle/>
          <a:p>
            <a:pPr>
              <a:lnSpc>
                <a:spcPct val="114000"/>
              </a:lnSpc>
            </a:pPr>
            <a:r>
              <a:rPr lang="en-US" altLang="en-US" sz="3000" dirty="0"/>
              <a:t>Empirical evidence shows </a:t>
            </a:r>
            <a:r>
              <a:rPr lang="en-US" altLang="en-US" sz="3000" dirty="0">
                <a:solidFill>
                  <a:srgbClr val="C00000"/>
                </a:solidFill>
              </a:rPr>
              <a:t>financial incentives </a:t>
            </a:r>
            <a:r>
              <a:rPr lang="en-US" altLang="en-US" sz="3000" dirty="0"/>
              <a:t>are among the most important </a:t>
            </a:r>
            <a:r>
              <a:rPr lang="en-US" altLang="en-US" sz="3000" dirty="0">
                <a:solidFill>
                  <a:srgbClr val="C00000"/>
                </a:solidFill>
              </a:rPr>
              <a:t>influences</a:t>
            </a:r>
            <a:r>
              <a:rPr lang="en-US" altLang="en-US" sz="3000" dirty="0"/>
              <a:t> over </a:t>
            </a:r>
            <a:r>
              <a:rPr lang="en-US" altLang="en-US" sz="3000" dirty="0">
                <a:solidFill>
                  <a:srgbClr val="C00000"/>
                </a:solidFill>
              </a:rPr>
              <a:t>organizational</a:t>
            </a:r>
            <a:r>
              <a:rPr lang="en-US" altLang="en-US" sz="3000" dirty="0"/>
              <a:t> and </a:t>
            </a:r>
            <a:r>
              <a:rPr lang="en-US" altLang="en-US" sz="3000" dirty="0">
                <a:solidFill>
                  <a:srgbClr val="C00000"/>
                </a:solidFill>
              </a:rPr>
              <a:t>individual behavior </a:t>
            </a:r>
            <a:r>
              <a:rPr lang="en-US" altLang="en-US" sz="3000" dirty="0"/>
              <a:t>in the health sector</a:t>
            </a:r>
          </a:p>
          <a:p>
            <a:pPr>
              <a:lnSpc>
                <a:spcPct val="150000"/>
              </a:lnSpc>
            </a:pPr>
            <a:r>
              <a:rPr lang="en-US" altLang="en-US" sz="3000" dirty="0"/>
              <a:t>Unlike regulation, financial incentives rely on the “carrot” of monetary reward to induce changes in behavior</a:t>
            </a:r>
          </a:p>
          <a:p>
            <a:endParaRPr lang="en-US" altLang="en-US" sz="3000" dirty="0" smtClean="0"/>
          </a:p>
        </p:txBody>
      </p:sp>
    </p:spTree>
    <p:extLst>
      <p:ext uri="{BB962C8B-B14F-4D97-AF65-F5344CB8AC3E}">
        <p14:creationId xmlns:p14="http://schemas.microsoft.com/office/powerpoint/2010/main" val="3576739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normAutofit/>
          </a:bodyPr>
          <a:lstStyle/>
          <a:p>
            <a:r>
              <a:rPr lang="en-US" altLang="en-US" sz="4000" dirty="0">
                <a:solidFill>
                  <a:srgbClr val="7030A0"/>
                </a:solidFill>
                <a:latin typeface="+mn-lt"/>
              </a:rPr>
              <a:t>Purchasing or payment methods</a:t>
            </a:r>
          </a:p>
        </p:txBody>
      </p:sp>
      <p:sp>
        <p:nvSpPr>
          <p:cNvPr id="167939" name="Content Placeholder 2"/>
          <p:cNvSpPr>
            <a:spLocks noGrp="1"/>
          </p:cNvSpPr>
          <p:nvPr>
            <p:ph idx="1"/>
          </p:nvPr>
        </p:nvSpPr>
        <p:spPr>
          <a:xfrm>
            <a:off x="838200" y="1825624"/>
            <a:ext cx="10515600" cy="4648327"/>
          </a:xfrm>
        </p:spPr>
        <p:txBody>
          <a:bodyPr>
            <a:normAutofit/>
          </a:bodyPr>
          <a:lstStyle/>
          <a:p>
            <a:pPr>
              <a:lnSpc>
                <a:spcPct val="114000"/>
              </a:lnSpc>
            </a:pPr>
            <a:r>
              <a:rPr lang="en-US" altLang="en-US" sz="3200" dirty="0" smtClean="0"/>
              <a:t>You can link payment to influence the quantity of services (asymmetry of information)</a:t>
            </a:r>
          </a:p>
          <a:p>
            <a:pPr>
              <a:lnSpc>
                <a:spcPct val="114000"/>
              </a:lnSpc>
            </a:pPr>
            <a:r>
              <a:rPr lang="en-US" altLang="en-US" sz="3200" dirty="0" smtClean="0"/>
              <a:t>You can link payment to influence quality of services is more difficult:</a:t>
            </a:r>
          </a:p>
          <a:p>
            <a:pPr lvl="1">
              <a:lnSpc>
                <a:spcPct val="114000"/>
              </a:lnSpc>
            </a:pPr>
            <a:r>
              <a:rPr lang="en-US" altLang="en-US" sz="2800" dirty="0" smtClean="0"/>
              <a:t>Clinical quality (skill and judgment of providers)</a:t>
            </a:r>
          </a:p>
          <a:p>
            <a:pPr lvl="1">
              <a:lnSpc>
                <a:spcPct val="114000"/>
              </a:lnSpc>
            </a:pPr>
            <a:r>
              <a:rPr lang="en-US" altLang="en-US" sz="2800" dirty="0" smtClean="0"/>
              <a:t>Service quality (amenity, convenience etc.) is highly multidimensional and vary from individual to individual</a:t>
            </a:r>
          </a:p>
          <a:p>
            <a:pPr>
              <a:lnSpc>
                <a:spcPct val="114000"/>
              </a:lnSpc>
            </a:pPr>
            <a:endParaRPr lang="en-US" altLang="en-US" sz="3200" dirty="0" smtClean="0"/>
          </a:p>
        </p:txBody>
      </p:sp>
    </p:spTree>
    <p:extLst>
      <p:ext uri="{BB962C8B-B14F-4D97-AF65-F5344CB8AC3E}">
        <p14:creationId xmlns:p14="http://schemas.microsoft.com/office/powerpoint/2010/main" val="429094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a:xfrm>
            <a:off x="746760" y="8192"/>
            <a:ext cx="10515600" cy="1325563"/>
          </a:xfrm>
        </p:spPr>
        <p:txBody>
          <a:bodyPr>
            <a:normAutofit/>
          </a:bodyPr>
          <a:lstStyle/>
          <a:p>
            <a:r>
              <a:rPr lang="en-US" altLang="en-US" sz="4000" dirty="0">
                <a:solidFill>
                  <a:srgbClr val="7030A0"/>
                </a:solidFill>
                <a:latin typeface="+mn-lt"/>
              </a:rPr>
              <a:t>Purchasing or payment methods</a:t>
            </a:r>
          </a:p>
        </p:txBody>
      </p:sp>
      <p:sp>
        <p:nvSpPr>
          <p:cNvPr id="168963" name="Content Placeholder 2"/>
          <p:cNvSpPr>
            <a:spLocks noGrp="1"/>
          </p:cNvSpPr>
          <p:nvPr>
            <p:ph idx="1"/>
          </p:nvPr>
        </p:nvSpPr>
        <p:spPr>
          <a:xfrm>
            <a:off x="475488" y="1489520"/>
            <a:ext cx="11716512" cy="4856416"/>
          </a:xfrm>
        </p:spPr>
        <p:txBody>
          <a:bodyPr>
            <a:noAutofit/>
          </a:bodyPr>
          <a:lstStyle/>
          <a:p>
            <a:pPr>
              <a:lnSpc>
                <a:spcPct val="114000"/>
              </a:lnSpc>
            </a:pPr>
            <a:r>
              <a:rPr lang="en-US" altLang="en-US" dirty="0"/>
              <a:t>For example:</a:t>
            </a:r>
          </a:p>
          <a:p>
            <a:pPr lvl="1">
              <a:lnSpc>
                <a:spcPct val="114000"/>
              </a:lnSpc>
            </a:pPr>
            <a:r>
              <a:rPr lang="en-US" altLang="en-US" sz="2800" dirty="0"/>
              <a:t>Pay more for new technology, and hospitals will rush to acquire MRI machines</a:t>
            </a:r>
          </a:p>
          <a:p>
            <a:pPr lvl="1">
              <a:lnSpc>
                <a:spcPct val="114000"/>
              </a:lnSpc>
            </a:pPr>
            <a:r>
              <a:rPr lang="en-US" altLang="en-US" sz="2800" dirty="0"/>
              <a:t>Pay hospital more for each day a patient stays, and lengths of stay go up</a:t>
            </a:r>
          </a:p>
          <a:p>
            <a:pPr lvl="1">
              <a:lnSpc>
                <a:spcPct val="114000"/>
              </a:lnSpc>
            </a:pPr>
            <a:r>
              <a:rPr lang="en-US" altLang="en-US" sz="2800" dirty="0"/>
              <a:t>Pay more for caesarian sections, and their rate goes up and rate of normal deliveries will go down</a:t>
            </a:r>
          </a:p>
          <a:p>
            <a:pPr lvl="1">
              <a:lnSpc>
                <a:spcPct val="114000"/>
              </a:lnSpc>
            </a:pPr>
            <a:r>
              <a:rPr lang="en-US" altLang="en-US" sz="2800" dirty="0"/>
              <a:t>Pay doctors on salary, they will see fewer patients. Pay them for each visit, they will see more patients</a:t>
            </a:r>
          </a:p>
          <a:p>
            <a:pPr lvl="1">
              <a:lnSpc>
                <a:spcPct val="114000"/>
              </a:lnSpc>
            </a:pPr>
            <a:r>
              <a:rPr lang="en-US" altLang="en-US" sz="2800" dirty="0"/>
              <a:t>Pay hospital a fixed fee per admission, they will discharge patients quicker and sicker</a:t>
            </a:r>
          </a:p>
        </p:txBody>
      </p:sp>
    </p:spTree>
    <p:extLst>
      <p:ext uri="{BB962C8B-B14F-4D97-AF65-F5344CB8AC3E}">
        <p14:creationId xmlns:p14="http://schemas.microsoft.com/office/powerpoint/2010/main" val="1459457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856" y="72517"/>
            <a:ext cx="10515600" cy="1325563"/>
          </a:xfrm>
        </p:spPr>
        <p:txBody>
          <a:bodyPr>
            <a:normAutofit/>
          </a:bodyPr>
          <a:lstStyle/>
          <a:p>
            <a:r>
              <a:rPr lang="en-US" sz="4000" dirty="0" smtClean="0">
                <a:solidFill>
                  <a:srgbClr val="7030A0"/>
                </a:solidFill>
                <a:latin typeface="+mn-lt"/>
              </a:rPr>
              <a:t>Who are the purchasers?</a:t>
            </a:r>
            <a:endParaRPr lang="en-US" sz="4000" dirty="0">
              <a:solidFill>
                <a:srgbClr val="7030A0"/>
              </a:solidFill>
              <a:latin typeface="+mn-lt"/>
            </a:endParaRPr>
          </a:p>
        </p:txBody>
      </p:sp>
      <p:sp>
        <p:nvSpPr>
          <p:cNvPr id="3" name="Content Placeholder 2"/>
          <p:cNvSpPr>
            <a:spLocks noGrp="1"/>
          </p:cNvSpPr>
          <p:nvPr>
            <p:ph idx="1"/>
          </p:nvPr>
        </p:nvSpPr>
        <p:spPr>
          <a:xfrm>
            <a:off x="838200" y="1398080"/>
            <a:ext cx="10515600" cy="4778883"/>
          </a:xfrm>
        </p:spPr>
        <p:txBody>
          <a:bodyPr>
            <a:normAutofit/>
          </a:bodyPr>
          <a:lstStyle/>
          <a:p>
            <a:pPr>
              <a:lnSpc>
                <a:spcPct val="150000"/>
              </a:lnSpc>
            </a:pPr>
            <a:r>
              <a:rPr lang="en-US" dirty="0" smtClean="0"/>
              <a:t>Ministry of Finance and Economic Planning</a:t>
            </a:r>
          </a:p>
          <a:p>
            <a:pPr>
              <a:lnSpc>
                <a:spcPct val="150000"/>
              </a:lnSpc>
            </a:pPr>
            <a:r>
              <a:rPr lang="en-US" dirty="0" smtClean="0"/>
              <a:t>Ministry of Health</a:t>
            </a:r>
          </a:p>
          <a:p>
            <a:pPr>
              <a:lnSpc>
                <a:spcPct val="150000"/>
              </a:lnSpc>
            </a:pPr>
            <a:r>
              <a:rPr lang="en-US" dirty="0" smtClean="0"/>
              <a:t>Social health Insurance fund(s): RSSB (ex-RAMA), MMI</a:t>
            </a:r>
          </a:p>
          <a:p>
            <a:pPr>
              <a:lnSpc>
                <a:spcPct val="150000"/>
              </a:lnSpc>
            </a:pPr>
            <a:r>
              <a:rPr lang="en-US" dirty="0" smtClean="0"/>
              <a:t>Private heath Insurance fund(s)</a:t>
            </a:r>
          </a:p>
          <a:p>
            <a:pPr>
              <a:lnSpc>
                <a:spcPct val="150000"/>
              </a:lnSpc>
            </a:pPr>
            <a:r>
              <a:rPr lang="en-US" dirty="0" smtClean="0"/>
              <a:t>Community based health Insurance fund(s)</a:t>
            </a:r>
          </a:p>
          <a:p>
            <a:pPr marL="0" indent="0">
              <a:lnSpc>
                <a:spcPct val="150000"/>
              </a:lnSpc>
              <a:buNone/>
            </a:pPr>
            <a:endParaRPr lang="en-US" dirty="0" smtClean="0"/>
          </a:p>
        </p:txBody>
      </p:sp>
    </p:spTree>
    <p:extLst>
      <p:ext uri="{BB962C8B-B14F-4D97-AF65-F5344CB8AC3E}">
        <p14:creationId xmlns:p14="http://schemas.microsoft.com/office/powerpoint/2010/main" val="2500573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694944" y="232774"/>
            <a:ext cx="9734272" cy="857250"/>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7030A0"/>
                </a:solidFill>
                <a:latin typeface="+mn-lt"/>
              </a:rPr>
              <a:t>Provider Payment Incentives—Best Practices</a:t>
            </a:r>
          </a:p>
        </p:txBody>
      </p:sp>
      <p:sp>
        <p:nvSpPr>
          <p:cNvPr id="14" name="Up Arrow Callout 10"/>
          <p:cNvSpPr/>
          <p:nvPr/>
        </p:nvSpPr>
        <p:spPr>
          <a:xfrm>
            <a:off x="1049466" y="1726723"/>
            <a:ext cx="4621642" cy="778748"/>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spcFirstLastPara="0" vert="horz" wrap="square" lIns="128016" tIns="128016" rIns="128016" bIns="128016" numCol="1" spcCol="1270" anchor="ctr" anchorCtr="0">
            <a:noAutofit/>
          </a:bodyPr>
          <a:lstStyle/>
          <a:p>
            <a:pPr algn="ctr" defTabSz="800100">
              <a:lnSpc>
                <a:spcPct val="114000"/>
              </a:lnSpc>
              <a:spcBef>
                <a:spcPct val="0"/>
              </a:spcBef>
              <a:spcAft>
                <a:spcPct val="35000"/>
              </a:spcAft>
            </a:pPr>
            <a:r>
              <a:rPr lang="en-US" dirty="0"/>
              <a:t>Choose the </a:t>
            </a:r>
            <a:r>
              <a:rPr lang="en-US" b="1" dirty="0">
                <a:solidFill>
                  <a:schemeClr val="accent5">
                    <a:lumMod val="75000"/>
                  </a:schemeClr>
                </a:solidFill>
              </a:rPr>
              <a:t>right mix of provider payment methods</a:t>
            </a:r>
            <a:endParaRPr lang="en-US" dirty="0"/>
          </a:p>
        </p:txBody>
      </p:sp>
      <p:grpSp>
        <p:nvGrpSpPr>
          <p:cNvPr id="6" name="Group 5"/>
          <p:cNvGrpSpPr/>
          <p:nvPr/>
        </p:nvGrpSpPr>
        <p:grpSpPr>
          <a:xfrm>
            <a:off x="5764162" y="1704026"/>
            <a:ext cx="5226926" cy="801445"/>
            <a:chOff x="5653549" y="1129033"/>
            <a:chExt cx="6969234" cy="1068593"/>
          </a:xfrm>
        </p:grpSpPr>
        <p:sp>
          <p:nvSpPr>
            <p:cNvPr id="17" name="Right Arrow 16"/>
            <p:cNvSpPr/>
            <p:nvPr/>
          </p:nvSpPr>
          <p:spPr>
            <a:xfrm>
              <a:off x="5653549" y="1427355"/>
              <a:ext cx="180727" cy="471949"/>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Up Arrow Callout 10"/>
            <p:cNvSpPr/>
            <p:nvPr/>
          </p:nvSpPr>
          <p:spPr>
            <a:xfrm>
              <a:off x="5942432" y="1129033"/>
              <a:ext cx="6680351" cy="1068593"/>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r>
                <a:rPr lang="en-US" dirty="0"/>
                <a:t>Appropriate for the country </a:t>
              </a:r>
              <a:r>
                <a:rPr lang="en-US" b="1" dirty="0">
                  <a:solidFill>
                    <a:schemeClr val="accent2">
                      <a:lumMod val="75000"/>
                    </a:schemeClr>
                  </a:solidFill>
                </a:rPr>
                <a:t>context</a:t>
              </a:r>
              <a:r>
                <a:rPr lang="en-US" dirty="0"/>
                <a:t> and create the right incentives to achieve </a:t>
              </a:r>
              <a:r>
                <a:rPr lang="en-US" b="1" dirty="0">
                  <a:solidFill>
                    <a:schemeClr val="accent2">
                      <a:lumMod val="75000"/>
                    </a:schemeClr>
                  </a:solidFill>
                </a:rPr>
                <a:t>objectives</a:t>
              </a:r>
            </a:p>
          </p:txBody>
        </p:sp>
      </p:grpSp>
      <p:sp>
        <p:nvSpPr>
          <p:cNvPr id="11" name="Up Arrow Callout 8"/>
          <p:cNvSpPr/>
          <p:nvPr/>
        </p:nvSpPr>
        <p:spPr>
          <a:xfrm>
            <a:off x="1170432" y="2717383"/>
            <a:ext cx="4500676" cy="801445"/>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r>
              <a:rPr lang="en-US" b="1" dirty="0">
                <a:solidFill>
                  <a:schemeClr val="accent5">
                    <a:lumMod val="75000"/>
                  </a:schemeClr>
                </a:solidFill>
              </a:rPr>
              <a:t>Strategically design </a:t>
            </a:r>
            <a:r>
              <a:rPr lang="en-US" dirty="0"/>
              <a:t>the payment system </a:t>
            </a:r>
          </a:p>
        </p:txBody>
      </p:sp>
      <p:grpSp>
        <p:nvGrpSpPr>
          <p:cNvPr id="7" name="Group 6"/>
          <p:cNvGrpSpPr/>
          <p:nvPr/>
        </p:nvGrpSpPr>
        <p:grpSpPr>
          <a:xfrm>
            <a:off x="5748536" y="2717383"/>
            <a:ext cx="5242552" cy="801445"/>
            <a:chOff x="5632714" y="2480175"/>
            <a:chExt cx="6990069" cy="1068593"/>
          </a:xfrm>
        </p:grpSpPr>
        <p:sp>
          <p:nvSpPr>
            <p:cNvPr id="20" name="Up Arrow Callout 10"/>
            <p:cNvSpPr/>
            <p:nvPr/>
          </p:nvSpPr>
          <p:spPr>
            <a:xfrm>
              <a:off x="5926514" y="2480175"/>
              <a:ext cx="6696269" cy="1068593"/>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r>
                <a:rPr lang="en-US" dirty="0"/>
                <a:t>Payment system is based on a </a:t>
              </a:r>
              <a:r>
                <a:rPr lang="en-US" b="1" dirty="0">
                  <a:solidFill>
                    <a:schemeClr val="accent2">
                      <a:lumMod val="75000"/>
                    </a:schemeClr>
                  </a:solidFill>
                </a:rPr>
                <a:t>formula</a:t>
              </a:r>
              <a:r>
                <a:rPr lang="en-US" dirty="0"/>
                <a:t> with strategic decision about each </a:t>
              </a:r>
              <a:r>
                <a:rPr lang="en-US" b="1" dirty="0">
                  <a:solidFill>
                    <a:schemeClr val="accent2">
                      <a:lumMod val="75000"/>
                    </a:schemeClr>
                  </a:solidFill>
                </a:rPr>
                <a:t>component</a:t>
              </a:r>
            </a:p>
          </p:txBody>
        </p:sp>
        <p:sp>
          <p:nvSpPr>
            <p:cNvPr id="21" name="Right Arrow 20"/>
            <p:cNvSpPr/>
            <p:nvPr/>
          </p:nvSpPr>
          <p:spPr>
            <a:xfrm>
              <a:off x="5632714" y="2778497"/>
              <a:ext cx="180727" cy="471949"/>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8" name="Up Arrow Callout 6"/>
          <p:cNvSpPr/>
          <p:nvPr/>
        </p:nvSpPr>
        <p:spPr>
          <a:xfrm>
            <a:off x="1170432" y="3802806"/>
            <a:ext cx="4512615" cy="726639"/>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r>
              <a:rPr lang="en-US" dirty="0"/>
              <a:t>Create the </a:t>
            </a:r>
            <a:r>
              <a:rPr lang="en-US" b="1" dirty="0">
                <a:solidFill>
                  <a:schemeClr val="accent5">
                    <a:lumMod val="75000"/>
                  </a:schemeClr>
                </a:solidFill>
              </a:rPr>
              <a:t>right implementation arrangements and supporting systems</a:t>
            </a:r>
            <a:endParaRPr lang="en-US" dirty="0">
              <a:solidFill>
                <a:schemeClr val="accent5">
                  <a:lumMod val="75000"/>
                </a:schemeClr>
              </a:solidFill>
            </a:endParaRPr>
          </a:p>
        </p:txBody>
      </p:sp>
      <p:grpSp>
        <p:nvGrpSpPr>
          <p:cNvPr id="9" name="Group 8"/>
          <p:cNvGrpSpPr/>
          <p:nvPr/>
        </p:nvGrpSpPr>
        <p:grpSpPr>
          <a:xfrm>
            <a:off x="5753100" y="3730740"/>
            <a:ext cx="5237988" cy="798706"/>
            <a:chOff x="5638799" y="3831318"/>
            <a:chExt cx="6983985" cy="1064941"/>
          </a:xfrm>
        </p:grpSpPr>
        <p:sp>
          <p:nvSpPr>
            <p:cNvPr id="22" name="Right Arrow 21"/>
            <p:cNvSpPr/>
            <p:nvPr/>
          </p:nvSpPr>
          <p:spPr>
            <a:xfrm>
              <a:off x="5638799" y="4129639"/>
              <a:ext cx="180727" cy="471949"/>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Up Arrow Callout 10"/>
            <p:cNvSpPr/>
            <p:nvPr/>
          </p:nvSpPr>
          <p:spPr>
            <a:xfrm>
              <a:off x="5926514" y="3831318"/>
              <a:ext cx="6696270" cy="1064941"/>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r>
                <a:rPr lang="en-US" dirty="0"/>
                <a:t>Clear </a:t>
              </a:r>
              <a:r>
                <a:rPr lang="en-US" b="1" dirty="0">
                  <a:solidFill>
                    <a:schemeClr val="accent2">
                      <a:lumMod val="75000"/>
                    </a:schemeClr>
                  </a:solidFill>
                </a:rPr>
                <a:t>contracts</a:t>
              </a:r>
              <a:r>
                <a:rPr lang="en-US" dirty="0"/>
                <a:t>, </a:t>
              </a:r>
              <a:r>
                <a:rPr lang="en-US" b="1" dirty="0">
                  <a:solidFill>
                    <a:schemeClr val="accent2">
                      <a:lumMod val="75000"/>
                    </a:schemeClr>
                  </a:solidFill>
                </a:rPr>
                <a:t>information systems</a:t>
              </a:r>
              <a:r>
                <a:rPr lang="en-US" dirty="0"/>
                <a:t>, </a:t>
              </a:r>
              <a:r>
                <a:rPr lang="en-US" b="1" dirty="0">
                  <a:solidFill>
                    <a:schemeClr val="accent2">
                      <a:lumMod val="75000"/>
                    </a:schemeClr>
                  </a:solidFill>
                </a:rPr>
                <a:t>complementary measures</a:t>
              </a:r>
            </a:p>
          </p:txBody>
        </p:sp>
      </p:grpSp>
      <p:grpSp>
        <p:nvGrpSpPr>
          <p:cNvPr id="3" name="Group 2"/>
          <p:cNvGrpSpPr/>
          <p:nvPr/>
        </p:nvGrpSpPr>
        <p:grpSpPr>
          <a:xfrm>
            <a:off x="1170432" y="4813423"/>
            <a:ext cx="4512614" cy="660046"/>
            <a:chOff x="-2303086" y="3809054"/>
            <a:chExt cx="9999286" cy="837565"/>
          </a:xfrm>
          <a:solidFill>
            <a:srgbClr val="A50021"/>
          </a:solidFill>
          <a:effectLst>
            <a:outerShdw blurRad="50800" dist="38100" dir="5400000" algn="t" rotWithShape="0">
              <a:prstClr val="black">
                <a:alpha val="40000"/>
              </a:prstClr>
            </a:outerShdw>
          </a:effectLst>
        </p:grpSpPr>
        <p:sp>
          <p:nvSpPr>
            <p:cNvPr id="4" name="Rectangle 3"/>
            <p:cNvSpPr/>
            <p:nvPr/>
          </p:nvSpPr>
          <p:spPr>
            <a:xfrm>
              <a:off x="0" y="3812531"/>
              <a:ext cx="7696200" cy="834088"/>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sp>
        <p:sp>
          <p:nvSpPr>
            <p:cNvPr id="5" name="Rectangle 4"/>
            <p:cNvSpPr/>
            <p:nvPr/>
          </p:nvSpPr>
          <p:spPr>
            <a:xfrm>
              <a:off x="-2303086" y="3809054"/>
              <a:ext cx="9999286" cy="837564"/>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r>
                <a:rPr lang="en-US" dirty="0"/>
                <a:t>Calculate </a:t>
              </a:r>
              <a:r>
                <a:rPr lang="en-US" b="1" dirty="0">
                  <a:solidFill>
                    <a:schemeClr val="accent5">
                      <a:lumMod val="75000"/>
                    </a:schemeClr>
                  </a:solidFill>
                </a:rPr>
                <a:t>appropriate payment rates</a:t>
              </a:r>
            </a:p>
          </p:txBody>
        </p:sp>
      </p:grpSp>
      <p:grpSp>
        <p:nvGrpSpPr>
          <p:cNvPr id="10" name="Group 9"/>
          <p:cNvGrpSpPr/>
          <p:nvPr/>
        </p:nvGrpSpPr>
        <p:grpSpPr>
          <a:xfrm>
            <a:off x="5748536" y="4744095"/>
            <a:ext cx="5242552" cy="729373"/>
            <a:chOff x="5632714" y="5182459"/>
            <a:chExt cx="6990069" cy="972497"/>
          </a:xfrm>
        </p:grpSpPr>
        <p:sp>
          <p:nvSpPr>
            <p:cNvPr id="25" name="Up Arrow Callout 10"/>
            <p:cNvSpPr/>
            <p:nvPr/>
          </p:nvSpPr>
          <p:spPr>
            <a:xfrm>
              <a:off x="5942431" y="5182459"/>
              <a:ext cx="6680352" cy="972497"/>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r>
                <a:rPr lang="en-US" dirty="0"/>
                <a:t>Payment rates based on a combination of</a:t>
              </a:r>
              <a:r>
                <a:rPr lang="en-US" b="1" dirty="0">
                  <a:solidFill>
                    <a:schemeClr val="accent2">
                      <a:lumMod val="75000"/>
                    </a:schemeClr>
                  </a:solidFill>
                </a:rPr>
                <a:t> policy priorities,</a:t>
              </a:r>
              <a:r>
                <a:rPr lang="en-US" dirty="0"/>
                <a:t> </a:t>
              </a:r>
              <a:r>
                <a:rPr lang="en-US" b="1" dirty="0">
                  <a:solidFill>
                    <a:schemeClr val="accent2">
                      <a:lumMod val="75000"/>
                    </a:schemeClr>
                  </a:solidFill>
                </a:rPr>
                <a:t>cost information</a:t>
              </a:r>
              <a:r>
                <a:rPr lang="en-US" dirty="0"/>
                <a:t> and </a:t>
              </a:r>
              <a:r>
                <a:rPr lang="en-US" b="1" dirty="0">
                  <a:solidFill>
                    <a:schemeClr val="accent2">
                      <a:lumMod val="75000"/>
                    </a:schemeClr>
                  </a:solidFill>
                </a:rPr>
                <a:t>negotiation</a:t>
              </a:r>
            </a:p>
          </p:txBody>
        </p:sp>
        <p:sp>
          <p:nvSpPr>
            <p:cNvPr id="26" name="Right Arrow 25"/>
            <p:cNvSpPr/>
            <p:nvPr/>
          </p:nvSpPr>
          <p:spPr>
            <a:xfrm>
              <a:off x="5632714" y="5480781"/>
              <a:ext cx="180727" cy="471949"/>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868492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a:xfrm>
            <a:off x="838200" y="1"/>
            <a:ext cx="10515600" cy="1109472"/>
          </a:xfrm>
        </p:spPr>
        <p:txBody>
          <a:bodyPr>
            <a:normAutofit/>
          </a:bodyPr>
          <a:lstStyle/>
          <a:p>
            <a:r>
              <a:rPr lang="en-US" altLang="en-US" sz="4000" dirty="0">
                <a:solidFill>
                  <a:srgbClr val="7030A0"/>
                </a:solidFill>
                <a:latin typeface="+mn-lt"/>
              </a:rPr>
              <a:t>Purchasing: provider payment methods</a:t>
            </a:r>
            <a:endParaRPr lang="en-US" altLang="en-US" sz="4000" dirty="0" smtClean="0">
              <a:solidFill>
                <a:srgbClr val="7030A0"/>
              </a:solidFill>
              <a:latin typeface="+mn-lt"/>
            </a:endParaRPr>
          </a:p>
        </p:txBody>
      </p:sp>
      <p:pic>
        <p:nvPicPr>
          <p:cNvPr id="1689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77320" y="816864"/>
            <a:ext cx="8804880" cy="5925312"/>
          </a:xfrm>
        </p:spPr>
      </p:pic>
    </p:spTree>
    <p:extLst>
      <p:ext uri="{BB962C8B-B14F-4D97-AF65-F5344CB8AC3E}">
        <p14:creationId xmlns:p14="http://schemas.microsoft.com/office/powerpoint/2010/main" val="3574660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a:xfrm>
            <a:off x="838200" y="0"/>
            <a:ext cx="10515600" cy="1325563"/>
          </a:xfrm>
        </p:spPr>
        <p:txBody>
          <a:bodyPr>
            <a:normAutofit/>
          </a:bodyPr>
          <a:lstStyle/>
          <a:p>
            <a:r>
              <a:rPr lang="en-US" altLang="en-US" sz="4000" dirty="0">
                <a:solidFill>
                  <a:srgbClr val="7030A0"/>
                </a:solidFill>
                <a:latin typeface="+mn-lt"/>
              </a:rPr>
              <a:t>Purchasing: provider payment methods</a:t>
            </a:r>
            <a:endParaRPr lang="en-US" altLang="en-US" sz="4000" dirty="0" smtClean="0">
              <a:solidFill>
                <a:srgbClr val="7030A0"/>
              </a:solidFill>
              <a:latin typeface="+mn-lt"/>
            </a:endParaRPr>
          </a:p>
        </p:txBody>
      </p:sp>
      <p:sp>
        <p:nvSpPr>
          <p:cNvPr id="169987" name="Content Placeholder 2"/>
          <p:cNvSpPr>
            <a:spLocks noGrp="1"/>
          </p:cNvSpPr>
          <p:nvPr>
            <p:ph idx="1"/>
          </p:nvPr>
        </p:nvSpPr>
        <p:spPr>
          <a:xfrm>
            <a:off x="838200" y="1325563"/>
            <a:ext cx="10515600" cy="4851400"/>
          </a:xfrm>
        </p:spPr>
        <p:txBody>
          <a:bodyPr>
            <a:normAutofit fontScale="92500" lnSpcReduction="10000"/>
          </a:bodyPr>
          <a:lstStyle/>
          <a:p>
            <a:pPr>
              <a:lnSpc>
                <a:spcPct val="114000"/>
              </a:lnSpc>
            </a:pPr>
            <a:r>
              <a:rPr lang="en-US" altLang="en-US" u="sng" dirty="0" smtClean="0"/>
              <a:t>Fee-for service</a:t>
            </a:r>
            <a:r>
              <a:rPr lang="en-US" altLang="en-US" dirty="0" smtClean="0"/>
              <a:t>: the </a:t>
            </a:r>
            <a:r>
              <a:rPr lang="en-US" altLang="en-US" i="1" dirty="0" smtClean="0"/>
              <a:t>unit of payment consists of individual visits or clinical activities</a:t>
            </a:r>
            <a:r>
              <a:rPr lang="en-US" altLang="en-US" dirty="0" smtClean="0"/>
              <a:t> such as injections, laboratory tests, and x-rays</a:t>
            </a:r>
          </a:p>
          <a:p>
            <a:pPr>
              <a:lnSpc>
                <a:spcPct val="114000"/>
              </a:lnSpc>
            </a:pPr>
            <a:endParaRPr lang="en-US" altLang="en-US" dirty="0" smtClean="0"/>
          </a:p>
          <a:p>
            <a:pPr>
              <a:lnSpc>
                <a:spcPct val="114000"/>
              </a:lnSpc>
            </a:pPr>
            <a:r>
              <a:rPr lang="en-US" altLang="en-US" u="sng" dirty="0" smtClean="0"/>
              <a:t>Salary</a:t>
            </a:r>
            <a:r>
              <a:rPr lang="en-US" altLang="en-US" dirty="0" smtClean="0"/>
              <a:t>: the </a:t>
            </a:r>
            <a:r>
              <a:rPr lang="en-US" altLang="en-US" i="1" dirty="0" smtClean="0"/>
              <a:t>unit of payment is based on a time period</a:t>
            </a:r>
            <a:r>
              <a:rPr lang="en-US" altLang="en-US" dirty="0" smtClean="0"/>
              <a:t> that employed health providers are at work, regardless of the number of patients seen, volume of services, or costs of services provided</a:t>
            </a:r>
          </a:p>
          <a:p>
            <a:pPr>
              <a:lnSpc>
                <a:spcPct val="114000"/>
              </a:lnSpc>
            </a:pPr>
            <a:endParaRPr lang="en-US" altLang="en-US" dirty="0" smtClean="0"/>
          </a:p>
          <a:p>
            <a:pPr>
              <a:lnSpc>
                <a:spcPct val="114000"/>
              </a:lnSpc>
            </a:pPr>
            <a:r>
              <a:rPr lang="en-US" altLang="en-US" u="sng" dirty="0"/>
              <a:t>Salary plus bonus</a:t>
            </a:r>
            <a:r>
              <a:rPr lang="en-US" altLang="en-US" dirty="0"/>
              <a:t>: the unit of payment=</a:t>
            </a:r>
            <a:r>
              <a:rPr lang="en-US" altLang="en-US" i="1" dirty="0"/>
              <a:t>salary</a:t>
            </a:r>
            <a:r>
              <a:rPr lang="en-US" altLang="en-US" dirty="0"/>
              <a:t> supplemented by </a:t>
            </a:r>
            <a:r>
              <a:rPr lang="en-US" altLang="en-US" i="1" dirty="0"/>
              <a:t>bonus of various kind based on performance </a:t>
            </a:r>
            <a:r>
              <a:rPr lang="en-US" altLang="en-US" dirty="0"/>
              <a:t>(individual productivity, patient satisfaction, test ordering </a:t>
            </a:r>
            <a:r>
              <a:rPr lang="en-US" altLang="en-US" dirty="0" smtClean="0"/>
              <a:t>behavior)</a:t>
            </a:r>
            <a:endParaRPr lang="en-US" altLang="en-US" dirty="0"/>
          </a:p>
          <a:p>
            <a:pPr marL="0" indent="0">
              <a:lnSpc>
                <a:spcPct val="114000"/>
              </a:lnSpc>
              <a:buNone/>
            </a:pPr>
            <a:endParaRPr lang="en-US" altLang="en-US" dirty="0" smtClean="0"/>
          </a:p>
          <a:p>
            <a:pPr>
              <a:lnSpc>
                <a:spcPct val="114000"/>
              </a:lnSpc>
            </a:pPr>
            <a:endParaRPr lang="en-US" altLang="en-US" dirty="0" smtClean="0"/>
          </a:p>
        </p:txBody>
      </p:sp>
    </p:spTree>
    <p:extLst>
      <p:ext uri="{BB962C8B-B14F-4D97-AF65-F5344CB8AC3E}">
        <p14:creationId xmlns:p14="http://schemas.microsoft.com/office/powerpoint/2010/main" val="729075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a:xfrm>
            <a:off x="960120" y="0"/>
            <a:ext cx="10515600" cy="1325563"/>
          </a:xfrm>
        </p:spPr>
        <p:txBody>
          <a:bodyPr>
            <a:normAutofit/>
          </a:bodyPr>
          <a:lstStyle/>
          <a:p>
            <a:r>
              <a:rPr lang="en-US" altLang="en-US" sz="4000" dirty="0">
                <a:solidFill>
                  <a:srgbClr val="7030A0"/>
                </a:solidFill>
                <a:latin typeface="+mn-lt"/>
              </a:rPr>
              <a:t>Purchasing: provider payment methods</a:t>
            </a:r>
            <a:endParaRPr lang="en-US" altLang="en-US" sz="4000" dirty="0" smtClean="0">
              <a:solidFill>
                <a:srgbClr val="7030A0"/>
              </a:solidFill>
              <a:latin typeface="+mn-lt"/>
            </a:endParaRPr>
          </a:p>
        </p:txBody>
      </p:sp>
      <p:sp>
        <p:nvSpPr>
          <p:cNvPr id="172035" name="Content Placeholder 2"/>
          <p:cNvSpPr>
            <a:spLocks noGrp="1"/>
          </p:cNvSpPr>
          <p:nvPr>
            <p:ph idx="1"/>
          </p:nvPr>
        </p:nvSpPr>
        <p:spPr/>
        <p:txBody>
          <a:bodyPr/>
          <a:lstStyle/>
          <a:p>
            <a:pPr>
              <a:lnSpc>
                <a:spcPct val="114000"/>
              </a:lnSpc>
            </a:pPr>
            <a:r>
              <a:rPr lang="en-US" altLang="en-US" u="sng" dirty="0" smtClean="0"/>
              <a:t>Capitation</a:t>
            </a:r>
            <a:r>
              <a:rPr lang="en-US" altLang="en-US" dirty="0" smtClean="0"/>
              <a:t>: the </a:t>
            </a:r>
            <a:r>
              <a:rPr lang="en-US" altLang="en-US" i="1" dirty="0" smtClean="0"/>
              <a:t>unit of payment</a:t>
            </a:r>
            <a:r>
              <a:rPr lang="en-US" altLang="en-US" dirty="0" smtClean="0"/>
              <a:t> is defined </a:t>
            </a:r>
            <a:r>
              <a:rPr lang="en-US" altLang="en-US" i="1" dirty="0" smtClean="0"/>
              <a:t>on a per person basis</a:t>
            </a:r>
            <a:r>
              <a:rPr lang="en-US" altLang="en-US" dirty="0" smtClean="0"/>
              <a:t>. </a:t>
            </a:r>
            <a:r>
              <a:rPr lang="en-US" dirty="0"/>
              <a:t>Providers are paid a fixed amount in advance to provide a </a:t>
            </a:r>
            <a:r>
              <a:rPr lang="en-US" b="1" dirty="0"/>
              <a:t>defined set of services for each individual enrolled for a fixed period of </a:t>
            </a:r>
            <a:r>
              <a:rPr lang="en-US" b="1" dirty="0" smtClean="0"/>
              <a:t>time. </a:t>
            </a:r>
            <a:r>
              <a:rPr lang="en-US" altLang="en-US" dirty="0" smtClean="0"/>
              <a:t>The most common capitation payment is when a fixed rate is paid to a general practitioner for each patient registered with him for that month, regardless of the services required by or rendered to the patient.</a:t>
            </a:r>
          </a:p>
          <a:p>
            <a:pPr>
              <a:lnSpc>
                <a:spcPct val="114000"/>
              </a:lnSpc>
            </a:pPr>
            <a:endParaRPr lang="en-US" altLang="en-US" dirty="0" smtClean="0"/>
          </a:p>
        </p:txBody>
      </p:sp>
    </p:spTree>
    <p:extLst>
      <p:ext uri="{BB962C8B-B14F-4D97-AF65-F5344CB8AC3E}">
        <p14:creationId xmlns:p14="http://schemas.microsoft.com/office/powerpoint/2010/main" val="835006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838200" y="0"/>
            <a:ext cx="10515600" cy="1325563"/>
          </a:xfrm>
        </p:spPr>
        <p:txBody>
          <a:bodyPr>
            <a:normAutofit/>
          </a:bodyPr>
          <a:lstStyle/>
          <a:p>
            <a:r>
              <a:rPr lang="en-US" altLang="en-US" sz="4000" dirty="0">
                <a:solidFill>
                  <a:srgbClr val="7030A0"/>
                </a:solidFill>
                <a:latin typeface="+mn-lt"/>
              </a:rPr>
              <a:t>Purchasing: provider payment methods</a:t>
            </a:r>
            <a:endParaRPr lang="en-US" altLang="en-US" sz="4000" dirty="0" smtClean="0">
              <a:solidFill>
                <a:srgbClr val="7030A0"/>
              </a:solidFill>
              <a:latin typeface="+mn-lt"/>
            </a:endParaRPr>
          </a:p>
        </p:txBody>
      </p:sp>
      <p:sp>
        <p:nvSpPr>
          <p:cNvPr id="173059" name="Content Placeholder 2"/>
          <p:cNvSpPr>
            <a:spLocks noGrp="1"/>
          </p:cNvSpPr>
          <p:nvPr>
            <p:ph idx="1"/>
          </p:nvPr>
        </p:nvSpPr>
        <p:spPr/>
        <p:txBody>
          <a:bodyPr/>
          <a:lstStyle/>
          <a:p>
            <a:pPr>
              <a:lnSpc>
                <a:spcPct val="114000"/>
              </a:lnSpc>
            </a:pPr>
            <a:r>
              <a:rPr lang="en-US" altLang="en-US" u="sng" dirty="0" smtClean="0"/>
              <a:t>Per-diem</a:t>
            </a:r>
            <a:r>
              <a:rPr lang="en-US" altLang="en-US" dirty="0" smtClean="0"/>
              <a:t>: the unit of payment is </a:t>
            </a:r>
            <a:r>
              <a:rPr lang="en-US" altLang="en-US" i="1" dirty="0" smtClean="0"/>
              <a:t>a fixed rate paid </a:t>
            </a:r>
            <a:r>
              <a:rPr lang="en-US" altLang="en-US" i="1" u="sng" dirty="0" smtClean="0"/>
              <a:t>per day </a:t>
            </a:r>
            <a:r>
              <a:rPr lang="en-US" altLang="en-US" i="1" dirty="0" smtClean="0"/>
              <a:t>of hospitalization</a:t>
            </a:r>
            <a:r>
              <a:rPr lang="en-US" altLang="en-US" dirty="0" smtClean="0"/>
              <a:t> regardless of the actual services given or their costs. Commonly used for hospitals.</a:t>
            </a:r>
          </a:p>
          <a:p>
            <a:pPr marL="0" indent="0">
              <a:lnSpc>
                <a:spcPct val="114000"/>
              </a:lnSpc>
              <a:buNone/>
            </a:pPr>
            <a:endParaRPr lang="en-US" altLang="en-US" dirty="0" smtClean="0"/>
          </a:p>
          <a:p>
            <a:pPr>
              <a:lnSpc>
                <a:spcPct val="114000"/>
              </a:lnSpc>
            </a:pPr>
            <a:r>
              <a:rPr lang="en-US" altLang="en-US" u="sng" dirty="0" smtClean="0"/>
              <a:t>Per admission</a:t>
            </a:r>
            <a:r>
              <a:rPr lang="en-US" altLang="en-US" dirty="0" smtClean="0"/>
              <a:t>: the unit of payment is </a:t>
            </a:r>
            <a:r>
              <a:rPr lang="en-US" altLang="en-US" i="1" dirty="0" smtClean="0"/>
              <a:t>a fixed amount based </a:t>
            </a:r>
            <a:r>
              <a:rPr lang="en-US" altLang="en-US" i="1" u="sng" dirty="0" smtClean="0"/>
              <a:t>on admission</a:t>
            </a:r>
            <a:r>
              <a:rPr lang="en-US" altLang="en-US" dirty="0" smtClean="0"/>
              <a:t>. The payment is made to cover all the services during a particular hospital stay regardless of the actual services provided.</a:t>
            </a:r>
          </a:p>
          <a:p>
            <a:pPr>
              <a:lnSpc>
                <a:spcPct val="114000"/>
              </a:lnSpc>
            </a:pPr>
            <a:endParaRPr lang="en-US" altLang="en-US" dirty="0" smtClean="0"/>
          </a:p>
        </p:txBody>
      </p:sp>
    </p:spTree>
    <p:extLst>
      <p:ext uri="{BB962C8B-B14F-4D97-AF65-F5344CB8AC3E}">
        <p14:creationId xmlns:p14="http://schemas.microsoft.com/office/powerpoint/2010/main" val="2670377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a:xfrm>
            <a:off x="838200" y="0"/>
            <a:ext cx="10515600" cy="1325563"/>
          </a:xfrm>
        </p:spPr>
        <p:txBody>
          <a:bodyPr>
            <a:normAutofit/>
          </a:bodyPr>
          <a:lstStyle/>
          <a:p>
            <a:r>
              <a:rPr lang="en-US" altLang="en-US" sz="4000" dirty="0">
                <a:solidFill>
                  <a:srgbClr val="7030A0"/>
                </a:solidFill>
                <a:latin typeface="+mn-lt"/>
              </a:rPr>
              <a:t>Purchasing: provider payment methods</a:t>
            </a:r>
            <a:endParaRPr lang="en-US" altLang="en-US" sz="4000" dirty="0" smtClean="0">
              <a:solidFill>
                <a:srgbClr val="7030A0"/>
              </a:solidFill>
              <a:latin typeface="+mn-lt"/>
            </a:endParaRPr>
          </a:p>
        </p:txBody>
      </p:sp>
      <p:sp>
        <p:nvSpPr>
          <p:cNvPr id="174083" name="Content Placeholder 2"/>
          <p:cNvSpPr>
            <a:spLocks noGrp="1"/>
          </p:cNvSpPr>
          <p:nvPr>
            <p:ph idx="1"/>
          </p:nvPr>
        </p:nvSpPr>
        <p:spPr>
          <a:xfrm>
            <a:off x="838200" y="1825625"/>
            <a:ext cx="10515600" cy="4351338"/>
          </a:xfrm>
        </p:spPr>
        <p:txBody>
          <a:bodyPr/>
          <a:lstStyle/>
          <a:p>
            <a:pPr>
              <a:lnSpc>
                <a:spcPct val="114000"/>
              </a:lnSpc>
            </a:pPr>
            <a:r>
              <a:rPr lang="en-US" altLang="en-US" u="sng" dirty="0" smtClean="0"/>
              <a:t>Case mixed adjusted per admission</a:t>
            </a:r>
            <a:r>
              <a:rPr lang="en-US" altLang="en-US" dirty="0" smtClean="0"/>
              <a:t>: the </a:t>
            </a:r>
            <a:r>
              <a:rPr lang="en-US" altLang="en-US" i="1" dirty="0" smtClean="0"/>
              <a:t>unit of payment is the disease and treatment categories</a:t>
            </a:r>
            <a:r>
              <a:rPr lang="en-US" altLang="en-US" dirty="0" smtClean="0"/>
              <a:t>. Hospitals are paid a fixed amount per admission depending on patient clinical characteristics. </a:t>
            </a:r>
          </a:p>
          <a:p>
            <a:pPr marL="0" indent="0">
              <a:lnSpc>
                <a:spcPct val="114000"/>
              </a:lnSpc>
              <a:buNone/>
            </a:pPr>
            <a:r>
              <a:rPr lang="en-US" altLang="en-US" dirty="0" smtClean="0"/>
              <a:t>Ex: the Diagnosis related group (DRG). Each DRG has a payment weight assign to it based on the average resources used to treat patients in that DRG.</a:t>
            </a:r>
          </a:p>
          <a:p>
            <a:pPr>
              <a:lnSpc>
                <a:spcPct val="114000"/>
              </a:lnSpc>
            </a:pPr>
            <a:endParaRPr lang="en-US" altLang="en-US" dirty="0" smtClean="0"/>
          </a:p>
        </p:txBody>
      </p:sp>
    </p:spTree>
    <p:extLst>
      <p:ext uri="{BB962C8B-B14F-4D97-AF65-F5344CB8AC3E}">
        <p14:creationId xmlns:p14="http://schemas.microsoft.com/office/powerpoint/2010/main" val="3448984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a:xfrm>
            <a:off x="838200" y="0"/>
            <a:ext cx="10515600" cy="1325563"/>
          </a:xfrm>
        </p:spPr>
        <p:txBody>
          <a:bodyPr>
            <a:normAutofit/>
          </a:bodyPr>
          <a:lstStyle/>
          <a:p>
            <a:r>
              <a:rPr lang="en-US" altLang="en-US" sz="4000" dirty="0">
                <a:solidFill>
                  <a:srgbClr val="7030A0"/>
                </a:solidFill>
                <a:latin typeface="+mn-lt"/>
              </a:rPr>
              <a:t>Purchasing: provider payment methods</a:t>
            </a:r>
            <a:endParaRPr lang="en-US" altLang="en-US" sz="4000" dirty="0" smtClean="0">
              <a:solidFill>
                <a:srgbClr val="7030A0"/>
              </a:solidFill>
              <a:latin typeface="+mn-lt"/>
            </a:endParaRPr>
          </a:p>
        </p:txBody>
      </p:sp>
      <p:sp>
        <p:nvSpPr>
          <p:cNvPr id="175107" name="Content Placeholder 2"/>
          <p:cNvSpPr>
            <a:spLocks noGrp="1"/>
          </p:cNvSpPr>
          <p:nvPr>
            <p:ph idx="1"/>
          </p:nvPr>
        </p:nvSpPr>
        <p:spPr>
          <a:xfrm>
            <a:off x="838200" y="1554480"/>
            <a:ext cx="10515600" cy="4622483"/>
          </a:xfrm>
        </p:spPr>
        <p:txBody>
          <a:bodyPr>
            <a:normAutofit/>
          </a:bodyPr>
          <a:lstStyle/>
          <a:p>
            <a:pPr marL="0" marR="0">
              <a:lnSpc>
                <a:spcPct val="124000"/>
              </a:lnSpc>
              <a:spcBef>
                <a:spcPts val="0"/>
              </a:spcBef>
              <a:spcAft>
                <a:spcPts val="0"/>
              </a:spcAft>
            </a:pPr>
            <a:r>
              <a:rPr lang="en-US" altLang="en-US" u="sng" dirty="0" smtClean="0"/>
              <a:t>Line budget</a:t>
            </a:r>
            <a:r>
              <a:rPr lang="en-US" altLang="en-US" dirty="0" smtClean="0"/>
              <a:t>: the </a:t>
            </a:r>
            <a:r>
              <a:rPr lang="en-US" altLang="en-US" i="1" dirty="0" smtClean="0"/>
              <a:t>unit of payment is an expense category</a:t>
            </a:r>
            <a:r>
              <a:rPr lang="en-US" altLang="en-US" dirty="0" smtClean="0"/>
              <a:t> (e.g. salary, supplies, transportation, drugs) for an organization. </a:t>
            </a:r>
            <a:r>
              <a:rPr lang="en-US" dirty="0"/>
              <a:t>Providers receive a fixed amount to cover </a:t>
            </a:r>
            <a:r>
              <a:rPr lang="en-US" b="1" dirty="0"/>
              <a:t>specific input expenses </a:t>
            </a:r>
            <a:r>
              <a:rPr lang="en-US" dirty="0"/>
              <a:t>(e.g., personnel, drugs, utilities,).</a:t>
            </a:r>
            <a:endParaRPr lang="en-US" dirty="0">
              <a:latin typeface="Times New Roman"/>
              <a:ea typeface="MS Mincho"/>
            </a:endParaRPr>
          </a:p>
          <a:p>
            <a:pPr marL="0" indent="0">
              <a:lnSpc>
                <a:spcPct val="124000"/>
              </a:lnSpc>
              <a:buNone/>
            </a:pPr>
            <a:r>
              <a:rPr lang="en-US" altLang="en-US" dirty="0" smtClean="0"/>
              <a:t>   Once the agency (e.g., the ministry of finance) has approved the budget, the provider has little discretion to switch funds across budget categories.</a:t>
            </a:r>
          </a:p>
          <a:p>
            <a:pPr>
              <a:lnSpc>
                <a:spcPct val="124000"/>
              </a:lnSpc>
            </a:pPr>
            <a:endParaRPr lang="en-US" altLang="en-US" dirty="0" smtClean="0"/>
          </a:p>
        </p:txBody>
      </p:sp>
    </p:spTree>
    <p:extLst>
      <p:ext uri="{BB962C8B-B14F-4D97-AF65-F5344CB8AC3E}">
        <p14:creationId xmlns:p14="http://schemas.microsoft.com/office/powerpoint/2010/main" val="3253079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a:xfrm>
            <a:off x="838200" y="0"/>
            <a:ext cx="10515600" cy="1325563"/>
          </a:xfrm>
        </p:spPr>
        <p:txBody>
          <a:bodyPr>
            <a:normAutofit/>
          </a:bodyPr>
          <a:lstStyle/>
          <a:p>
            <a:r>
              <a:rPr lang="en-US" altLang="en-US" sz="4000" dirty="0">
                <a:solidFill>
                  <a:srgbClr val="7030A0"/>
                </a:solidFill>
                <a:latin typeface="+mn-lt"/>
              </a:rPr>
              <a:t>Purchasing: provider payment methods</a:t>
            </a:r>
            <a:endParaRPr lang="en-US" altLang="en-US" sz="4000" dirty="0" smtClean="0">
              <a:solidFill>
                <a:srgbClr val="7030A0"/>
              </a:solidFill>
              <a:latin typeface="+mn-lt"/>
            </a:endParaRPr>
          </a:p>
        </p:txBody>
      </p:sp>
      <p:sp>
        <p:nvSpPr>
          <p:cNvPr id="176131" name="Content Placeholder 2"/>
          <p:cNvSpPr>
            <a:spLocks noGrp="1"/>
          </p:cNvSpPr>
          <p:nvPr>
            <p:ph idx="1"/>
          </p:nvPr>
        </p:nvSpPr>
        <p:spPr/>
        <p:txBody>
          <a:bodyPr>
            <a:noAutofit/>
          </a:bodyPr>
          <a:lstStyle/>
          <a:p>
            <a:pPr>
              <a:lnSpc>
                <a:spcPct val="150000"/>
              </a:lnSpc>
            </a:pPr>
            <a:r>
              <a:rPr lang="en-US" altLang="en-US" u="sng" dirty="0" smtClean="0"/>
              <a:t>Global budget</a:t>
            </a:r>
            <a:r>
              <a:rPr lang="en-US" altLang="en-US" dirty="0" smtClean="0"/>
              <a:t>: This payment method sets an all inclusive operating budget in advance. </a:t>
            </a:r>
            <a:r>
              <a:rPr lang="en-US" dirty="0"/>
              <a:t>Providers receive a fixed amount of funds for a certain period to cover </a:t>
            </a:r>
            <a:r>
              <a:rPr lang="en-US" b="1" dirty="0"/>
              <a:t>aggregate expenditures</a:t>
            </a:r>
            <a:r>
              <a:rPr lang="en-US" dirty="0"/>
              <a:t>.  Budget is flexible and not tied to line items.</a:t>
            </a:r>
            <a:endParaRPr lang="en-US" dirty="0">
              <a:latin typeface="Times New Roman"/>
              <a:ea typeface="MS Mincho"/>
            </a:endParaRPr>
          </a:p>
          <a:p>
            <a:pPr marL="0" indent="0">
              <a:lnSpc>
                <a:spcPct val="150000"/>
              </a:lnSpc>
              <a:buNone/>
            </a:pPr>
            <a:endParaRPr lang="en-US" altLang="en-US" dirty="0" smtClean="0"/>
          </a:p>
        </p:txBody>
      </p:sp>
    </p:spTree>
    <p:extLst>
      <p:ext uri="{BB962C8B-B14F-4D97-AF65-F5344CB8AC3E}">
        <p14:creationId xmlns:p14="http://schemas.microsoft.com/office/powerpoint/2010/main" val="40813688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a:xfrm>
            <a:off x="838200" y="1"/>
            <a:ext cx="11134344" cy="1219199"/>
          </a:xfrm>
        </p:spPr>
        <p:txBody>
          <a:bodyPr>
            <a:normAutofit fontScale="90000"/>
          </a:bodyPr>
          <a:lstStyle/>
          <a:p>
            <a:r>
              <a:rPr lang="en-US" altLang="en-US" dirty="0" smtClean="0">
                <a:solidFill>
                  <a:srgbClr val="0070C0"/>
                </a:solidFill>
                <a:latin typeface="+mn-lt"/>
              </a:rPr>
              <a:t/>
            </a:r>
            <a:br>
              <a:rPr lang="en-US" altLang="en-US" dirty="0" smtClean="0">
                <a:solidFill>
                  <a:srgbClr val="0070C0"/>
                </a:solidFill>
                <a:latin typeface="+mn-lt"/>
              </a:rPr>
            </a:br>
            <a:r>
              <a:rPr lang="en-US" altLang="en-US" dirty="0">
                <a:solidFill>
                  <a:srgbClr val="7030A0"/>
                </a:solidFill>
                <a:latin typeface="+mn-lt"/>
              </a:rPr>
              <a:t>Purchasing: provider payment </a:t>
            </a:r>
            <a:r>
              <a:rPr lang="en-US" altLang="en-US" dirty="0" smtClean="0">
                <a:solidFill>
                  <a:srgbClr val="7030A0"/>
                </a:solidFill>
                <a:latin typeface="+mn-lt"/>
              </a:rPr>
              <a:t>methods: physicians or other health professionals</a:t>
            </a:r>
            <a:r>
              <a:rPr lang="en-US" altLang="en-US" dirty="0" smtClean="0">
                <a:solidFill>
                  <a:srgbClr val="0070C0"/>
                </a:solidFill>
                <a:latin typeface="+mn-lt"/>
              </a:rPr>
              <a:t/>
            </a:r>
            <a:br>
              <a:rPr lang="en-US" altLang="en-US" dirty="0" smtClean="0">
                <a:solidFill>
                  <a:srgbClr val="0070C0"/>
                </a:solidFill>
                <a:latin typeface="+mn-lt"/>
              </a:rPr>
            </a:br>
            <a:endParaRPr lang="en-US" altLang="en-US" dirty="0" smtClean="0">
              <a:solidFill>
                <a:srgbClr val="0070C0"/>
              </a:solidFill>
              <a:latin typeface="+mn-lt"/>
            </a:endParaRPr>
          </a:p>
        </p:txBody>
      </p:sp>
      <p:pic>
        <p:nvPicPr>
          <p:cNvPr id="17715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4060" t="27913" r="22270" b="11864"/>
          <a:stretch>
            <a:fillRect/>
          </a:stretch>
        </p:blipFill>
        <p:spPr>
          <a:xfrm>
            <a:off x="1194816" y="1385277"/>
            <a:ext cx="9936480" cy="4923767"/>
          </a:xfrm>
          <a:ln w="12700">
            <a:solidFill>
              <a:schemeClr val="tx1"/>
            </a:solidFill>
          </a:ln>
        </p:spPr>
      </p:pic>
    </p:spTree>
    <p:extLst>
      <p:ext uri="{BB962C8B-B14F-4D97-AF65-F5344CB8AC3E}">
        <p14:creationId xmlns:p14="http://schemas.microsoft.com/office/powerpoint/2010/main" val="35331329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a:xfrm>
            <a:off x="838200" y="-6095"/>
            <a:ext cx="10515600" cy="1139952"/>
          </a:xfrm>
        </p:spPr>
        <p:txBody>
          <a:bodyPr>
            <a:noAutofit/>
          </a:bodyPr>
          <a:lstStyle/>
          <a:p>
            <a:r>
              <a:rPr lang="en-US" altLang="en-US" sz="4000" dirty="0" smtClean="0">
                <a:solidFill>
                  <a:srgbClr val="7030A0"/>
                </a:solidFill>
                <a:latin typeface="+mn-lt"/>
              </a:rPr>
              <a:t> </a:t>
            </a:r>
            <a:br>
              <a:rPr lang="en-US" altLang="en-US" sz="4000" dirty="0" smtClean="0">
                <a:solidFill>
                  <a:srgbClr val="7030A0"/>
                </a:solidFill>
                <a:latin typeface="+mn-lt"/>
              </a:rPr>
            </a:br>
            <a:r>
              <a:rPr lang="en-US" altLang="en-US" sz="4000" dirty="0">
                <a:solidFill>
                  <a:srgbClr val="7030A0"/>
                </a:solidFill>
                <a:latin typeface="+mn-lt"/>
              </a:rPr>
              <a:t>Purchasing: provider payment </a:t>
            </a:r>
            <a:r>
              <a:rPr lang="en-US" altLang="en-US" sz="4000" dirty="0" smtClean="0">
                <a:solidFill>
                  <a:srgbClr val="7030A0"/>
                </a:solidFill>
                <a:latin typeface="+mn-lt"/>
              </a:rPr>
              <a:t>methods: hospitals</a:t>
            </a:r>
            <a:r>
              <a:rPr lang="en-US" altLang="en-US" sz="4000" dirty="0">
                <a:solidFill>
                  <a:srgbClr val="0070C0"/>
                </a:solidFill>
                <a:latin typeface="+mn-lt"/>
              </a:rPr>
              <a:t/>
            </a:r>
            <a:br>
              <a:rPr lang="en-US" altLang="en-US" sz="4000" dirty="0">
                <a:solidFill>
                  <a:srgbClr val="0070C0"/>
                </a:solidFill>
                <a:latin typeface="+mn-lt"/>
              </a:rPr>
            </a:br>
            <a:endParaRPr lang="en-US" altLang="en-US" sz="4000" dirty="0" smtClean="0">
              <a:solidFill>
                <a:srgbClr val="7030A0"/>
              </a:solidFill>
              <a:latin typeface="+mn-lt"/>
            </a:endParaRPr>
          </a:p>
        </p:txBody>
      </p:sp>
      <p:pic>
        <p:nvPicPr>
          <p:cNvPr id="179204" name="Picture 2"/>
          <p:cNvPicPr>
            <a:picLocks noChangeAspect="1" noChangeArrowheads="1"/>
          </p:cNvPicPr>
          <p:nvPr/>
        </p:nvPicPr>
        <p:blipFill>
          <a:blip r:embed="rId3">
            <a:extLst>
              <a:ext uri="{28A0092B-C50C-407E-A947-70E740481C1C}">
                <a14:useLocalDpi xmlns:a14="http://schemas.microsoft.com/office/drawing/2010/main" val="0"/>
              </a:ext>
            </a:extLst>
          </a:blip>
          <a:srcRect l="24060" t="27797" r="22282" b="11539"/>
          <a:stretch>
            <a:fillRect/>
          </a:stretch>
        </p:blipFill>
        <p:spPr bwMode="auto">
          <a:xfrm>
            <a:off x="1048512" y="1147064"/>
            <a:ext cx="9936480" cy="537756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491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280"/>
            <a:ext cx="10515600" cy="1325563"/>
          </a:xfrm>
        </p:spPr>
        <p:txBody>
          <a:bodyPr>
            <a:normAutofit/>
          </a:bodyPr>
          <a:lstStyle/>
          <a:p>
            <a:r>
              <a:rPr lang="en-US" sz="4000" dirty="0" smtClean="0">
                <a:solidFill>
                  <a:srgbClr val="7030A0"/>
                </a:solidFill>
                <a:latin typeface="+mn-lt"/>
              </a:rPr>
              <a:t>What to purchase?</a:t>
            </a:r>
            <a:endParaRPr lang="en-US" sz="4000" dirty="0">
              <a:solidFill>
                <a:srgbClr val="7030A0"/>
              </a:solidFill>
              <a:latin typeface="+mn-lt"/>
            </a:endParaRPr>
          </a:p>
        </p:txBody>
      </p:sp>
      <p:sp>
        <p:nvSpPr>
          <p:cNvPr id="3" name="Content Placeholder 2"/>
          <p:cNvSpPr>
            <a:spLocks noGrp="1"/>
          </p:cNvSpPr>
          <p:nvPr>
            <p:ph idx="1"/>
          </p:nvPr>
        </p:nvSpPr>
        <p:spPr>
          <a:xfrm>
            <a:off x="838200" y="1484974"/>
            <a:ext cx="10515600" cy="5095120"/>
          </a:xfrm>
        </p:spPr>
        <p:txBody>
          <a:bodyPr>
            <a:normAutofit/>
          </a:bodyPr>
          <a:lstStyle/>
          <a:p>
            <a:pPr>
              <a:lnSpc>
                <a:spcPct val="150000"/>
              </a:lnSpc>
            </a:pPr>
            <a:r>
              <a:rPr lang="en-US" sz="3200" dirty="0" smtClean="0"/>
              <a:t>Services to which beneficiaries of the pooled resources are entitled = Benefit package/ entitlement</a:t>
            </a:r>
          </a:p>
          <a:p>
            <a:pPr marL="0" indent="0">
              <a:lnSpc>
                <a:spcPct val="150000"/>
              </a:lnSpc>
              <a:buNone/>
            </a:pPr>
            <a:endParaRPr lang="en-US" sz="3200" dirty="0" smtClean="0"/>
          </a:p>
          <a:p>
            <a:pPr>
              <a:lnSpc>
                <a:spcPct val="150000"/>
              </a:lnSpc>
            </a:pPr>
            <a:r>
              <a:rPr lang="en-US" sz="3200" dirty="0" smtClean="0"/>
              <a:t>Therefore there is a need of identifying </a:t>
            </a:r>
            <a:r>
              <a:rPr lang="en-US" sz="3200" dirty="0"/>
              <a:t>the interventions or services to purchase</a:t>
            </a:r>
          </a:p>
          <a:p>
            <a:pPr lvl="1">
              <a:lnSpc>
                <a:spcPct val="150000"/>
              </a:lnSpc>
            </a:pPr>
            <a:endParaRPr lang="en-US" sz="2800" dirty="0"/>
          </a:p>
        </p:txBody>
      </p:sp>
    </p:spTree>
    <p:extLst>
      <p:ext uri="{BB962C8B-B14F-4D97-AF65-F5344CB8AC3E}">
        <p14:creationId xmlns:p14="http://schemas.microsoft.com/office/powerpoint/2010/main" val="6228966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a:xfrm>
            <a:off x="838200" y="365125"/>
            <a:ext cx="11087100" cy="1325563"/>
          </a:xfrm>
        </p:spPr>
        <p:txBody>
          <a:bodyPr>
            <a:noAutofit/>
          </a:bodyPr>
          <a:lstStyle/>
          <a:p>
            <a:r>
              <a:rPr lang="en-US" altLang="en-US" sz="4000" dirty="0">
                <a:solidFill>
                  <a:srgbClr val="7030A0"/>
                </a:solidFill>
                <a:latin typeface="+mn-lt"/>
              </a:rPr>
              <a:t/>
            </a:r>
            <a:br>
              <a:rPr lang="en-US" altLang="en-US" sz="4000" dirty="0">
                <a:solidFill>
                  <a:srgbClr val="7030A0"/>
                </a:solidFill>
                <a:latin typeface="+mn-lt"/>
              </a:rPr>
            </a:br>
            <a:r>
              <a:rPr lang="en-US" altLang="en-US" sz="4000" dirty="0">
                <a:solidFill>
                  <a:srgbClr val="7030A0"/>
                </a:solidFill>
                <a:latin typeface="+mn-lt"/>
              </a:rPr>
              <a:t>Purchasing: provider payment </a:t>
            </a:r>
            <a:r>
              <a:rPr lang="en-US" altLang="en-US" sz="4000" dirty="0" smtClean="0">
                <a:solidFill>
                  <a:srgbClr val="7030A0"/>
                </a:solidFill>
                <a:latin typeface="+mn-lt"/>
              </a:rPr>
              <a:t>methods: patients</a:t>
            </a:r>
            <a:r>
              <a:rPr lang="en-US" altLang="en-US" sz="4000" dirty="0">
                <a:solidFill>
                  <a:srgbClr val="7030A0"/>
                </a:solidFill>
                <a:latin typeface="+mn-lt"/>
              </a:rPr>
              <a:t/>
            </a:r>
            <a:br>
              <a:rPr lang="en-US" altLang="en-US" sz="4000" dirty="0">
                <a:solidFill>
                  <a:srgbClr val="7030A0"/>
                </a:solidFill>
                <a:latin typeface="+mn-lt"/>
              </a:rPr>
            </a:br>
            <a:r>
              <a:rPr lang="en-US" altLang="en-US" sz="4000" dirty="0">
                <a:solidFill>
                  <a:srgbClr val="7030A0"/>
                </a:solidFill>
                <a:latin typeface="+mn-lt"/>
              </a:rPr>
              <a:t/>
            </a:r>
            <a:br>
              <a:rPr lang="en-US" altLang="en-US" sz="4000" dirty="0">
                <a:solidFill>
                  <a:srgbClr val="7030A0"/>
                </a:solidFill>
                <a:latin typeface="+mn-lt"/>
              </a:rPr>
            </a:br>
            <a:endParaRPr lang="en-US" altLang="en-US" sz="4000" dirty="0">
              <a:solidFill>
                <a:srgbClr val="7030A0"/>
              </a:solidFill>
              <a:latin typeface="+mn-lt"/>
            </a:endParaRPr>
          </a:p>
        </p:txBody>
      </p:sp>
      <p:sp>
        <p:nvSpPr>
          <p:cNvPr id="183299" name="Content Placeholder 2"/>
          <p:cNvSpPr>
            <a:spLocks noGrp="1"/>
          </p:cNvSpPr>
          <p:nvPr>
            <p:ph idx="1"/>
          </p:nvPr>
        </p:nvSpPr>
        <p:spPr>
          <a:xfrm>
            <a:off x="838200" y="1524000"/>
            <a:ext cx="10515600" cy="4652963"/>
          </a:xfrm>
        </p:spPr>
        <p:txBody>
          <a:bodyPr/>
          <a:lstStyle/>
          <a:p>
            <a:pPr>
              <a:lnSpc>
                <a:spcPct val="150000"/>
              </a:lnSpc>
            </a:pPr>
            <a:r>
              <a:rPr lang="en-US" altLang="en-US" u="sng" dirty="0" smtClean="0"/>
              <a:t>Deductibles</a:t>
            </a:r>
            <a:r>
              <a:rPr lang="en-US" altLang="en-US" dirty="0" smtClean="0"/>
              <a:t>: payment made by the patient before the insurance policy begins to cover the incurred expenses.</a:t>
            </a:r>
          </a:p>
          <a:p>
            <a:pPr>
              <a:lnSpc>
                <a:spcPct val="150000"/>
              </a:lnSpc>
            </a:pPr>
            <a:r>
              <a:rPr lang="en-US" altLang="en-US" u="sng" dirty="0" smtClean="0"/>
              <a:t>Copayment</a:t>
            </a:r>
            <a:r>
              <a:rPr lang="en-US" altLang="en-US" dirty="0" smtClean="0"/>
              <a:t>: fixed payment made by the patient for each physician visit or each hospital day</a:t>
            </a:r>
          </a:p>
          <a:p>
            <a:pPr>
              <a:lnSpc>
                <a:spcPct val="150000"/>
              </a:lnSpc>
            </a:pPr>
            <a:r>
              <a:rPr lang="en-US" altLang="en-US" u="sng" dirty="0" smtClean="0"/>
              <a:t>Coinsurance</a:t>
            </a:r>
            <a:r>
              <a:rPr lang="en-US" altLang="en-US" dirty="0" smtClean="0"/>
              <a:t>: Patients pay a certain percentage of theirs costs</a:t>
            </a:r>
          </a:p>
          <a:p>
            <a:pPr>
              <a:lnSpc>
                <a:spcPct val="150000"/>
              </a:lnSpc>
            </a:pPr>
            <a:endParaRPr lang="en-US" altLang="en-US" dirty="0" smtClean="0"/>
          </a:p>
        </p:txBody>
      </p:sp>
    </p:spTree>
    <p:extLst>
      <p:ext uri="{BB962C8B-B14F-4D97-AF65-F5344CB8AC3E}">
        <p14:creationId xmlns:p14="http://schemas.microsoft.com/office/powerpoint/2010/main" val="2442565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a:xfrm>
            <a:off x="838200" y="633984"/>
            <a:ext cx="11137900" cy="691579"/>
          </a:xfrm>
        </p:spPr>
        <p:txBody>
          <a:bodyPr>
            <a:normAutofit fontScale="90000"/>
          </a:bodyPr>
          <a:lstStyle/>
          <a:p>
            <a:r>
              <a:rPr lang="en-US" altLang="en-US" dirty="0">
                <a:solidFill>
                  <a:srgbClr val="7030A0"/>
                </a:solidFill>
                <a:latin typeface="+mn-lt"/>
              </a:rPr>
              <a:t>Purchasing: provider payment </a:t>
            </a:r>
            <a:r>
              <a:rPr lang="en-US" altLang="en-US" dirty="0" smtClean="0">
                <a:solidFill>
                  <a:srgbClr val="7030A0"/>
                </a:solidFill>
                <a:latin typeface="+mn-lt"/>
              </a:rPr>
              <a:t>methods and patients</a:t>
            </a:r>
            <a:r>
              <a:rPr lang="en-US" altLang="en-US" dirty="0">
                <a:solidFill>
                  <a:srgbClr val="7030A0"/>
                </a:solidFill>
                <a:latin typeface="+mn-lt"/>
              </a:rPr>
              <a:t/>
            </a:r>
            <a:br>
              <a:rPr lang="en-US" altLang="en-US" dirty="0">
                <a:solidFill>
                  <a:srgbClr val="7030A0"/>
                </a:solidFill>
                <a:latin typeface="+mn-lt"/>
              </a:rPr>
            </a:br>
            <a:r>
              <a:rPr lang="en-US" altLang="en-US" dirty="0">
                <a:solidFill>
                  <a:srgbClr val="7030A0"/>
                </a:solidFill>
                <a:latin typeface="+mn-lt"/>
              </a:rPr>
              <a:t/>
            </a:r>
            <a:br>
              <a:rPr lang="en-US" altLang="en-US" dirty="0">
                <a:solidFill>
                  <a:srgbClr val="7030A0"/>
                </a:solidFill>
                <a:latin typeface="+mn-lt"/>
              </a:rPr>
            </a:br>
            <a:endParaRPr lang="en-US" altLang="en-US" dirty="0" smtClean="0">
              <a:latin typeface="+mn-lt"/>
            </a:endParaRPr>
          </a:p>
        </p:txBody>
      </p:sp>
      <p:pic>
        <p:nvPicPr>
          <p:cNvPr id="1843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071" t="30141" r="22247" b="11781"/>
          <a:stretch>
            <a:fillRect/>
          </a:stretch>
        </p:blipFill>
        <p:spPr>
          <a:xfrm>
            <a:off x="1304544" y="839594"/>
            <a:ext cx="8692896" cy="5286571"/>
          </a:xfrm>
          <a:noFill/>
        </p:spPr>
      </p:pic>
    </p:spTree>
    <p:extLst>
      <p:ext uri="{BB962C8B-B14F-4D97-AF65-F5344CB8AC3E}">
        <p14:creationId xmlns:p14="http://schemas.microsoft.com/office/powerpoint/2010/main" val="31319204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a:xfrm>
            <a:off x="838200" y="170053"/>
            <a:ext cx="10515600" cy="1325563"/>
          </a:xfrm>
        </p:spPr>
        <p:txBody>
          <a:bodyPr>
            <a:normAutofit/>
          </a:bodyPr>
          <a:lstStyle/>
          <a:p>
            <a:r>
              <a:rPr lang="en-US" altLang="en-US" sz="4000" dirty="0" smtClean="0">
                <a:solidFill>
                  <a:srgbClr val="7030A0"/>
                </a:solidFill>
                <a:latin typeface="+mn-lt"/>
              </a:rPr>
              <a:t>Strategic purchasing in practice</a:t>
            </a:r>
          </a:p>
        </p:txBody>
      </p:sp>
      <p:sp>
        <p:nvSpPr>
          <p:cNvPr id="185347" name="Content Placeholder 2"/>
          <p:cNvSpPr>
            <a:spLocks noGrp="1"/>
          </p:cNvSpPr>
          <p:nvPr>
            <p:ph idx="1"/>
          </p:nvPr>
        </p:nvSpPr>
        <p:spPr>
          <a:xfrm>
            <a:off x="838200" y="1495616"/>
            <a:ext cx="10515600" cy="4917375"/>
          </a:xfrm>
        </p:spPr>
        <p:txBody>
          <a:bodyPr>
            <a:normAutofit fontScale="92500" lnSpcReduction="10000"/>
          </a:bodyPr>
          <a:lstStyle/>
          <a:p>
            <a:pPr>
              <a:lnSpc>
                <a:spcPct val="134000"/>
              </a:lnSpc>
            </a:pPr>
            <a:r>
              <a:rPr lang="en-US" altLang="en-US" dirty="0" smtClean="0"/>
              <a:t>Emphasizes primary health care (PH) services:</a:t>
            </a:r>
          </a:p>
          <a:p>
            <a:pPr marL="457200" lvl="1" indent="0">
              <a:lnSpc>
                <a:spcPct val="134000"/>
              </a:lnSpc>
              <a:buNone/>
            </a:pPr>
            <a:r>
              <a:rPr lang="en-US" altLang="en-US" u="sng" dirty="0" smtClean="0"/>
              <a:t>Ex:</a:t>
            </a:r>
            <a:r>
              <a:rPr lang="en-US" altLang="en-US" dirty="0" smtClean="0"/>
              <a:t> </a:t>
            </a:r>
          </a:p>
          <a:p>
            <a:pPr lvl="1">
              <a:lnSpc>
                <a:spcPct val="134000"/>
              </a:lnSpc>
            </a:pPr>
            <a:r>
              <a:rPr lang="en-US" altLang="en-US" dirty="0" smtClean="0"/>
              <a:t>Pays relatively high amounts for PH services in order to reflect their priority</a:t>
            </a:r>
          </a:p>
          <a:p>
            <a:pPr lvl="1">
              <a:lnSpc>
                <a:spcPct val="134000"/>
              </a:lnSpc>
            </a:pPr>
            <a:r>
              <a:rPr lang="en-US" altLang="en-US" dirty="0"/>
              <a:t>Protects funding for PH services</a:t>
            </a:r>
          </a:p>
          <a:p>
            <a:pPr>
              <a:lnSpc>
                <a:spcPct val="134000"/>
              </a:lnSpc>
            </a:pPr>
            <a:r>
              <a:rPr lang="en-US" altLang="en-US" dirty="0" smtClean="0"/>
              <a:t>Purchasing </a:t>
            </a:r>
            <a:r>
              <a:rPr lang="en-US" altLang="en-US" dirty="0"/>
              <a:t>Primary health care services more </a:t>
            </a:r>
            <a:r>
              <a:rPr lang="en-US" altLang="en-US" dirty="0" smtClean="0"/>
              <a:t>strategically</a:t>
            </a:r>
          </a:p>
          <a:p>
            <a:pPr lvl="1">
              <a:lnSpc>
                <a:spcPct val="134000"/>
              </a:lnSpc>
            </a:pPr>
            <a:r>
              <a:rPr lang="en-US" altLang="en-US" dirty="0"/>
              <a:t>Mixed payment approach: by combining capitation payment with an additional Performance based payment linking payment based on the delivery of specific services, or targets met, that are expected to improve health. </a:t>
            </a:r>
          </a:p>
          <a:p>
            <a:pPr lvl="1">
              <a:lnSpc>
                <a:spcPct val="134000"/>
              </a:lnSpc>
            </a:pPr>
            <a:r>
              <a:rPr lang="en-US" altLang="en-US" dirty="0"/>
              <a:t>Paying relatively high rates </a:t>
            </a:r>
            <a:r>
              <a:rPr lang="en-US" altLang="en-US" dirty="0" smtClean="0"/>
              <a:t>for services that address the needs</a:t>
            </a:r>
            <a:endParaRPr lang="en-US" altLang="en-US" dirty="0"/>
          </a:p>
          <a:p>
            <a:pPr lvl="1">
              <a:lnSpc>
                <a:spcPct val="134000"/>
              </a:lnSpc>
            </a:pPr>
            <a:r>
              <a:rPr lang="en-US" altLang="en-US" dirty="0"/>
              <a:t>Gatekeeping</a:t>
            </a:r>
          </a:p>
          <a:p>
            <a:pPr lvl="1">
              <a:lnSpc>
                <a:spcPct val="134000"/>
              </a:lnSpc>
            </a:pPr>
            <a:endParaRPr lang="en-US" altLang="en-US" dirty="0" smtClean="0"/>
          </a:p>
        </p:txBody>
      </p:sp>
    </p:spTree>
    <p:extLst>
      <p:ext uri="{BB962C8B-B14F-4D97-AF65-F5344CB8AC3E}">
        <p14:creationId xmlns:p14="http://schemas.microsoft.com/office/powerpoint/2010/main" val="37502591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a:xfrm>
            <a:off x="838200" y="133477"/>
            <a:ext cx="10515600" cy="1325563"/>
          </a:xfrm>
        </p:spPr>
        <p:txBody>
          <a:bodyPr>
            <a:normAutofit/>
          </a:bodyPr>
          <a:lstStyle/>
          <a:p>
            <a:r>
              <a:rPr lang="en-US" altLang="en-US" sz="4000" dirty="0" smtClean="0">
                <a:solidFill>
                  <a:srgbClr val="7030A0"/>
                </a:solidFill>
                <a:latin typeface="+mn-lt"/>
              </a:rPr>
              <a:t>Strategic purchasing in practice</a:t>
            </a:r>
          </a:p>
        </p:txBody>
      </p:sp>
      <p:sp>
        <p:nvSpPr>
          <p:cNvPr id="187395" name="Content Placeholder 2"/>
          <p:cNvSpPr>
            <a:spLocks noGrp="1"/>
          </p:cNvSpPr>
          <p:nvPr>
            <p:ph idx="1"/>
          </p:nvPr>
        </p:nvSpPr>
        <p:spPr>
          <a:xfrm>
            <a:off x="838200" y="1459040"/>
            <a:ext cx="10515600" cy="5051487"/>
          </a:xfrm>
        </p:spPr>
        <p:txBody>
          <a:bodyPr>
            <a:normAutofit fontScale="92500" lnSpcReduction="10000"/>
          </a:bodyPr>
          <a:lstStyle/>
          <a:p>
            <a:pPr>
              <a:lnSpc>
                <a:spcPct val="150000"/>
              </a:lnSpc>
            </a:pPr>
            <a:r>
              <a:rPr lang="en-US" altLang="en-US" dirty="0"/>
              <a:t>Uses incentives to limit the provision of services which are expensive to provide:</a:t>
            </a:r>
          </a:p>
          <a:p>
            <a:pPr>
              <a:lnSpc>
                <a:spcPct val="150000"/>
              </a:lnSpc>
            </a:pPr>
            <a:r>
              <a:rPr lang="en-US" altLang="en-US" dirty="0"/>
              <a:t>Examples:</a:t>
            </a:r>
          </a:p>
          <a:p>
            <a:pPr lvl="1">
              <a:lnSpc>
                <a:spcPct val="150000"/>
              </a:lnSpc>
            </a:pPr>
            <a:r>
              <a:rPr lang="en-US" altLang="en-US" sz="2600" dirty="0"/>
              <a:t>Introduces co-payments for patients who by-pass primary care, by self-referring to hospitals or specialists</a:t>
            </a:r>
          </a:p>
          <a:p>
            <a:pPr lvl="1">
              <a:lnSpc>
                <a:spcPct val="150000"/>
              </a:lnSpc>
            </a:pPr>
            <a:r>
              <a:rPr lang="en-US" altLang="en-US" sz="2600" dirty="0" smtClean="0"/>
              <a:t>Pays </a:t>
            </a:r>
            <a:r>
              <a:rPr lang="en-US" altLang="en-US" sz="2600" dirty="0"/>
              <a:t>relatively low prices for high-cost but low-priority services</a:t>
            </a:r>
          </a:p>
          <a:p>
            <a:pPr lvl="1">
              <a:lnSpc>
                <a:spcPct val="150000"/>
              </a:lnSpc>
            </a:pPr>
            <a:r>
              <a:rPr lang="en-US" altLang="en-US" sz="2600" dirty="0"/>
              <a:t>Links some part of payment to </a:t>
            </a:r>
            <a:r>
              <a:rPr lang="en-US" altLang="en-US" sz="2600" dirty="0" smtClean="0"/>
              <a:t>performance</a:t>
            </a:r>
          </a:p>
          <a:p>
            <a:pPr>
              <a:lnSpc>
                <a:spcPct val="150000"/>
              </a:lnSpc>
            </a:pPr>
            <a:r>
              <a:rPr lang="en-US" altLang="en-US" dirty="0"/>
              <a:t>Negotiates over the price of medicines</a:t>
            </a:r>
          </a:p>
          <a:p>
            <a:pPr>
              <a:lnSpc>
                <a:spcPct val="150000"/>
              </a:lnSpc>
            </a:pPr>
            <a:endParaRPr lang="en-US" altLang="en-US" dirty="0"/>
          </a:p>
        </p:txBody>
      </p:sp>
    </p:spTree>
    <p:extLst>
      <p:ext uri="{BB962C8B-B14F-4D97-AF65-F5344CB8AC3E}">
        <p14:creationId xmlns:p14="http://schemas.microsoft.com/office/powerpoint/2010/main" val="22002757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838200" y="0"/>
            <a:ext cx="10515600" cy="1325563"/>
          </a:xfrm>
        </p:spPr>
        <p:txBody>
          <a:bodyPr>
            <a:normAutofit/>
          </a:bodyPr>
          <a:lstStyle/>
          <a:p>
            <a:r>
              <a:rPr lang="en-US" altLang="en-US" sz="4000" dirty="0" smtClean="0">
                <a:solidFill>
                  <a:srgbClr val="7030A0"/>
                </a:solidFill>
                <a:latin typeface="+mn-lt"/>
              </a:rPr>
              <a:t>Institutional arrangements</a:t>
            </a:r>
          </a:p>
        </p:txBody>
      </p:sp>
      <p:sp>
        <p:nvSpPr>
          <p:cNvPr id="191491" name="Content Placeholder 2"/>
          <p:cNvSpPr>
            <a:spLocks noGrp="1"/>
          </p:cNvSpPr>
          <p:nvPr>
            <p:ph idx="1"/>
          </p:nvPr>
        </p:nvSpPr>
        <p:spPr>
          <a:xfrm>
            <a:off x="838200" y="1325563"/>
            <a:ext cx="10515600" cy="4851400"/>
          </a:xfrm>
        </p:spPr>
        <p:txBody>
          <a:bodyPr/>
          <a:lstStyle/>
          <a:p>
            <a:pPr>
              <a:lnSpc>
                <a:spcPct val="150000"/>
              </a:lnSpc>
            </a:pPr>
            <a:r>
              <a:rPr lang="en-US" altLang="en-US" dirty="0" smtClean="0"/>
              <a:t>The main policy issues include:</a:t>
            </a:r>
          </a:p>
          <a:p>
            <a:pPr lvl="1">
              <a:lnSpc>
                <a:spcPct val="150000"/>
              </a:lnSpc>
            </a:pPr>
            <a:r>
              <a:rPr lang="en-US" altLang="en-US" dirty="0" smtClean="0"/>
              <a:t>whether or not to introduce </a:t>
            </a:r>
            <a:r>
              <a:rPr lang="en-US" altLang="en-US" dirty="0" smtClean="0">
                <a:solidFill>
                  <a:srgbClr val="C00000"/>
                </a:solidFill>
              </a:rPr>
              <a:t>a purchaser which is independent of providers</a:t>
            </a:r>
            <a:r>
              <a:rPr lang="en-US" altLang="en-US" dirty="0" smtClean="0"/>
              <a:t>, a situation often known as a 'purchaser-provider split'</a:t>
            </a:r>
          </a:p>
          <a:p>
            <a:pPr lvl="1">
              <a:lnSpc>
                <a:spcPct val="150000"/>
              </a:lnSpc>
            </a:pPr>
            <a:r>
              <a:rPr lang="en-US" altLang="en-US" dirty="0" smtClean="0"/>
              <a:t>whether there is only </a:t>
            </a:r>
            <a:r>
              <a:rPr lang="en-US" altLang="en-US" dirty="0" smtClean="0">
                <a:solidFill>
                  <a:srgbClr val="C00000"/>
                </a:solidFill>
              </a:rPr>
              <a:t>one</a:t>
            </a:r>
            <a:r>
              <a:rPr lang="en-US" altLang="en-US" dirty="0" smtClean="0"/>
              <a:t> purchaser of services or </a:t>
            </a:r>
            <a:r>
              <a:rPr lang="en-US" altLang="en-US" dirty="0" smtClean="0">
                <a:solidFill>
                  <a:srgbClr val="C00000"/>
                </a:solidFill>
              </a:rPr>
              <a:t>multiple purchasers</a:t>
            </a:r>
          </a:p>
          <a:p>
            <a:pPr lvl="1">
              <a:lnSpc>
                <a:spcPct val="150000"/>
              </a:lnSpc>
            </a:pPr>
            <a:r>
              <a:rPr lang="en-US" altLang="en-US" dirty="0" smtClean="0"/>
              <a:t>the extent to which purchasers and providers are </a:t>
            </a:r>
            <a:r>
              <a:rPr lang="en-US" altLang="en-US" dirty="0" smtClean="0">
                <a:solidFill>
                  <a:srgbClr val="C00000"/>
                </a:solidFill>
              </a:rPr>
              <a:t>autonomous</a:t>
            </a:r>
            <a:r>
              <a:rPr lang="en-US" altLang="en-US" dirty="0" smtClean="0"/>
              <a:t>; for example, the flexibility they have to manage their own budgets and make decisions on staffing.</a:t>
            </a:r>
          </a:p>
          <a:p>
            <a:pPr>
              <a:lnSpc>
                <a:spcPct val="150000"/>
              </a:lnSpc>
            </a:pPr>
            <a:endParaRPr lang="en-US" altLang="en-US" dirty="0" smtClean="0"/>
          </a:p>
        </p:txBody>
      </p:sp>
    </p:spTree>
    <p:extLst>
      <p:ext uri="{BB962C8B-B14F-4D97-AF65-F5344CB8AC3E}">
        <p14:creationId xmlns:p14="http://schemas.microsoft.com/office/powerpoint/2010/main" val="27166377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a:xfrm>
            <a:off x="838201" y="0"/>
            <a:ext cx="10515600" cy="1325563"/>
          </a:xfrm>
        </p:spPr>
        <p:txBody>
          <a:bodyPr>
            <a:normAutofit/>
          </a:bodyPr>
          <a:lstStyle/>
          <a:p>
            <a:r>
              <a:rPr lang="en-US" altLang="en-US" sz="4000" dirty="0" smtClean="0">
                <a:solidFill>
                  <a:srgbClr val="7030A0"/>
                </a:solidFill>
                <a:latin typeface="+mn-lt"/>
              </a:rPr>
              <a:t>Challenges facing purchasers</a:t>
            </a:r>
          </a:p>
        </p:txBody>
      </p:sp>
      <p:pic>
        <p:nvPicPr>
          <p:cNvPr id="19353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325563"/>
            <a:ext cx="9237829" cy="5265736"/>
          </a:xfrm>
        </p:spPr>
      </p:pic>
    </p:spTree>
    <p:extLst>
      <p:ext uri="{BB962C8B-B14F-4D97-AF65-F5344CB8AC3E}">
        <p14:creationId xmlns:p14="http://schemas.microsoft.com/office/powerpoint/2010/main" val="30276712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a:xfrm>
            <a:off x="838200" y="0"/>
            <a:ext cx="10515600" cy="1325563"/>
          </a:xfrm>
        </p:spPr>
        <p:txBody>
          <a:bodyPr>
            <a:normAutofit/>
          </a:bodyPr>
          <a:lstStyle/>
          <a:p>
            <a:r>
              <a:rPr lang="en-US" altLang="en-US" sz="4000" dirty="0" smtClean="0">
                <a:solidFill>
                  <a:srgbClr val="7030A0"/>
                </a:solidFill>
                <a:latin typeface="+mn-lt"/>
              </a:rPr>
              <a:t>Challenges facing purchasers</a:t>
            </a:r>
          </a:p>
        </p:txBody>
      </p:sp>
      <p:pic>
        <p:nvPicPr>
          <p:cNvPr id="19558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62200" y="1773238"/>
            <a:ext cx="7467600" cy="4178300"/>
          </a:xfrm>
        </p:spPr>
      </p:pic>
    </p:spTree>
    <p:extLst>
      <p:ext uri="{BB962C8B-B14F-4D97-AF65-F5344CB8AC3E}">
        <p14:creationId xmlns:p14="http://schemas.microsoft.com/office/powerpoint/2010/main" val="18130727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a:xfrm>
            <a:off x="838201" y="0"/>
            <a:ext cx="10515600" cy="1325563"/>
          </a:xfrm>
        </p:spPr>
        <p:txBody>
          <a:bodyPr>
            <a:normAutofit/>
          </a:bodyPr>
          <a:lstStyle/>
          <a:p>
            <a:r>
              <a:rPr lang="en-US" altLang="en-US" sz="4000" dirty="0" smtClean="0">
                <a:solidFill>
                  <a:srgbClr val="7030A0"/>
                </a:solidFill>
                <a:latin typeface="+mn-lt"/>
              </a:rPr>
              <a:t>Challenges facing purchasers</a:t>
            </a:r>
          </a:p>
        </p:txBody>
      </p:sp>
      <p:pic>
        <p:nvPicPr>
          <p:cNvPr id="19763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405064" y="1600201"/>
            <a:ext cx="7381875" cy="4525963"/>
          </a:xfrm>
        </p:spPr>
      </p:pic>
    </p:spTree>
    <p:extLst>
      <p:ext uri="{BB962C8B-B14F-4D97-AF65-F5344CB8AC3E}">
        <p14:creationId xmlns:p14="http://schemas.microsoft.com/office/powerpoint/2010/main" val="40438639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a:xfrm>
            <a:off x="838201" y="1"/>
            <a:ext cx="10515600" cy="1109472"/>
          </a:xfrm>
        </p:spPr>
        <p:txBody>
          <a:bodyPr>
            <a:normAutofit/>
          </a:bodyPr>
          <a:lstStyle/>
          <a:p>
            <a:r>
              <a:rPr lang="en-US" altLang="en-US" sz="4000" dirty="0" smtClean="0">
                <a:solidFill>
                  <a:srgbClr val="7030A0"/>
                </a:solidFill>
                <a:latin typeface="+mn-lt"/>
              </a:rPr>
              <a:t>Challenges facing purchasers</a:t>
            </a:r>
          </a:p>
        </p:txBody>
      </p:sp>
      <p:pic>
        <p:nvPicPr>
          <p:cNvPr id="19968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28928" y="1097427"/>
            <a:ext cx="8667561" cy="5028738"/>
          </a:xfrm>
        </p:spPr>
      </p:pic>
    </p:spTree>
    <p:extLst>
      <p:ext uri="{BB962C8B-B14F-4D97-AF65-F5344CB8AC3E}">
        <p14:creationId xmlns:p14="http://schemas.microsoft.com/office/powerpoint/2010/main" val="24304067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a:xfrm>
            <a:off x="630936" y="1"/>
            <a:ext cx="10515600" cy="1121664"/>
          </a:xfrm>
        </p:spPr>
        <p:txBody>
          <a:bodyPr>
            <a:normAutofit/>
          </a:bodyPr>
          <a:lstStyle/>
          <a:p>
            <a:r>
              <a:rPr lang="en-US" altLang="en-US" sz="4000" dirty="0" smtClean="0">
                <a:solidFill>
                  <a:srgbClr val="7030A0"/>
                </a:solidFill>
                <a:latin typeface="+mn-lt"/>
              </a:rPr>
              <a:t>Challenges facing purchasers</a:t>
            </a:r>
          </a:p>
        </p:txBody>
      </p:sp>
      <p:pic>
        <p:nvPicPr>
          <p:cNvPr id="20173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60449" y="1127347"/>
            <a:ext cx="8132064" cy="4998818"/>
          </a:xfrm>
        </p:spPr>
      </p:pic>
    </p:spTree>
    <p:extLst>
      <p:ext uri="{BB962C8B-B14F-4D97-AF65-F5344CB8AC3E}">
        <p14:creationId xmlns:p14="http://schemas.microsoft.com/office/powerpoint/2010/main" val="108258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94764" y="58173"/>
            <a:ext cx="10515600" cy="1325563"/>
          </a:xfrm>
        </p:spPr>
        <p:txBody>
          <a:bodyPr>
            <a:normAutofit/>
          </a:bodyPr>
          <a:lstStyle/>
          <a:p>
            <a:r>
              <a:rPr lang="en-US" sz="4000" dirty="0" smtClean="0">
                <a:solidFill>
                  <a:srgbClr val="7030A0"/>
                </a:solidFill>
                <a:latin typeface="+mn-lt"/>
              </a:rPr>
              <a:t>Planning a benefit package</a:t>
            </a:r>
            <a:endParaRPr lang="en-US" sz="4000" dirty="0">
              <a:solidFill>
                <a:srgbClr val="7030A0"/>
              </a:solidFill>
              <a:latin typeface="+mn-lt"/>
            </a:endParaRPr>
          </a:p>
        </p:txBody>
      </p:sp>
      <p:sp>
        <p:nvSpPr>
          <p:cNvPr id="3" name="Content Placeholder 2"/>
          <p:cNvSpPr>
            <a:spLocks noGrp="1"/>
          </p:cNvSpPr>
          <p:nvPr>
            <p:ph idx="1"/>
          </p:nvPr>
        </p:nvSpPr>
        <p:spPr>
          <a:xfrm>
            <a:off x="694764" y="1629183"/>
            <a:ext cx="10959352" cy="5239845"/>
          </a:xfrm>
        </p:spPr>
        <p:txBody>
          <a:bodyPr>
            <a:noAutofit/>
          </a:bodyPr>
          <a:lstStyle/>
          <a:p>
            <a:pPr>
              <a:lnSpc>
                <a:spcPct val="150000"/>
              </a:lnSpc>
            </a:pPr>
            <a:r>
              <a:rPr lang="en-US" altLang="en-US" sz="2200" dirty="0" smtClean="0"/>
              <a:t>Should the benefit package be comprehensive or limited? Focus on cost-effective package or on services most likely to be financially catastrophic to households? </a:t>
            </a:r>
          </a:p>
          <a:p>
            <a:pPr>
              <a:lnSpc>
                <a:spcPct val="150000"/>
              </a:lnSpc>
            </a:pPr>
            <a:r>
              <a:rPr lang="en-US" altLang="en-US" sz="2200" dirty="0" smtClean="0"/>
              <a:t>What should be the balance be between the </a:t>
            </a:r>
            <a:r>
              <a:rPr lang="en-US" altLang="en-US" sz="2200" b="1" dirty="0" smtClean="0"/>
              <a:t>breadth of coverage</a:t>
            </a:r>
            <a:r>
              <a:rPr lang="en-US" altLang="en-US" sz="2200" dirty="0" smtClean="0"/>
              <a:t> (include as many of the population as possible) and the </a:t>
            </a:r>
            <a:r>
              <a:rPr lang="en-US" altLang="en-US" sz="2200" b="1" dirty="0" smtClean="0"/>
              <a:t>depth of coverage</a:t>
            </a:r>
            <a:r>
              <a:rPr lang="en-US" altLang="en-US" sz="2200" dirty="0" smtClean="0"/>
              <a:t> (</a:t>
            </a:r>
            <a:r>
              <a:rPr lang="en-US" altLang="en-US" sz="2200" dirty="0"/>
              <a:t>size of the benefit </a:t>
            </a:r>
            <a:r>
              <a:rPr lang="en-US" altLang="en-US" sz="2200" dirty="0" smtClean="0"/>
              <a:t>package)?</a:t>
            </a:r>
          </a:p>
          <a:p>
            <a:pPr>
              <a:lnSpc>
                <a:spcPct val="150000"/>
              </a:lnSpc>
            </a:pPr>
            <a:r>
              <a:rPr lang="en-US" altLang="en-US" sz="2200" dirty="0" smtClean="0"/>
              <a:t>Is one single benefit package feasible, or is it better to aim for a basic package with additional elements available for better-off groups?</a:t>
            </a:r>
          </a:p>
          <a:p>
            <a:pPr>
              <a:lnSpc>
                <a:spcPct val="150000"/>
              </a:lnSpc>
            </a:pPr>
            <a:r>
              <a:rPr lang="en-US" altLang="en-US" sz="2200" dirty="0" smtClean="0"/>
              <a:t>It is important to first identify </a:t>
            </a:r>
            <a:r>
              <a:rPr lang="en-US" altLang="en-US" sz="2200" dirty="0"/>
              <a:t>health needs of the population and understand their preferences and values</a:t>
            </a:r>
          </a:p>
        </p:txBody>
      </p:sp>
    </p:spTree>
    <p:extLst>
      <p:ext uri="{BB962C8B-B14F-4D97-AF65-F5344CB8AC3E}">
        <p14:creationId xmlns:p14="http://schemas.microsoft.com/office/powerpoint/2010/main" val="1068023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a:xfrm>
            <a:off x="838200" y="133477"/>
            <a:ext cx="10515600" cy="1325563"/>
          </a:xfrm>
        </p:spPr>
        <p:txBody>
          <a:bodyPr>
            <a:normAutofit/>
          </a:bodyPr>
          <a:lstStyle/>
          <a:p>
            <a:r>
              <a:rPr lang="en-US" altLang="en-US" sz="4000" dirty="0" smtClean="0">
                <a:solidFill>
                  <a:srgbClr val="7030A0"/>
                </a:solidFill>
                <a:latin typeface="+mn-lt"/>
              </a:rPr>
              <a:t>In summary-strategic purchasing</a:t>
            </a:r>
          </a:p>
        </p:txBody>
      </p:sp>
      <p:pic>
        <p:nvPicPr>
          <p:cNvPr id="20377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48384" y="1767043"/>
            <a:ext cx="8705088" cy="4699861"/>
          </a:xfrm>
        </p:spPr>
      </p:pic>
    </p:spTree>
    <p:extLst>
      <p:ext uri="{BB962C8B-B14F-4D97-AF65-F5344CB8AC3E}">
        <p14:creationId xmlns:p14="http://schemas.microsoft.com/office/powerpoint/2010/main" val="280150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709"/>
            <a:ext cx="10515600" cy="1325563"/>
          </a:xfrm>
        </p:spPr>
        <p:txBody>
          <a:bodyPr>
            <a:normAutofit/>
          </a:bodyPr>
          <a:lstStyle/>
          <a:p>
            <a:r>
              <a:rPr lang="en-US" sz="4000" dirty="0" smtClean="0">
                <a:solidFill>
                  <a:srgbClr val="7030A0"/>
                </a:solidFill>
                <a:latin typeface="+mn-lt"/>
              </a:rPr>
              <a:t>Who are the providers (from whom?)?</a:t>
            </a:r>
            <a:endParaRPr lang="en-US" sz="4000" dirty="0">
              <a:solidFill>
                <a:srgbClr val="7030A0"/>
              </a:solidFill>
              <a:latin typeface="+mn-lt"/>
            </a:endParaRPr>
          </a:p>
        </p:txBody>
      </p:sp>
      <p:sp>
        <p:nvSpPr>
          <p:cNvPr id="3" name="Content Placeholder 2"/>
          <p:cNvSpPr>
            <a:spLocks noGrp="1"/>
          </p:cNvSpPr>
          <p:nvPr>
            <p:ph idx="1"/>
          </p:nvPr>
        </p:nvSpPr>
        <p:spPr>
          <a:xfrm>
            <a:off x="838200" y="1410272"/>
            <a:ext cx="10515600" cy="4766691"/>
          </a:xfrm>
        </p:spPr>
        <p:txBody>
          <a:bodyPr/>
          <a:lstStyle/>
          <a:p>
            <a:pPr>
              <a:lnSpc>
                <a:spcPct val="150000"/>
              </a:lnSpc>
            </a:pPr>
            <a:r>
              <a:rPr lang="en-US" dirty="0" smtClean="0"/>
              <a:t>Health posts, health centers, district hospitals, provincial hospitals, referral hospitals</a:t>
            </a:r>
          </a:p>
          <a:p>
            <a:pPr>
              <a:lnSpc>
                <a:spcPct val="150000"/>
              </a:lnSpc>
            </a:pPr>
            <a:r>
              <a:rPr lang="en-US" dirty="0" smtClean="0"/>
              <a:t>Pharmacies, laboratories</a:t>
            </a:r>
          </a:p>
          <a:p>
            <a:pPr>
              <a:lnSpc>
                <a:spcPct val="150000"/>
              </a:lnSpc>
            </a:pPr>
            <a:r>
              <a:rPr lang="en-US" dirty="0" smtClean="0"/>
              <a:t>Private facilities</a:t>
            </a:r>
          </a:p>
          <a:p>
            <a:pPr lvl="1">
              <a:lnSpc>
                <a:spcPct val="150000"/>
              </a:lnSpc>
            </a:pPr>
            <a:r>
              <a:rPr lang="en-US" dirty="0" smtClean="0"/>
              <a:t>Clinics, hospitals, individual practitioners, single or multi-specialty group practices</a:t>
            </a:r>
            <a:endParaRPr lang="en-US" dirty="0"/>
          </a:p>
        </p:txBody>
      </p:sp>
    </p:spTree>
    <p:extLst>
      <p:ext uri="{BB962C8B-B14F-4D97-AF65-F5344CB8AC3E}">
        <p14:creationId xmlns:p14="http://schemas.microsoft.com/office/powerpoint/2010/main" val="3641561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4000" dirty="0" smtClean="0">
                <a:solidFill>
                  <a:srgbClr val="7030A0"/>
                </a:solidFill>
                <a:latin typeface="+mn-lt"/>
              </a:rPr>
              <a:t>How to purchase? (How are services purchased?)</a:t>
            </a:r>
            <a:endParaRPr lang="en-US" sz="4000" dirty="0">
              <a:solidFill>
                <a:srgbClr val="7030A0"/>
              </a:solidFill>
              <a:latin typeface="+mn-lt"/>
            </a:endParaRPr>
          </a:p>
        </p:txBody>
      </p:sp>
      <p:sp>
        <p:nvSpPr>
          <p:cNvPr id="3" name="Content Placeholder 2"/>
          <p:cNvSpPr>
            <a:spLocks noGrp="1"/>
          </p:cNvSpPr>
          <p:nvPr>
            <p:ph idx="1"/>
          </p:nvPr>
        </p:nvSpPr>
        <p:spPr>
          <a:xfrm>
            <a:off x="838200" y="1325564"/>
            <a:ext cx="10515600" cy="4851400"/>
          </a:xfrm>
        </p:spPr>
        <p:txBody>
          <a:bodyPr>
            <a:normAutofit lnSpcReduction="10000"/>
          </a:bodyPr>
          <a:lstStyle/>
          <a:p>
            <a:pPr marL="0" indent="0">
              <a:lnSpc>
                <a:spcPct val="150000"/>
              </a:lnSpc>
              <a:buNone/>
            </a:pPr>
            <a:r>
              <a:rPr lang="en-US" altLang="en-US" dirty="0" smtClean="0"/>
              <a:t>There are two ways of purchasing:</a:t>
            </a:r>
          </a:p>
          <a:p>
            <a:pPr>
              <a:lnSpc>
                <a:spcPct val="150000"/>
              </a:lnSpc>
            </a:pPr>
            <a:r>
              <a:rPr lang="en-US" altLang="en-US" i="1" dirty="0" smtClean="0"/>
              <a:t>Passive</a:t>
            </a:r>
            <a:r>
              <a:rPr lang="en-US" altLang="en-US" dirty="0" smtClean="0"/>
              <a:t> </a:t>
            </a:r>
            <a:r>
              <a:rPr lang="en-US" altLang="en-US" dirty="0"/>
              <a:t>purchasing implies following predetermined budget or simply paying bills when </a:t>
            </a:r>
            <a:r>
              <a:rPr lang="en-US" altLang="en-US" dirty="0" smtClean="0"/>
              <a:t>presented.</a:t>
            </a:r>
          </a:p>
          <a:p>
            <a:pPr>
              <a:lnSpc>
                <a:spcPct val="150000"/>
              </a:lnSpc>
            </a:pPr>
            <a:endParaRPr lang="en-US" altLang="en-US" dirty="0"/>
          </a:p>
          <a:p>
            <a:pPr>
              <a:lnSpc>
                <a:spcPct val="150000"/>
              </a:lnSpc>
            </a:pPr>
            <a:r>
              <a:rPr lang="en-US" altLang="en-US" i="1" dirty="0"/>
              <a:t>Strategic</a:t>
            </a:r>
            <a:r>
              <a:rPr lang="en-US" altLang="en-US" dirty="0"/>
              <a:t> purchasing involves a continuous search for best ways to maximize health system performance by deciding </a:t>
            </a:r>
            <a:r>
              <a:rPr lang="en-US" altLang="en-US" b="1" dirty="0"/>
              <a:t>which</a:t>
            </a:r>
            <a:r>
              <a:rPr lang="en-US" altLang="en-US" dirty="0"/>
              <a:t> interventions should be purchased, </a:t>
            </a:r>
            <a:r>
              <a:rPr lang="en-US" altLang="en-US" b="1" dirty="0"/>
              <a:t>how</a:t>
            </a:r>
            <a:r>
              <a:rPr lang="en-US" altLang="en-US" dirty="0"/>
              <a:t> and </a:t>
            </a:r>
            <a:r>
              <a:rPr lang="en-US" altLang="en-US" b="1" dirty="0"/>
              <a:t>from </a:t>
            </a:r>
            <a:r>
              <a:rPr lang="en-US" altLang="en-US" b="1" dirty="0" smtClean="0"/>
              <a:t>whom.</a:t>
            </a:r>
            <a:endParaRPr lang="en-US" altLang="en-US" b="1" dirty="0"/>
          </a:p>
          <a:p>
            <a:pPr>
              <a:lnSpc>
                <a:spcPct val="150000"/>
              </a:lnSpc>
            </a:pPr>
            <a:endParaRPr lang="en-US" dirty="0"/>
          </a:p>
        </p:txBody>
      </p:sp>
    </p:spTree>
    <p:extLst>
      <p:ext uri="{BB962C8B-B14F-4D97-AF65-F5344CB8AC3E}">
        <p14:creationId xmlns:p14="http://schemas.microsoft.com/office/powerpoint/2010/main" val="566208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902"/>
            <a:ext cx="10515600" cy="1325563"/>
          </a:xfrm>
        </p:spPr>
        <p:txBody>
          <a:bodyPr>
            <a:normAutofit/>
          </a:bodyPr>
          <a:lstStyle/>
          <a:p>
            <a:r>
              <a:rPr lang="en-US" sz="4000" dirty="0" smtClean="0">
                <a:solidFill>
                  <a:srgbClr val="7030A0"/>
                </a:solidFill>
                <a:latin typeface="+mn-lt"/>
              </a:rPr>
              <a:t>Rationale for strategic purchasing</a:t>
            </a:r>
            <a:endParaRPr lang="en-US" sz="4000" dirty="0">
              <a:solidFill>
                <a:srgbClr val="7030A0"/>
              </a:solidFill>
              <a:latin typeface="+mn-lt"/>
            </a:endParaRPr>
          </a:p>
        </p:txBody>
      </p:sp>
      <p:sp>
        <p:nvSpPr>
          <p:cNvPr id="3" name="Content Placeholder 2"/>
          <p:cNvSpPr>
            <a:spLocks noGrp="1"/>
          </p:cNvSpPr>
          <p:nvPr>
            <p:ph idx="1"/>
          </p:nvPr>
        </p:nvSpPr>
        <p:spPr>
          <a:xfrm>
            <a:off x="838200" y="1493465"/>
            <a:ext cx="10515600" cy="4683498"/>
          </a:xfrm>
        </p:spPr>
        <p:txBody>
          <a:bodyPr>
            <a:normAutofit fontScale="92500"/>
          </a:bodyPr>
          <a:lstStyle/>
          <a:p>
            <a:pPr>
              <a:lnSpc>
                <a:spcPct val="150000"/>
              </a:lnSpc>
            </a:pPr>
            <a:r>
              <a:rPr lang="en-US" u="sng" dirty="0" smtClean="0"/>
              <a:t>Information asymmetries</a:t>
            </a:r>
            <a:r>
              <a:rPr lang="en-US" dirty="0" smtClean="0"/>
              <a:t> give providers influence over consumer demand for health care</a:t>
            </a:r>
          </a:p>
          <a:p>
            <a:pPr>
              <a:lnSpc>
                <a:spcPct val="150000"/>
              </a:lnSpc>
            </a:pPr>
            <a:r>
              <a:rPr lang="en-US" dirty="0" smtClean="0"/>
              <a:t>Incentives and regulations oriented towards the supply side of the market are one </a:t>
            </a:r>
            <a:r>
              <a:rPr lang="en-US" u="sng" dirty="0" smtClean="0"/>
              <a:t>policy tool to address the issue</a:t>
            </a:r>
            <a:r>
              <a:rPr lang="en-US" dirty="0" smtClean="0"/>
              <a:t>.</a:t>
            </a:r>
          </a:p>
          <a:p>
            <a:pPr>
              <a:lnSpc>
                <a:spcPct val="150000"/>
              </a:lnSpc>
            </a:pPr>
            <a:r>
              <a:rPr lang="en-US" dirty="0" smtClean="0"/>
              <a:t>A critical factor  for health care system performance is the extent to which </a:t>
            </a:r>
            <a:r>
              <a:rPr lang="en-US" u="sng" dirty="0" smtClean="0"/>
              <a:t>purchasers link resource allocation decisions to provider performance and encouraging providers to pursue efficiency and quality in services delivery</a:t>
            </a:r>
            <a:r>
              <a:rPr lang="en-US" dirty="0" smtClean="0"/>
              <a:t>.</a:t>
            </a:r>
          </a:p>
          <a:p>
            <a:pPr>
              <a:lnSpc>
                <a:spcPct val="150000"/>
              </a:lnSpc>
            </a:pPr>
            <a:endParaRPr lang="en-US" dirty="0"/>
          </a:p>
          <a:p>
            <a:pPr>
              <a:lnSpc>
                <a:spcPct val="150000"/>
              </a:lnSpc>
            </a:pPr>
            <a:endParaRPr lang="en-US" dirty="0"/>
          </a:p>
        </p:txBody>
      </p:sp>
    </p:spTree>
    <p:extLst>
      <p:ext uri="{BB962C8B-B14F-4D97-AF65-F5344CB8AC3E}">
        <p14:creationId xmlns:p14="http://schemas.microsoft.com/office/powerpoint/2010/main" val="3749250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D6F3-51F4-4216-B79E-9123B0AFF300}"/>
              </a:ext>
            </a:extLst>
          </p:cNvPr>
          <p:cNvSpPr>
            <a:spLocks noGrp="1"/>
          </p:cNvSpPr>
          <p:nvPr>
            <p:ph type="title"/>
          </p:nvPr>
        </p:nvSpPr>
        <p:spPr>
          <a:xfrm>
            <a:off x="598109" y="263117"/>
            <a:ext cx="7886700" cy="609547"/>
          </a:xfrm>
        </p:spPr>
        <p:txBody>
          <a:bodyPr>
            <a:noAutofit/>
          </a:bodyPr>
          <a:lstStyle/>
          <a:p>
            <a:r>
              <a:rPr lang="en-US" sz="4000" dirty="0">
                <a:solidFill>
                  <a:srgbClr val="7030A0"/>
                </a:solidFill>
                <a:latin typeface="+mn-lt"/>
              </a:rPr>
              <a:t>From passive to strategic purchasing</a:t>
            </a:r>
          </a:p>
        </p:txBody>
      </p:sp>
      <p:grpSp>
        <p:nvGrpSpPr>
          <p:cNvPr id="11" name="Group 10">
            <a:extLst>
              <a:ext uri="{FF2B5EF4-FFF2-40B4-BE49-F238E27FC236}">
                <a16:creationId xmlns:a16="http://schemas.microsoft.com/office/drawing/2014/main" id="{776F4B0F-F30F-44FD-8769-C847C929352C}"/>
              </a:ext>
            </a:extLst>
          </p:cNvPr>
          <p:cNvGrpSpPr/>
          <p:nvPr/>
        </p:nvGrpSpPr>
        <p:grpSpPr>
          <a:xfrm>
            <a:off x="514864" y="993530"/>
            <a:ext cx="10765098" cy="5864056"/>
            <a:chOff x="304619" y="1349114"/>
            <a:chExt cx="10000597" cy="5219403"/>
          </a:xfrm>
        </p:grpSpPr>
        <p:sp>
          <p:nvSpPr>
            <p:cNvPr id="3" name="Rectangle 3">
              <a:extLst>
                <a:ext uri="{FF2B5EF4-FFF2-40B4-BE49-F238E27FC236}">
                  <a16:creationId xmlns:a16="http://schemas.microsoft.com/office/drawing/2014/main" id="{ACD2F0D3-1224-43C4-81C3-72DD0DDEA338}"/>
                </a:ext>
              </a:extLst>
            </p:cNvPr>
            <p:cNvSpPr txBox="1">
              <a:spLocks noChangeArrowheads="1"/>
            </p:cNvSpPr>
            <p:nvPr/>
          </p:nvSpPr>
          <p:spPr>
            <a:xfrm>
              <a:off x="304619" y="2338208"/>
              <a:ext cx="4057828" cy="4102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spcAft>
                  <a:spcPts val="600"/>
                </a:spcAft>
                <a:buNone/>
              </a:pPr>
              <a:r>
                <a:rPr lang="en-US" sz="2400" b="1" dirty="0">
                  <a:ea typeface="Arial Unicode MS"/>
                </a:rPr>
                <a:t>Limited information used to allocate funds and pay providers, e.g</a:t>
              </a:r>
              <a:r>
                <a:rPr lang="en-US" sz="2400" b="1" dirty="0" smtClean="0">
                  <a:ea typeface="Arial Unicode MS"/>
                </a:rPr>
                <a:t>.</a:t>
              </a:r>
              <a:endParaRPr lang="en-US" sz="2400" b="1" dirty="0">
                <a:ea typeface="Arial Unicode MS"/>
              </a:endParaRPr>
            </a:p>
            <a:p>
              <a:pPr>
                <a:lnSpc>
                  <a:spcPct val="114000"/>
                </a:lnSpc>
                <a:spcBef>
                  <a:spcPts val="0"/>
                </a:spcBef>
                <a:spcAft>
                  <a:spcPts val="600"/>
                </a:spcAft>
              </a:pPr>
              <a:r>
                <a:rPr lang="en-US" sz="2400" dirty="0">
                  <a:ea typeface="Arial Unicode MS"/>
                </a:rPr>
                <a:t>Resource allocation using norms</a:t>
              </a:r>
            </a:p>
            <a:p>
              <a:pPr>
                <a:lnSpc>
                  <a:spcPct val="114000"/>
                </a:lnSpc>
                <a:spcBef>
                  <a:spcPts val="0"/>
                </a:spcBef>
                <a:spcAft>
                  <a:spcPts val="600"/>
                </a:spcAft>
              </a:pPr>
              <a:r>
                <a:rPr lang="en-US" sz="2400" dirty="0">
                  <a:ea typeface="Arial Unicode MS"/>
                </a:rPr>
                <a:t>Little/no selectivity of providers</a:t>
              </a:r>
            </a:p>
            <a:p>
              <a:pPr>
                <a:lnSpc>
                  <a:spcPct val="114000"/>
                </a:lnSpc>
                <a:spcBef>
                  <a:spcPts val="0"/>
                </a:spcBef>
                <a:spcAft>
                  <a:spcPts val="600"/>
                </a:spcAft>
              </a:pPr>
              <a:r>
                <a:rPr lang="en-US" sz="2400" dirty="0">
                  <a:ea typeface="Arial Unicode MS"/>
                </a:rPr>
                <a:t>Little/no quality monitoring</a:t>
              </a:r>
            </a:p>
            <a:p>
              <a:pPr>
                <a:lnSpc>
                  <a:spcPct val="114000"/>
                </a:lnSpc>
                <a:spcBef>
                  <a:spcPts val="0"/>
                </a:spcBef>
                <a:spcAft>
                  <a:spcPts val="600"/>
                </a:spcAft>
              </a:pPr>
              <a:r>
                <a:rPr lang="en-US" sz="2400" dirty="0">
                  <a:ea typeface="Arial Unicode MS"/>
                </a:rPr>
                <a:t>Price and quality taker</a:t>
              </a:r>
            </a:p>
          </p:txBody>
        </p:sp>
        <p:grpSp>
          <p:nvGrpSpPr>
            <p:cNvPr id="10" name="Group 9">
              <a:extLst>
                <a:ext uri="{FF2B5EF4-FFF2-40B4-BE49-F238E27FC236}">
                  <a16:creationId xmlns:a16="http://schemas.microsoft.com/office/drawing/2014/main" id="{F7625DD8-E8DE-4755-809E-29F4E8680F67}"/>
                </a:ext>
              </a:extLst>
            </p:cNvPr>
            <p:cNvGrpSpPr/>
            <p:nvPr/>
          </p:nvGrpSpPr>
          <p:grpSpPr>
            <a:xfrm>
              <a:off x="511639" y="1349114"/>
              <a:ext cx="9793577" cy="5219403"/>
              <a:chOff x="511639" y="1616402"/>
              <a:chExt cx="9793577" cy="4842325"/>
            </a:xfrm>
          </p:grpSpPr>
          <p:sp>
            <p:nvSpPr>
              <p:cNvPr id="4" name="Text Box 4">
                <a:extLst>
                  <a:ext uri="{FF2B5EF4-FFF2-40B4-BE49-F238E27FC236}">
                    <a16:creationId xmlns:a16="http://schemas.microsoft.com/office/drawing/2014/main" id="{6AC16D57-CBDF-4C3B-89F8-ABA7E1CEE20D}"/>
                  </a:ext>
                </a:extLst>
              </p:cNvPr>
              <p:cNvSpPr txBox="1">
                <a:spLocks noChangeArrowheads="1"/>
              </p:cNvSpPr>
              <p:nvPr/>
            </p:nvSpPr>
            <p:spPr bwMode="auto">
              <a:xfrm>
                <a:off x="802971" y="1732482"/>
                <a:ext cx="2819401" cy="464073"/>
              </a:xfrm>
              <a:prstGeom prst="rect">
                <a:avLst/>
              </a:prstGeom>
              <a:noFill/>
              <a:ln w="9525">
                <a:noFill/>
                <a:miter lim="800000"/>
                <a:headEnd/>
                <a:tailEnd/>
              </a:ln>
              <a:effectLst/>
            </p:spPr>
            <p:txBody>
              <a:bodyPr>
                <a:spAutoFit/>
              </a:bodyPr>
              <a:lstStyle/>
              <a:p>
                <a:pPr algn="l">
                  <a:spcBef>
                    <a:spcPct val="50000"/>
                  </a:spcBef>
                </a:pPr>
                <a:r>
                  <a:rPr lang="en-US" sz="2800" b="1" dirty="0">
                    <a:ea typeface="Arial Unicode MS"/>
                  </a:rPr>
                  <a:t>Passive</a:t>
                </a:r>
                <a:endParaRPr lang="en-US" sz="2400" b="1" dirty="0">
                  <a:ea typeface="Arial Unicode MS"/>
                </a:endParaRPr>
              </a:p>
            </p:txBody>
          </p:sp>
          <p:grpSp>
            <p:nvGrpSpPr>
              <p:cNvPr id="5" name="Group 4">
                <a:extLst>
                  <a:ext uri="{FF2B5EF4-FFF2-40B4-BE49-F238E27FC236}">
                    <a16:creationId xmlns:a16="http://schemas.microsoft.com/office/drawing/2014/main" id="{F9044583-7F8F-42DF-AB11-6A6A44418B2E}"/>
                  </a:ext>
                </a:extLst>
              </p:cNvPr>
              <p:cNvGrpSpPr/>
              <p:nvPr/>
            </p:nvGrpSpPr>
            <p:grpSpPr>
              <a:xfrm>
                <a:off x="511639" y="1616402"/>
                <a:ext cx="9793577" cy="4842325"/>
                <a:chOff x="900111" y="1408488"/>
                <a:chExt cx="7522192" cy="4842325"/>
              </a:xfrm>
            </p:grpSpPr>
            <p:sp>
              <p:nvSpPr>
                <p:cNvPr id="6" name="Text Box 5">
                  <a:extLst>
                    <a:ext uri="{FF2B5EF4-FFF2-40B4-BE49-F238E27FC236}">
                      <a16:creationId xmlns:a16="http://schemas.microsoft.com/office/drawing/2014/main" id="{6A52EF6C-EE7C-4276-96D5-022AE562D698}"/>
                    </a:ext>
                  </a:extLst>
                </p:cNvPr>
                <p:cNvSpPr txBox="1">
                  <a:spLocks noChangeArrowheads="1"/>
                </p:cNvSpPr>
                <p:nvPr/>
              </p:nvSpPr>
              <p:spPr bwMode="auto">
                <a:xfrm>
                  <a:off x="5677994" y="1408488"/>
                  <a:ext cx="1676400" cy="464073"/>
                </a:xfrm>
                <a:prstGeom prst="rect">
                  <a:avLst/>
                </a:prstGeom>
                <a:noFill/>
                <a:ln w="9525">
                  <a:noFill/>
                  <a:miter lim="800000"/>
                  <a:headEnd/>
                  <a:tailEnd/>
                </a:ln>
                <a:effectLst/>
              </p:spPr>
              <p:txBody>
                <a:bodyPr>
                  <a:spAutoFit/>
                </a:bodyPr>
                <a:lstStyle/>
                <a:p>
                  <a:pPr>
                    <a:spcBef>
                      <a:spcPct val="50000"/>
                    </a:spcBef>
                  </a:pPr>
                  <a:r>
                    <a:rPr lang="en-US" sz="2800" b="1" dirty="0">
                      <a:ea typeface="Arial Unicode MS"/>
                    </a:rPr>
                    <a:t>Strategic</a:t>
                  </a:r>
                </a:p>
              </p:txBody>
            </p:sp>
            <p:sp>
              <p:nvSpPr>
                <p:cNvPr id="7" name="Line 6">
                  <a:extLst>
                    <a:ext uri="{FF2B5EF4-FFF2-40B4-BE49-F238E27FC236}">
                      <a16:creationId xmlns:a16="http://schemas.microsoft.com/office/drawing/2014/main" id="{2EB0DABF-7E02-4900-96E5-9C68E7DB017D}"/>
                    </a:ext>
                  </a:extLst>
                </p:cNvPr>
                <p:cNvSpPr>
                  <a:spLocks noChangeShapeType="1"/>
                </p:cNvSpPr>
                <p:nvPr/>
              </p:nvSpPr>
              <p:spPr bwMode="auto">
                <a:xfrm flipV="1">
                  <a:off x="900111" y="1988641"/>
                  <a:ext cx="7299332" cy="24537"/>
                </a:xfrm>
                <a:prstGeom prst="line">
                  <a:avLst/>
                </a:prstGeom>
                <a:noFill/>
                <a:ln w="57150">
                  <a:solidFill>
                    <a:schemeClr val="accent1"/>
                  </a:solidFill>
                  <a:round/>
                  <a:headEnd type="oval" w="med" len="med"/>
                  <a:tailEnd type="triangle" w="med" len="med"/>
                </a:ln>
                <a:effectLst/>
              </p:spPr>
              <p:txBody>
                <a:bodyPr wrap="none" anchor="ctr"/>
                <a:lstStyle/>
                <a:p>
                  <a:endParaRPr lang="en-GB" dirty="0"/>
                </a:p>
              </p:txBody>
            </p:sp>
            <p:sp>
              <p:nvSpPr>
                <p:cNvPr id="8" name="Rectangle 3">
                  <a:extLst>
                    <a:ext uri="{FF2B5EF4-FFF2-40B4-BE49-F238E27FC236}">
                      <a16:creationId xmlns:a16="http://schemas.microsoft.com/office/drawing/2014/main" id="{BB5B88C2-93CF-4B66-AFF9-2219A3C58147}"/>
                    </a:ext>
                  </a:extLst>
                </p:cNvPr>
                <p:cNvSpPr txBox="1">
                  <a:spLocks noChangeArrowheads="1"/>
                </p:cNvSpPr>
                <p:nvPr/>
              </p:nvSpPr>
              <p:spPr bwMode="auto">
                <a:xfrm>
                  <a:off x="4549777" y="2326125"/>
                  <a:ext cx="3872526" cy="3924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lnSpc>
                      <a:spcPct val="114000"/>
                    </a:lnSpc>
                    <a:spcAft>
                      <a:spcPts val="600"/>
                    </a:spcAft>
                    <a:buClr>
                      <a:schemeClr val="accent3"/>
                    </a:buClr>
                    <a:defRPr/>
                  </a:pPr>
                  <a:r>
                    <a:rPr lang="en-US" sz="2200" b="1" dirty="0"/>
                    <a:t>Deliberate decisions about what to buy, from whom to buy, and how to buy services:</a:t>
                  </a:r>
                </a:p>
                <a:p>
                  <a:pPr marL="568325" lvl="1" indent="-342900" eaLnBrk="0" fontAlgn="base" hangingPunct="0">
                    <a:lnSpc>
                      <a:spcPct val="114000"/>
                    </a:lnSpc>
                    <a:spcAft>
                      <a:spcPts val="600"/>
                    </a:spcAft>
                    <a:buClr>
                      <a:schemeClr val="accent3"/>
                    </a:buClr>
                    <a:buFont typeface="Wingdings" panose="05000000000000000000" pitchFamily="2" charset="2"/>
                    <a:buChar char="ü"/>
                    <a:defRPr/>
                  </a:pPr>
                  <a:r>
                    <a:rPr lang="en-US" sz="2200" dirty="0"/>
                    <a:t>Clear service packages and service delivery standards</a:t>
                  </a:r>
                </a:p>
                <a:p>
                  <a:pPr marL="568325" lvl="1" indent="-342900" eaLnBrk="0" fontAlgn="base" hangingPunct="0">
                    <a:lnSpc>
                      <a:spcPct val="114000"/>
                    </a:lnSpc>
                    <a:spcAft>
                      <a:spcPts val="600"/>
                    </a:spcAft>
                    <a:buClr>
                      <a:schemeClr val="accent3"/>
                    </a:buClr>
                    <a:buFont typeface="Wingdings" panose="05000000000000000000" pitchFamily="2" charset="2"/>
                    <a:buChar char="ü"/>
                    <a:defRPr/>
                  </a:pPr>
                  <a:r>
                    <a:rPr lang="en-US" sz="2200" dirty="0"/>
                    <a:t>Selective contracting</a:t>
                  </a:r>
                </a:p>
                <a:p>
                  <a:pPr marL="568325" lvl="1" indent="-342900" eaLnBrk="0" fontAlgn="base" hangingPunct="0">
                    <a:lnSpc>
                      <a:spcPct val="114000"/>
                    </a:lnSpc>
                    <a:spcAft>
                      <a:spcPts val="600"/>
                    </a:spcAft>
                    <a:buClr>
                      <a:schemeClr val="accent3"/>
                    </a:buClr>
                    <a:buFont typeface="Wingdings" panose="05000000000000000000" pitchFamily="2" charset="2"/>
                    <a:buChar char="ü"/>
                    <a:defRPr/>
                  </a:pPr>
                  <a:r>
                    <a:rPr lang="en-US" sz="2200" dirty="0"/>
                    <a:t>Output-based payment systems that create deliberate </a:t>
                  </a:r>
                  <a:r>
                    <a:rPr lang="en-US" sz="2200" b="1" dirty="0"/>
                    <a:t>incentives</a:t>
                  </a:r>
                </a:p>
                <a:p>
                  <a:pPr marL="568325" lvl="1" indent="-342900" eaLnBrk="0" fontAlgn="base" hangingPunct="0">
                    <a:lnSpc>
                      <a:spcPct val="114000"/>
                    </a:lnSpc>
                    <a:spcAft>
                      <a:spcPts val="600"/>
                    </a:spcAft>
                    <a:buClr>
                      <a:schemeClr val="accent3"/>
                    </a:buClr>
                    <a:buFont typeface="Wingdings" panose="05000000000000000000" pitchFamily="2" charset="2"/>
                    <a:buChar char="ü"/>
                    <a:defRPr/>
                  </a:pPr>
                  <a:r>
                    <a:rPr lang="en-US" sz="2200" dirty="0"/>
                    <a:t>Provider autonomy</a:t>
                  </a:r>
                </a:p>
                <a:p>
                  <a:pPr marL="568325" lvl="1" indent="-342900" eaLnBrk="0" fontAlgn="base" hangingPunct="0">
                    <a:lnSpc>
                      <a:spcPct val="114000"/>
                    </a:lnSpc>
                    <a:spcAft>
                      <a:spcPts val="600"/>
                    </a:spcAft>
                    <a:buClr>
                      <a:schemeClr val="accent3"/>
                    </a:buClr>
                    <a:buFont typeface="Wingdings" panose="05000000000000000000" pitchFamily="2" charset="2"/>
                    <a:buChar char="ü"/>
                    <a:defRPr/>
                  </a:pPr>
                  <a:r>
                    <a:rPr lang="en-US" sz="2200" dirty="0"/>
                    <a:t>Price and quality </a:t>
                  </a:r>
                  <a:r>
                    <a:rPr lang="en-US" sz="2200" b="1" dirty="0"/>
                    <a:t>maker</a:t>
                  </a:r>
                  <a:endParaRPr lang="en-US" sz="2200" dirty="0"/>
                </a:p>
                <a:p>
                  <a:pPr marL="568325" lvl="1" indent="-342900" eaLnBrk="0" fontAlgn="base" hangingPunct="0">
                    <a:lnSpc>
                      <a:spcPct val="114000"/>
                    </a:lnSpc>
                    <a:spcAft>
                      <a:spcPts val="600"/>
                    </a:spcAft>
                    <a:buClr>
                      <a:schemeClr val="accent3"/>
                    </a:buClr>
                    <a:buFont typeface="Wingdings" panose="05000000000000000000" pitchFamily="2" charset="2"/>
                    <a:buChar char="ü"/>
                    <a:defRPr/>
                  </a:pPr>
                  <a:r>
                    <a:rPr lang="en-US" sz="2200" dirty="0"/>
                    <a:t>Manage overall costs in the system</a:t>
                  </a:r>
                </a:p>
                <a:p>
                  <a:pPr marL="742950" lvl="1" indent="-285750" eaLnBrk="0" fontAlgn="base" hangingPunct="0">
                    <a:lnSpc>
                      <a:spcPct val="114000"/>
                    </a:lnSpc>
                    <a:spcAft>
                      <a:spcPts val="600"/>
                    </a:spcAft>
                    <a:buFont typeface="Arial" charset="0"/>
                    <a:buChar char="–"/>
                    <a:defRPr/>
                  </a:pPr>
                  <a:endParaRPr lang="en-US" sz="2200" dirty="0"/>
                </a:p>
              </p:txBody>
            </p:sp>
          </p:grpSp>
        </p:grpSp>
      </p:grpSp>
    </p:spTree>
    <p:extLst>
      <p:ext uri="{BB962C8B-B14F-4D97-AF65-F5344CB8AC3E}">
        <p14:creationId xmlns:p14="http://schemas.microsoft.com/office/powerpoint/2010/main" val="3357409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4055</Words>
  <Application>Microsoft Office PowerPoint</Application>
  <PresentationFormat>Widescreen</PresentationFormat>
  <Paragraphs>364</Paragraphs>
  <Slides>50</Slides>
  <Notes>28</Notes>
  <HiddenSlides>10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Malgun Gothic</vt:lpstr>
      <vt:lpstr>Arial</vt:lpstr>
      <vt:lpstr>Arial Unicode MS</vt:lpstr>
      <vt:lpstr>Calibri</vt:lpstr>
      <vt:lpstr>Calibri Light</vt:lpstr>
      <vt:lpstr>Estrangelo Edessa</vt:lpstr>
      <vt:lpstr>MS Mincho</vt:lpstr>
      <vt:lpstr>Segoe UI</vt:lpstr>
      <vt:lpstr>Times New Roman</vt:lpstr>
      <vt:lpstr>Wingdings</vt:lpstr>
      <vt:lpstr>Office Theme</vt:lpstr>
      <vt:lpstr>Purchasing</vt:lpstr>
      <vt:lpstr>What is purchasing?</vt:lpstr>
      <vt:lpstr>Who are the purchasers?</vt:lpstr>
      <vt:lpstr>What to purchase?</vt:lpstr>
      <vt:lpstr>Planning a benefit package</vt:lpstr>
      <vt:lpstr>Who are the providers (from whom?)?</vt:lpstr>
      <vt:lpstr>How to purchase? (How are services purchased?)</vt:lpstr>
      <vt:lpstr>Rationale for strategic purchasing</vt:lpstr>
      <vt:lpstr>From passive to strategic purchasing</vt:lpstr>
      <vt:lpstr>PowerPoint Presentation</vt:lpstr>
      <vt:lpstr>Strategic purchasing</vt:lpstr>
      <vt:lpstr>Theoretically ideal strategic purchasing actions and scenario</vt:lpstr>
      <vt:lpstr>Strategic purchasing</vt:lpstr>
      <vt:lpstr>Strategic purchasing</vt:lpstr>
      <vt:lpstr>Strategic purchasing</vt:lpstr>
      <vt:lpstr>Strategic purchasing</vt:lpstr>
      <vt:lpstr>Strategic purchasing</vt:lpstr>
      <vt:lpstr>Strategic purchasing responsibilities</vt:lpstr>
      <vt:lpstr>PowerPoint Presentation</vt:lpstr>
      <vt:lpstr>Organizational structures &amp; process in Strategic Purchasing</vt:lpstr>
      <vt:lpstr>Overview of institutional arrangements for health purchasing</vt:lpstr>
      <vt:lpstr>Operational systems for strategic health purchasing</vt:lpstr>
      <vt:lpstr>Examples of sample operational systems</vt:lpstr>
      <vt:lpstr>Purchasing: what role does provider payment play?</vt:lpstr>
      <vt:lpstr>Incentives</vt:lpstr>
      <vt:lpstr>Purchasing: provider payment methods</vt:lpstr>
      <vt:lpstr>Purchasing or payment methods</vt:lpstr>
      <vt:lpstr>Purchasing or payment methods</vt:lpstr>
      <vt:lpstr>Purchasing or payment methods</vt:lpstr>
      <vt:lpstr>PowerPoint Presentation</vt:lpstr>
      <vt:lpstr>Purchasing: provider payment methods</vt:lpstr>
      <vt:lpstr>Purchasing: provider payment methods</vt:lpstr>
      <vt:lpstr>Purchasing: provider payment methods</vt:lpstr>
      <vt:lpstr>Purchasing: provider payment methods</vt:lpstr>
      <vt:lpstr>Purchasing: provider payment methods</vt:lpstr>
      <vt:lpstr>Purchasing: provider payment methods</vt:lpstr>
      <vt:lpstr>Purchasing: provider payment methods</vt:lpstr>
      <vt:lpstr> Purchasing: provider payment methods: physicians or other health professionals </vt:lpstr>
      <vt:lpstr>  Purchasing: provider payment methods: hospitals </vt:lpstr>
      <vt:lpstr> Purchasing: provider payment methods: patients  </vt:lpstr>
      <vt:lpstr>Purchasing: provider payment methods and patients  </vt:lpstr>
      <vt:lpstr>Strategic purchasing in practice</vt:lpstr>
      <vt:lpstr>Strategic purchasing in practice</vt:lpstr>
      <vt:lpstr>Institutional arrangements</vt:lpstr>
      <vt:lpstr>Challenges facing purchasers</vt:lpstr>
      <vt:lpstr>Challenges facing purchasers</vt:lpstr>
      <vt:lpstr>Challenges facing purchasers</vt:lpstr>
      <vt:lpstr>Challenges facing purchasers</vt:lpstr>
      <vt:lpstr>Challenges facing purchasers</vt:lpstr>
      <vt:lpstr>In summary-strategic purchasing</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Purchasing</dc:title>
  <dc:creator>Sabine Musange</dc:creator>
  <cp:lastModifiedBy>Sabine Musange</cp:lastModifiedBy>
  <cp:revision>1</cp:revision>
  <dcterms:created xsi:type="dcterms:W3CDTF">2020-04-01T00:28:14Z</dcterms:created>
  <dcterms:modified xsi:type="dcterms:W3CDTF">2020-04-01T00:28:42Z</dcterms:modified>
</cp:coreProperties>
</file>