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91" r:id="rId4"/>
    <p:sldId id="289" r:id="rId5"/>
    <p:sldId id="285" r:id="rId6"/>
    <p:sldId id="278" r:id="rId7"/>
    <p:sldId id="279" r:id="rId8"/>
    <p:sldId id="280" r:id="rId9"/>
    <p:sldId id="281" r:id="rId10"/>
    <p:sldId id="257" r:id="rId11"/>
    <p:sldId id="283" r:id="rId12"/>
    <p:sldId id="284" r:id="rId13"/>
    <p:sldId id="258" r:id="rId14"/>
    <p:sldId id="259" r:id="rId15"/>
    <p:sldId id="260" r:id="rId16"/>
    <p:sldId id="268" r:id="rId17"/>
    <p:sldId id="261" r:id="rId18"/>
    <p:sldId id="262" r:id="rId19"/>
    <p:sldId id="263" r:id="rId20"/>
    <p:sldId id="264" r:id="rId21"/>
    <p:sldId id="265" r:id="rId22"/>
    <p:sldId id="269" r:id="rId23"/>
    <p:sldId id="266" r:id="rId24"/>
    <p:sldId id="275" r:id="rId25"/>
    <p:sldId id="277" r:id="rId26"/>
    <p:sldId id="276" r:id="rId27"/>
    <p:sldId id="270" r:id="rId28"/>
    <p:sldId id="288" r:id="rId29"/>
    <p:sldId id="272" r:id="rId30"/>
    <p:sldId id="273" r:id="rId31"/>
    <p:sldId id="274" r:id="rId32"/>
    <p:sldId id="282" r:id="rId33"/>
    <p:sldId id="286" r:id="rId34"/>
    <p:sldId id="292" r:id="rId35"/>
    <p:sldId id="287"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cois" initials="F" lastIdx="3" clrIdx="0"/>
  <p:cmAuthor id="1" name="innocent Rugaragu"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772"/>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265412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04014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2526391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83392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85891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68EE335-BD93-4780-BDF5-B21C9292ACD2}" type="datetimeFigureOut">
              <a:rPr lang="en-US" smtClean="0"/>
              <a:pPr/>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4213583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68EE335-BD93-4780-BDF5-B21C9292ACD2}" type="datetimeFigureOut">
              <a:rPr lang="en-US" smtClean="0"/>
              <a:pPr/>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1227180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273376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966428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888185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180374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8EE335-BD93-4780-BDF5-B21C9292ACD2}" type="datetimeFigureOut">
              <a:rPr lang="en-US" smtClean="0"/>
              <a:pPr/>
              <a:t>3/30/2021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412990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2945422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8EE335-BD93-4780-BDF5-B21C9292ACD2}" type="datetimeFigureOut">
              <a:rPr lang="en-US" smtClean="0"/>
              <a:pPr/>
              <a:t>3/30/2021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234019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8EE335-BD93-4780-BDF5-B21C9292ACD2}" type="datetimeFigureOut">
              <a:rPr lang="en-US" smtClean="0"/>
              <a:pPr/>
              <a:t>3/30/2021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643289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D68EE335-BD93-4780-BDF5-B21C9292ACD2}" type="datetimeFigureOut">
              <a:rPr lang="en-US" smtClean="0"/>
              <a:pPr/>
              <a:t>3/30/2021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117205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3318380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8EE335-BD93-4780-BDF5-B21C9292ACD2}" type="datetimeFigureOut">
              <a:rPr lang="en-US" smtClean="0"/>
              <a:pPr/>
              <a:t>3/30/2021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86E8E8-1F4B-40F7-A765-CEAEFAC95EDC}" type="slidenum">
              <a:rPr lang="en-US" smtClean="0"/>
              <a:pPr/>
              <a:t>‹#›</a:t>
            </a:fld>
            <a:endParaRPr lang="en-US"/>
          </a:p>
        </p:txBody>
      </p:sp>
    </p:spTree>
    <p:extLst>
      <p:ext uri="{BB962C8B-B14F-4D97-AF65-F5344CB8AC3E}">
        <p14:creationId xmlns:p14="http://schemas.microsoft.com/office/powerpoint/2010/main" val="567061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cstate="print">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68EE335-BD93-4780-BDF5-B21C9292ACD2}" type="datetimeFigureOut">
              <a:rPr lang="en-US" smtClean="0"/>
              <a:pPr/>
              <a:t>3/30/2021</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786E8E8-1F4B-40F7-A765-CEAEFAC95EDC}" type="slidenum">
              <a:rPr lang="en-US" smtClean="0"/>
              <a:pPr/>
              <a:t>‹#›</a:t>
            </a:fld>
            <a:endParaRPr lang="en-US"/>
          </a:p>
        </p:txBody>
      </p:sp>
    </p:spTree>
    <p:extLst>
      <p:ext uri="{BB962C8B-B14F-4D97-AF65-F5344CB8AC3E}">
        <p14:creationId xmlns:p14="http://schemas.microsoft.com/office/powerpoint/2010/main" val="34119448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260" y="717629"/>
            <a:ext cx="11566216" cy="1875099"/>
          </a:xfrm>
        </p:spPr>
        <p:txBody>
          <a:bodyPr>
            <a:noAutofit/>
          </a:bodyPr>
          <a:lstStyle/>
          <a:p>
            <a:r>
              <a:rPr lang="en-US" b="1" dirty="0"/>
              <a:t/>
            </a:r>
            <a:br>
              <a:rPr lang="en-US" b="1" dirty="0"/>
            </a:br>
            <a:r>
              <a:rPr lang="en-US" b="1" dirty="0"/>
              <a:t/>
            </a:r>
            <a:br>
              <a:rPr lang="en-US" b="1" dirty="0"/>
            </a:br>
            <a:r>
              <a:rPr lang="en-US" b="1" dirty="0"/>
              <a:t>CITIZENSHIP AND TRANSFORMATIVE EDUCATION</a:t>
            </a:r>
            <a:endParaRPr lang="en-US" dirty="0"/>
          </a:p>
        </p:txBody>
      </p:sp>
      <p:sp>
        <p:nvSpPr>
          <p:cNvPr id="3" name="Subtitle 2"/>
          <p:cNvSpPr>
            <a:spLocks noGrp="1"/>
          </p:cNvSpPr>
          <p:nvPr>
            <p:ph type="subTitle" idx="1"/>
          </p:nvPr>
        </p:nvSpPr>
        <p:spPr>
          <a:xfrm>
            <a:off x="1751012" y="3798506"/>
            <a:ext cx="8689976" cy="1328665"/>
          </a:xfrm>
        </p:spPr>
        <p:txBody>
          <a:bodyPr>
            <a:normAutofit fontScale="92500" lnSpcReduction="10000"/>
          </a:bodyPr>
          <a:lstStyle/>
          <a:p>
            <a:r>
              <a:rPr lang="en-US" sz="3600" b="1" i="1" dirty="0"/>
              <a:t>For Unstoppable Generation </a:t>
            </a:r>
          </a:p>
          <a:p>
            <a:r>
              <a:rPr lang="en-US" sz="3600" b="1" i="1" dirty="0"/>
              <a:t>of A nation and global citizens </a:t>
            </a:r>
          </a:p>
        </p:txBody>
      </p:sp>
      <p:sp>
        <p:nvSpPr>
          <p:cNvPr id="5" name="TextBox 4">
            <a:extLst>
              <a:ext uri="{FF2B5EF4-FFF2-40B4-BE49-F238E27FC236}">
                <a16:creationId xmlns:a16="http://schemas.microsoft.com/office/drawing/2014/main" xmlns="" id="{0ADF9074-D14C-A64B-A5AE-04367FDCB52E}"/>
              </a:ext>
            </a:extLst>
          </p:cNvPr>
          <p:cNvSpPr txBox="1"/>
          <p:nvPr/>
        </p:nvSpPr>
        <p:spPr>
          <a:xfrm>
            <a:off x="2318175" y="2841674"/>
            <a:ext cx="8212260" cy="707886"/>
          </a:xfrm>
          <a:prstGeom prst="rect">
            <a:avLst/>
          </a:prstGeom>
          <a:noFill/>
        </p:spPr>
        <p:txBody>
          <a:bodyPr wrap="square" rtlCol="0">
            <a:spAutoFit/>
          </a:bodyPr>
          <a:lstStyle/>
          <a:p>
            <a:pPr algn="ctr"/>
            <a:r>
              <a:rPr lang="en-US" sz="4000" b="1" dirty="0"/>
              <a:t>Module </a:t>
            </a:r>
          </a:p>
        </p:txBody>
      </p:sp>
      <p:sp>
        <p:nvSpPr>
          <p:cNvPr id="7" name="TextBox 6"/>
          <p:cNvSpPr txBox="1"/>
          <p:nvPr/>
        </p:nvSpPr>
        <p:spPr>
          <a:xfrm>
            <a:off x="2811404" y="2342509"/>
            <a:ext cx="7127157" cy="646331"/>
          </a:xfrm>
          <a:prstGeom prst="rect">
            <a:avLst/>
          </a:prstGeom>
          <a:noFill/>
        </p:spPr>
        <p:txBody>
          <a:bodyPr wrap="square" rtlCol="0">
            <a:spAutoFit/>
          </a:bodyPr>
          <a:lstStyle/>
          <a:p>
            <a:endParaRPr lang="en-US" dirty="0"/>
          </a:p>
          <a:p>
            <a:endParaRPr lang="en-US" dirty="0"/>
          </a:p>
        </p:txBody>
      </p:sp>
      <p:sp>
        <p:nvSpPr>
          <p:cNvPr id="4" name="TextBox 3">
            <a:extLst>
              <a:ext uri="{FF2B5EF4-FFF2-40B4-BE49-F238E27FC236}">
                <a16:creationId xmlns:a16="http://schemas.microsoft.com/office/drawing/2014/main" xmlns="" id="{60808169-B7D9-9C4E-B286-D750ADB277FB}"/>
              </a:ext>
            </a:extLst>
          </p:cNvPr>
          <p:cNvSpPr txBox="1"/>
          <p:nvPr/>
        </p:nvSpPr>
        <p:spPr>
          <a:xfrm>
            <a:off x="4212771" y="5780314"/>
            <a:ext cx="3151415" cy="461665"/>
          </a:xfrm>
          <a:prstGeom prst="rect">
            <a:avLst/>
          </a:prstGeom>
          <a:noFill/>
        </p:spPr>
        <p:txBody>
          <a:bodyPr wrap="square" rtlCol="0">
            <a:spAutoFit/>
          </a:bodyPr>
          <a:lstStyle/>
          <a:p>
            <a:pPr algn="ctr"/>
            <a:r>
              <a:rPr lang="en-US" sz="2400" b="1" i="1" dirty="0"/>
              <a:t>By Dr </a:t>
            </a:r>
            <a:r>
              <a:rPr lang="en-US" sz="2400" b="1" i="1" dirty="0" err="1"/>
              <a:t>Rugaragu</a:t>
            </a:r>
            <a:r>
              <a:rPr lang="en-US" sz="2400" b="1" i="1" dirty="0"/>
              <a:t> Innocent</a:t>
            </a:r>
          </a:p>
        </p:txBody>
      </p:sp>
    </p:spTree>
    <p:extLst>
      <p:ext uri="{BB962C8B-B14F-4D97-AF65-F5344CB8AC3E}">
        <p14:creationId xmlns:p14="http://schemas.microsoft.com/office/powerpoint/2010/main" val="553214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3474"/>
          </a:xfrm>
        </p:spPr>
        <p:txBody>
          <a:bodyPr>
            <a:normAutofit/>
          </a:bodyPr>
          <a:lstStyle/>
          <a:p>
            <a:pPr algn="ctr"/>
            <a:r>
              <a:rPr lang="en-US" sz="4000" b="1" dirty="0"/>
              <a:t>Introduction on State Building</a:t>
            </a:r>
          </a:p>
        </p:txBody>
      </p:sp>
      <p:sp>
        <p:nvSpPr>
          <p:cNvPr id="3" name="Content Placeholder 2"/>
          <p:cNvSpPr>
            <a:spLocks noGrp="1"/>
          </p:cNvSpPr>
          <p:nvPr>
            <p:ph idx="1"/>
          </p:nvPr>
        </p:nvSpPr>
        <p:spPr>
          <a:xfrm>
            <a:off x="913775" y="1381993"/>
            <a:ext cx="10364452" cy="4409208"/>
          </a:xfrm>
        </p:spPr>
        <p:txBody>
          <a:bodyPr>
            <a:normAutofit fontScale="25000" lnSpcReduction="20000"/>
          </a:bodyPr>
          <a:lstStyle/>
          <a:p>
            <a:pPr>
              <a:lnSpc>
                <a:spcPct val="150000"/>
              </a:lnSpc>
            </a:pPr>
            <a:r>
              <a:rPr lang="en-US" sz="5100" b="1" dirty="0"/>
              <a:t>Definition, ORIGIN and Importance OF STATE</a:t>
            </a:r>
          </a:p>
          <a:p>
            <a:pPr lvl="1">
              <a:lnSpc>
                <a:spcPct val="150000"/>
              </a:lnSpc>
            </a:pPr>
            <a:r>
              <a:rPr lang="en-US" sz="6000" b="1" cap="none" dirty="0"/>
              <a:t>State means – </a:t>
            </a:r>
            <a:r>
              <a:rPr lang="en-US" sz="6000" cap="none" dirty="0"/>
              <a:t> an organized political community under one government. According to Marx Weber’s definition which resonate with our understanding, state entails elements such as (having fixed boundaries, monopoly of power  and arms, legal and jurisdiction control of a territory/land).</a:t>
            </a:r>
          </a:p>
          <a:p>
            <a:pPr lvl="1">
              <a:lnSpc>
                <a:spcPct val="150000"/>
              </a:lnSpc>
            </a:pPr>
            <a:r>
              <a:rPr lang="en-US" sz="6000" cap="none" dirty="0"/>
              <a:t>Nation –state presupposes (cultural and ethnicity- identity) </a:t>
            </a:r>
          </a:p>
          <a:p>
            <a:pPr lvl="1">
              <a:lnSpc>
                <a:spcPct val="150000"/>
              </a:lnSpc>
            </a:pPr>
            <a:r>
              <a:rPr lang="en-US" sz="6000" b="1" cap="none" dirty="0"/>
              <a:t>State Building </a:t>
            </a:r>
            <a:r>
              <a:rPr lang="en-US" sz="6000" cap="none" dirty="0"/>
              <a:t>as a specific term in social sciences and humanities, refers to political and historical processes of creation, institutional consolidation, stabilization and sustainable development of states, from the earliest emergence of statehood up to the modern times.  Benedict Anderson –nation-state is an According to </a:t>
            </a:r>
            <a:r>
              <a:rPr lang="en-US" sz="6000" b="1" cap="none" dirty="0"/>
              <a:t>Francis Fukuyama (western view): </a:t>
            </a:r>
            <a:r>
              <a:rPr lang="en-US" sz="6000" cap="none" dirty="0"/>
              <a:t>state-building is the creation of </a:t>
            </a:r>
            <a:r>
              <a:rPr lang="en-US" sz="6000" b="1" u="sng" cap="none" dirty="0"/>
              <a:t>imaginary structure </a:t>
            </a:r>
          </a:p>
          <a:p>
            <a:pPr>
              <a:lnSpc>
                <a:spcPct val="150000"/>
              </a:lnSpc>
            </a:pPr>
            <a:r>
              <a:rPr lang="en-US" sz="6000" cap="none" dirty="0"/>
              <a:t> new governmental institutions and the strengthening of existing ones.</a:t>
            </a:r>
          </a:p>
          <a:p>
            <a:pPr>
              <a:lnSpc>
                <a:spcPct val="150000"/>
              </a:lnSpc>
            </a:pPr>
            <a:r>
              <a:rPr lang="en-US" sz="6000" cap="none" dirty="0"/>
              <a:t>A State is a crucial issue for the world community today. weak or failed states are close to the root of many of the world’s most serious problems”</a:t>
            </a:r>
          </a:p>
          <a:p>
            <a:pPr>
              <a:lnSpc>
                <a:spcPct val="150000"/>
              </a:lnSpc>
            </a:pPr>
            <a:r>
              <a:rPr lang="en-US" sz="6000" cap="none" dirty="0"/>
              <a:t>For Fukuyama “ it’s because of lack of </a:t>
            </a:r>
            <a:r>
              <a:rPr lang="en-US" sz="6000" cap="none" dirty="0" err="1"/>
              <a:t>stateness</a:t>
            </a:r>
            <a:r>
              <a:rPr lang="en-US" sz="6000" cap="none" dirty="0"/>
              <a:t> that sub-Sahara Africa lack crucial development. Though Fukuyama does not put such burden on the west, Walter Rodney does in his book “How Europe under developed Africa” and Meredith Martin in his books “ The state of Africa: A History of the continent since independence” and the “The Fate of Africa”</a:t>
            </a:r>
          </a:p>
        </p:txBody>
      </p:sp>
    </p:spTree>
    <p:extLst>
      <p:ext uri="{BB962C8B-B14F-4D97-AF65-F5344CB8AC3E}">
        <p14:creationId xmlns:p14="http://schemas.microsoft.com/office/powerpoint/2010/main" val="3073305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3474"/>
          </a:xfrm>
        </p:spPr>
        <p:txBody>
          <a:bodyPr>
            <a:normAutofit/>
          </a:bodyPr>
          <a:lstStyle/>
          <a:p>
            <a:pPr algn="ctr"/>
            <a:r>
              <a:rPr lang="en-US" sz="4000" b="1" dirty="0"/>
              <a:t>Introduction on State Building</a:t>
            </a:r>
          </a:p>
        </p:txBody>
      </p:sp>
      <p:sp>
        <p:nvSpPr>
          <p:cNvPr id="3" name="Content Placeholder 2"/>
          <p:cNvSpPr>
            <a:spLocks noGrp="1"/>
          </p:cNvSpPr>
          <p:nvPr>
            <p:ph idx="1"/>
          </p:nvPr>
        </p:nvSpPr>
        <p:spPr>
          <a:xfrm>
            <a:off x="913775" y="1381992"/>
            <a:ext cx="10364452" cy="5115385"/>
          </a:xfrm>
        </p:spPr>
        <p:txBody>
          <a:bodyPr>
            <a:normAutofit fontScale="62500" lnSpcReduction="20000"/>
          </a:bodyPr>
          <a:lstStyle/>
          <a:p>
            <a:pPr marL="0" indent="0">
              <a:lnSpc>
                <a:spcPct val="150000"/>
              </a:lnSpc>
              <a:buNone/>
            </a:pPr>
            <a:r>
              <a:rPr lang="en-US" sz="4200" b="1" dirty="0"/>
              <a:t>ORIGIN OF STATE</a:t>
            </a:r>
            <a:endParaRPr lang="en-US" sz="3200" b="1" dirty="0"/>
          </a:p>
          <a:p>
            <a:pPr marL="0" indent="0">
              <a:lnSpc>
                <a:spcPct val="150000"/>
              </a:lnSpc>
              <a:buNone/>
            </a:pPr>
            <a:r>
              <a:rPr lang="en-US" sz="3200" cap="none" dirty="0"/>
              <a:t>According to  Francis Fukuyama (2004) in his book : </a:t>
            </a:r>
            <a:r>
              <a:rPr lang="en-US" sz="3200" i="1" cap="none" dirty="0"/>
              <a:t>State-building: governance and world order in 21</a:t>
            </a:r>
            <a:r>
              <a:rPr lang="en-US" sz="3200" i="1" cap="none" baseline="30000" dirty="0"/>
              <a:t>st</a:t>
            </a:r>
            <a:r>
              <a:rPr lang="en-US" sz="3200" i="1" cap="none" dirty="0"/>
              <a:t> century</a:t>
            </a:r>
            <a:r>
              <a:rPr lang="en-US" sz="3200" cap="none" dirty="0"/>
              <a:t>, p.1-42</a:t>
            </a:r>
            <a:endParaRPr lang="en-US" sz="3200" dirty="0"/>
          </a:p>
          <a:p>
            <a:pPr>
              <a:lnSpc>
                <a:spcPct val="150000"/>
              </a:lnSpc>
            </a:pPr>
            <a:r>
              <a:rPr lang="en-US" sz="3100" cap="none" dirty="0"/>
              <a:t>The state is an ancient human institution dating back some 10,000 years to the first agricultural societies that sprang up in </a:t>
            </a:r>
            <a:r>
              <a:rPr lang="en-US" sz="3100" u="sng" cap="none" dirty="0">
                <a:solidFill>
                  <a:srgbClr val="000000"/>
                </a:solidFill>
              </a:rPr>
              <a:t>Mesopotamia</a:t>
            </a:r>
            <a:r>
              <a:rPr lang="en-US" sz="3100" cap="none" dirty="0"/>
              <a:t>.</a:t>
            </a:r>
          </a:p>
          <a:p>
            <a:pPr>
              <a:lnSpc>
                <a:spcPct val="150000"/>
              </a:lnSpc>
            </a:pPr>
            <a:r>
              <a:rPr lang="en-US" sz="3100" cap="none" dirty="0"/>
              <a:t> In </a:t>
            </a:r>
            <a:r>
              <a:rPr lang="en-US" sz="3100" cap="none" dirty="0">
                <a:solidFill>
                  <a:srgbClr val="000000"/>
                </a:solidFill>
              </a:rPr>
              <a:t>China and India,</a:t>
            </a:r>
            <a:r>
              <a:rPr lang="en-US" sz="3100" cap="none" dirty="0"/>
              <a:t> a state with a highly trained bureaucracy has existed for thousands of years.</a:t>
            </a:r>
          </a:p>
          <a:p>
            <a:pPr>
              <a:lnSpc>
                <a:spcPct val="150000"/>
              </a:lnSpc>
            </a:pPr>
            <a:r>
              <a:rPr lang="en-US" sz="3100" cap="none" dirty="0"/>
              <a:t> In Europe the modern state, deploying large armies, taxation powers, and a centralized bureaucracy that could exercise sovereign authority over a large territory, is much more recent, dating back four or five hundred years to the consolidation of the French, Spanish, and Swedish monarchies. The rise of these states, with their ability to provide order, security, law, and property rights, </a:t>
            </a:r>
          </a:p>
          <a:p>
            <a:pPr>
              <a:lnSpc>
                <a:spcPct val="150000"/>
              </a:lnSpc>
            </a:pPr>
            <a:r>
              <a:rPr lang="en-US" sz="3100" cap="none" dirty="0"/>
              <a:t>In America and Africa, Modern state is  recent development</a:t>
            </a:r>
          </a:p>
        </p:txBody>
      </p:sp>
    </p:spTree>
    <p:extLst>
      <p:ext uri="{BB962C8B-B14F-4D97-AF65-F5344CB8AC3E}">
        <p14:creationId xmlns:p14="http://schemas.microsoft.com/office/powerpoint/2010/main" val="3738490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3474"/>
          </a:xfrm>
        </p:spPr>
        <p:txBody>
          <a:bodyPr>
            <a:normAutofit/>
          </a:bodyPr>
          <a:lstStyle/>
          <a:p>
            <a:pPr algn="ctr"/>
            <a:r>
              <a:rPr lang="en-US" sz="4000" b="1" dirty="0"/>
              <a:t>Introduction on State Building</a:t>
            </a:r>
          </a:p>
        </p:txBody>
      </p:sp>
      <p:sp>
        <p:nvSpPr>
          <p:cNvPr id="3" name="Content Placeholder 2"/>
          <p:cNvSpPr>
            <a:spLocks noGrp="1"/>
          </p:cNvSpPr>
          <p:nvPr>
            <p:ph idx="1"/>
          </p:nvPr>
        </p:nvSpPr>
        <p:spPr>
          <a:xfrm>
            <a:off x="913775" y="1381993"/>
            <a:ext cx="10364452" cy="4409208"/>
          </a:xfrm>
        </p:spPr>
        <p:txBody>
          <a:bodyPr>
            <a:normAutofit fontScale="92500"/>
          </a:bodyPr>
          <a:lstStyle/>
          <a:p>
            <a:pPr marL="0" indent="0">
              <a:lnSpc>
                <a:spcPct val="150000"/>
              </a:lnSpc>
              <a:buNone/>
            </a:pPr>
            <a:r>
              <a:rPr lang="en-US" sz="3500" b="1" dirty="0"/>
              <a:t>Importance OF STATE</a:t>
            </a:r>
          </a:p>
          <a:p>
            <a:pPr>
              <a:lnSpc>
                <a:spcPct val="150000"/>
              </a:lnSpc>
            </a:pPr>
            <a:r>
              <a:rPr lang="en-US" sz="2400" cap="none" dirty="0"/>
              <a:t>I dare to argue that it’s because of “lack of effective state” that people in both developing and developed countries die in wars, genocide and extreme exploitation that leads to extreme poverty and diseases such as </a:t>
            </a:r>
            <a:r>
              <a:rPr lang="en-US" sz="2400" cap="none" dirty="0" err="1"/>
              <a:t>covid</a:t>
            </a:r>
            <a:r>
              <a:rPr lang="en-US" sz="2400" cap="none" dirty="0"/>
              <a:t> 19</a:t>
            </a:r>
          </a:p>
          <a:p>
            <a:pPr>
              <a:lnSpc>
                <a:spcPct val="150000"/>
              </a:lnSpc>
            </a:pPr>
            <a:r>
              <a:rPr lang="en-US" sz="2400" cap="none" dirty="0"/>
              <a:t>In developing countries, colonialism - neo-colonialism &amp; irresponsible and unaccountable leaders carries the heavy blame of causing violent conflicts, </a:t>
            </a:r>
            <a:r>
              <a:rPr lang="en-US" sz="2400" cap="none" dirty="0" err="1"/>
              <a:t>ethnicization</a:t>
            </a:r>
            <a:r>
              <a:rPr lang="en-US" sz="2400" cap="none" dirty="0"/>
              <a:t> of tribes, politicization of ethnicity –race and supporting the authoritarian –Pawn  </a:t>
            </a:r>
            <a:r>
              <a:rPr lang="en-US" sz="2400" cap="none" dirty="0">
                <a:solidFill>
                  <a:srgbClr val="000000"/>
                </a:solidFill>
              </a:rPr>
              <a:t>governments.</a:t>
            </a:r>
          </a:p>
        </p:txBody>
      </p:sp>
    </p:spTree>
    <p:extLst>
      <p:ext uri="{BB962C8B-B14F-4D97-AF65-F5344CB8AC3E}">
        <p14:creationId xmlns:p14="http://schemas.microsoft.com/office/powerpoint/2010/main" val="874981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63151"/>
          </a:xfrm>
        </p:spPr>
        <p:txBody>
          <a:bodyPr>
            <a:normAutofit fontScale="90000"/>
          </a:bodyPr>
          <a:lstStyle/>
          <a:p>
            <a:r>
              <a:rPr lang="en-US" sz="3100" b="1" dirty="0"/>
              <a:t>(A) Historical background – Africa &amp; China   </a:t>
            </a:r>
            <a:r>
              <a:rPr lang="en-US" dirty="0"/>
              <a:t/>
            </a:r>
            <a:br>
              <a:rPr lang="en-US" dirty="0"/>
            </a:br>
            <a:endParaRPr lang="en-US" dirty="0"/>
          </a:p>
        </p:txBody>
      </p:sp>
      <p:sp>
        <p:nvSpPr>
          <p:cNvPr id="3" name="Content Placeholder 2"/>
          <p:cNvSpPr>
            <a:spLocks noGrp="1"/>
          </p:cNvSpPr>
          <p:nvPr>
            <p:ph idx="1"/>
          </p:nvPr>
        </p:nvSpPr>
        <p:spPr>
          <a:xfrm>
            <a:off x="913775" y="970156"/>
            <a:ext cx="10364452" cy="4821045"/>
          </a:xfrm>
        </p:spPr>
        <p:txBody>
          <a:bodyPr>
            <a:normAutofit fontScale="85000" lnSpcReduction="10000"/>
          </a:bodyPr>
          <a:lstStyle/>
          <a:p>
            <a:r>
              <a:rPr lang="en-US" cap="none" dirty="0"/>
              <a:t>According to </a:t>
            </a:r>
            <a:r>
              <a:rPr lang="en-US" cap="none" dirty="0" err="1"/>
              <a:t>Cheikh</a:t>
            </a:r>
            <a:r>
              <a:rPr lang="en-US" cap="none" dirty="0"/>
              <a:t> Anta </a:t>
            </a:r>
            <a:r>
              <a:rPr lang="en-US" cap="none" dirty="0" err="1"/>
              <a:t>Diop</a:t>
            </a:r>
            <a:r>
              <a:rPr lang="en-US" cap="none" dirty="0"/>
              <a:t> thesis in his book </a:t>
            </a:r>
            <a:r>
              <a:rPr lang="en-US" i="1" cap="none" dirty="0"/>
              <a:t>“ The African Origin of Civilization </a:t>
            </a:r>
            <a:r>
              <a:rPr lang="en-US" cap="none" dirty="0"/>
              <a:t>(1974) – Human kind was born in the African Great Rift Valley then moved further north to Egypt. And </a:t>
            </a:r>
            <a:r>
              <a:rPr lang="en-US" cap="none" dirty="0" err="1"/>
              <a:t>b’se</a:t>
            </a:r>
            <a:r>
              <a:rPr lang="en-US" cap="none" dirty="0"/>
              <a:t> of the drift, human moved to Europe (40,000 -20,000 years ago) and other places. </a:t>
            </a:r>
          </a:p>
          <a:p>
            <a:r>
              <a:rPr lang="en-US" cap="none" dirty="0"/>
              <a:t>According to Francis Fukuyama, China is considered to be the first to develop into a modern state. The success of china’s song dynasty was a result of its selective borrowing from china’s imperial past and establishing these continuities with their own innovations. Perhaps the most important political continuity of the song had its beginning in the aftermath of one of the most chaotic times in china’s history, the tumultuous period of the warring states (475–221 BC).</a:t>
            </a:r>
          </a:p>
          <a:p>
            <a:r>
              <a:rPr lang="en-US" cap="none" dirty="0"/>
              <a:t>In, China, The period of warring states ended when the warrior </a:t>
            </a:r>
            <a:r>
              <a:rPr lang="en-US" cap="none" dirty="0" err="1"/>
              <a:t>qin</a:t>
            </a:r>
            <a:r>
              <a:rPr lang="en-US" cap="none" dirty="0"/>
              <a:t> </a:t>
            </a:r>
            <a:r>
              <a:rPr lang="en-US" cap="none" dirty="0" err="1"/>
              <a:t>shi</a:t>
            </a:r>
            <a:r>
              <a:rPr lang="en-US" cap="none" dirty="0"/>
              <a:t> </a:t>
            </a:r>
            <a:r>
              <a:rPr lang="en-US" cap="none" dirty="0" err="1"/>
              <a:t>huang</a:t>
            </a:r>
            <a:r>
              <a:rPr lang="en-US" cap="none" dirty="0"/>
              <a:t> centralized power and destroyed regional opposition. Although it lasted only 14 years, the </a:t>
            </a:r>
            <a:r>
              <a:rPr lang="en-US" cap="none" dirty="0" err="1"/>
              <a:t>qin</a:t>
            </a:r>
            <a:r>
              <a:rPr lang="en-US" cap="none" dirty="0"/>
              <a:t> dynasty set in place many important aspects of Chinese civilization.</a:t>
            </a:r>
          </a:p>
          <a:p>
            <a:r>
              <a:rPr lang="en-US" cap="none" dirty="0"/>
              <a:t>Sinification (or, to </a:t>
            </a:r>
            <a:r>
              <a:rPr lang="en-US" cap="none" dirty="0" err="1"/>
              <a:t>sinicize</a:t>
            </a:r>
            <a:r>
              <a:rPr lang="en-US" cap="none" dirty="0"/>
              <a:t>) means the assimilation or spread of Chinese culture, language, societal norms, and ethnic identity.  During the tang and song dynasties, Chinese civilization became so dynamic and powerful that it influenced, or </a:t>
            </a:r>
            <a:r>
              <a:rPr lang="en-US" cap="none" dirty="0" err="1"/>
              <a:t>sinicized</a:t>
            </a:r>
            <a:r>
              <a:rPr lang="en-US" cap="none" dirty="0"/>
              <a:t>, several prominent areas around it. It is important to note THAT not only what aspects of Chinese civilization were absorbed in these areas, but also what the limitations of </a:t>
            </a:r>
            <a:r>
              <a:rPr lang="en-US" cap="none" dirty="0" err="1"/>
              <a:t>sinification</a:t>
            </a:r>
            <a:r>
              <a:rPr lang="en-US" cap="none" dirty="0"/>
              <a:t> were in each location.</a:t>
            </a:r>
          </a:p>
          <a:p>
            <a:pPr marL="0" indent="0">
              <a:buNone/>
            </a:pPr>
            <a:endParaRPr lang="en-US" cap="none" dirty="0"/>
          </a:p>
        </p:txBody>
      </p:sp>
    </p:spTree>
    <p:extLst>
      <p:ext uri="{BB962C8B-B14F-4D97-AF65-F5344CB8AC3E}">
        <p14:creationId xmlns:p14="http://schemas.microsoft.com/office/powerpoint/2010/main" val="508215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23024"/>
            <a:ext cx="10364451" cy="1193181"/>
          </a:xfrm>
        </p:spPr>
        <p:txBody>
          <a:bodyPr>
            <a:normAutofit/>
          </a:bodyPr>
          <a:lstStyle/>
          <a:p>
            <a:r>
              <a:rPr lang="en-US" sz="4000" b="1" dirty="0">
                <a:latin typeface="Calibri" panose="020F0502020204030204" pitchFamily="34" charset="0"/>
                <a:cs typeface="Calibri" panose="020F0502020204030204" pitchFamily="34" charset="0"/>
              </a:rPr>
              <a:t>(B) Modern State building </a:t>
            </a:r>
            <a:br>
              <a:rPr lang="en-US" sz="4000" b="1" dirty="0">
                <a:latin typeface="Calibri" panose="020F0502020204030204" pitchFamily="34" charset="0"/>
                <a:cs typeface="Calibri" panose="020F0502020204030204" pitchFamily="34" charset="0"/>
              </a:rPr>
            </a:br>
            <a:endParaRPr lang="en-US" sz="4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913775" y="914400"/>
            <a:ext cx="10364452" cy="5943600"/>
          </a:xfrm>
        </p:spPr>
        <p:txBody>
          <a:bodyPr>
            <a:normAutofit fontScale="85000" lnSpcReduction="10000"/>
          </a:bodyPr>
          <a:lstStyle/>
          <a:p>
            <a:pPr fontAlgn="base"/>
            <a:r>
              <a:rPr lang="en-US" cap="none" dirty="0">
                <a:latin typeface="Calibri" panose="020F0502020204030204" pitchFamily="34" charset="0"/>
                <a:cs typeface="Calibri" panose="020F0502020204030204" pitchFamily="34" charset="0"/>
              </a:rPr>
              <a:t>Between the 15</a:t>
            </a:r>
            <a:r>
              <a:rPr lang="en-US" cap="none" baseline="30000" dirty="0">
                <a:latin typeface="Calibri" panose="020F0502020204030204" pitchFamily="34" charset="0"/>
                <a:cs typeface="Calibri" panose="020F0502020204030204" pitchFamily="34" charset="0"/>
              </a:rPr>
              <a:t>th </a:t>
            </a:r>
            <a:r>
              <a:rPr lang="en-US" cap="none" dirty="0">
                <a:latin typeface="Calibri" panose="020F0502020204030204" pitchFamily="34" charset="0"/>
                <a:cs typeface="Calibri" panose="020F0502020204030204" pitchFamily="34" charset="0"/>
              </a:rPr>
              <a:t>&amp;18</a:t>
            </a:r>
            <a:r>
              <a:rPr lang="en-US" cap="none" baseline="30000" dirty="0">
                <a:latin typeface="Calibri" panose="020F0502020204030204" pitchFamily="34" charset="0"/>
                <a:cs typeface="Calibri" panose="020F0502020204030204" pitchFamily="34" charset="0"/>
              </a:rPr>
              <a:t> </a:t>
            </a:r>
            <a:r>
              <a:rPr lang="en-US" cap="none" baseline="30000" dirty="0" err="1">
                <a:latin typeface="Calibri" panose="020F0502020204030204" pitchFamily="34" charset="0"/>
                <a:cs typeface="Calibri" panose="020F0502020204030204" pitchFamily="34" charset="0"/>
              </a:rPr>
              <a:t>th</a:t>
            </a:r>
            <a:r>
              <a:rPr lang="en-US" cap="none" baseline="30000" dirty="0">
                <a:latin typeface="Calibri" panose="020F0502020204030204" pitchFamily="34" charset="0"/>
                <a:cs typeface="Calibri" panose="020F0502020204030204" pitchFamily="34" charset="0"/>
              </a:rPr>
              <a:t> </a:t>
            </a:r>
            <a:r>
              <a:rPr lang="en-US" cap="none" dirty="0">
                <a:latin typeface="Calibri" panose="020F0502020204030204" pitchFamily="34" charset="0"/>
                <a:cs typeface="Calibri" panose="020F0502020204030204" pitchFamily="34" charset="0"/>
              </a:rPr>
              <a:t>centuries, western European political units were similar to political units elsewhere in Eurasia. They shared both underlying structural factors such as: population trends, bullion influx, an increasingly integrated world economy—and challenges, above all the rising costs of military activity. </a:t>
            </a:r>
          </a:p>
          <a:p>
            <a:pPr fontAlgn="base"/>
            <a:r>
              <a:rPr lang="en-US" cap="none" dirty="0">
                <a:latin typeface="Calibri" panose="020F0502020204030204" pitchFamily="34" charset="0"/>
                <a:cs typeface="Calibri" panose="020F0502020204030204" pitchFamily="34" charset="0"/>
              </a:rPr>
              <a:t>Western European countries developed into states especially in 16</a:t>
            </a:r>
            <a:r>
              <a:rPr lang="en-US" cap="none" baseline="30000" dirty="0">
                <a:latin typeface="Calibri" panose="020F0502020204030204" pitchFamily="34" charset="0"/>
                <a:cs typeface="Calibri" panose="020F0502020204030204" pitchFamily="34" charset="0"/>
              </a:rPr>
              <a:t>th</a:t>
            </a:r>
            <a:r>
              <a:rPr lang="en-US" cap="none" dirty="0">
                <a:latin typeface="Calibri" panose="020F0502020204030204" pitchFamily="34" charset="0"/>
                <a:cs typeface="Calibri" panose="020F0502020204030204" pitchFamily="34" charset="0"/>
              </a:rPr>
              <a:t> century. They became  greater territorial integration there after (most notably in France, England, and Spain among others). They stepped-up efforts to establish </a:t>
            </a:r>
            <a:r>
              <a:rPr lang="en-US" b="1" cap="none" dirty="0">
                <a:latin typeface="Calibri" panose="020F0502020204030204" pitchFamily="34" charset="0"/>
                <a:cs typeface="Calibri" panose="020F0502020204030204" pitchFamily="34" charset="0"/>
              </a:rPr>
              <a:t>cultural hegemony </a:t>
            </a:r>
            <a:r>
              <a:rPr lang="en-US" cap="none" dirty="0">
                <a:latin typeface="Calibri" panose="020F0502020204030204" pitchFamily="34" charset="0"/>
                <a:cs typeface="Calibri" panose="020F0502020204030204" pitchFamily="34" charset="0"/>
              </a:rPr>
              <a:t>in given territorial units, </a:t>
            </a:r>
            <a:r>
              <a:rPr lang="en-US" b="1" cap="none" dirty="0">
                <a:latin typeface="Calibri" panose="020F0502020204030204" pitchFamily="34" charset="0"/>
                <a:cs typeface="Calibri" panose="020F0502020204030204" pitchFamily="34" charset="0"/>
              </a:rPr>
              <a:t>higher levels of taxation</a:t>
            </a:r>
            <a:r>
              <a:rPr lang="en-US" cap="none" dirty="0">
                <a:latin typeface="Calibri" panose="020F0502020204030204" pitchFamily="34" charset="0"/>
                <a:cs typeface="Calibri" panose="020F0502020204030204" pitchFamily="34" charset="0"/>
              </a:rPr>
              <a:t>, </a:t>
            </a:r>
            <a:r>
              <a:rPr lang="en-US" b="1" cap="none" dirty="0">
                <a:latin typeface="Calibri" panose="020F0502020204030204" pitchFamily="34" charset="0"/>
                <a:cs typeface="Calibri" panose="020F0502020204030204" pitchFamily="34" charset="0"/>
              </a:rPr>
              <a:t>increased military spending </a:t>
            </a:r>
            <a:r>
              <a:rPr lang="en-US" cap="none" dirty="0">
                <a:latin typeface="Calibri" panose="020F0502020204030204" pitchFamily="34" charset="0"/>
                <a:cs typeface="Calibri" panose="020F0502020204030204" pitchFamily="34" charset="0"/>
              </a:rPr>
              <a:t>and built </a:t>
            </a:r>
            <a:r>
              <a:rPr lang="en-US" b="1" cap="none" dirty="0">
                <a:latin typeface="Calibri" panose="020F0502020204030204" pitchFamily="34" charset="0"/>
                <a:cs typeface="Calibri" panose="020F0502020204030204" pitchFamily="34" charset="0"/>
              </a:rPr>
              <a:t>larger military forces,</a:t>
            </a:r>
            <a:r>
              <a:rPr lang="en-US" cap="none" dirty="0">
                <a:latin typeface="Calibri" panose="020F0502020204030204" pitchFamily="34" charset="0"/>
                <a:cs typeface="Calibri" panose="020F0502020204030204" pitchFamily="34" charset="0"/>
              </a:rPr>
              <a:t> sharply built </a:t>
            </a:r>
            <a:r>
              <a:rPr lang="en-US" b="1" cap="none" dirty="0">
                <a:latin typeface="Calibri" panose="020F0502020204030204" pitchFamily="34" charset="0"/>
                <a:cs typeface="Calibri" panose="020F0502020204030204" pitchFamily="34" charset="0"/>
              </a:rPr>
              <a:t>more standardized institutions </a:t>
            </a:r>
            <a:r>
              <a:rPr lang="en-US" cap="none" dirty="0">
                <a:latin typeface="Calibri" panose="020F0502020204030204" pitchFamily="34" charset="0"/>
                <a:cs typeface="Calibri" panose="020F0502020204030204" pitchFamily="34" charset="0"/>
              </a:rPr>
              <a:t>and </a:t>
            </a:r>
            <a:r>
              <a:rPr lang="en-US" b="1" cap="none" dirty="0">
                <a:latin typeface="Calibri" panose="020F0502020204030204" pitchFamily="34" charset="0"/>
                <a:cs typeface="Calibri" panose="020F0502020204030204" pitchFamily="34" charset="0"/>
              </a:rPr>
              <a:t>administration</a:t>
            </a:r>
            <a:r>
              <a:rPr lang="en-US" cap="none" dirty="0">
                <a:latin typeface="Calibri" panose="020F0502020204030204" pitchFamily="34" charset="0"/>
                <a:cs typeface="Calibri" panose="020F0502020204030204" pitchFamily="34" charset="0"/>
              </a:rPr>
              <a:t>. Later other States modernized too including Germany, Russia, USA etc.</a:t>
            </a:r>
          </a:p>
          <a:p>
            <a:pPr fontAlgn="base"/>
            <a:r>
              <a:rPr lang="en-US" cap="none" dirty="0">
                <a:solidFill>
                  <a:srgbClr val="000000"/>
                </a:solidFill>
                <a:latin typeface="Calibri" panose="020F0502020204030204" pitchFamily="34" charset="0"/>
                <a:cs typeface="Calibri" panose="020F0502020204030204" pitchFamily="34" charset="0"/>
              </a:rPr>
              <a:t> The extraction of labor and natural resources from Africa, the Americas and Asia facilitated the development of Europe--- (</a:t>
            </a:r>
            <a:r>
              <a:rPr lang="en-US" b="1" cap="none" dirty="0">
                <a:solidFill>
                  <a:srgbClr val="000000"/>
                </a:solidFill>
                <a:latin typeface="Calibri" panose="020F0502020204030204" pitchFamily="34" charset="0"/>
                <a:cs typeface="Calibri" panose="020F0502020204030204" pitchFamily="34" charset="0"/>
              </a:rPr>
              <a:t>Tiny Belgium owned  the whole Congo</a:t>
            </a:r>
            <a:r>
              <a:rPr lang="en-US" cap="none" dirty="0">
                <a:solidFill>
                  <a:srgbClr val="000000"/>
                </a:solidFill>
                <a:latin typeface="Calibri" panose="020F0502020204030204" pitchFamily="34" charset="0"/>
                <a:cs typeface="Calibri" panose="020F0502020204030204" pitchFamily="34" charset="0"/>
              </a:rPr>
              <a:t>) &amp; </a:t>
            </a:r>
            <a:r>
              <a:rPr lang="en-US" b="1" cap="none" dirty="0">
                <a:solidFill>
                  <a:srgbClr val="000000"/>
                </a:solidFill>
                <a:latin typeface="Calibri" panose="020F0502020204030204" pitchFamily="34" charset="0"/>
                <a:cs typeface="Calibri" panose="020F0502020204030204" pitchFamily="34" charset="0"/>
              </a:rPr>
              <a:t>Tiny UK owned a lot of Asia and Africa. </a:t>
            </a:r>
          </a:p>
          <a:p>
            <a:pPr fontAlgn="base"/>
            <a:r>
              <a:rPr lang="en-US" cap="none" dirty="0">
                <a:latin typeface="Calibri" panose="020F0502020204030204" pitchFamily="34" charset="0"/>
                <a:cs typeface="Calibri" panose="020F0502020204030204" pitchFamily="34" charset="0"/>
              </a:rPr>
              <a:t>Since the end of the 20th century, </a:t>
            </a:r>
            <a:r>
              <a:rPr lang="en-US" b="1" cap="none" dirty="0">
                <a:latin typeface="Calibri" panose="020F0502020204030204" pitchFamily="34" charset="0"/>
                <a:cs typeface="Calibri" panose="020F0502020204030204" pitchFamily="34" charset="0"/>
              </a:rPr>
              <a:t>state-building</a:t>
            </a:r>
            <a:r>
              <a:rPr lang="en-US" cap="none" dirty="0">
                <a:latin typeface="Calibri" panose="020F0502020204030204" pitchFamily="34" charset="0"/>
                <a:cs typeface="Calibri" panose="020F0502020204030204" pitchFamily="34" charset="0"/>
              </a:rPr>
              <a:t> has developed into becoming an integral part and even a specific approach to </a:t>
            </a:r>
            <a:r>
              <a:rPr lang="en-US" b="1" cap="none" dirty="0">
                <a:latin typeface="Calibri" panose="020F0502020204030204" pitchFamily="34" charset="0"/>
                <a:cs typeface="Calibri" panose="020F0502020204030204" pitchFamily="34" charset="0"/>
              </a:rPr>
              <a:t>peacebuilding</a:t>
            </a:r>
            <a:r>
              <a:rPr lang="en-US" cap="none" dirty="0">
                <a:latin typeface="Calibri" panose="020F0502020204030204" pitchFamily="34" charset="0"/>
                <a:cs typeface="Calibri" panose="020F0502020204030204" pitchFamily="34" charset="0"/>
              </a:rPr>
              <a:t> by the international community. Observers across the political and academic spectra have come to see the state-building (</a:t>
            </a:r>
            <a:r>
              <a:rPr lang="en-US" b="1" cap="none" dirty="0">
                <a:latin typeface="Calibri" panose="020F0502020204030204" pitchFamily="34" charset="0"/>
                <a:cs typeface="Calibri" panose="020F0502020204030204" pitchFamily="34" charset="0"/>
              </a:rPr>
              <a:t>which is a construction of a state</a:t>
            </a:r>
            <a:r>
              <a:rPr lang="en-US" cap="none" dirty="0">
                <a:latin typeface="Calibri" panose="020F0502020204030204" pitchFamily="34" charset="0"/>
                <a:cs typeface="Calibri" panose="020F0502020204030204" pitchFamily="34" charset="0"/>
              </a:rPr>
              <a:t>) approach as the preferred strategy to peacebuilding in a number of high-profile conflicts, including the Israeli–Palestinian conflict, and war-related conflicts in Bosnia and Herzegovina, Iraq, and Afghanistan, Africa and Latin America</a:t>
            </a:r>
          </a:p>
          <a:p>
            <a:pPr fontAlgn="base"/>
            <a:r>
              <a:rPr lang="en-US" cap="none" dirty="0">
                <a:latin typeface="Calibri" panose="020F0502020204030204" pitchFamily="34" charset="0"/>
                <a:cs typeface="Calibri" panose="020F0502020204030204" pitchFamily="34" charset="0"/>
              </a:rPr>
              <a:t>According to the political scientist </a:t>
            </a:r>
            <a:r>
              <a:rPr lang="en-US" b="1" cap="none" dirty="0">
                <a:latin typeface="Calibri" panose="020F0502020204030204" pitchFamily="34" charset="0"/>
                <a:cs typeface="Calibri" panose="020F0502020204030204" pitchFamily="34" charset="0"/>
              </a:rPr>
              <a:t>Anders Person</a:t>
            </a:r>
            <a:r>
              <a:rPr lang="en-US" cap="none" dirty="0">
                <a:latin typeface="Calibri" panose="020F0502020204030204" pitchFamily="34" charset="0"/>
                <a:cs typeface="Calibri" panose="020F0502020204030204" pitchFamily="34" charset="0"/>
              </a:rPr>
              <a:t>, internationally led state-building is based on three dimensions: </a:t>
            </a:r>
            <a:r>
              <a:rPr lang="en-US" b="1" cap="none" dirty="0">
                <a:latin typeface="Calibri" panose="020F0502020204030204" pitchFamily="34" charset="0"/>
                <a:cs typeface="Calibri" panose="020F0502020204030204" pitchFamily="34" charset="0"/>
              </a:rPr>
              <a:t>(1) a security dimension, (2) a political dimension and (3) an economic dimension</a:t>
            </a:r>
            <a:r>
              <a:rPr lang="en-US" cap="none" dirty="0">
                <a:latin typeface="Calibri" panose="020F0502020204030204" pitchFamily="34" charset="0"/>
                <a:cs typeface="Calibri" panose="020F0502020204030204" pitchFamily="34" charset="0"/>
              </a:rPr>
              <a:t>. </a:t>
            </a:r>
            <a:r>
              <a:rPr lang="en-US" b="1" cap="none" dirty="0">
                <a:latin typeface="Calibri" panose="020F0502020204030204" pitchFamily="34" charset="0"/>
                <a:cs typeface="Calibri" panose="020F0502020204030204" pitchFamily="34" charset="0"/>
              </a:rPr>
              <a:t>Of these three, security is almost always considered the first priority (People &amp; Properties have to be secured and protected first)</a:t>
            </a:r>
          </a:p>
        </p:txBody>
      </p:sp>
    </p:spTree>
    <p:extLst>
      <p:ext uri="{BB962C8B-B14F-4D97-AF65-F5344CB8AC3E}">
        <p14:creationId xmlns:p14="http://schemas.microsoft.com/office/powerpoint/2010/main" val="3354261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277"/>
            <a:ext cx="10515600" cy="1073382"/>
          </a:xfrm>
        </p:spPr>
        <p:txBody>
          <a:bodyPr>
            <a:normAutofit/>
          </a:bodyPr>
          <a:lstStyle/>
          <a:p>
            <a:r>
              <a:rPr lang="en-US" b="1" dirty="0"/>
              <a:t>(C) How does Modern State building develop?  </a:t>
            </a:r>
          </a:p>
        </p:txBody>
      </p:sp>
      <p:sp>
        <p:nvSpPr>
          <p:cNvPr id="3" name="Content Placeholder 2"/>
          <p:cNvSpPr>
            <a:spLocks noGrp="1"/>
          </p:cNvSpPr>
          <p:nvPr>
            <p:ph idx="1"/>
          </p:nvPr>
        </p:nvSpPr>
        <p:spPr>
          <a:xfrm>
            <a:off x="838200" y="1449659"/>
            <a:ext cx="10515600" cy="4727303"/>
          </a:xfrm>
        </p:spPr>
        <p:txBody>
          <a:bodyPr>
            <a:normAutofit fontScale="77500" lnSpcReduction="20000"/>
          </a:bodyPr>
          <a:lstStyle/>
          <a:p>
            <a:pPr marL="0" indent="0">
              <a:buNone/>
            </a:pPr>
            <a:r>
              <a:rPr lang="en-US" sz="2400" b="1" dirty="0"/>
              <a:t>legitimate authority</a:t>
            </a:r>
            <a:endParaRPr lang="en-US" sz="2400" dirty="0"/>
          </a:p>
          <a:p>
            <a:r>
              <a:rPr lang="en-US" cap="none" dirty="0"/>
              <a:t>State legitimacy is a key aspect of state-society relations. State repression and violence, which occurs in many conflict-affected contexts, results in negative experiences of citizens with the state, a legacy of mistrust, and rejection of the legitimacy of state institutions.</a:t>
            </a:r>
          </a:p>
          <a:p>
            <a:pPr marL="0" indent="0">
              <a:buNone/>
            </a:pPr>
            <a:endParaRPr lang="en-US" cap="none" dirty="0"/>
          </a:p>
          <a:p>
            <a:r>
              <a:rPr lang="en-US" cap="none" dirty="0"/>
              <a:t> </a:t>
            </a:r>
            <a:r>
              <a:rPr lang="en-US" cap="none" dirty="0">
                <a:solidFill>
                  <a:srgbClr val="000000"/>
                </a:solidFill>
              </a:rPr>
              <a:t>How is state legitimacy get implemented? Great powers (globally &amp; Regionally - UN) have to accept you. However, given the hypocrites of international systems, the legitimacy has to be a balance between the citizens and international community.</a:t>
            </a:r>
          </a:p>
          <a:p>
            <a:pPr marL="0" indent="0">
              <a:buNone/>
            </a:pPr>
            <a:endParaRPr lang="en-US" cap="none" dirty="0"/>
          </a:p>
          <a:p>
            <a:r>
              <a:rPr lang="en-US" cap="none" dirty="0"/>
              <a:t>State legitimacy can derive from a range of sources, including : (a) the effectiveness of public institutions in their performance of various functions, such as service delivery, taxation and social protection systems; and (b)their degree of representation, respect and accountability.</a:t>
            </a:r>
          </a:p>
          <a:p>
            <a:r>
              <a:rPr lang="en-US" cap="none" dirty="0"/>
              <a:t>Modern state: though it’s a contentious project among scholars, its widely acceptable that a state  has some common features that include (1) standing army (2) Diplomatic corps (3) Centralized bureaucracy </a:t>
            </a:r>
            <a:r>
              <a:rPr lang="en-US" cap="none" dirty="0" err="1"/>
              <a:t>eg.</a:t>
            </a:r>
            <a:r>
              <a:rPr lang="en-US" cap="none" dirty="0"/>
              <a:t> Tax collection (4) standard legal procedure &amp; (5) citizen-</a:t>
            </a:r>
            <a:r>
              <a:rPr lang="en-US" cap="none" dirty="0" err="1"/>
              <a:t>centred</a:t>
            </a:r>
            <a:r>
              <a:rPr lang="en-US" cap="none" dirty="0"/>
              <a:t> representation</a:t>
            </a:r>
          </a:p>
          <a:p>
            <a:endParaRPr lang="en-US" cap="none"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8682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6" y="484702"/>
            <a:ext cx="10364451" cy="842293"/>
          </a:xfrm>
        </p:spPr>
        <p:txBody>
          <a:bodyPr>
            <a:normAutofit/>
          </a:bodyPr>
          <a:lstStyle/>
          <a:p>
            <a:r>
              <a:rPr lang="en-US" sz="2400" b="1" dirty="0"/>
              <a:t>CONTs </a:t>
            </a:r>
            <a:br>
              <a:rPr lang="en-US" sz="2400" b="1" dirty="0"/>
            </a:br>
            <a:endParaRPr lang="en-US" sz="2400" dirty="0"/>
          </a:p>
        </p:txBody>
      </p:sp>
      <p:sp>
        <p:nvSpPr>
          <p:cNvPr id="3" name="Content Placeholder 2"/>
          <p:cNvSpPr>
            <a:spLocks noGrp="1"/>
          </p:cNvSpPr>
          <p:nvPr>
            <p:ph idx="1"/>
          </p:nvPr>
        </p:nvSpPr>
        <p:spPr>
          <a:xfrm>
            <a:off x="913775" y="1326995"/>
            <a:ext cx="10364452" cy="4464205"/>
          </a:xfrm>
        </p:spPr>
        <p:txBody>
          <a:bodyPr>
            <a:normAutofit lnSpcReduction="10000"/>
          </a:bodyPr>
          <a:lstStyle/>
          <a:p>
            <a:pPr marL="0" indent="0">
              <a:buNone/>
            </a:pPr>
            <a:r>
              <a:rPr lang="en-US" b="1" dirty="0"/>
              <a:t>high trust based on high performance - results &amp; capacity</a:t>
            </a:r>
            <a:endParaRPr lang="en-US" dirty="0"/>
          </a:p>
          <a:p>
            <a:r>
              <a:rPr lang="en-US" cap="none" dirty="0"/>
              <a:t>Trust in government has been identified as one of the most important foundations upon which the legitimacy and sustainability of political systems are built (Francis Fukuyama). </a:t>
            </a:r>
          </a:p>
          <a:p>
            <a:r>
              <a:rPr lang="en-US" cap="none" dirty="0"/>
              <a:t>Trust is essential for social cohesion and well-being as it affects governments’ ability to govern and enables them to act without having to resort to coercion. Examples can be seeing and noticed in many African states and around the globe. </a:t>
            </a:r>
            <a:r>
              <a:rPr lang="en-US" b="1" u="sng" cap="none" dirty="0"/>
              <a:t>A high </a:t>
            </a:r>
            <a:r>
              <a:rPr lang="en-US" b="1" u="sng" cap="none" dirty="0">
                <a:solidFill>
                  <a:srgbClr val="000000"/>
                </a:solidFill>
              </a:rPr>
              <a:t>performing </a:t>
            </a:r>
            <a:r>
              <a:rPr lang="en-US" b="1" u="sng" cap="none" dirty="0"/>
              <a:t>state is more trusted (Results x3)</a:t>
            </a:r>
          </a:p>
          <a:p>
            <a:r>
              <a:rPr lang="en-US" cap="none" dirty="0"/>
              <a:t>Trust in government institutions at the same time influences individual behavior in ways that could support desired policy outcomes.</a:t>
            </a:r>
          </a:p>
          <a:p>
            <a:r>
              <a:rPr lang="en-US" cap="none" dirty="0"/>
              <a:t> This may range from rather narrowly defined policies and programs (such as participation in vaccination campaigns, wearing a mask and social distancing in COVID 19) to broader policy reforms (</a:t>
            </a:r>
            <a:r>
              <a:rPr lang="en-US" cap="none" dirty="0" err="1"/>
              <a:t>e.G.</a:t>
            </a:r>
            <a:r>
              <a:rPr lang="en-US" cap="none" dirty="0"/>
              <a:t> Environmental regulation or pension reform and resource allocation).</a:t>
            </a:r>
          </a:p>
          <a:p>
            <a:endParaRPr lang="en-US" dirty="0"/>
          </a:p>
        </p:txBody>
      </p:sp>
    </p:spTree>
    <p:extLst>
      <p:ext uri="{BB962C8B-B14F-4D97-AF65-F5344CB8AC3E}">
        <p14:creationId xmlns:p14="http://schemas.microsoft.com/office/powerpoint/2010/main" val="320237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4625"/>
            <a:ext cx="10515600" cy="1325563"/>
          </a:xfrm>
        </p:spPr>
        <p:txBody>
          <a:bodyPr>
            <a:normAutofit/>
          </a:bodyPr>
          <a:lstStyle/>
          <a:p>
            <a:pPr algn="ctr"/>
            <a:r>
              <a:rPr lang="en-US" sz="4000" b="1" dirty="0"/>
              <a:t>4 pillars of the state building</a:t>
            </a:r>
          </a:p>
        </p:txBody>
      </p:sp>
      <p:sp>
        <p:nvSpPr>
          <p:cNvPr id="3" name="Content Placeholder 2"/>
          <p:cNvSpPr>
            <a:spLocks noGrp="1"/>
          </p:cNvSpPr>
          <p:nvPr>
            <p:ph idx="1"/>
          </p:nvPr>
        </p:nvSpPr>
        <p:spPr>
          <a:xfrm>
            <a:off x="838200" y="1500188"/>
            <a:ext cx="10515600" cy="5014912"/>
          </a:xfrm>
        </p:spPr>
        <p:txBody>
          <a:bodyPr>
            <a:normAutofit fontScale="85000" lnSpcReduction="20000"/>
          </a:bodyPr>
          <a:lstStyle/>
          <a:p>
            <a:pPr marL="0" indent="0">
              <a:buNone/>
            </a:pPr>
            <a:r>
              <a:rPr lang="en-US" b="1" u="sng" dirty="0"/>
              <a:t>according to Marx Weber </a:t>
            </a:r>
          </a:p>
          <a:p>
            <a:r>
              <a:rPr lang="en-US" b="1" dirty="0"/>
              <a:t>(a) legitimacy  </a:t>
            </a:r>
          </a:p>
          <a:p>
            <a:pPr marL="457200" lvl="1" indent="0">
              <a:buNone/>
            </a:pPr>
            <a:r>
              <a:rPr lang="en-US" cap="none" dirty="0"/>
              <a:t>Is essential to state-building after conflict. Yet, the prescribed path to gaining legitimacy is often a narrow one that borrows heavily from the experiences of western states. Elections are prescribed as an essential first step on the logic that this means gaining process legitimacy can rebuild a social contract between citizens and the state, a social contract that is rooted in democratic norms and values.</a:t>
            </a:r>
            <a:endParaRPr lang="en-US" dirty="0"/>
          </a:p>
          <a:p>
            <a:r>
              <a:rPr lang="en-US" b="1" dirty="0"/>
              <a:t>(2) monopoly use of violence </a:t>
            </a:r>
          </a:p>
          <a:p>
            <a:pPr lvl="1"/>
            <a:r>
              <a:rPr lang="en-US" cap="none" dirty="0"/>
              <a:t>According to </a:t>
            </a:r>
            <a:r>
              <a:rPr lang="en-US" cap="none" dirty="0">
                <a:solidFill>
                  <a:srgbClr val="000000"/>
                </a:solidFill>
              </a:rPr>
              <a:t>Weber,</a:t>
            </a:r>
            <a:r>
              <a:rPr lang="en-US" cap="none" dirty="0"/>
              <a:t> the state is a "human community that (successfully) claims the monopoly of the legitimate use of violence within a given territory." The public police and military are its main instruments, but private security might also be considered to have "the 'right' to use violence" so long as the sole source of this perceived right is state sanction. </a:t>
            </a:r>
          </a:p>
          <a:p>
            <a:r>
              <a:rPr lang="en-US" b="1" dirty="0"/>
              <a:t>(3) power use over citizens </a:t>
            </a:r>
          </a:p>
          <a:p>
            <a:pPr marL="457200" lvl="1" indent="0">
              <a:buNone/>
            </a:pPr>
            <a:r>
              <a:rPr lang="en-US" cap="none" dirty="0"/>
              <a:t>Power or domination is often thought to be right and legitimate; however, domination has also been described as a form of repression. In our everyday lives we have to deal with individuals and agencies that attempt to exercise power over us, making us do things which they want us to do. </a:t>
            </a:r>
          </a:p>
          <a:p>
            <a:r>
              <a:rPr lang="en-US" b="1" dirty="0"/>
              <a:t>(4) Territory control (land, food, economy, govt)</a:t>
            </a:r>
          </a:p>
          <a:p>
            <a:pPr marL="0" indent="0">
              <a:buNone/>
            </a:pPr>
            <a:r>
              <a:rPr lang="en-US" b="1" dirty="0"/>
              <a:t>	</a:t>
            </a:r>
            <a:r>
              <a:rPr lang="en-US" cap="none" dirty="0"/>
              <a:t>A </a:t>
            </a:r>
            <a:r>
              <a:rPr lang="en-US" cap="none" dirty="0">
                <a:solidFill>
                  <a:srgbClr val="000000"/>
                </a:solidFill>
              </a:rPr>
              <a:t>legitimate</a:t>
            </a:r>
            <a:r>
              <a:rPr lang="en-US" cap="none" dirty="0"/>
              <a:t> state has to have capability to control its own territory and ensure sovereignty </a:t>
            </a:r>
            <a:endParaRPr lang="en-US" dirty="0"/>
          </a:p>
        </p:txBody>
      </p:sp>
    </p:spTree>
    <p:extLst>
      <p:ext uri="{BB962C8B-B14F-4D97-AF65-F5344CB8AC3E}">
        <p14:creationId xmlns:p14="http://schemas.microsoft.com/office/powerpoint/2010/main" val="1665926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4233"/>
          </a:xfrm>
        </p:spPr>
        <p:txBody>
          <a:bodyPr>
            <a:normAutofit fontScale="90000"/>
          </a:bodyPr>
          <a:lstStyle/>
          <a:p>
            <a:pPr algn="ctr"/>
            <a:r>
              <a:rPr lang="en-US" sz="4000" b="1" dirty="0"/>
              <a:t>3 key institutions of the state</a:t>
            </a:r>
            <a:br>
              <a:rPr lang="en-US" sz="4000" b="1" dirty="0"/>
            </a:br>
            <a:r>
              <a:rPr lang="en-US" sz="4000" b="1" dirty="0"/>
              <a:t>(Functionality of institutions is key)</a:t>
            </a:r>
          </a:p>
        </p:txBody>
      </p:sp>
      <p:sp>
        <p:nvSpPr>
          <p:cNvPr id="3" name="Content Placeholder 2"/>
          <p:cNvSpPr>
            <a:spLocks noGrp="1"/>
          </p:cNvSpPr>
          <p:nvPr>
            <p:ph idx="1"/>
          </p:nvPr>
        </p:nvSpPr>
        <p:spPr>
          <a:xfrm>
            <a:off x="369922" y="1527717"/>
            <a:ext cx="11615538" cy="5330283"/>
          </a:xfrm>
        </p:spPr>
        <p:txBody>
          <a:bodyPr>
            <a:normAutofit fontScale="25000" lnSpcReduction="20000"/>
          </a:bodyPr>
          <a:lstStyle/>
          <a:p>
            <a:r>
              <a:rPr lang="en-US" b="1" dirty="0"/>
              <a:t>(</a:t>
            </a:r>
            <a:r>
              <a:rPr lang="en-US" sz="6400" b="1" dirty="0"/>
              <a:t>(1) The power monopoly </a:t>
            </a:r>
          </a:p>
          <a:p>
            <a:pPr marL="457200" lvl="1" indent="0">
              <a:buNone/>
            </a:pPr>
            <a:r>
              <a:rPr lang="en-US" sz="6400" cap="none" dirty="0"/>
              <a:t>Exists when a specific person or enterprise is the only supplier of a particular commodity</a:t>
            </a:r>
            <a:r>
              <a:rPr lang="en-US" sz="6400" cap="none"/>
              <a:t>. State </a:t>
            </a:r>
            <a:r>
              <a:rPr lang="en-US" sz="6400" cap="none" dirty="0"/>
              <a:t>has a monopoly of use of power/force through its security organs.</a:t>
            </a:r>
            <a:endParaRPr lang="en-US" sz="6400" dirty="0"/>
          </a:p>
          <a:p>
            <a:r>
              <a:rPr lang="en-US" sz="6400" b="1" dirty="0"/>
              <a:t>(2) The rule of law</a:t>
            </a:r>
          </a:p>
          <a:p>
            <a:pPr marL="457200" lvl="1" indent="0">
              <a:buNone/>
            </a:pPr>
            <a:r>
              <a:rPr lang="en-US" sz="6400" dirty="0"/>
              <a:t> </a:t>
            </a:r>
            <a:r>
              <a:rPr lang="en-US" sz="6400" cap="none" dirty="0"/>
              <a:t>The authority and influence of law in society, especially when viewed as a constraint on individual and institutional behavior. Hence, the principle whereby all members of a society (including those in government) are considered equally subject to publicly disclosed legal codes and processes (no one is powerful - above the law).</a:t>
            </a:r>
          </a:p>
          <a:p>
            <a:r>
              <a:rPr lang="en-US" sz="6400" dirty="0"/>
              <a:t>(</a:t>
            </a:r>
            <a:r>
              <a:rPr lang="en-US" sz="6400" b="1" dirty="0"/>
              <a:t>3) The institution of Accountability - democratic institutions</a:t>
            </a:r>
          </a:p>
          <a:p>
            <a:pPr lvl="1"/>
            <a:r>
              <a:rPr lang="en-US" sz="6400" cap="none" dirty="0"/>
              <a:t>In part, felt accountability is also intrinsically or professionally motivated. Agents in the public organizations take most decisions on the basis of what they find appropriate (</a:t>
            </a:r>
            <a:r>
              <a:rPr lang="en-US" sz="6400" cap="none" dirty="0" err="1"/>
              <a:t>olsen</a:t>
            </a:r>
            <a:r>
              <a:rPr lang="en-US" sz="6400" cap="none" dirty="0"/>
              <a:t> 2013), and they may anticipate formal accountability in their actual decision making. But managers may also proactively engage in accountability practices. For example, </a:t>
            </a:r>
            <a:r>
              <a:rPr lang="en-US" sz="6400" cap="none" dirty="0" err="1"/>
              <a:t>imandatory</a:t>
            </a:r>
            <a:r>
              <a:rPr lang="en-US" sz="6400" cap="none" dirty="0"/>
              <a:t> accountability increases trust and legitimacy among the administration or the public officials </a:t>
            </a:r>
            <a:r>
              <a:rPr lang="en-US" sz="6400" cap="none" dirty="0" err="1"/>
              <a:t>v.s</a:t>
            </a:r>
            <a:r>
              <a:rPr lang="en-US" sz="6400" cap="none" dirty="0"/>
              <a:t> the public. </a:t>
            </a:r>
            <a:r>
              <a:rPr lang="en-US" sz="6400" cap="none" dirty="0" err="1"/>
              <a:t>Eg.</a:t>
            </a:r>
            <a:r>
              <a:rPr lang="en-US" sz="6400" cap="none" dirty="0"/>
              <a:t> Zero tolerance to corruption, putting auditors general report into action, the culture of punishing impunity and the office of an Ombudsman. </a:t>
            </a:r>
          </a:p>
          <a:p>
            <a:pPr lvl="1"/>
            <a:r>
              <a:rPr lang="en-US" sz="6400" cap="none" dirty="0"/>
              <a:t>NB: 2 &amp;3 Above holds 1 accountable so as not to abuse power as Lord Action warned “Power tends to corrupt and absolute power corrupts absolutely”. </a:t>
            </a:r>
          </a:p>
          <a:p>
            <a:pPr lvl="1"/>
            <a:r>
              <a:rPr lang="en-US" sz="7200" b="1" cap="none" dirty="0"/>
              <a:t>Hence 3 –triangle organs of the state remains: (a) Legitimacy (b) Participation &amp; </a:t>
            </a:r>
            <a:r>
              <a:rPr lang="de-DE" sz="7200" b="1" cap="none" dirty="0"/>
              <a:t>( c ) </a:t>
            </a:r>
            <a:r>
              <a:rPr lang="de-DE" sz="7200" b="1" cap="none" dirty="0" err="1"/>
              <a:t>Accountability</a:t>
            </a:r>
            <a:r>
              <a:rPr lang="de-DE" sz="7200" b="1" cap="none" dirty="0"/>
              <a:t> – </a:t>
            </a:r>
            <a:r>
              <a:rPr lang="de-DE" sz="7200" b="1" cap="none" dirty="0" err="1"/>
              <a:t>where</a:t>
            </a:r>
            <a:r>
              <a:rPr lang="de-DE" sz="7200" b="1" cap="none" dirty="0"/>
              <a:t> </a:t>
            </a:r>
            <a:r>
              <a:rPr lang="de-DE" sz="7200" b="1" cap="none" dirty="0" err="1"/>
              <a:t>the</a:t>
            </a:r>
            <a:r>
              <a:rPr lang="de-DE" sz="7200" b="1" cap="none" dirty="0"/>
              <a:t> </a:t>
            </a:r>
            <a:r>
              <a:rPr lang="de-DE" sz="7200" b="1" cap="none" dirty="0" err="1"/>
              <a:t>functionality</a:t>
            </a:r>
            <a:r>
              <a:rPr lang="de-DE" sz="7200" b="1" cap="none" dirty="0"/>
              <a:t> </a:t>
            </a:r>
            <a:r>
              <a:rPr lang="de-DE" sz="7200" b="1" cap="none" dirty="0" err="1"/>
              <a:t>of</a:t>
            </a:r>
            <a:r>
              <a:rPr lang="de-DE" sz="7200" b="1" cap="none" dirty="0"/>
              <a:t> </a:t>
            </a:r>
            <a:r>
              <a:rPr lang="de-DE" sz="7200" b="1" cap="none" dirty="0" err="1"/>
              <a:t>state</a:t>
            </a:r>
            <a:r>
              <a:rPr lang="de-DE" sz="7200" b="1" cap="none" dirty="0"/>
              <a:t> </a:t>
            </a:r>
            <a:r>
              <a:rPr lang="de-DE" sz="7200" b="1" cap="none" dirty="0" err="1"/>
              <a:t>insitutions</a:t>
            </a:r>
            <a:r>
              <a:rPr lang="de-DE" sz="7200" b="1" cap="none" dirty="0"/>
              <a:t> </a:t>
            </a:r>
            <a:r>
              <a:rPr lang="de-DE" sz="7200" b="1" cap="none" dirty="0" err="1"/>
              <a:t>becomes</a:t>
            </a:r>
            <a:r>
              <a:rPr lang="de-DE" sz="7200" b="1" cap="none" dirty="0"/>
              <a:t> </a:t>
            </a:r>
            <a:r>
              <a:rPr lang="de-DE" sz="7200" b="1" cap="none" dirty="0" err="1"/>
              <a:t>very</a:t>
            </a:r>
            <a:r>
              <a:rPr lang="de-DE" sz="7200" b="1" cap="none" dirty="0"/>
              <a:t> vital </a:t>
            </a:r>
            <a:endParaRPr lang="en-US" sz="7200" b="1" dirty="0"/>
          </a:p>
        </p:txBody>
      </p:sp>
    </p:spTree>
    <p:extLst>
      <p:ext uri="{BB962C8B-B14F-4D97-AF65-F5344CB8AC3E}">
        <p14:creationId xmlns:p14="http://schemas.microsoft.com/office/powerpoint/2010/main" val="1688490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42293"/>
          </a:xfrm>
        </p:spPr>
        <p:txBody>
          <a:bodyPr>
            <a:noAutofit/>
          </a:bodyPr>
          <a:lstStyle/>
          <a:p>
            <a:pPr algn="ctr"/>
            <a:r>
              <a:rPr lang="en-US" sz="4000" b="1" dirty="0"/>
              <a:t>3 Key dimensions of state building</a:t>
            </a:r>
          </a:p>
        </p:txBody>
      </p:sp>
      <p:sp>
        <p:nvSpPr>
          <p:cNvPr id="3" name="Content Placeholder 2"/>
          <p:cNvSpPr>
            <a:spLocks noGrp="1"/>
          </p:cNvSpPr>
          <p:nvPr>
            <p:ph idx="1"/>
          </p:nvPr>
        </p:nvSpPr>
        <p:spPr>
          <a:xfrm>
            <a:off x="913775" y="1460811"/>
            <a:ext cx="10364452" cy="5196468"/>
          </a:xfrm>
        </p:spPr>
        <p:txBody>
          <a:bodyPr>
            <a:normAutofit fontScale="92500" lnSpcReduction="10000"/>
          </a:bodyPr>
          <a:lstStyle/>
          <a:p>
            <a:pPr marL="0" indent="0">
              <a:buNone/>
            </a:pPr>
            <a:r>
              <a:rPr lang="en-US" cap="none" dirty="0"/>
              <a:t>According to the political scientist Anders </a:t>
            </a:r>
            <a:r>
              <a:rPr lang="en-US" cap="none" dirty="0" err="1"/>
              <a:t>Persson</a:t>
            </a:r>
            <a:r>
              <a:rPr lang="en-US" cap="none" dirty="0"/>
              <a:t>, internationally led state-building is based on three dimensions: </a:t>
            </a:r>
            <a:endParaRPr lang="en-US" dirty="0"/>
          </a:p>
          <a:p>
            <a:pPr marL="0" indent="0">
              <a:lnSpc>
                <a:spcPct val="150000"/>
              </a:lnSpc>
              <a:spcBef>
                <a:spcPts val="0"/>
              </a:spcBef>
              <a:buNone/>
            </a:pPr>
            <a:r>
              <a:rPr lang="en-US" b="1" dirty="0"/>
              <a:t>(1) a security dimension &amp; (intelligence)</a:t>
            </a:r>
            <a:r>
              <a:rPr lang="en-US" dirty="0"/>
              <a:t>, </a:t>
            </a:r>
          </a:p>
          <a:p>
            <a:pPr marL="0" indent="0">
              <a:lnSpc>
                <a:spcPct val="150000"/>
              </a:lnSpc>
              <a:spcBef>
                <a:spcPts val="0"/>
              </a:spcBef>
              <a:buNone/>
            </a:pPr>
            <a:r>
              <a:rPr lang="en-US" b="1" dirty="0"/>
              <a:t>(2)  a political dimension &amp; (Diplomacy)</a:t>
            </a:r>
            <a:endParaRPr lang="en-US" dirty="0"/>
          </a:p>
          <a:p>
            <a:pPr marL="0" indent="0">
              <a:lnSpc>
                <a:spcPct val="150000"/>
              </a:lnSpc>
              <a:spcBef>
                <a:spcPts val="0"/>
              </a:spcBef>
              <a:buNone/>
            </a:pPr>
            <a:r>
              <a:rPr lang="en-US" b="1" dirty="0"/>
              <a:t>(3) an economic dimension (Money)</a:t>
            </a:r>
            <a:endParaRPr lang="en-US" dirty="0"/>
          </a:p>
          <a:p>
            <a:pPr marL="0" indent="0">
              <a:buNone/>
            </a:pPr>
            <a:r>
              <a:rPr lang="en-US" cap="none" dirty="0"/>
              <a:t>Of these three, security is almost always considered the first priority.</a:t>
            </a:r>
          </a:p>
          <a:p>
            <a:pPr marL="457200" lvl="1" indent="0">
              <a:buNone/>
            </a:pPr>
            <a:r>
              <a:rPr lang="en-US" cap="none" dirty="0"/>
              <a:t>The general argument in the academic literature on state-building is that without security, other tasks of state-building are not possible. Consequently, when state-building as an approach to peacebuilding is employed in conflict and post-conflict/war &amp; genocide societies, the first priority is to create a safe environment in order to make wider political and economic development possible. So far, the results of using the state-building approach to peacebuilding have been mixed, and in many places, such as in the </a:t>
            </a:r>
            <a:r>
              <a:rPr lang="en-US" cap="none" dirty="0" err="1"/>
              <a:t>balkans</a:t>
            </a:r>
            <a:r>
              <a:rPr lang="en-US" cap="none" dirty="0"/>
              <a:t>, </a:t>
            </a:r>
            <a:r>
              <a:rPr lang="en-US" cap="none" dirty="0" err="1"/>
              <a:t>afghanistan</a:t>
            </a:r>
            <a:r>
              <a:rPr lang="en-US" cap="none" dirty="0"/>
              <a:t> and </a:t>
            </a:r>
            <a:r>
              <a:rPr lang="en-US" cap="none" dirty="0" err="1"/>
              <a:t>iraq</a:t>
            </a:r>
            <a:r>
              <a:rPr lang="en-US" cap="none" dirty="0"/>
              <a:t>, the initial high expectations set by the international community have not been met. </a:t>
            </a:r>
          </a:p>
          <a:p>
            <a:pPr marL="457200" lvl="1" indent="0">
              <a:buNone/>
            </a:pPr>
            <a:r>
              <a:rPr lang="en-US" cap="none" dirty="0"/>
              <a:t>N:B Rwanda and other African countries have succeeded by taking the above approach seriously and those that are still struggling like Somalia need to take building the </a:t>
            </a:r>
            <a:r>
              <a:rPr lang="en-US" cap="none" dirty="0" err="1"/>
              <a:t>stateness</a:t>
            </a:r>
            <a:r>
              <a:rPr lang="en-US" cap="none" dirty="0"/>
              <a:t> serious if they are to succeed in peacebuilding. </a:t>
            </a:r>
          </a:p>
          <a:p>
            <a:pPr marL="457200" lvl="1" indent="0">
              <a:buNone/>
            </a:pPr>
            <a:endParaRPr lang="en-US" cap="none" dirty="0"/>
          </a:p>
        </p:txBody>
      </p:sp>
    </p:spTree>
    <p:extLst>
      <p:ext uri="{BB962C8B-B14F-4D97-AF65-F5344CB8AC3E}">
        <p14:creationId xmlns:p14="http://schemas.microsoft.com/office/powerpoint/2010/main" val="3561068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C1AA16-FF39-3342-B068-F31E72ACDDB9}"/>
              </a:ext>
            </a:extLst>
          </p:cNvPr>
          <p:cNvSpPr>
            <a:spLocks noGrp="1"/>
          </p:cNvSpPr>
          <p:nvPr>
            <p:ph type="title"/>
          </p:nvPr>
        </p:nvSpPr>
        <p:spPr/>
        <p:txBody>
          <a:bodyPr/>
          <a:lstStyle/>
          <a:p>
            <a:r>
              <a:rPr lang="en-US" dirty="0"/>
              <a:t>This module has 4 units </a:t>
            </a:r>
          </a:p>
        </p:txBody>
      </p:sp>
      <p:sp>
        <p:nvSpPr>
          <p:cNvPr id="3" name="Content Placeholder 2">
            <a:extLst>
              <a:ext uri="{FF2B5EF4-FFF2-40B4-BE49-F238E27FC236}">
                <a16:creationId xmlns:a16="http://schemas.microsoft.com/office/drawing/2014/main" xmlns="" id="{14DAE103-1380-A448-B250-03756A8305B8}"/>
              </a:ext>
            </a:extLst>
          </p:cNvPr>
          <p:cNvSpPr>
            <a:spLocks noGrp="1"/>
          </p:cNvSpPr>
          <p:nvPr>
            <p:ph sz="quarter" idx="13"/>
          </p:nvPr>
        </p:nvSpPr>
        <p:spPr/>
        <p:txBody>
          <a:bodyPr/>
          <a:lstStyle/>
          <a:p>
            <a:endParaRPr lang="en-US" dirty="0"/>
          </a:p>
          <a:p>
            <a:r>
              <a:rPr lang="en-US" dirty="0"/>
              <a:t>Civic education  </a:t>
            </a:r>
          </a:p>
          <a:p>
            <a:r>
              <a:rPr lang="en-US" dirty="0"/>
              <a:t>Integrity systems</a:t>
            </a:r>
          </a:p>
          <a:p>
            <a:r>
              <a:rPr lang="en-US" dirty="0"/>
              <a:t>Human rights </a:t>
            </a:r>
          </a:p>
          <a:p>
            <a:r>
              <a:rPr lang="en-US" dirty="0"/>
              <a:t>PEACE EDUCATION </a:t>
            </a:r>
          </a:p>
        </p:txBody>
      </p:sp>
    </p:spTree>
    <p:extLst>
      <p:ext uri="{BB962C8B-B14F-4D97-AF65-F5344CB8AC3E}">
        <p14:creationId xmlns:p14="http://schemas.microsoft.com/office/powerpoint/2010/main" val="38761116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73191"/>
            <a:ext cx="10364451" cy="764234"/>
          </a:xfrm>
        </p:spPr>
        <p:txBody>
          <a:bodyPr/>
          <a:lstStyle/>
          <a:p>
            <a:pPr algn="ctr"/>
            <a:r>
              <a:rPr lang="en-US" b="1" dirty="0"/>
              <a:t>Theories of state building</a:t>
            </a:r>
          </a:p>
        </p:txBody>
      </p:sp>
      <p:sp>
        <p:nvSpPr>
          <p:cNvPr id="3" name="Content Placeholder 2"/>
          <p:cNvSpPr>
            <a:spLocks noGrp="1"/>
          </p:cNvSpPr>
          <p:nvPr>
            <p:ph idx="1"/>
          </p:nvPr>
        </p:nvSpPr>
        <p:spPr>
          <a:xfrm>
            <a:off x="913775" y="1137425"/>
            <a:ext cx="10364452" cy="4653775"/>
          </a:xfrm>
        </p:spPr>
        <p:txBody>
          <a:bodyPr>
            <a:normAutofit fontScale="92500" lnSpcReduction="20000"/>
          </a:bodyPr>
          <a:lstStyle/>
          <a:p>
            <a:pPr marL="0" indent="0">
              <a:buNone/>
            </a:pPr>
            <a:r>
              <a:rPr lang="en-US" cap="none" dirty="0"/>
              <a:t>While many specific techniques exist for creating a successful state-building strategy, three specific approaches have been identified by the recent 2010 UNRISD report.</a:t>
            </a:r>
          </a:p>
          <a:p>
            <a:pPr marL="0" indent="0">
              <a:buNone/>
            </a:pPr>
            <a:r>
              <a:rPr lang="en-US" cap="none" dirty="0"/>
              <a:t>These three approaches would all fall under </a:t>
            </a:r>
            <a:r>
              <a:rPr lang="en-US" b="1" cap="none" dirty="0"/>
              <a:t>the endogenous school of thinking</a:t>
            </a:r>
            <a:r>
              <a:rPr lang="en-US" cap="none" dirty="0"/>
              <a:t>, and are:</a:t>
            </a:r>
          </a:p>
          <a:p>
            <a:pPr marL="0" indent="0">
              <a:buNone/>
            </a:pPr>
            <a:r>
              <a:rPr lang="en-US" cap="none" dirty="0"/>
              <a:t> (1) </a:t>
            </a:r>
            <a:r>
              <a:rPr lang="en-US" b="1" cap="none" dirty="0"/>
              <a:t>good governance</a:t>
            </a:r>
            <a:r>
              <a:rPr lang="en-US" cap="none" dirty="0"/>
              <a:t>, (ii) </a:t>
            </a:r>
            <a:r>
              <a:rPr lang="en-US" b="1" cap="none" dirty="0"/>
              <a:t>new public management</a:t>
            </a:r>
            <a:r>
              <a:rPr lang="en-US" cap="none" dirty="0"/>
              <a:t>, and (iii) </a:t>
            </a:r>
            <a:r>
              <a:rPr lang="en-US" b="1" cap="none" dirty="0"/>
              <a:t>decentralization – people-</a:t>
            </a:r>
            <a:r>
              <a:rPr lang="en-US" b="1" cap="none" dirty="0" err="1"/>
              <a:t>centred</a:t>
            </a:r>
            <a:r>
              <a:rPr lang="en-US" b="1" cap="none" dirty="0"/>
              <a:t> leadership</a:t>
            </a:r>
          </a:p>
          <a:p>
            <a:pPr lvl="1"/>
            <a:r>
              <a:rPr lang="en-US" b="1" cap="none" dirty="0"/>
              <a:t>Good governance </a:t>
            </a:r>
            <a:r>
              <a:rPr lang="en-US" cap="none" dirty="0"/>
              <a:t>is a very broadly used term for successful ways a government can create public institutions that protect people’s rights (Mature competent Institutions must promote &amp; protect all citizens). </a:t>
            </a:r>
          </a:p>
          <a:p>
            <a:pPr lvl="1"/>
            <a:r>
              <a:rPr lang="en-US" b="1" cap="none" dirty="0"/>
              <a:t>New public management </a:t>
            </a:r>
            <a:r>
              <a:rPr lang="en-US" cap="none" dirty="0"/>
              <a:t>uses market like reforms within the public sector to provide the government with the necessary power to implement or  develop a plan on the economy while also using competitive market-based techniques to enhance public sector production (No stealing/mis-use of public property). </a:t>
            </a:r>
          </a:p>
          <a:p>
            <a:pPr lvl="1"/>
            <a:r>
              <a:rPr lang="en-US" cap="none" dirty="0"/>
              <a:t> </a:t>
            </a:r>
            <a:r>
              <a:rPr lang="en-US" b="1" cap="none" dirty="0"/>
              <a:t>Decentralization </a:t>
            </a:r>
            <a:r>
              <a:rPr lang="en-US" cap="none" dirty="0"/>
              <a:t>is beneficial because "it seeks to reduce rent-seeking behavior and inefficient resource allocation associated with centralized power by dispersing such power to lower levels of government, where the poor are likely to exercise influence and a variety of actors may participate in the provision of services. For example, its working very well for us here in Rwanda</a:t>
            </a:r>
          </a:p>
        </p:txBody>
      </p:sp>
    </p:spTree>
    <p:extLst>
      <p:ext uri="{BB962C8B-B14F-4D97-AF65-F5344CB8AC3E}">
        <p14:creationId xmlns:p14="http://schemas.microsoft.com/office/powerpoint/2010/main" val="957406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45688"/>
            <a:ext cx="10364451" cy="1037064"/>
          </a:xfrm>
        </p:spPr>
        <p:txBody>
          <a:bodyPr>
            <a:noAutofit/>
          </a:bodyPr>
          <a:lstStyle/>
          <a:p>
            <a:pPr algn="ctr"/>
            <a:r>
              <a:rPr lang="en-US" sz="4000" b="1" dirty="0"/>
              <a:t>What are the challenges of state building in 21st Century</a:t>
            </a:r>
          </a:p>
        </p:txBody>
      </p:sp>
      <p:sp>
        <p:nvSpPr>
          <p:cNvPr id="3" name="Content Placeholder 2"/>
          <p:cNvSpPr>
            <a:spLocks noGrp="1"/>
          </p:cNvSpPr>
          <p:nvPr>
            <p:ph idx="1"/>
          </p:nvPr>
        </p:nvSpPr>
        <p:spPr>
          <a:xfrm>
            <a:off x="913775" y="1382753"/>
            <a:ext cx="10364452" cy="5140710"/>
          </a:xfrm>
        </p:spPr>
        <p:txBody>
          <a:bodyPr>
            <a:normAutofit fontScale="92500" lnSpcReduction="10000"/>
          </a:bodyPr>
          <a:lstStyle/>
          <a:p>
            <a:pPr marL="0" indent="0">
              <a:buNone/>
            </a:pPr>
            <a:endParaRPr lang="en-US" cap="none" dirty="0"/>
          </a:p>
          <a:p>
            <a:pPr marL="0" indent="0">
              <a:buNone/>
            </a:pPr>
            <a:r>
              <a:rPr lang="en-US" cap="none" dirty="0"/>
              <a:t>Is state - an effective solution possible to meet all of the challenges facing humanity today in the fields of economy, poverty, migration, ecology, human security, global governance and peace? The world academy is examining the root causes of these multiple challenges in order to formulate an </a:t>
            </a:r>
            <a:r>
              <a:rPr lang="en-US" b="1" cap="none" dirty="0"/>
              <a:t>integrated perspective, </a:t>
            </a:r>
            <a:r>
              <a:rPr lang="en-US" cap="none" dirty="0"/>
              <a:t>comprehensive strategy and detailed policy framework attuned to the realities, needs and emerging opportunities of the 21st century.</a:t>
            </a:r>
            <a:r>
              <a:rPr lang="en-US" i="1" cap="none" dirty="0"/>
              <a:t> Yes, </a:t>
            </a:r>
            <a:r>
              <a:rPr lang="en-US" b="1" i="1" cap="none" dirty="0"/>
              <a:t>a S</a:t>
            </a:r>
            <a:r>
              <a:rPr lang="en-US" b="1" cap="none" dirty="0"/>
              <a:t>tate is a must but not sufficient </a:t>
            </a:r>
            <a:r>
              <a:rPr lang="en-US" cap="none" dirty="0"/>
              <a:t>(has to collaborate with other non-state actors such as private sector and civil society)</a:t>
            </a:r>
          </a:p>
          <a:p>
            <a:pPr marL="0" indent="0">
              <a:buNone/>
            </a:pPr>
            <a:endParaRPr lang="en-US" i="1" cap="none" dirty="0"/>
          </a:p>
          <a:p>
            <a:pPr marL="0" indent="0">
              <a:buNone/>
            </a:pPr>
            <a:r>
              <a:rPr lang="en-US" b="1" cap="none" dirty="0"/>
              <a:t>Weak and failed states </a:t>
            </a:r>
            <a:r>
              <a:rPr lang="en-US" cap="none" dirty="0"/>
              <a:t>have always been a feature of the modern state system. But the west has typically either ignored them or engaged them as humanitarian crises. In a </a:t>
            </a:r>
            <a:r>
              <a:rPr lang="en-US" b="1" cap="none" dirty="0"/>
              <a:t>globalized age </a:t>
            </a:r>
            <a:r>
              <a:rPr lang="en-US" cap="none" dirty="0"/>
              <a:t>in which terrorism, crime, migration and disease know no boundaries, they have become a first-order international issue, (Francis Fukuyama (2004), </a:t>
            </a:r>
            <a:r>
              <a:rPr lang="en-US" i="1" cap="none" dirty="0" err="1"/>
              <a:t>State-building:governnce</a:t>
            </a:r>
            <a:r>
              <a:rPr lang="en-US" i="1" cap="none" dirty="0"/>
              <a:t> and world order in the 21</a:t>
            </a:r>
            <a:r>
              <a:rPr lang="en-US" i="1" cap="none" baseline="30000" dirty="0"/>
              <a:t>st</a:t>
            </a:r>
            <a:r>
              <a:rPr lang="en-US" i="1" cap="none" dirty="0"/>
              <a:t> </a:t>
            </a:r>
            <a:r>
              <a:rPr lang="en-US" cap="none" dirty="0"/>
              <a:t>century, (p. 43-118). In this short, sobering book, Fukuyama provides the most succinct and lucid consideration of this challenge yet to appear, and his message is not optimistic but of concern</a:t>
            </a:r>
          </a:p>
        </p:txBody>
      </p:sp>
    </p:spTree>
    <p:extLst>
      <p:ext uri="{BB962C8B-B14F-4D97-AF65-F5344CB8AC3E}">
        <p14:creationId xmlns:p14="http://schemas.microsoft.com/office/powerpoint/2010/main" val="1992870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552361"/>
          </a:xfrm>
        </p:spPr>
        <p:txBody>
          <a:bodyPr>
            <a:noAutofit/>
          </a:bodyPr>
          <a:lstStyle/>
          <a:p>
            <a:r>
              <a:rPr lang="en-US" b="1" dirty="0"/>
              <a:t>Example of the challenges to state-building</a:t>
            </a:r>
          </a:p>
        </p:txBody>
      </p:sp>
      <p:sp>
        <p:nvSpPr>
          <p:cNvPr id="3" name="Content Placeholder 2"/>
          <p:cNvSpPr>
            <a:spLocks noGrp="1"/>
          </p:cNvSpPr>
          <p:nvPr>
            <p:ph idx="1"/>
          </p:nvPr>
        </p:nvSpPr>
        <p:spPr>
          <a:xfrm>
            <a:off x="913775" y="1170878"/>
            <a:ext cx="10364452" cy="5452945"/>
          </a:xfrm>
        </p:spPr>
        <p:txBody>
          <a:bodyPr>
            <a:normAutofit lnSpcReduction="10000"/>
          </a:bodyPr>
          <a:lstStyle/>
          <a:p>
            <a:r>
              <a:rPr lang="en-US" cap="none" dirty="0"/>
              <a:t>The world confronts multiple crises, each of which resists current efforts at resolution and appears intractable. The environmental crisis of climate change occupied the center stage in the mid-2000s. Fears of nuclear weapons proliferation, which had subsided into complacency in the years following the end of the cold war, suddenly surfaced with renewed intensity </a:t>
            </a:r>
            <a:r>
              <a:rPr lang="en-US" b="1" cap="none" dirty="0">
                <a:solidFill>
                  <a:srgbClr val="000000"/>
                </a:solidFill>
              </a:rPr>
              <a:t>when  North Korea </a:t>
            </a:r>
            <a:r>
              <a:rPr lang="en-US" cap="none" dirty="0"/>
              <a:t>tested nuclear weapons and long range missiles and news surfaced </a:t>
            </a:r>
            <a:r>
              <a:rPr lang="en-US" b="1" cap="none" dirty="0">
                <a:solidFill>
                  <a:srgbClr val="000000"/>
                </a:solidFill>
              </a:rPr>
              <a:t>of Iran’s </a:t>
            </a:r>
            <a:r>
              <a:rPr lang="en-US" cap="none" dirty="0"/>
              <a:t>secret nuclear weapons program in 2007.</a:t>
            </a:r>
          </a:p>
          <a:p>
            <a:r>
              <a:rPr lang="en-US" cap="none" dirty="0"/>
              <a:t>Then the </a:t>
            </a:r>
            <a:r>
              <a:rPr lang="en-US" b="1" cap="none" dirty="0"/>
              <a:t>subprime mortgage crisis </a:t>
            </a:r>
            <a:r>
              <a:rPr lang="en-US" b="1" cap="none" dirty="0">
                <a:solidFill>
                  <a:srgbClr val="000000"/>
                </a:solidFill>
              </a:rPr>
              <a:t>in the United States </a:t>
            </a:r>
            <a:r>
              <a:rPr lang="en-US" cap="none" dirty="0"/>
              <a:t>exploded in late 2008, spreading havoc through financial markets across the world. It was followed quickly by a sudden and substantial slowing of economic growth in OECD countries, rising levels of unemployment and most recently a crisis of excessive government debt.</a:t>
            </a:r>
          </a:p>
          <a:p>
            <a:r>
              <a:rPr lang="en-US" cap="none" dirty="0"/>
              <a:t>In spite of the enormous attention being given to each of these issues by specialists nationally and internationally, progress on all fronts appears to be nearly at a standstill or at least far too slow to meet pressing human concerns. The times we live in are a </a:t>
            </a:r>
            <a:r>
              <a:rPr lang="en-US" b="1" cap="none" dirty="0"/>
              <a:t>wild west of globalization </a:t>
            </a:r>
            <a:r>
              <a:rPr lang="en-US" cap="none" dirty="0"/>
              <a:t>and the unbridled, unregulated expansion of international activities threatens to destabilize and undermine the remarkable progress of the previous five decades.</a:t>
            </a:r>
          </a:p>
        </p:txBody>
      </p:sp>
    </p:spTree>
    <p:extLst>
      <p:ext uri="{BB962C8B-B14F-4D97-AF65-F5344CB8AC3E}">
        <p14:creationId xmlns:p14="http://schemas.microsoft.com/office/powerpoint/2010/main" val="1330870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6" y="440098"/>
            <a:ext cx="10364451" cy="507756"/>
          </a:xfrm>
        </p:spPr>
        <p:txBody>
          <a:bodyPr>
            <a:normAutofit fontScale="90000"/>
          </a:bodyPr>
          <a:lstStyle/>
          <a:p>
            <a:pPr algn="ctr"/>
            <a:r>
              <a:rPr lang="en-US" b="1" dirty="0"/>
              <a:t>State building is vital for Peace-building</a:t>
            </a:r>
          </a:p>
        </p:txBody>
      </p:sp>
      <p:sp>
        <p:nvSpPr>
          <p:cNvPr id="3" name="Content Placeholder 2"/>
          <p:cNvSpPr>
            <a:spLocks noGrp="1"/>
          </p:cNvSpPr>
          <p:nvPr>
            <p:ph idx="1"/>
          </p:nvPr>
        </p:nvSpPr>
        <p:spPr>
          <a:xfrm>
            <a:off x="768809" y="1107005"/>
            <a:ext cx="10364452" cy="5416458"/>
          </a:xfrm>
        </p:spPr>
        <p:txBody>
          <a:bodyPr/>
          <a:lstStyle/>
          <a:p>
            <a:r>
              <a:rPr lang="en-US" cap="none" dirty="0"/>
              <a:t>Peacebuilding and state-building are reinforcing processes that support the building of effective, legitimate, accountable and responsive states. These overlapping but distinct processes are essential elements for guiding national and international efforts in addressing state fragility and promoting peace and stability in situations of conflict and fragility. </a:t>
            </a:r>
          </a:p>
          <a:p>
            <a:endParaRPr lang="en-US" cap="none" dirty="0"/>
          </a:p>
          <a:p>
            <a:r>
              <a:rPr lang="en-US" b="1" cap="none" dirty="0"/>
              <a:t>Bottom-up peacebuilding models</a:t>
            </a:r>
            <a:r>
              <a:rPr lang="en-US" cap="none" dirty="0"/>
              <a:t> have focused on conflict prevention, multi-track diplomacy and the creation of local capacities for peace. There has been growing consensus, however, that transitions from war to peace require the creation or strengthening of governmental institutions, and that this has been under-emphasized in peacebuilding concepts and practice.</a:t>
            </a:r>
          </a:p>
          <a:p>
            <a:r>
              <a:rPr lang="en-US" cap="none" dirty="0"/>
              <a:t> Top-down state building models have focused on stabilization, security and the creation of central government institutions. This too has been critiqued for being too state-centric and for under-emphasizing civil society, inclusive participation, political community and relationship-building at all levels.</a:t>
            </a:r>
          </a:p>
          <a:p>
            <a:endParaRPr lang="en-US" dirty="0"/>
          </a:p>
        </p:txBody>
      </p:sp>
    </p:spTree>
    <p:extLst>
      <p:ext uri="{BB962C8B-B14F-4D97-AF65-F5344CB8AC3E}">
        <p14:creationId xmlns:p14="http://schemas.microsoft.com/office/powerpoint/2010/main" val="1971265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261317-533A-9C44-B1F0-351735297F3C}"/>
              </a:ext>
            </a:extLst>
          </p:cNvPr>
          <p:cNvSpPr>
            <a:spLocks noGrp="1"/>
          </p:cNvSpPr>
          <p:nvPr>
            <p:ph type="title"/>
          </p:nvPr>
        </p:nvSpPr>
        <p:spPr>
          <a:xfrm>
            <a:off x="913775" y="618518"/>
            <a:ext cx="10364451" cy="763474"/>
          </a:xfrm>
        </p:spPr>
        <p:txBody>
          <a:bodyPr>
            <a:normAutofit/>
          </a:bodyPr>
          <a:lstStyle/>
          <a:p>
            <a:r>
              <a:rPr lang="en-US" sz="4000" b="1" dirty="0"/>
              <a:t>The CONTEXT of state-building in AFRICA</a:t>
            </a:r>
          </a:p>
        </p:txBody>
      </p:sp>
      <p:sp>
        <p:nvSpPr>
          <p:cNvPr id="3" name="Content Placeholder 2">
            <a:extLst>
              <a:ext uri="{FF2B5EF4-FFF2-40B4-BE49-F238E27FC236}">
                <a16:creationId xmlns:a16="http://schemas.microsoft.com/office/drawing/2014/main" xmlns="" id="{8DE5AEA8-4D00-5248-9691-D7C99C0BB1C4}"/>
              </a:ext>
            </a:extLst>
          </p:cNvPr>
          <p:cNvSpPr>
            <a:spLocks noGrp="1"/>
          </p:cNvSpPr>
          <p:nvPr>
            <p:ph idx="1"/>
          </p:nvPr>
        </p:nvSpPr>
        <p:spPr>
          <a:xfrm>
            <a:off x="757912" y="1714500"/>
            <a:ext cx="10364452" cy="4201391"/>
          </a:xfrm>
        </p:spPr>
        <p:txBody>
          <a:bodyPr>
            <a:normAutofit fontScale="92500" lnSpcReduction="20000"/>
          </a:bodyPr>
          <a:lstStyle/>
          <a:p>
            <a:pPr marL="0" indent="0">
              <a:buNone/>
            </a:pPr>
            <a:r>
              <a:rPr lang="en-US" b="1" cap="none" dirty="0">
                <a:cs typeface="Calibri" panose="020F0502020204030204" pitchFamily="34" charset="0"/>
              </a:rPr>
              <a:t>State-building in Africa </a:t>
            </a:r>
            <a:r>
              <a:rPr lang="en-US" cap="none" dirty="0">
                <a:cs typeface="Calibri" panose="020F0502020204030204" pitchFamily="34" charset="0"/>
              </a:rPr>
              <a:t>has long been a concern of scholars and policymakers. the subject is particularly fascinating because of the large and quick shift from a continent largely populated by small states and acephalous societies in the precolonial era to one partitioned among European powers in the late 19th and early 20th centuries, and then to one in which four dozen new sovereign countries were created upon independence. </a:t>
            </a:r>
          </a:p>
          <a:p>
            <a:pPr marL="0" indent="0">
              <a:buNone/>
            </a:pPr>
            <a:r>
              <a:rPr lang="en-US" cap="none" dirty="0">
                <a:cs typeface="Calibri" panose="020F0502020204030204" pitchFamily="34" charset="0"/>
              </a:rPr>
              <a:t>For decades the ongoing question in Africa has been how these new states could build themselves into modern nation-states. this issue became especially pertinent in the context of large-scale political and economic collapse from the 1970s onward and the resultant </a:t>
            </a:r>
            <a:r>
              <a:rPr lang="en-US" b="1" cap="none" dirty="0">
                <a:cs typeface="Calibri" panose="020F0502020204030204" pitchFamily="34" charset="0"/>
              </a:rPr>
              <a:t>donor-driven structural adjustment and reform programs</a:t>
            </a:r>
            <a:r>
              <a:rPr lang="en-US" cap="none" dirty="0">
                <a:cs typeface="Calibri" panose="020F0502020204030204" pitchFamily="34" charset="0"/>
              </a:rPr>
              <a:t>. the effects on state-building of both political and economic instability and the subsequent attempts at reform have been the subject of major debate, as has the relationship between the continent’s numerous civil wars and state formation. Africa is also a continent rich with numerous natural resources, such as oil and diamonds, many of which have had an effect on state-building together with continued supplies of foreign aid.</a:t>
            </a:r>
          </a:p>
        </p:txBody>
      </p:sp>
    </p:spTree>
    <p:extLst>
      <p:ext uri="{BB962C8B-B14F-4D97-AF65-F5344CB8AC3E}">
        <p14:creationId xmlns:p14="http://schemas.microsoft.com/office/powerpoint/2010/main" val="1043104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3B6030-897B-224A-B72A-4CEB9030068F}"/>
              </a:ext>
            </a:extLst>
          </p:cNvPr>
          <p:cNvSpPr>
            <a:spLocks noGrp="1"/>
          </p:cNvSpPr>
          <p:nvPr>
            <p:ph type="title"/>
          </p:nvPr>
        </p:nvSpPr>
        <p:spPr/>
        <p:txBody>
          <a:bodyPr/>
          <a:lstStyle/>
          <a:p>
            <a:r>
              <a:rPr lang="en-US" dirty="0"/>
              <a:t>Rwanda and Ethiopia cases IN STATE-BUILDING</a:t>
            </a:r>
          </a:p>
        </p:txBody>
      </p:sp>
      <p:sp>
        <p:nvSpPr>
          <p:cNvPr id="3" name="Content Placeholder 2">
            <a:extLst>
              <a:ext uri="{FF2B5EF4-FFF2-40B4-BE49-F238E27FC236}">
                <a16:creationId xmlns:a16="http://schemas.microsoft.com/office/drawing/2014/main" xmlns="" id="{6D6EBC99-7EF0-A34E-9D39-B7D571E1AFDF}"/>
              </a:ext>
            </a:extLst>
          </p:cNvPr>
          <p:cNvSpPr>
            <a:spLocks noGrp="1"/>
          </p:cNvSpPr>
          <p:nvPr>
            <p:ph idx="1"/>
          </p:nvPr>
        </p:nvSpPr>
        <p:spPr/>
        <p:txBody>
          <a:bodyPr/>
          <a:lstStyle/>
          <a:p>
            <a:endParaRPr lang="en-US" dirty="0"/>
          </a:p>
          <a:p>
            <a:r>
              <a:rPr lang="en-US" dirty="0"/>
              <a:t>DEVELOPMENTAL APPROACH TO STATE –BUILDING – DR. MUKHISA KITUYI </a:t>
            </a:r>
          </a:p>
          <a:p>
            <a:endParaRPr lang="en-US" dirty="0"/>
          </a:p>
          <a:p>
            <a:pPr algn="ctr">
              <a:buFont typeface="Wingdings" pitchFamily="2" charset="2"/>
              <a:buChar char="ü"/>
            </a:pPr>
            <a:r>
              <a:rPr lang="en-US" dirty="0"/>
              <a:t>President Paul </a:t>
            </a:r>
            <a:r>
              <a:rPr lang="en-US" dirty="0" err="1"/>
              <a:t>kagame</a:t>
            </a:r>
            <a:r>
              <a:rPr lang="en-US" dirty="0"/>
              <a:t> &amp;</a:t>
            </a:r>
          </a:p>
          <a:p>
            <a:pPr algn="ctr">
              <a:buFont typeface="Wingdings" pitchFamily="2" charset="2"/>
              <a:buChar char="ü"/>
            </a:pPr>
            <a:r>
              <a:rPr lang="en-US" dirty="0"/>
              <a:t> pm </a:t>
            </a:r>
            <a:r>
              <a:rPr lang="en-US" dirty="0" err="1"/>
              <a:t>mELES</a:t>
            </a:r>
            <a:r>
              <a:rPr lang="en-US" dirty="0"/>
              <a:t> ZENAWE </a:t>
            </a:r>
          </a:p>
        </p:txBody>
      </p:sp>
    </p:spTree>
    <p:extLst>
      <p:ext uri="{BB962C8B-B14F-4D97-AF65-F5344CB8AC3E}">
        <p14:creationId xmlns:p14="http://schemas.microsoft.com/office/powerpoint/2010/main" val="985062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29728"/>
          </a:xfrm>
        </p:spPr>
        <p:txBody>
          <a:bodyPr>
            <a:normAutofit fontScale="90000"/>
          </a:bodyPr>
          <a:lstStyle/>
          <a:p>
            <a:r>
              <a:rPr lang="en-US" b="1" dirty="0"/>
              <a:t>Example of the challenges to state-building in AFRICA</a:t>
            </a:r>
            <a:endParaRPr lang="en-US" dirty="0"/>
          </a:p>
        </p:txBody>
      </p:sp>
      <p:sp>
        <p:nvSpPr>
          <p:cNvPr id="3" name="Content Placeholder 2"/>
          <p:cNvSpPr>
            <a:spLocks noGrp="1"/>
          </p:cNvSpPr>
          <p:nvPr>
            <p:ph idx="1"/>
          </p:nvPr>
        </p:nvSpPr>
        <p:spPr>
          <a:xfrm>
            <a:off x="913775" y="2036619"/>
            <a:ext cx="10364452" cy="3754582"/>
          </a:xfrm>
        </p:spPr>
        <p:txBody>
          <a:bodyPr>
            <a:normAutofit fontScale="92500" lnSpcReduction="20000"/>
          </a:bodyPr>
          <a:lstStyle/>
          <a:p>
            <a:pPr marL="0" indent="0">
              <a:buNone/>
            </a:pPr>
            <a:r>
              <a:rPr lang="en-US" cap="none" dirty="0"/>
              <a:t>As is the case in other parts of the world, the viability of African states depends on their leaders successfully meeting the challenges posed by their particular environment.</a:t>
            </a:r>
          </a:p>
          <a:p>
            <a:pPr marL="0" indent="0">
              <a:buNone/>
            </a:pPr>
            <a:endParaRPr lang="en-US" cap="none" dirty="0"/>
          </a:p>
          <a:p>
            <a:pPr lvl="1"/>
            <a:r>
              <a:rPr lang="en-US" cap="none" dirty="0"/>
              <a:t>The fundamental challenge facing state builders in Africa is to </a:t>
            </a:r>
            <a:r>
              <a:rPr lang="en-US" b="1" cap="none" dirty="0"/>
              <a:t>project authority over inhospitable territories </a:t>
            </a:r>
            <a:r>
              <a:rPr lang="en-US" cap="none" dirty="0"/>
              <a:t>that contain relatively low densities of people.</a:t>
            </a:r>
          </a:p>
          <a:p>
            <a:pPr lvl="1"/>
            <a:r>
              <a:rPr lang="en-US" b="1" cap="none" dirty="0"/>
              <a:t>Low population densities </a:t>
            </a:r>
            <a:r>
              <a:rPr lang="en-US" cap="none" dirty="0"/>
              <a:t>have meant that it has been more expensive for states to exert control over a given number of people compared with Europe and other densely settled areas.</a:t>
            </a:r>
          </a:p>
          <a:p>
            <a:pPr lvl="1"/>
            <a:r>
              <a:rPr lang="en-US" b="1" cap="none" dirty="0"/>
              <a:t>Ecological conditions </a:t>
            </a:r>
            <a:r>
              <a:rPr lang="en-US" cap="none" dirty="0"/>
              <a:t>don’t allow high densities of people to be supported easily. More than 50 percent of Africa has inadequate rainfall.</a:t>
            </a:r>
          </a:p>
          <a:p>
            <a:pPr lvl="1"/>
            <a:r>
              <a:rPr lang="en-US" cap="none" dirty="0"/>
              <a:t>State consolidation in Africa can be understood by examining several basic dynamics: the assessment of costs of expansion by individual leaders; the nature of buffer mechanisms established by the state and the nature of the regional state system.</a:t>
            </a:r>
          </a:p>
          <a:p>
            <a:pPr lvl="1"/>
            <a:endParaRPr lang="en-US" dirty="0"/>
          </a:p>
        </p:txBody>
      </p:sp>
    </p:spTree>
    <p:extLst>
      <p:ext uri="{BB962C8B-B14F-4D97-AF65-F5344CB8AC3E}">
        <p14:creationId xmlns:p14="http://schemas.microsoft.com/office/powerpoint/2010/main" val="2796207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98410"/>
          </a:xfrm>
        </p:spPr>
        <p:txBody>
          <a:bodyPr>
            <a:noAutofit/>
          </a:bodyPr>
          <a:lstStyle/>
          <a:p>
            <a:r>
              <a:rPr lang="en-US" b="1" dirty="0"/>
              <a:t>Conclusion: </a:t>
            </a:r>
            <a:br>
              <a:rPr lang="en-US" b="1" dirty="0"/>
            </a:br>
            <a:r>
              <a:rPr lang="en-US" b="1" dirty="0"/>
              <a:t>Bigger or smaller state does not matter</a:t>
            </a:r>
          </a:p>
        </p:txBody>
      </p:sp>
      <p:sp>
        <p:nvSpPr>
          <p:cNvPr id="3" name="Content Placeholder 2"/>
          <p:cNvSpPr>
            <a:spLocks noGrp="1"/>
          </p:cNvSpPr>
          <p:nvPr>
            <p:ph idx="1"/>
          </p:nvPr>
        </p:nvSpPr>
        <p:spPr>
          <a:xfrm>
            <a:off x="468567" y="2021954"/>
            <a:ext cx="11294940" cy="4315145"/>
          </a:xfrm>
        </p:spPr>
        <p:txBody>
          <a:bodyPr>
            <a:normAutofit fontScale="47500" lnSpcReduction="20000"/>
          </a:bodyPr>
          <a:lstStyle/>
          <a:p>
            <a:pPr marL="0" indent="0" algn="ctr">
              <a:buNone/>
            </a:pPr>
            <a:r>
              <a:rPr lang="en-US" sz="3400" b="1" dirty="0"/>
              <a:t>Effectiveness efficiency- Functionality  matters most for the state (Positive results)</a:t>
            </a:r>
          </a:p>
          <a:p>
            <a:endParaRPr lang="en-US" dirty="0"/>
          </a:p>
          <a:p>
            <a:pPr algn="just"/>
            <a:r>
              <a:rPr lang="en-US" sz="2900" cap="none" dirty="0"/>
              <a:t>For well over a generation, the trend in world politics has been to weaken </a:t>
            </a:r>
            <a:r>
              <a:rPr lang="en-US" sz="2900" cap="none" dirty="0" err="1"/>
              <a:t>stateness</a:t>
            </a:r>
            <a:r>
              <a:rPr lang="en-US" sz="2900" cap="none" dirty="0"/>
              <a:t>. This trend came about for both normative and economic reasons. Many states in the twentieth century were too powerful: they tyrannized populations and committed aggression against neighbors. Those that were not dictatorships nonetheless impeded economic growth and accumulated a variety of dysfunctions and inefficiencies due to excessive state scope. The trend therefore has been to cut back the size of state sectors and to turn over to the market or to civil society functions that have been improperly appropriated., (Francis Fukuyama, state-building: governance and world order in 21</a:t>
            </a:r>
            <a:r>
              <a:rPr lang="en-US" sz="2900" cap="none" baseline="30000" dirty="0"/>
              <a:t>st</a:t>
            </a:r>
            <a:r>
              <a:rPr lang="en-US" sz="2900" cap="none" dirty="0"/>
              <a:t> C, (P.119-122)</a:t>
            </a:r>
          </a:p>
          <a:p>
            <a:r>
              <a:rPr lang="en-US" sz="2900" cap="none" dirty="0"/>
              <a:t>Hence a state size does not matter. A state choosing a big government like USA OR Scandinavian countries or OPTING FOR small government like  JAPAN </a:t>
            </a:r>
            <a:r>
              <a:rPr lang="en-US" sz="2900" cap="none" dirty="0" err="1"/>
              <a:t>etc</a:t>
            </a:r>
            <a:r>
              <a:rPr lang="en-US" sz="2900" cap="none" dirty="0"/>
              <a:t>, does not matter. What matter is efficiency and effectiveness (capacity and positive results to the state and to the world, humanity  as whole.</a:t>
            </a:r>
          </a:p>
          <a:p>
            <a:r>
              <a:rPr lang="en-US" sz="2900" cap="none" dirty="0"/>
              <a:t>As Fukuyama Francis argues and as we have witnessed in Africa, State building is the best way to over come politicization of ethnicity, tribalism and ethnic politics in Africa. </a:t>
            </a:r>
            <a:r>
              <a:rPr lang="en-US" sz="2900" cap="none" dirty="0" err="1"/>
              <a:t>Ndumunyarwanda</a:t>
            </a:r>
            <a:r>
              <a:rPr lang="en-US" sz="2900" cap="none" dirty="0"/>
              <a:t> is working for us in Rwanda, Botswana is classic good example. We can also learn from very diverse and complex states such as India, USA, China etc.</a:t>
            </a:r>
            <a:br>
              <a:rPr lang="en-US" sz="2900" cap="none" dirty="0"/>
            </a:br>
            <a:endParaRPr lang="en-US" sz="2900" cap="none" dirty="0"/>
          </a:p>
          <a:p>
            <a:r>
              <a:rPr lang="en-US" sz="2900" b="1" cap="none" dirty="0"/>
              <a:t>In Conclusion, the State-building is:</a:t>
            </a:r>
          </a:p>
          <a:p>
            <a:pPr marL="0" indent="0">
              <a:buNone/>
            </a:pPr>
            <a:r>
              <a:rPr lang="en-US" sz="2900" b="1" cap="none" dirty="0"/>
              <a:t>( </a:t>
            </a:r>
            <a:r>
              <a:rPr lang="en-US" sz="2900" b="1" dirty="0"/>
              <a:t>The activity of building or strengthening the institutions and infrastructure of a weak or failing state)</a:t>
            </a:r>
          </a:p>
          <a:p>
            <a:endParaRPr lang="en-US" sz="2900" b="1" cap="none" dirty="0"/>
          </a:p>
          <a:p>
            <a:endParaRPr lang="en-US" dirty="0"/>
          </a:p>
        </p:txBody>
      </p:sp>
    </p:spTree>
    <p:extLst>
      <p:ext uri="{BB962C8B-B14F-4D97-AF65-F5344CB8AC3E}">
        <p14:creationId xmlns:p14="http://schemas.microsoft.com/office/powerpoint/2010/main" val="1124334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82883"/>
          </a:xfrm>
        </p:spPr>
        <p:txBody>
          <a:bodyPr/>
          <a:lstStyle/>
          <a:p>
            <a:r>
              <a:rPr lang="en-US" b="1" dirty="0"/>
              <a:t>KEY FUNCTIONS OF THE STATE</a:t>
            </a:r>
          </a:p>
        </p:txBody>
      </p:sp>
      <p:sp>
        <p:nvSpPr>
          <p:cNvPr id="3" name="Content Placeholder 2"/>
          <p:cNvSpPr>
            <a:spLocks noGrp="1"/>
          </p:cNvSpPr>
          <p:nvPr>
            <p:ph idx="1"/>
          </p:nvPr>
        </p:nvSpPr>
        <p:spPr>
          <a:xfrm>
            <a:off x="579544" y="1701401"/>
            <a:ext cx="10912687" cy="5156600"/>
          </a:xfrm>
        </p:spPr>
        <p:txBody>
          <a:bodyPr>
            <a:normAutofit fontScale="25000" lnSpcReduction="20000"/>
          </a:bodyPr>
          <a:lstStyle/>
          <a:p>
            <a:r>
              <a:rPr lang="en-US" dirty="0"/>
              <a:t> </a:t>
            </a:r>
          </a:p>
          <a:p>
            <a:pPr lvl="0"/>
            <a:r>
              <a:rPr lang="en-US" sz="9600" cap="none" dirty="0"/>
              <a:t>Legitimate monopoly on the means of violence</a:t>
            </a:r>
          </a:p>
          <a:p>
            <a:pPr lvl="0"/>
            <a:r>
              <a:rPr lang="en-US" sz="9600" cap="none" dirty="0"/>
              <a:t>Administrative control</a:t>
            </a:r>
          </a:p>
          <a:p>
            <a:pPr lvl="0"/>
            <a:r>
              <a:rPr lang="en-US" sz="9600" cap="none" dirty="0"/>
              <a:t>Management of public finances</a:t>
            </a:r>
          </a:p>
          <a:p>
            <a:pPr lvl="0"/>
            <a:r>
              <a:rPr lang="en-US" sz="9600" cap="none" dirty="0"/>
              <a:t>Investment in human capital</a:t>
            </a:r>
          </a:p>
          <a:p>
            <a:pPr lvl="0"/>
            <a:r>
              <a:rPr lang="en-US" sz="9600" cap="none" dirty="0"/>
              <a:t>Delineation of citizen rights and duties</a:t>
            </a:r>
          </a:p>
          <a:p>
            <a:pPr lvl="0"/>
            <a:r>
              <a:rPr lang="en-US" sz="9600" cap="none" dirty="0"/>
              <a:t>Provision of infrastructure services</a:t>
            </a:r>
          </a:p>
          <a:p>
            <a:pPr lvl="0"/>
            <a:r>
              <a:rPr lang="en-US" sz="9600" cap="none" dirty="0"/>
              <a:t>Formation of the market</a:t>
            </a:r>
          </a:p>
          <a:p>
            <a:pPr lvl="0"/>
            <a:r>
              <a:rPr lang="en-US" sz="9600" cap="none" dirty="0"/>
              <a:t>Management of state’s assets</a:t>
            </a:r>
          </a:p>
          <a:p>
            <a:pPr lvl="0"/>
            <a:r>
              <a:rPr lang="en-US" sz="9600" cap="none" dirty="0"/>
              <a:t>International relations</a:t>
            </a:r>
          </a:p>
          <a:p>
            <a:pPr lvl="0"/>
            <a:r>
              <a:rPr lang="en-US" sz="9600" cap="none" dirty="0"/>
              <a:t>Rule of law</a:t>
            </a:r>
          </a:p>
          <a:p>
            <a:pPr marL="0" indent="0">
              <a:buNone/>
            </a:pPr>
            <a:endParaRPr lang="en-US" dirty="0"/>
          </a:p>
          <a:p>
            <a:endParaRPr lang="en-US" dirty="0"/>
          </a:p>
        </p:txBody>
      </p:sp>
    </p:spTree>
    <p:extLst>
      <p:ext uri="{BB962C8B-B14F-4D97-AF65-F5344CB8AC3E}">
        <p14:creationId xmlns:p14="http://schemas.microsoft.com/office/powerpoint/2010/main" val="3059578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89D39-0198-F449-953C-F716B620CF96}"/>
              </a:ext>
            </a:extLst>
          </p:cNvPr>
          <p:cNvSpPr>
            <a:spLocks noGrp="1"/>
          </p:cNvSpPr>
          <p:nvPr>
            <p:ph type="title"/>
          </p:nvPr>
        </p:nvSpPr>
        <p:spPr>
          <a:xfrm>
            <a:off x="913775" y="308226"/>
            <a:ext cx="10364451" cy="641106"/>
          </a:xfrm>
        </p:spPr>
        <p:txBody>
          <a:bodyPr>
            <a:normAutofit/>
          </a:bodyPr>
          <a:lstStyle/>
          <a:p>
            <a:r>
              <a:rPr lang="en-US" sz="4000" dirty="0"/>
              <a:t>References </a:t>
            </a:r>
          </a:p>
        </p:txBody>
      </p:sp>
      <p:sp>
        <p:nvSpPr>
          <p:cNvPr id="3" name="Content Placeholder 2">
            <a:extLst>
              <a:ext uri="{FF2B5EF4-FFF2-40B4-BE49-F238E27FC236}">
                <a16:creationId xmlns:a16="http://schemas.microsoft.com/office/drawing/2014/main" xmlns="" id="{301B4C38-19B0-9049-AF16-39A6A65C13B7}"/>
              </a:ext>
            </a:extLst>
          </p:cNvPr>
          <p:cNvSpPr>
            <a:spLocks noGrp="1"/>
          </p:cNvSpPr>
          <p:nvPr>
            <p:ph idx="1"/>
          </p:nvPr>
        </p:nvSpPr>
        <p:spPr>
          <a:xfrm>
            <a:off x="505560" y="1010977"/>
            <a:ext cx="11516893" cy="6485048"/>
          </a:xfrm>
        </p:spPr>
        <p:txBody>
          <a:bodyPr>
            <a:normAutofit fontScale="25000" lnSpcReduction="20000"/>
          </a:bodyPr>
          <a:lstStyle/>
          <a:p>
            <a:pPr marL="0" indent="0" algn="ctr">
              <a:buNone/>
            </a:pPr>
            <a:r>
              <a:rPr lang="en-US" sz="8000" b="1" dirty="0"/>
              <a:t>BOOKS</a:t>
            </a:r>
            <a:endParaRPr lang="en-US" sz="8000" dirty="0"/>
          </a:p>
          <a:p>
            <a:pPr lvl="0">
              <a:spcBef>
                <a:spcPts val="0"/>
              </a:spcBef>
            </a:pPr>
            <a:r>
              <a:rPr lang="en-US" sz="8000" cap="none" dirty="0"/>
              <a:t>Martin Meredith. “ The State of Africa: A History of the Continent since Independence” , 2013</a:t>
            </a:r>
          </a:p>
          <a:p>
            <a:pPr lvl="0">
              <a:spcBef>
                <a:spcPts val="0"/>
              </a:spcBef>
            </a:pPr>
            <a:r>
              <a:rPr lang="en-US" sz="8000" cap="none" dirty="0"/>
              <a:t>Kelvin Shillington. “History of Africa – 4</a:t>
            </a:r>
            <a:r>
              <a:rPr lang="en-US" sz="8000" cap="none" baseline="30000" dirty="0"/>
              <a:t>th</a:t>
            </a:r>
            <a:r>
              <a:rPr lang="en-US" sz="8000" cap="none" dirty="0"/>
              <a:t> Edition” 2019</a:t>
            </a:r>
          </a:p>
          <a:p>
            <a:pPr lvl="0">
              <a:spcBef>
                <a:spcPts val="0"/>
              </a:spcBef>
            </a:pPr>
            <a:r>
              <a:rPr lang="en-US" sz="8000" cap="none" dirty="0"/>
              <a:t>Thomas </a:t>
            </a:r>
            <a:r>
              <a:rPr lang="en-US" sz="8000" cap="none" dirty="0" err="1"/>
              <a:t>Parkenhem</a:t>
            </a:r>
            <a:r>
              <a:rPr lang="en-US" sz="8000" cap="none" dirty="0"/>
              <a:t>. “The Scramble for Africa” (1992)</a:t>
            </a:r>
          </a:p>
          <a:p>
            <a:pPr lvl="0">
              <a:spcBef>
                <a:spcPts val="0"/>
              </a:spcBef>
            </a:pPr>
            <a:r>
              <a:rPr lang="en-US" sz="8000" cap="none" dirty="0"/>
              <a:t>Walter Rodney. “How Europe Under-Developed Africa”, 1972</a:t>
            </a:r>
          </a:p>
          <a:p>
            <a:pPr lvl="0">
              <a:spcBef>
                <a:spcPts val="0"/>
              </a:spcBef>
            </a:pPr>
            <a:r>
              <a:rPr lang="en-US" sz="8000" cap="none" dirty="0" err="1"/>
              <a:t>Cheikh</a:t>
            </a:r>
            <a:r>
              <a:rPr lang="en-US" sz="8000" cap="none" dirty="0"/>
              <a:t> Anta </a:t>
            </a:r>
            <a:r>
              <a:rPr lang="en-US" sz="8000" cap="none" dirty="0" err="1"/>
              <a:t>Diop</a:t>
            </a:r>
            <a:r>
              <a:rPr lang="en-US" sz="8000" cap="none" dirty="0"/>
              <a:t>. “ The African Origin of Civilization”, 1974</a:t>
            </a:r>
          </a:p>
          <a:p>
            <a:pPr lvl="0">
              <a:spcBef>
                <a:spcPts val="0"/>
              </a:spcBef>
            </a:pPr>
            <a:r>
              <a:rPr lang="en-US" sz="8000" cap="none" dirty="0"/>
              <a:t>Ashraf </a:t>
            </a:r>
            <a:r>
              <a:rPr lang="en-US" sz="8000" cap="none" dirty="0" err="1"/>
              <a:t>Ghani</a:t>
            </a:r>
            <a:r>
              <a:rPr lang="en-US" sz="8000" cap="none" dirty="0"/>
              <a:t> &amp; Clare Lockhart. “ Fixing Failed States: A Framework for Rebuilding a Fractured World”, 2008</a:t>
            </a:r>
          </a:p>
          <a:p>
            <a:pPr lvl="0">
              <a:spcBef>
                <a:spcPts val="0"/>
              </a:spcBef>
            </a:pPr>
            <a:r>
              <a:rPr lang="en-US" sz="8000" cap="none" dirty="0"/>
              <a:t>Fukuyama Francis. “State-building: governance and world order in 21</a:t>
            </a:r>
            <a:r>
              <a:rPr lang="en-US" sz="8000" cap="none" baseline="30000" dirty="0"/>
              <a:t>st</a:t>
            </a:r>
            <a:r>
              <a:rPr lang="en-US" sz="8000" cap="none" dirty="0"/>
              <a:t> CENTURY” Cornell university press, 2004</a:t>
            </a:r>
          </a:p>
          <a:p>
            <a:pPr lvl="0">
              <a:spcBef>
                <a:spcPts val="0"/>
              </a:spcBef>
            </a:pPr>
            <a:r>
              <a:rPr lang="en-US" sz="8000" cap="none" dirty="0"/>
              <a:t>Timothy D. Sisk. “State-building”,  polity; 1 edition (may 28, 2013)</a:t>
            </a:r>
          </a:p>
          <a:p>
            <a:pPr lvl="0">
              <a:spcBef>
                <a:spcPts val="0"/>
              </a:spcBef>
            </a:pPr>
            <a:r>
              <a:rPr lang="en-US" sz="8000" cap="none" dirty="0"/>
              <a:t>Caplan, </a:t>
            </a:r>
            <a:r>
              <a:rPr lang="en-US" sz="8000" cap="none" dirty="0" err="1"/>
              <a:t>richard</a:t>
            </a:r>
            <a:r>
              <a:rPr lang="en-US" sz="8000" cap="none" dirty="0"/>
              <a:t>. “Exit strategies and state building”, oxford university press, </a:t>
            </a:r>
            <a:r>
              <a:rPr lang="en-US" sz="8000" cap="none" dirty="0" err="1"/>
              <a:t>usa</a:t>
            </a:r>
            <a:r>
              <a:rPr lang="en-US" sz="8000" cap="none" dirty="0"/>
              <a:t> (7 sept. 2012)</a:t>
            </a:r>
          </a:p>
          <a:p>
            <a:pPr lvl="0">
              <a:spcBef>
                <a:spcPts val="0"/>
              </a:spcBef>
            </a:pPr>
            <a:r>
              <a:rPr lang="en-US" sz="8000" cap="none" dirty="0"/>
              <a:t>Ezra </a:t>
            </a:r>
            <a:r>
              <a:rPr lang="en-US" sz="8000" cap="none" dirty="0" err="1"/>
              <a:t>vogel</a:t>
            </a:r>
            <a:r>
              <a:rPr lang="en-US" sz="8000" cap="none" dirty="0"/>
              <a:t>. “Deng </a:t>
            </a:r>
            <a:r>
              <a:rPr lang="en-US" sz="8000" cap="none" dirty="0" err="1"/>
              <a:t>xiaoping</a:t>
            </a:r>
            <a:r>
              <a:rPr lang="en-US" sz="8000" cap="none" dirty="0"/>
              <a:t> and the transformation of china”, </a:t>
            </a:r>
            <a:r>
              <a:rPr lang="en-US" sz="8000" cap="none" dirty="0" err="1"/>
              <a:t>belknap</a:t>
            </a:r>
            <a:r>
              <a:rPr lang="en-US" sz="8000" cap="none" dirty="0"/>
              <a:t> press (2011)</a:t>
            </a:r>
          </a:p>
          <a:p>
            <a:pPr lvl="0">
              <a:spcBef>
                <a:spcPts val="0"/>
              </a:spcBef>
            </a:pPr>
            <a:r>
              <a:rPr lang="en-US" sz="8000" cap="none" dirty="0"/>
              <a:t>B. Shahzad, D. Robert. “Under the drones”, </a:t>
            </a:r>
            <a:r>
              <a:rPr lang="en-US" sz="8000" cap="none" dirty="0" err="1"/>
              <a:t>harvard</a:t>
            </a:r>
            <a:r>
              <a:rPr lang="en-US" sz="8000" cap="none" dirty="0"/>
              <a:t> university press (may 14, 2012)</a:t>
            </a:r>
          </a:p>
          <a:p>
            <a:pPr lvl="0">
              <a:spcBef>
                <a:spcPts val="0"/>
              </a:spcBef>
            </a:pPr>
            <a:r>
              <a:rPr lang="en-US" sz="8000" cap="none" dirty="0"/>
              <a:t>Schwarz R. (2011). War and state building in the middle east”, university press of Florida (</a:t>
            </a:r>
            <a:r>
              <a:rPr lang="en-US" sz="8000" cap="none" dirty="0" err="1"/>
              <a:t>april</a:t>
            </a:r>
            <a:r>
              <a:rPr lang="en-US" sz="8000" cap="none" dirty="0"/>
              <a:t> 15, 2013)</a:t>
            </a:r>
          </a:p>
          <a:p>
            <a:pPr>
              <a:spcBef>
                <a:spcPts val="0"/>
              </a:spcBef>
            </a:pPr>
            <a:r>
              <a:rPr lang="en-US" sz="8000" cap="none" dirty="0"/>
              <a:t>D. </a:t>
            </a:r>
            <a:r>
              <a:rPr lang="en-US" sz="8000" cap="none" dirty="0" err="1"/>
              <a:t>Olowu</a:t>
            </a:r>
            <a:r>
              <a:rPr lang="en-US" sz="8000" cap="none" dirty="0"/>
              <a:t>, P. </a:t>
            </a:r>
            <a:r>
              <a:rPr lang="en-US" sz="8000" cap="none" dirty="0" err="1"/>
              <a:t>Chanie</a:t>
            </a:r>
            <a:r>
              <a:rPr lang="en-US" sz="8000" cap="none" dirty="0"/>
              <a:t> “” United Nations University Series on Regionalism, State fragility and state building in </a:t>
            </a:r>
            <a:r>
              <a:rPr lang="en-US" sz="8000" cap="none" dirty="0" err="1"/>
              <a:t>africa</a:t>
            </a:r>
            <a:r>
              <a:rPr lang="en-US" sz="8000" cap="none" dirty="0"/>
              <a:t>, 2016</a:t>
            </a:r>
          </a:p>
          <a:p>
            <a:pPr>
              <a:spcBef>
                <a:spcPts val="0"/>
              </a:spcBef>
            </a:pPr>
            <a:r>
              <a:rPr lang="en-US" sz="8000" cap="none" dirty="0"/>
              <a:t>Jean-Paul </a:t>
            </a:r>
            <a:r>
              <a:rPr lang="en-US" sz="8000" cap="none" dirty="0" err="1"/>
              <a:t>Kimonyo</a:t>
            </a:r>
            <a:r>
              <a:rPr lang="en-US" sz="8000" cap="none" dirty="0"/>
              <a:t>. “Transforming Rwanda: Challenges on the Road to Reconstruction”, 2019 </a:t>
            </a:r>
          </a:p>
          <a:p>
            <a:pPr>
              <a:spcBef>
                <a:spcPts val="0"/>
              </a:spcBef>
            </a:pPr>
            <a:r>
              <a:rPr lang="en-US" sz="8000" cap="none" dirty="0" err="1"/>
              <a:t>N.Hiriko</a:t>
            </a:r>
            <a:r>
              <a:rPr lang="en-US" sz="8000" cap="none" dirty="0"/>
              <a:t>, M. Vida “State capacity building in contemporary china” Emerging-Economy State and International Policy Studies (2020)</a:t>
            </a:r>
          </a:p>
          <a:p>
            <a:pPr marL="0" indent="0">
              <a:spcBef>
                <a:spcPts val="0"/>
              </a:spcBef>
              <a:buNone/>
            </a:pPr>
            <a:endParaRPr lang="en-US" sz="8000" cap="none" dirty="0"/>
          </a:p>
          <a:p>
            <a:pPr>
              <a:spcBef>
                <a:spcPts val="0"/>
              </a:spcBef>
            </a:pPr>
            <a:endParaRPr lang="en-US" sz="8000" cap="none" dirty="0"/>
          </a:p>
          <a:p>
            <a:pPr>
              <a:spcBef>
                <a:spcPts val="0"/>
              </a:spcBef>
            </a:pPr>
            <a:endParaRPr lang="en-US" sz="8000" cap="none" dirty="0"/>
          </a:p>
          <a:p>
            <a:pPr lvl="0">
              <a:spcBef>
                <a:spcPts val="0"/>
              </a:spcBef>
            </a:pPr>
            <a:endParaRPr lang="en-US" sz="8000" cap="none" dirty="0"/>
          </a:p>
          <a:p>
            <a:pPr>
              <a:spcBef>
                <a:spcPts val="0"/>
              </a:spcBef>
            </a:pPr>
            <a:endParaRPr lang="en-US" sz="8000" dirty="0"/>
          </a:p>
        </p:txBody>
      </p:sp>
    </p:spTree>
    <p:extLst>
      <p:ext uri="{BB962C8B-B14F-4D97-AF65-F5344CB8AC3E}">
        <p14:creationId xmlns:p14="http://schemas.microsoft.com/office/powerpoint/2010/main" val="928551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F3F88F-46EF-274A-AD69-1B90835DE71C}"/>
              </a:ext>
            </a:extLst>
          </p:cNvPr>
          <p:cNvSpPr>
            <a:spLocks noGrp="1"/>
          </p:cNvSpPr>
          <p:nvPr>
            <p:ph type="title"/>
          </p:nvPr>
        </p:nvSpPr>
        <p:spPr/>
        <p:txBody>
          <a:bodyPr/>
          <a:lstStyle/>
          <a:p>
            <a:r>
              <a:rPr lang="en-US" dirty="0"/>
              <a:t>UNIT 1: CIVIC EDUCATION </a:t>
            </a:r>
          </a:p>
        </p:txBody>
      </p:sp>
      <p:sp>
        <p:nvSpPr>
          <p:cNvPr id="3" name="Content Placeholder 2">
            <a:extLst>
              <a:ext uri="{FF2B5EF4-FFF2-40B4-BE49-F238E27FC236}">
                <a16:creationId xmlns:a16="http://schemas.microsoft.com/office/drawing/2014/main" xmlns="" id="{33FB7AEE-3128-B043-A4C7-72F63E8C330D}"/>
              </a:ext>
            </a:extLst>
          </p:cNvPr>
          <p:cNvSpPr>
            <a:spLocks noGrp="1"/>
          </p:cNvSpPr>
          <p:nvPr>
            <p:ph sz="quarter" idx="13"/>
          </p:nvPr>
        </p:nvSpPr>
        <p:spPr/>
        <p:txBody>
          <a:bodyPr>
            <a:normAutofit fontScale="92500" lnSpcReduction="10000"/>
          </a:bodyPr>
          <a:lstStyle/>
          <a:p>
            <a:r>
              <a:rPr lang="en-US" dirty="0"/>
              <a:t>This unit has 4 topics namely:</a:t>
            </a:r>
          </a:p>
          <a:p>
            <a:pPr marL="0" indent="0">
              <a:buNone/>
            </a:pPr>
            <a:endParaRPr lang="en-US" dirty="0"/>
          </a:p>
          <a:p>
            <a:r>
              <a:rPr lang="en-US" dirty="0"/>
              <a:t>1. citizenship</a:t>
            </a:r>
          </a:p>
          <a:p>
            <a:r>
              <a:rPr lang="en-US" dirty="0"/>
              <a:t>2. State-building </a:t>
            </a:r>
          </a:p>
          <a:p>
            <a:r>
              <a:rPr lang="en-US" dirty="0"/>
              <a:t>3. NATIONAL IDENTITY </a:t>
            </a:r>
          </a:p>
          <a:p>
            <a:r>
              <a:rPr lang="en-US" dirty="0"/>
              <a:t>4. OVER VIEW OF THE HISTORY OF RWANDA</a:t>
            </a:r>
          </a:p>
          <a:p>
            <a:pPr marL="0" indent="0" algn="ctr">
              <a:buNone/>
            </a:pPr>
            <a:r>
              <a:rPr lang="en-US" dirty="0"/>
              <a:t>N:B TODAY I WILL COVER STATE-BUILDING (</a:t>
            </a:r>
            <a:r>
              <a:rPr lang="en-US" dirty="0" smtClean="0"/>
              <a:t>it’s </a:t>
            </a:r>
            <a:r>
              <a:rPr lang="en-US" dirty="0"/>
              <a:t>for all of us. But how does youth and technology help us to build a better – capable state ?</a:t>
            </a:r>
          </a:p>
        </p:txBody>
      </p:sp>
    </p:spTree>
    <p:extLst>
      <p:ext uri="{BB962C8B-B14F-4D97-AF65-F5344CB8AC3E}">
        <p14:creationId xmlns:p14="http://schemas.microsoft.com/office/powerpoint/2010/main" val="1784060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C0CF0A-136F-354E-A5D3-C3950AEFD3D5}"/>
              </a:ext>
            </a:extLst>
          </p:cNvPr>
          <p:cNvSpPr>
            <a:spLocks noGrp="1"/>
          </p:cNvSpPr>
          <p:nvPr>
            <p:ph type="title"/>
          </p:nvPr>
        </p:nvSpPr>
        <p:spPr/>
        <p:txBody>
          <a:bodyPr>
            <a:normAutofit/>
          </a:bodyPr>
          <a:lstStyle/>
          <a:p>
            <a:r>
              <a:rPr lang="en-US" sz="4000" dirty="0"/>
              <a:t>Reference …  </a:t>
            </a:r>
          </a:p>
        </p:txBody>
      </p:sp>
      <p:sp>
        <p:nvSpPr>
          <p:cNvPr id="3" name="Content Placeholder 2">
            <a:extLst>
              <a:ext uri="{FF2B5EF4-FFF2-40B4-BE49-F238E27FC236}">
                <a16:creationId xmlns:a16="http://schemas.microsoft.com/office/drawing/2014/main" xmlns="" id="{26A3FFF7-E223-C34D-9584-BF274F98DA4A}"/>
              </a:ext>
            </a:extLst>
          </p:cNvPr>
          <p:cNvSpPr>
            <a:spLocks noGrp="1"/>
          </p:cNvSpPr>
          <p:nvPr>
            <p:ph idx="1"/>
          </p:nvPr>
        </p:nvSpPr>
        <p:spPr>
          <a:xfrm>
            <a:off x="913775" y="2038350"/>
            <a:ext cx="10364452" cy="4190999"/>
          </a:xfrm>
        </p:spPr>
        <p:txBody>
          <a:bodyPr>
            <a:normAutofit fontScale="85000" lnSpcReduction="10000"/>
          </a:bodyPr>
          <a:lstStyle/>
          <a:p>
            <a:pPr algn="ctr"/>
            <a:r>
              <a:rPr lang="en-US" b="1" dirty="0"/>
              <a:t>ARTICLES</a:t>
            </a:r>
            <a:endParaRPr lang="en-US" dirty="0"/>
          </a:p>
          <a:p>
            <a:pPr lvl="0"/>
            <a:r>
              <a:rPr lang="en-US" cap="none" dirty="0"/>
              <a:t>H. Shinoda (2018, </a:t>
            </a:r>
            <a:r>
              <a:rPr lang="en-US" cap="none" dirty="0" err="1"/>
              <a:t>january</a:t>
            </a:r>
            <a:r>
              <a:rPr lang="en-US" cap="none" dirty="0"/>
              <a:t> 31) “</a:t>
            </a:r>
            <a:r>
              <a:rPr lang="en-US" u="sng" cap="none" dirty="0">
                <a:hlinkClick r:id="rId2"/>
              </a:rPr>
              <a:t>peace-building and state-building from the perspective of the historical development of international society</a:t>
            </a:r>
            <a:r>
              <a:rPr lang="en-US" cap="none" dirty="0"/>
              <a:t>” </a:t>
            </a:r>
            <a:r>
              <a:rPr lang="en-US" i="1" cap="none" dirty="0"/>
              <a:t>international relations of the </a:t>
            </a:r>
            <a:r>
              <a:rPr lang="en-US" i="1" cap="none" dirty="0" err="1"/>
              <a:t>asia</a:t>
            </a:r>
            <a:r>
              <a:rPr lang="en-US" i="1" cap="none" dirty="0"/>
              <a:t>-pacific</a:t>
            </a:r>
            <a:r>
              <a:rPr lang="en-US" cap="none" dirty="0"/>
              <a:t>, vol 18, issue 1, pp: 25–43</a:t>
            </a:r>
          </a:p>
          <a:p>
            <a:pPr lvl="0"/>
            <a:r>
              <a:rPr lang="en-US" cap="none" dirty="0"/>
              <a:t>Persson, </a:t>
            </a:r>
            <a:r>
              <a:rPr lang="en-US" cap="none" dirty="0" err="1"/>
              <a:t>anders</a:t>
            </a:r>
            <a:r>
              <a:rPr lang="en-US" cap="none" dirty="0"/>
              <a:t> (2012, may 16). </a:t>
            </a:r>
            <a:r>
              <a:rPr lang="en-US" u="sng" cap="none" dirty="0">
                <a:hlinkClick r:id="rId2"/>
              </a:rPr>
              <a:t>"Building a state or maintaining the occupation? International support for fayyad’s state-building project"</a:t>
            </a:r>
            <a:r>
              <a:rPr lang="en-US" cap="none" dirty="0"/>
              <a:t>, </a:t>
            </a:r>
            <a:r>
              <a:rPr lang="en-US" i="1" cap="none" dirty="0"/>
              <a:t>journal of conflict transformation and security</a:t>
            </a:r>
            <a:r>
              <a:rPr lang="en-US" cap="none" dirty="0"/>
              <a:t>, vol. 2, no. 1, pp: 101–119.</a:t>
            </a:r>
          </a:p>
          <a:p>
            <a:pPr lvl="0"/>
            <a:r>
              <a:rPr lang="en-US" cap="none" dirty="0"/>
              <a:t>L. </a:t>
            </a:r>
            <a:r>
              <a:rPr lang="en-US" cap="none" dirty="0" err="1"/>
              <a:t>Sungyong</a:t>
            </a:r>
            <a:r>
              <a:rPr lang="en-US" cap="none" dirty="0"/>
              <a:t> (2020, </a:t>
            </a:r>
            <a:r>
              <a:rPr lang="en-US" cap="none" dirty="0" err="1"/>
              <a:t>apr</a:t>
            </a:r>
            <a:r>
              <a:rPr lang="en-US" cap="none" dirty="0"/>
              <a:t> 14). “</a:t>
            </a:r>
            <a:r>
              <a:rPr lang="en-US" u="sng" cap="none" dirty="0">
                <a:hlinkClick r:id="rId2"/>
              </a:rPr>
              <a:t>Local resilience and the reconstruction of social institutions: recovery, maintenance and transformation of buddhist sangha in post-khmer rouge cambodia</a:t>
            </a:r>
            <a:r>
              <a:rPr lang="en-US" cap="none" dirty="0"/>
              <a:t>”. </a:t>
            </a:r>
            <a:r>
              <a:rPr lang="en-US" i="1" cap="none" dirty="0"/>
              <a:t>Journal of intervention and </a:t>
            </a:r>
            <a:r>
              <a:rPr lang="en-US" i="1" cap="none" dirty="0" err="1"/>
              <a:t>statebuilding</a:t>
            </a:r>
            <a:r>
              <a:rPr lang="en-US" i="1" cap="none" dirty="0"/>
              <a:t>, </a:t>
            </a:r>
            <a:r>
              <a:rPr lang="en-US" cap="none" dirty="0"/>
              <a:t>vol 14, issue 3, pp: 349 – 367. </a:t>
            </a:r>
          </a:p>
          <a:p>
            <a:pPr lvl="0"/>
            <a:r>
              <a:rPr lang="en-US" cap="none" dirty="0"/>
              <a:t>Michael f. </a:t>
            </a:r>
            <a:r>
              <a:rPr lang="en-US" cap="none" dirty="0" err="1"/>
              <a:t>Harsch</a:t>
            </a:r>
            <a:r>
              <a:rPr lang="en-US" cap="none" dirty="0"/>
              <a:t>. (2017, </a:t>
            </a:r>
            <a:r>
              <a:rPr lang="en-US" cap="none" dirty="0" err="1"/>
              <a:t>january</a:t>
            </a:r>
            <a:r>
              <a:rPr lang="en-US" cap="none" dirty="0"/>
              <a:t> 2). “</a:t>
            </a:r>
            <a:r>
              <a:rPr lang="en-US" u="sng" cap="none" dirty="0">
                <a:hlinkClick r:id="rId2"/>
              </a:rPr>
              <a:t>A better approach to statebuilding</a:t>
            </a:r>
            <a:r>
              <a:rPr lang="en-US" cap="none" dirty="0"/>
              <a:t>”, </a:t>
            </a:r>
            <a:r>
              <a:rPr lang="en-US" i="1" cap="none" dirty="0"/>
              <a:t>islands of stability.</a:t>
            </a:r>
            <a:endParaRPr lang="en-US" cap="none" dirty="0"/>
          </a:p>
          <a:p>
            <a:pPr lvl="0"/>
            <a:r>
              <a:rPr lang="en-US" cap="none" dirty="0"/>
              <a:t> </a:t>
            </a:r>
            <a:r>
              <a:rPr lang="en-US" u="sng" cap="none" dirty="0">
                <a:hlinkClick r:id="rId2"/>
              </a:rPr>
              <a:t>"Renegotiating the political settlement in war-to-peace transitions"</a:t>
            </a:r>
            <a:r>
              <a:rPr lang="en-US" i="1" cap="none" dirty="0"/>
              <a:t>. Conciliation resources. 23 </a:t>
            </a:r>
            <a:r>
              <a:rPr lang="en-US" i="1" cap="none" dirty="0" err="1"/>
              <a:t>december</a:t>
            </a:r>
            <a:r>
              <a:rPr lang="en-US" i="1" cap="none" dirty="0"/>
              <a:t> 2011.</a:t>
            </a:r>
          </a:p>
          <a:p>
            <a:pPr lvl="0"/>
            <a:r>
              <a:rPr lang="en-US" i="1" cap="none" dirty="0"/>
              <a:t>Personalities: Major kings of </a:t>
            </a:r>
            <a:r>
              <a:rPr lang="en-US" i="1" cap="none"/>
              <a:t>Rwanda </a:t>
            </a:r>
            <a:endParaRPr lang="en-US" cap="none" dirty="0"/>
          </a:p>
          <a:p>
            <a:endParaRPr lang="en-US" dirty="0"/>
          </a:p>
        </p:txBody>
      </p:sp>
    </p:spTree>
    <p:extLst>
      <p:ext uri="{BB962C8B-B14F-4D97-AF65-F5344CB8AC3E}">
        <p14:creationId xmlns:p14="http://schemas.microsoft.com/office/powerpoint/2010/main" val="32431875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3AB7A9-998D-864C-8EF1-8BA511521D28}"/>
              </a:ext>
            </a:extLst>
          </p:cNvPr>
          <p:cNvSpPr>
            <a:spLocks noGrp="1"/>
          </p:cNvSpPr>
          <p:nvPr>
            <p:ph type="title"/>
          </p:nvPr>
        </p:nvSpPr>
        <p:spPr/>
        <p:txBody>
          <a:bodyPr/>
          <a:lstStyle/>
          <a:p>
            <a:r>
              <a:rPr lang="en-US" dirty="0"/>
              <a:t>Assignment for students </a:t>
            </a:r>
          </a:p>
        </p:txBody>
      </p:sp>
      <p:sp>
        <p:nvSpPr>
          <p:cNvPr id="3" name="Content Placeholder 2">
            <a:extLst>
              <a:ext uri="{FF2B5EF4-FFF2-40B4-BE49-F238E27FC236}">
                <a16:creationId xmlns:a16="http://schemas.microsoft.com/office/drawing/2014/main" xmlns="" id="{40ADD351-3C35-3341-8BAC-C50E7C1B27C1}"/>
              </a:ext>
            </a:extLst>
          </p:cNvPr>
          <p:cNvSpPr>
            <a:spLocks noGrp="1"/>
          </p:cNvSpPr>
          <p:nvPr>
            <p:ph idx="1"/>
          </p:nvPr>
        </p:nvSpPr>
        <p:spPr/>
        <p:txBody>
          <a:bodyPr>
            <a:normAutofit fontScale="85000" lnSpcReduction="10000"/>
          </a:bodyPr>
          <a:lstStyle/>
          <a:p>
            <a:r>
              <a:rPr lang="en-US" cap="none" dirty="0"/>
              <a:t>If the world is to flourish with sustainable security, peace and development, what type of states must UN and Regional bodies such as African Union Strive to build?</a:t>
            </a:r>
          </a:p>
          <a:p>
            <a:endParaRPr lang="en-US" cap="none" dirty="0"/>
          </a:p>
          <a:p>
            <a:r>
              <a:rPr lang="en-US" cap="none" dirty="0"/>
              <a:t>Must the states strive to promote win-win policies and politics or should each state strive for “survival for the fittest” – Darwinian world view, that justifies scramble and and colonization of other  states?</a:t>
            </a:r>
          </a:p>
          <a:p>
            <a:pPr marL="0" indent="0">
              <a:buNone/>
            </a:pPr>
            <a:endParaRPr lang="en-US" cap="none" dirty="0"/>
          </a:p>
          <a:p>
            <a:r>
              <a:rPr lang="en-US" cap="none" dirty="0"/>
              <a:t>Based on post-Genocide Rwandan experience, state building is a hard work that requires all the citizens to sacrifice and pay price for such noble vision, beginning with leadership. Besides, good leadership, what are 5 vital pillars that you can recommend to AU and African governments for the successful state-building?</a:t>
            </a:r>
          </a:p>
        </p:txBody>
      </p:sp>
    </p:spTree>
    <p:extLst>
      <p:ext uri="{BB962C8B-B14F-4D97-AF65-F5344CB8AC3E}">
        <p14:creationId xmlns:p14="http://schemas.microsoft.com/office/powerpoint/2010/main" val="711902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3AB7A9-998D-864C-8EF1-8BA511521D28}"/>
              </a:ext>
            </a:extLst>
          </p:cNvPr>
          <p:cNvSpPr>
            <a:spLocks noGrp="1"/>
          </p:cNvSpPr>
          <p:nvPr>
            <p:ph type="title"/>
          </p:nvPr>
        </p:nvSpPr>
        <p:spPr/>
        <p:txBody>
          <a:bodyPr/>
          <a:lstStyle/>
          <a:p>
            <a:r>
              <a:rPr lang="en-US" dirty="0"/>
              <a:t>Assignment for students</a:t>
            </a:r>
            <a:r>
              <a:rPr lang="is-IS" dirty="0"/>
              <a:t>…</a:t>
            </a:r>
            <a:r>
              <a:rPr lang="en-US" dirty="0"/>
              <a:t> </a:t>
            </a:r>
          </a:p>
        </p:txBody>
      </p:sp>
      <p:sp>
        <p:nvSpPr>
          <p:cNvPr id="3" name="Content Placeholder 2">
            <a:extLst>
              <a:ext uri="{FF2B5EF4-FFF2-40B4-BE49-F238E27FC236}">
                <a16:creationId xmlns:a16="http://schemas.microsoft.com/office/drawing/2014/main" xmlns="" id="{40ADD351-3C35-3341-8BAC-C50E7C1B27C1}"/>
              </a:ext>
            </a:extLst>
          </p:cNvPr>
          <p:cNvSpPr>
            <a:spLocks noGrp="1"/>
          </p:cNvSpPr>
          <p:nvPr>
            <p:ph idx="1"/>
          </p:nvPr>
        </p:nvSpPr>
        <p:spPr>
          <a:xfrm>
            <a:off x="913775" y="1990847"/>
            <a:ext cx="10364452" cy="3800354"/>
          </a:xfrm>
        </p:spPr>
        <p:txBody>
          <a:bodyPr>
            <a:normAutofit/>
          </a:bodyPr>
          <a:lstStyle/>
          <a:p>
            <a:endParaRPr lang="en-US" cap="none" dirty="0"/>
          </a:p>
          <a:p>
            <a:r>
              <a:rPr lang="en-US" cap="none" dirty="0"/>
              <a:t>How does youth and technology help in state-building and rebuilding ?</a:t>
            </a:r>
          </a:p>
          <a:p>
            <a:r>
              <a:rPr lang="en-US" cap="none" dirty="0"/>
              <a:t>How does our youth become unstoppable in building a better –capable state/globe?</a:t>
            </a:r>
          </a:p>
          <a:p>
            <a:r>
              <a:rPr lang="en-US" cap="none" dirty="0"/>
              <a:t>What is innovative and creative way of building and rebuilding just and fair </a:t>
            </a:r>
          </a:p>
          <a:p>
            <a:pPr marL="0" indent="0">
              <a:buNone/>
            </a:pPr>
            <a:r>
              <a:rPr lang="en-US" cap="none" dirty="0"/>
              <a:t>inclusive states and state institutions in Africa and Around the world?</a:t>
            </a:r>
          </a:p>
          <a:p>
            <a:pPr marL="0" indent="0">
              <a:buNone/>
            </a:pPr>
            <a:endParaRPr lang="en-US" cap="none" dirty="0"/>
          </a:p>
        </p:txBody>
      </p:sp>
    </p:spTree>
    <p:extLst>
      <p:ext uri="{BB962C8B-B14F-4D97-AF65-F5344CB8AC3E}">
        <p14:creationId xmlns:p14="http://schemas.microsoft.com/office/powerpoint/2010/main" val="186354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for students</a:t>
            </a:r>
            <a:r>
              <a:rPr lang="is-IS" dirty="0"/>
              <a:t>…</a:t>
            </a:r>
            <a:endParaRPr lang="en-US" dirty="0"/>
          </a:p>
        </p:txBody>
      </p:sp>
      <p:sp>
        <p:nvSpPr>
          <p:cNvPr id="3" name="Content Placeholder 2"/>
          <p:cNvSpPr>
            <a:spLocks noGrp="1"/>
          </p:cNvSpPr>
          <p:nvPr>
            <p:ph idx="1"/>
          </p:nvPr>
        </p:nvSpPr>
        <p:spPr>
          <a:xfrm>
            <a:off x="913775" y="2206889"/>
            <a:ext cx="10364452" cy="3584311"/>
          </a:xfrm>
        </p:spPr>
        <p:txBody>
          <a:bodyPr>
            <a:normAutofit fontScale="92500" lnSpcReduction="10000"/>
          </a:bodyPr>
          <a:lstStyle/>
          <a:p>
            <a:r>
              <a:rPr lang="en-US" i="1" cap="none" dirty="0"/>
              <a:t>President John F. Kennedy</a:t>
            </a:r>
            <a:r>
              <a:rPr lang="en-US" cap="none" dirty="0"/>
              <a:t> said “and so, my fellow Americans: ask not what your country can do for you — ask what you can do for your country” &amp; </a:t>
            </a:r>
            <a:r>
              <a:rPr lang="en-US" i="1" cap="none" dirty="0"/>
              <a:t>president</a:t>
            </a:r>
            <a:r>
              <a:rPr lang="en-US" cap="none" dirty="0"/>
              <a:t> </a:t>
            </a:r>
            <a:r>
              <a:rPr lang="en-US" i="1" cap="none" dirty="0"/>
              <a:t>Paul </a:t>
            </a:r>
            <a:r>
              <a:rPr lang="en-US" i="1" cap="none" dirty="0" err="1"/>
              <a:t>Kagame</a:t>
            </a:r>
            <a:r>
              <a:rPr lang="en-US" cap="none" dirty="0"/>
              <a:t> said “We cannot turn the clock back nor can we undo the harm caused, but we have the power to determine the future and to ensure that what happened never happens again”. write an essay (3pages) minimum outlining the role of citizens in state building.</a:t>
            </a:r>
          </a:p>
          <a:p>
            <a:r>
              <a:rPr lang="en-US" cap="none" dirty="0"/>
              <a:t>Nelson Mandela who is considered one of the top statesman said “the past is a rich resource on which we can draw in order to make decisions for the future, but it does not dictate our choices. we should look back at the past and select what is good, and leave behind what is bad”. write an essay (3pages) minimum reflecting your own experiences and desires as next Nelson Mandela for Rwanda, Africa and the World.</a:t>
            </a:r>
          </a:p>
          <a:p>
            <a:endParaRPr lang="en-US" cap="none" dirty="0"/>
          </a:p>
          <a:p>
            <a:pPr marL="0" indent="0">
              <a:buNone/>
            </a:pPr>
            <a:endParaRPr lang="en-US" dirty="0"/>
          </a:p>
        </p:txBody>
      </p:sp>
    </p:spTree>
    <p:extLst>
      <p:ext uri="{BB962C8B-B14F-4D97-AF65-F5344CB8AC3E}">
        <p14:creationId xmlns:p14="http://schemas.microsoft.com/office/powerpoint/2010/main" val="8652261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3C74CD-E46D-F74C-BBB5-17197972C1D4}"/>
              </a:ext>
            </a:extLst>
          </p:cNvPr>
          <p:cNvSpPr>
            <a:spLocks noGrp="1"/>
          </p:cNvSpPr>
          <p:nvPr>
            <p:ph type="title"/>
          </p:nvPr>
        </p:nvSpPr>
        <p:spPr/>
        <p:txBody>
          <a:bodyPr/>
          <a:lstStyle/>
          <a:p>
            <a:r>
              <a:rPr lang="en-US" dirty="0"/>
              <a:t>ONLINE ASSIGNMENT </a:t>
            </a:r>
          </a:p>
        </p:txBody>
      </p:sp>
      <p:sp>
        <p:nvSpPr>
          <p:cNvPr id="3" name="Content Placeholder 2">
            <a:extLst>
              <a:ext uri="{FF2B5EF4-FFF2-40B4-BE49-F238E27FC236}">
                <a16:creationId xmlns:a16="http://schemas.microsoft.com/office/drawing/2014/main" xmlns="" id="{542C22F9-EFFB-E64F-8C60-238A6FBF0504}"/>
              </a:ext>
            </a:extLst>
          </p:cNvPr>
          <p:cNvSpPr>
            <a:spLocks noGrp="1"/>
          </p:cNvSpPr>
          <p:nvPr>
            <p:ph idx="1"/>
          </p:nvPr>
        </p:nvSpPr>
        <p:spPr/>
        <p:txBody>
          <a:bodyPr/>
          <a:lstStyle/>
          <a:p>
            <a:endParaRPr lang="en-US" dirty="0"/>
          </a:p>
          <a:p>
            <a:endParaRPr lang="en-US" dirty="0"/>
          </a:p>
          <a:p>
            <a:pPr marL="0" indent="0" algn="ctr">
              <a:buNone/>
            </a:pPr>
            <a:r>
              <a:rPr lang="en-US" sz="4400" dirty="0"/>
              <a:t>Multiple questions </a:t>
            </a:r>
          </a:p>
        </p:txBody>
      </p:sp>
    </p:spTree>
    <p:extLst>
      <p:ext uri="{BB962C8B-B14F-4D97-AF65-F5344CB8AC3E}">
        <p14:creationId xmlns:p14="http://schemas.microsoft.com/office/powerpoint/2010/main" val="291555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 &amp; A</a:t>
            </a:r>
          </a:p>
        </p:txBody>
      </p:sp>
      <p:sp>
        <p:nvSpPr>
          <p:cNvPr id="3" name="Content Placeholder 2"/>
          <p:cNvSpPr>
            <a:spLocks noGrp="1"/>
          </p:cNvSpPr>
          <p:nvPr>
            <p:ph idx="1"/>
          </p:nvPr>
        </p:nvSpPr>
        <p:spPr/>
        <p:txBody>
          <a:bodyPr/>
          <a:lstStyle/>
          <a:p>
            <a:endParaRPr lang="en-US" dirty="0"/>
          </a:p>
          <a:p>
            <a:pPr marL="0" indent="0" algn="ctr">
              <a:buNone/>
            </a:pPr>
            <a:r>
              <a:rPr lang="en-US" sz="3600" dirty="0"/>
              <a:t>THANKS </a:t>
            </a:r>
          </a:p>
        </p:txBody>
      </p:sp>
    </p:spTree>
    <p:extLst>
      <p:ext uri="{BB962C8B-B14F-4D97-AF65-F5344CB8AC3E}">
        <p14:creationId xmlns:p14="http://schemas.microsoft.com/office/powerpoint/2010/main" val="2387568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260" y="616449"/>
            <a:ext cx="11566216" cy="1504137"/>
          </a:xfrm>
        </p:spPr>
        <p:txBody>
          <a:bodyPr>
            <a:noAutofit/>
          </a:bodyPr>
          <a:lstStyle/>
          <a:p>
            <a:r>
              <a:rPr lang="en-US" sz="6000" b="1" u="sng" dirty="0"/>
              <a:t>State building</a:t>
            </a:r>
          </a:p>
        </p:txBody>
      </p:sp>
      <p:sp>
        <p:nvSpPr>
          <p:cNvPr id="3" name="Subtitle 2"/>
          <p:cNvSpPr>
            <a:spLocks noGrp="1"/>
          </p:cNvSpPr>
          <p:nvPr>
            <p:ph type="subTitle" idx="1"/>
          </p:nvPr>
        </p:nvSpPr>
        <p:spPr>
          <a:xfrm>
            <a:off x="1751012" y="4475423"/>
            <a:ext cx="8689976" cy="1294544"/>
          </a:xfrm>
        </p:spPr>
        <p:txBody>
          <a:bodyPr>
            <a:normAutofit fontScale="92500" lnSpcReduction="20000"/>
          </a:bodyPr>
          <a:lstStyle/>
          <a:p>
            <a:r>
              <a:rPr lang="en-US" sz="3600" b="1" i="1" dirty="0"/>
              <a:t>By Dr </a:t>
            </a:r>
            <a:r>
              <a:rPr lang="en-US" sz="3600" b="1" i="1" dirty="0" err="1"/>
              <a:t>rugaragu</a:t>
            </a:r>
            <a:r>
              <a:rPr lang="en-US" sz="3600" b="1" i="1" dirty="0"/>
              <a:t> INNOCENT – CCM, UR </a:t>
            </a:r>
          </a:p>
          <a:p>
            <a:r>
              <a:rPr lang="en-US" sz="3600" b="1" i="1" dirty="0"/>
              <a:t>@ First year 2020</a:t>
            </a:r>
          </a:p>
        </p:txBody>
      </p:sp>
      <p:sp>
        <p:nvSpPr>
          <p:cNvPr id="5" name="TextBox 4">
            <a:extLst>
              <a:ext uri="{FF2B5EF4-FFF2-40B4-BE49-F238E27FC236}">
                <a16:creationId xmlns:a16="http://schemas.microsoft.com/office/drawing/2014/main" xmlns="" id="{0ADF9074-D14C-A64B-A5AE-04367FDCB52E}"/>
              </a:ext>
            </a:extLst>
          </p:cNvPr>
          <p:cNvSpPr txBox="1"/>
          <p:nvPr/>
        </p:nvSpPr>
        <p:spPr>
          <a:xfrm>
            <a:off x="2318175" y="2841674"/>
            <a:ext cx="8212260" cy="1323439"/>
          </a:xfrm>
          <a:prstGeom prst="rect">
            <a:avLst/>
          </a:prstGeom>
          <a:noFill/>
        </p:spPr>
        <p:txBody>
          <a:bodyPr wrap="square" rtlCol="0">
            <a:spAutoFit/>
          </a:bodyPr>
          <a:lstStyle/>
          <a:p>
            <a:pPr algn="ctr"/>
            <a:r>
              <a:rPr lang="en-US" sz="4000" b="1" dirty="0"/>
              <a:t>Challenges &amp; Opportunities </a:t>
            </a:r>
          </a:p>
          <a:p>
            <a:pPr algn="ctr"/>
            <a:r>
              <a:rPr lang="en-US" sz="4000" b="1" dirty="0"/>
              <a:t>Theories &amp; Practice</a:t>
            </a:r>
          </a:p>
        </p:txBody>
      </p:sp>
      <p:sp>
        <p:nvSpPr>
          <p:cNvPr id="7" name="TextBox 6"/>
          <p:cNvSpPr txBox="1"/>
          <p:nvPr/>
        </p:nvSpPr>
        <p:spPr>
          <a:xfrm>
            <a:off x="2811404" y="2342509"/>
            <a:ext cx="7127157" cy="646331"/>
          </a:xfrm>
          <a:prstGeom prst="rect">
            <a:avLst/>
          </a:prstGeom>
          <a:noFill/>
        </p:spPr>
        <p:txBody>
          <a:bodyPr wrap="square" rtlCol="0">
            <a:spAutoFit/>
          </a:bodyPr>
          <a:lstStyle/>
          <a:p>
            <a:endParaRPr lang="en-US" dirty="0"/>
          </a:p>
          <a:p>
            <a:endParaRPr lang="en-US" dirty="0"/>
          </a:p>
        </p:txBody>
      </p:sp>
    </p:spTree>
    <p:extLst>
      <p:ext uri="{BB962C8B-B14F-4D97-AF65-F5344CB8AC3E}">
        <p14:creationId xmlns:p14="http://schemas.microsoft.com/office/powerpoint/2010/main" val="211335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1262" y="752069"/>
            <a:ext cx="8594512" cy="1414358"/>
          </a:xfrm>
        </p:spPr>
        <p:txBody>
          <a:bodyPr>
            <a:noAutofit/>
          </a:bodyPr>
          <a:lstStyle/>
          <a:p>
            <a:r>
              <a:rPr lang="en-US" b="1" dirty="0"/>
              <a:t/>
            </a:r>
            <a:br>
              <a:rPr lang="en-US" b="1" dirty="0"/>
            </a:br>
            <a:r>
              <a:rPr lang="en-US" b="1" dirty="0"/>
              <a:t/>
            </a:r>
            <a:br>
              <a:rPr lang="en-US" b="1" dirty="0"/>
            </a:br>
            <a:r>
              <a:rPr lang="en-US" b="1" dirty="0"/>
              <a:t/>
            </a:r>
            <a:br>
              <a:rPr lang="en-US" b="1" dirty="0"/>
            </a:br>
            <a:r>
              <a:rPr lang="en-US" b="1" dirty="0"/>
              <a:t/>
            </a:r>
            <a:br>
              <a:rPr lang="en-US" b="1" dirty="0"/>
            </a:br>
            <a:r>
              <a:rPr lang="en-US" b="1" dirty="0"/>
              <a:t>State building MEANS:</a:t>
            </a:r>
            <a:br>
              <a:rPr lang="en-US" b="1" dirty="0"/>
            </a:br>
            <a:endParaRPr lang="en-US" b="1" dirty="0"/>
          </a:p>
        </p:txBody>
      </p:sp>
      <p:sp>
        <p:nvSpPr>
          <p:cNvPr id="5" name="TextBox 4">
            <a:extLst>
              <a:ext uri="{FF2B5EF4-FFF2-40B4-BE49-F238E27FC236}">
                <a16:creationId xmlns:a16="http://schemas.microsoft.com/office/drawing/2014/main" xmlns="" id="{0ADF9074-D14C-A64B-A5AE-04367FDCB52E}"/>
              </a:ext>
            </a:extLst>
          </p:cNvPr>
          <p:cNvSpPr txBox="1"/>
          <p:nvPr/>
        </p:nvSpPr>
        <p:spPr>
          <a:xfrm>
            <a:off x="1578332" y="2841674"/>
            <a:ext cx="9482324" cy="2123658"/>
          </a:xfrm>
          <a:prstGeom prst="rect">
            <a:avLst/>
          </a:prstGeom>
          <a:noFill/>
        </p:spPr>
        <p:txBody>
          <a:bodyPr wrap="square" rtlCol="0">
            <a:spAutoFit/>
          </a:bodyPr>
          <a:lstStyle/>
          <a:p>
            <a:pPr algn="ctr"/>
            <a:r>
              <a:rPr lang="en-US" sz="4400" b="1" dirty="0"/>
              <a:t>Activity of State, Institutions &amp; Structures - Construction &amp; Strengthening of the State</a:t>
            </a:r>
          </a:p>
        </p:txBody>
      </p:sp>
    </p:spTree>
    <p:extLst>
      <p:ext uri="{BB962C8B-B14F-4D97-AF65-F5344CB8AC3E}">
        <p14:creationId xmlns:p14="http://schemas.microsoft.com/office/powerpoint/2010/main" val="1511287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348" y="1300786"/>
            <a:ext cx="10058400" cy="865640"/>
          </a:xfrm>
        </p:spPr>
        <p:txBody>
          <a:bodyPr>
            <a:normAutofit/>
          </a:bodyPr>
          <a:lstStyle/>
          <a:p>
            <a:r>
              <a:rPr lang="en-US" sz="3200" b="1" u="sng" dirty="0"/>
              <a:t>state of the </a:t>
            </a:r>
            <a:r>
              <a:rPr lang="en-US" sz="3200" b="1" u="sng" dirty="0" err="1"/>
              <a:t>stateness</a:t>
            </a:r>
            <a:r>
              <a:rPr lang="en-US" sz="3200" b="1" u="sng" dirty="0"/>
              <a:t> in </a:t>
            </a:r>
            <a:r>
              <a:rPr lang="en-US" sz="3200" b="1" u="sng" dirty="0" err="1"/>
              <a:t>africa</a:t>
            </a:r>
            <a:endParaRPr lang="en-US" sz="3200" b="1" u="sng" dirty="0"/>
          </a:p>
        </p:txBody>
      </p:sp>
      <p:sp>
        <p:nvSpPr>
          <p:cNvPr id="4" name="Subtitle 3"/>
          <p:cNvSpPr>
            <a:spLocks noGrp="1"/>
          </p:cNvSpPr>
          <p:nvPr>
            <p:ph type="subTitle" idx="1"/>
          </p:nvPr>
        </p:nvSpPr>
        <p:spPr>
          <a:xfrm>
            <a:off x="696534" y="2297018"/>
            <a:ext cx="10888027" cy="3893575"/>
          </a:xfrm>
        </p:spPr>
        <p:txBody>
          <a:bodyPr>
            <a:noAutofit/>
          </a:bodyPr>
          <a:lstStyle/>
          <a:p>
            <a:r>
              <a:rPr lang="en-US" sz="2800" b="1" cap="none" dirty="0"/>
              <a:t>How far have the States in Africa Come and is the Road a Head </a:t>
            </a:r>
          </a:p>
          <a:p>
            <a:r>
              <a:rPr lang="en-US" sz="2800" b="1" cap="none" dirty="0"/>
              <a:t>Hopeful?</a:t>
            </a:r>
          </a:p>
          <a:p>
            <a:r>
              <a:rPr lang="en-US" sz="2800" b="1" cap="none" dirty="0"/>
              <a:t>– Vision 2050 &amp;2063?</a:t>
            </a:r>
          </a:p>
          <a:p>
            <a:r>
              <a:rPr lang="en-US" sz="2800" b="1" cap="none" dirty="0"/>
              <a:t>- Sustainable Development Goals - 2030</a:t>
            </a:r>
          </a:p>
          <a:p>
            <a:r>
              <a:rPr lang="en-US" sz="2800" b="1" cap="none" dirty="0"/>
              <a:t>Needed Innovation &amp; Creativity </a:t>
            </a:r>
          </a:p>
          <a:p>
            <a:r>
              <a:rPr lang="en-US" sz="2800" b="1" cap="none" dirty="0"/>
              <a:t>State –building puzzle in Africa and in the world ?</a:t>
            </a:r>
          </a:p>
        </p:txBody>
      </p:sp>
    </p:spTree>
    <p:extLst>
      <p:ext uri="{BB962C8B-B14F-4D97-AF65-F5344CB8AC3E}">
        <p14:creationId xmlns:p14="http://schemas.microsoft.com/office/powerpoint/2010/main" val="98710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Problematizing states in </a:t>
            </a:r>
            <a:r>
              <a:rPr lang="en-US" dirty="0" err="1"/>
              <a:t>africa</a:t>
            </a:r>
            <a:endParaRPr lang="en-US" dirty="0"/>
          </a:p>
        </p:txBody>
      </p:sp>
      <p:sp>
        <p:nvSpPr>
          <p:cNvPr id="3" name="Content Placeholder 2"/>
          <p:cNvSpPr>
            <a:spLocks noGrp="1"/>
          </p:cNvSpPr>
          <p:nvPr>
            <p:ph sz="quarter" idx="13"/>
          </p:nvPr>
        </p:nvSpPr>
        <p:spPr/>
        <p:txBody>
          <a:bodyPr>
            <a:normAutofit/>
          </a:bodyPr>
          <a:lstStyle/>
          <a:p>
            <a:pPr algn="ctr"/>
            <a:r>
              <a:rPr lang="en-US" b="1" dirty="0"/>
              <a:t>The nature of traditional African states </a:t>
            </a:r>
          </a:p>
          <a:p>
            <a:pPr algn="ctr"/>
            <a:r>
              <a:rPr lang="en-US" cap="none" dirty="0"/>
              <a:t>The pre-colonial kingdoms and the tribal states </a:t>
            </a:r>
          </a:p>
          <a:p>
            <a:pPr marL="0" indent="0">
              <a:buNone/>
            </a:pPr>
            <a:r>
              <a:rPr lang="en-US" cap="none" dirty="0"/>
              <a:t> (pre-classic- classic and post-classic - modern states)</a:t>
            </a:r>
          </a:p>
          <a:p>
            <a:pPr marL="0" indent="0">
              <a:buNone/>
            </a:pPr>
            <a:r>
              <a:rPr lang="en-US" cap="none" dirty="0"/>
              <a:t>And how they were discarded, dismantled and replaced by artificial political entities created by the colonial powers during the scramble for Africa (1880-1900) and subsequently</a:t>
            </a:r>
          </a:p>
          <a:p>
            <a:pPr marL="0" indent="0">
              <a:buNone/>
            </a:pPr>
            <a:r>
              <a:rPr lang="en-US" cap="none" dirty="0"/>
              <a:t> (Colonial state project – </a:t>
            </a:r>
            <a:r>
              <a:rPr lang="en-US" cap="none" dirty="0" smtClean="0"/>
              <a:t>Berlin </a:t>
            </a:r>
            <a:r>
              <a:rPr lang="en-US" cap="none" dirty="0"/>
              <a:t>conference 1884-5 1980s) &amp; Post colonial states </a:t>
            </a:r>
          </a:p>
          <a:p>
            <a:pPr marL="0" indent="0">
              <a:buNone/>
            </a:pPr>
            <a:endParaRPr lang="en-US" dirty="0"/>
          </a:p>
        </p:txBody>
      </p:sp>
    </p:spTree>
    <p:extLst>
      <p:ext uri="{BB962C8B-B14F-4D97-AF65-F5344CB8AC3E}">
        <p14:creationId xmlns:p14="http://schemas.microsoft.com/office/powerpoint/2010/main" val="350175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Problematizing states in </a:t>
            </a:r>
            <a:r>
              <a:rPr lang="en-US" dirty="0" err="1"/>
              <a:t>africa</a:t>
            </a:r>
            <a:endParaRPr lang="en-US" dirty="0"/>
          </a:p>
        </p:txBody>
      </p:sp>
      <p:sp>
        <p:nvSpPr>
          <p:cNvPr id="3" name="Content Placeholder 2"/>
          <p:cNvSpPr>
            <a:spLocks noGrp="1"/>
          </p:cNvSpPr>
          <p:nvPr>
            <p:ph sz="quarter" idx="13"/>
          </p:nvPr>
        </p:nvSpPr>
        <p:spPr/>
        <p:txBody>
          <a:bodyPr>
            <a:normAutofit fontScale="85000" lnSpcReduction="10000"/>
          </a:bodyPr>
          <a:lstStyle/>
          <a:p>
            <a:r>
              <a:rPr lang="en-US" cap="none" dirty="0"/>
              <a:t>Many of the newly-independent African states were caught in the cold war and thus became pawns in the cold war - balance of power (USA  vs USSR).  </a:t>
            </a:r>
          </a:p>
          <a:p>
            <a:r>
              <a:rPr lang="en-US" cap="none" dirty="0"/>
              <a:t>Many new states were artificially propped up and financed by external powers which led to the unhappy reality that the state did not reflect the needs and characteristics of African societies.  (</a:t>
            </a:r>
            <a:r>
              <a:rPr lang="en-US" cap="none" dirty="0" err="1"/>
              <a:t>eg.</a:t>
            </a:r>
            <a:r>
              <a:rPr lang="en-US" cap="none" dirty="0"/>
              <a:t> non aliened movements in by Nyerere &amp; others)</a:t>
            </a:r>
          </a:p>
          <a:p>
            <a:r>
              <a:rPr lang="en-US" cap="none" dirty="0"/>
              <a:t>With some exceptions, there was no social contract between the state and the citizens (problems of legitimacy &amp; accountability).  According to John </a:t>
            </a:r>
            <a:r>
              <a:rPr lang="en-US" cap="none" dirty="0" smtClean="0"/>
              <a:t>Locke </a:t>
            </a:r>
            <a:r>
              <a:rPr lang="en-US" cap="none" dirty="0"/>
              <a:t>in his contract theory – a successful govt need people behind it.</a:t>
            </a:r>
          </a:p>
          <a:p>
            <a:r>
              <a:rPr lang="en-US" cap="none" dirty="0"/>
              <a:t>Thus, with the end of the cold war (1989) and the withdrawal of foreign support to many regimes, we saw the collapse of many African states and the search for new models for </a:t>
            </a:r>
            <a:r>
              <a:rPr lang="en-US" u="sng" cap="none" dirty="0"/>
              <a:t>state-building </a:t>
            </a:r>
            <a:r>
              <a:rPr lang="en-US" cap="none" dirty="0"/>
              <a:t>and </a:t>
            </a:r>
            <a:r>
              <a:rPr lang="en-US" u="sng" cap="none" dirty="0"/>
              <a:t>peace-building </a:t>
            </a:r>
            <a:r>
              <a:rPr lang="en-US" cap="none" dirty="0"/>
              <a:t>in Africa, mainly in (1980s-1990s) </a:t>
            </a:r>
          </a:p>
          <a:p>
            <a:pPr marL="0" indent="0">
              <a:buNone/>
            </a:pPr>
            <a:endParaRPr lang="en-US" dirty="0"/>
          </a:p>
        </p:txBody>
      </p:sp>
    </p:spTree>
    <p:extLst>
      <p:ext uri="{BB962C8B-B14F-4D97-AF65-F5344CB8AC3E}">
        <p14:creationId xmlns:p14="http://schemas.microsoft.com/office/powerpoint/2010/main" val="106644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554805"/>
            <a:ext cx="10364451" cy="887688"/>
          </a:xfrm>
        </p:spPr>
        <p:txBody>
          <a:bodyPr/>
          <a:lstStyle/>
          <a:p>
            <a:r>
              <a:rPr lang="en-US" dirty="0"/>
              <a:t>Roadmap to this lecture</a:t>
            </a:r>
          </a:p>
        </p:txBody>
      </p:sp>
      <p:sp>
        <p:nvSpPr>
          <p:cNvPr id="3" name="Content Placeholder 2"/>
          <p:cNvSpPr>
            <a:spLocks noGrp="1"/>
          </p:cNvSpPr>
          <p:nvPr>
            <p:ph sz="quarter" idx="13"/>
          </p:nvPr>
        </p:nvSpPr>
        <p:spPr>
          <a:xfrm>
            <a:off x="567213" y="1171254"/>
            <a:ext cx="10999003" cy="4619946"/>
          </a:xfrm>
        </p:spPr>
        <p:txBody>
          <a:bodyPr>
            <a:normAutofit fontScale="85000" lnSpcReduction="20000"/>
          </a:bodyPr>
          <a:lstStyle/>
          <a:p>
            <a:pPr marL="0" indent="0">
              <a:buNone/>
            </a:pPr>
            <a:endParaRPr lang="en-US" dirty="0"/>
          </a:p>
          <a:p>
            <a:pPr marL="0" indent="0" algn="ctr">
              <a:buNone/>
            </a:pPr>
            <a:r>
              <a:rPr lang="en-US" b="1" dirty="0"/>
              <a:t>This lecture will start with an examination of:</a:t>
            </a:r>
          </a:p>
          <a:p>
            <a:pPr marL="457200" indent="-457200">
              <a:buAutoNum type="arabicParenBoth"/>
            </a:pPr>
            <a:r>
              <a:rPr lang="en-US" cap="none" dirty="0"/>
              <a:t>The Definition, origins and importance of the state</a:t>
            </a:r>
          </a:p>
          <a:p>
            <a:pPr marL="457200" indent="-457200">
              <a:buAutoNum type="arabicParenBoth"/>
            </a:pPr>
            <a:r>
              <a:rPr lang="en-US" cap="none" dirty="0"/>
              <a:t>Four pillars of state-building </a:t>
            </a:r>
          </a:p>
          <a:p>
            <a:pPr marL="457200" indent="-457200">
              <a:buAutoNum type="arabicParenBoth"/>
            </a:pPr>
            <a:r>
              <a:rPr lang="en-US" cap="none" dirty="0"/>
              <a:t>Three key dimensions of state building </a:t>
            </a:r>
          </a:p>
          <a:p>
            <a:pPr marL="457200" indent="-457200">
              <a:buAutoNum type="arabicParenBoth"/>
            </a:pPr>
            <a:r>
              <a:rPr lang="en-US" cap="none" dirty="0"/>
              <a:t>Prominent theories about the nature of the state, and the role and responsibilities of the "modern nation state" </a:t>
            </a:r>
          </a:p>
          <a:p>
            <a:pPr marL="457200" indent="-457200">
              <a:buAutoNum type="arabicParenBoth"/>
            </a:pPr>
            <a:r>
              <a:rPr lang="en-US" cap="none" dirty="0"/>
              <a:t>Challenges and examples of the major challenges of the state building in 21</a:t>
            </a:r>
            <a:r>
              <a:rPr lang="en-US" cap="none" baseline="30000" dirty="0"/>
              <a:t>st</a:t>
            </a:r>
            <a:r>
              <a:rPr lang="en-US" cap="none" dirty="0"/>
              <a:t> c</a:t>
            </a:r>
          </a:p>
          <a:p>
            <a:pPr marL="457200" indent="-457200">
              <a:buAutoNum type="arabicParenBoth"/>
            </a:pPr>
            <a:r>
              <a:rPr lang="en-US" cap="none" dirty="0"/>
              <a:t>State-building a vital component of peace-building </a:t>
            </a:r>
          </a:p>
          <a:p>
            <a:pPr marL="457200" indent="-457200">
              <a:buAutoNum type="arabicParenBoth"/>
            </a:pPr>
            <a:r>
              <a:rPr lang="en-US" cap="none" dirty="0"/>
              <a:t>State-building in Africa: developmental approach – case of Rwanda &amp; Ethiopia</a:t>
            </a:r>
          </a:p>
          <a:p>
            <a:pPr marL="457200" indent="-457200">
              <a:buAutoNum type="arabicParenBoth"/>
            </a:pPr>
            <a:r>
              <a:rPr lang="en-US" cap="none" dirty="0"/>
              <a:t> Conclusion: does the size of the state matter? – Efficiency matters </a:t>
            </a:r>
          </a:p>
          <a:p>
            <a:pPr marL="457200" indent="-457200">
              <a:buAutoNum type="arabicParenBoth"/>
            </a:pPr>
            <a:r>
              <a:rPr lang="en-US" cap="none" dirty="0"/>
              <a:t>References </a:t>
            </a:r>
          </a:p>
          <a:p>
            <a:pPr marL="457200" indent="-457200">
              <a:buAutoNum type="arabicParenBoth"/>
            </a:pPr>
            <a:r>
              <a:rPr lang="en-US" cap="none" dirty="0"/>
              <a:t>Assignments for students </a:t>
            </a:r>
          </a:p>
          <a:p>
            <a:pPr marL="457200" indent="-457200">
              <a:buAutoNum type="arabicParenBoth"/>
            </a:pPr>
            <a:endParaRPr lang="en-US" cap="none" dirty="0"/>
          </a:p>
          <a:p>
            <a:pPr marL="457200" indent="-457200">
              <a:buAutoNum type="arabicParenBoth"/>
            </a:pPr>
            <a:endParaRPr lang="en-US" dirty="0"/>
          </a:p>
          <a:p>
            <a:pPr marL="457200" indent="-457200">
              <a:buAutoNum type="arabicParenBoth"/>
            </a:pPr>
            <a:endParaRPr lang="en-US" dirty="0"/>
          </a:p>
          <a:p>
            <a:endParaRPr lang="en-US" dirty="0"/>
          </a:p>
        </p:txBody>
      </p:sp>
    </p:spTree>
    <p:extLst>
      <p:ext uri="{BB962C8B-B14F-4D97-AF65-F5344CB8AC3E}">
        <p14:creationId xmlns:p14="http://schemas.microsoft.com/office/powerpoint/2010/main" val="355718154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14885</TotalTime>
  <Words>4236</Words>
  <Application>Microsoft Office PowerPoint</Application>
  <PresentationFormat>Widescreen</PresentationFormat>
  <Paragraphs>240</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Tw Cen MT</vt:lpstr>
      <vt:lpstr>Wingdings</vt:lpstr>
      <vt:lpstr>Droplet</vt:lpstr>
      <vt:lpstr>  CITIZENSHIP AND TRANSFORMATIVE EDUCATION</vt:lpstr>
      <vt:lpstr>This module has 4 units </vt:lpstr>
      <vt:lpstr>UNIT 1: CIVIC EDUCATION </vt:lpstr>
      <vt:lpstr>State building</vt:lpstr>
      <vt:lpstr>    State building MEANS: </vt:lpstr>
      <vt:lpstr>state of the stateness in africa</vt:lpstr>
      <vt:lpstr>Problematizing states in africa</vt:lpstr>
      <vt:lpstr>Problematizing states in africa</vt:lpstr>
      <vt:lpstr>Roadmap to this lecture</vt:lpstr>
      <vt:lpstr>Introduction on State Building</vt:lpstr>
      <vt:lpstr>Introduction on State Building</vt:lpstr>
      <vt:lpstr>Introduction on State Building</vt:lpstr>
      <vt:lpstr>(A) Historical background – Africa &amp; China    </vt:lpstr>
      <vt:lpstr>(B) Modern State building  </vt:lpstr>
      <vt:lpstr>(C) How does Modern State building develop?  </vt:lpstr>
      <vt:lpstr>CONTs  </vt:lpstr>
      <vt:lpstr>4 pillars of the state building</vt:lpstr>
      <vt:lpstr>3 key institutions of the state (Functionality of institutions is key)</vt:lpstr>
      <vt:lpstr>3 Key dimensions of state building</vt:lpstr>
      <vt:lpstr>Theories of state building</vt:lpstr>
      <vt:lpstr>What are the challenges of state building in 21st Century</vt:lpstr>
      <vt:lpstr>Example of the challenges to state-building</vt:lpstr>
      <vt:lpstr>State building is vital for Peace-building</vt:lpstr>
      <vt:lpstr>The CONTEXT of state-building in AFRICA</vt:lpstr>
      <vt:lpstr>Rwanda and Ethiopia cases IN STATE-BUILDING</vt:lpstr>
      <vt:lpstr>Example of the challenges to state-building in AFRICA</vt:lpstr>
      <vt:lpstr>Conclusion:  Bigger or smaller state does not matter</vt:lpstr>
      <vt:lpstr>KEY FUNCTIONS OF THE STATE</vt:lpstr>
      <vt:lpstr>References </vt:lpstr>
      <vt:lpstr>Reference …  </vt:lpstr>
      <vt:lpstr>Assignment for students </vt:lpstr>
      <vt:lpstr>Assignment for students… </vt:lpstr>
      <vt:lpstr>Assignment for students…</vt:lpstr>
      <vt:lpstr>ONLINE ASSIGNMENT </vt:lpstr>
      <vt:lpstr>Q &amp;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building:</dc:title>
  <dc:creator>Anny</dc:creator>
  <cp:lastModifiedBy>Prof_Murenzi-Janvier</cp:lastModifiedBy>
  <cp:revision>122</cp:revision>
  <cp:lastPrinted>2020-07-14T02:59:45Z</cp:lastPrinted>
  <dcterms:created xsi:type="dcterms:W3CDTF">2020-06-27T18:46:24Z</dcterms:created>
  <dcterms:modified xsi:type="dcterms:W3CDTF">2021-03-30T10:38:42Z</dcterms:modified>
</cp:coreProperties>
</file>