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9"/>
  </p:notesMasterIdLst>
  <p:sldIdLst>
    <p:sldId id="1176" r:id="rId2"/>
    <p:sldId id="262" r:id="rId3"/>
    <p:sldId id="1175" r:id="rId4"/>
    <p:sldId id="1048" r:id="rId5"/>
    <p:sldId id="1045" r:id="rId6"/>
    <p:sldId id="323" r:id="rId7"/>
    <p:sldId id="325" r:id="rId8"/>
    <p:sldId id="261" r:id="rId9"/>
    <p:sldId id="388" r:id="rId10"/>
    <p:sldId id="265" r:id="rId11"/>
    <p:sldId id="1179" r:id="rId12"/>
    <p:sldId id="1051" r:id="rId13"/>
    <p:sldId id="283" r:id="rId14"/>
    <p:sldId id="285" r:id="rId15"/>
    <p:sldId id="1084" r:id="rId16"/>
    <p:sldId id="1085" r:id="rId17"/>
    <p:sldId id="1180" r:id="rId18"/>
    <p:sldId id="1086" r:id="rId19"/>
    <p:sldId id="327" r:id="rId20"/>
    <p:sldId id="305" r:id="rId21"/>
    <p:sldId id="1181" r:id="rId22"/>
    <p:sldId id="1054" r:id="rId23"/>
    <p:sldId id="1056" r:id="rId24"/>
    <p:sldId id="1057" r:id="rId25"/>
    <p:sldId id="1058" r:id="rId26"/>
    <p:sldId id="407" r:id="rId27"/>
    <p:sldId id="1060" r:id="rId28"/>
    <p:sldId id="322" r:id="rId29"/>
    <p:sldId id="1064" r:id="rId30"/>
    <p:sldId id="1182" r:id="rId31"/>
    <p:sldId id="379" r:id="rId32"/>
    <p:sldId id="1066" r:id="rId33"/>
    <p:sldId id="1067" r:id="rId34"/>
    <p:sldId id="328" r:id="rId35"/>
    <p:sldId id="1068" r:id="rId36"/>
    <p:sldId id="1082" r:id="rId37"/>
    <p:sldId id="316" r:id="rId38"/>
    <p:sldId id="392" r:id="rId39"/>
    <p:sldId id="394" r:id="rId40"/>
    <p:sldId id="1081" r:id="rId41"/>
    <p:sldId id="1076" r:id="rId42"/>
    <p:sldId id="1071" r:id="rId43"/>
    <p:sldId id="1073" r:id="rId44"/>
    <p:sldId id="1074" r:id="rId45"/>
    <p:sldId id="1087" r:id="rId46"/>
    <p:sldId id="1088" r:id="rId47"/>
    <p:sldId id="1093" r:id="rId48"/>
    <p:sldId id="1089" r:id="rId49"/>
    <p:sldId id="1094" r:id="rId50"/>
    <p:sldId id="1095" r:id="rId51"/>
    <p:sldId id="1183" r:id="rId52"/>
    <p:sldId id="1096" r:id="rId53"/>
    <p:sldId id="1097" r:id="rId54"/>
    <p:sldId id="1184" r:id="rId55"/>
    <p:sldId id="1185" r:id="rId56"/>
    <p:sldId id="1098" r:id="rId57"/>
    <p:sldId id="1099" r:id="rId58"/>
    <p:sldId id="1100" r:id="rId59"/>
    <p:sldId id="1101" r:id="rId60"/>
    <p:sldId id="1102" r:id="rId61"/>
    <p:sldId id="1103" r:id="rId62"/>
    <p:sldId id="1104" r:id="rId63"/>
    <p:sldId id="1105" r:id="rId64"/>
    <p:sldId id="1106" r:id="rId65"/>
    <p:sldId id="1107" r:id="rId66"/>
    <p:sldId id="1110" r:id="rId67"/>
    <p:sldId id="1120" r:id="rId68"/>
    <p:sldId id="1121" r:id="rId69"/>
    <p:sldId id="1122" r:id="rId70"/>
    <p:sldId id="1111" r:id="rId71"/>
    <p:sldId id="1112" r:id="rId72"/>
    <p:sldId id="1108" r:id="rId73"/>
    <p:sldId id="1113" r:id="rId74"/>
    <p:sldId id="1117" r:id="rId75"/>
    <p:sldId id="1114" r:id="rId76"/>
    <p:sldId id="1115" r:id="rId77"/>
    <p:sldId id="1118" r:id="rId78"/>
    <p:sldId id="1119" r:id="rId79"/>
    <p:sldId id="1116" r:id="rId80"/>
    <p:sldId id="1109" r:id="rId81"/>
    <p:sldId id="1124" r:id="rId82"/>
    <p:sldId id="1123" r:id="rId83"/>
    <p:sldId id="1125" r:id="rId84"/>
    <p:sldId id="1126" r:id="rId85"/>
    <p:sldId id="1127" r:id="rId86"/>
    <p:sldId id="1128" r:id="rId87"/>
    <p:sldId id="1129" r:id="rId88"/>
    <p:sldId id="1130" r:id="rId89"/>
    <p:sldId id="1131" r:id="rId90"/>
    <p:sldId id="1132" r:id="rId91"/>
    <p:sldId id="1133" r:id="rId92"/>
    <p:sldId id="1134" r:id="rId93"/>
    <p:sldId id="1135" r:id="rId94"/>
    <p:sldId id="1136" r:id="rId95"/>
    <p:sldId id="1139" r:id="rId96"/>
    <p:sldId id="1140" r:id="rId97"/>
    <p:sldId id="1147" r:id="rId98"/>
    <p:sldId id="1141" r:id="rId99"/>
    <p:sldId id="1146" r:id="rId100"/>
    <p:sldId id="1148" r:id="rId101"/>
    <p:sldId id="1151" r:id="rId102"/>
    <p:sldId id="1149" r:id="rId103"/>
    <p:sldId id="1150" r:id="rId104"/>
    <p:sldId id="1152" r:id="rId105"/>
    <p:sldId id="1142" r:id="rId106"/>
    <p:sldId id="1143" r:id="rId107"/>
    <p:sldId id="1186" r:id="rId108"/>
    <p:sldId id="1144" r:id="rId109"/>
    <p:sldId id="1145" r:id="rId110"/>
    <p:sldId id="1156" r:id="rId111"/>
    <p:sldId id="1153" r:id="rId112"/>
    <p:sldId id="1154" r:id="rId113"/>
    <p:sldId id="1155" r:id="rId114"/>
    <p:sldId id="1159" r:id="rId115"/>
    <p:sldId id="1158" r:id="rId116"/>
    <p:sldId id="1162" r:id="rId117"/>
    <p:sldId id="1187" r:id="rId118"/>
    <p:sldId id="1188" r:id="rId119"/>
    <p:sldId id="1189" r:id="rId120"/>
    <p:sldId id="1163" r:id="rId121"/>
    <p:sldId id="1164" r:id="rId122"/>
    <p:sldId id="1190" r:id="rId123"/>
    <p:sldId id="1191" r:id="rId124"/>
    <p:sldId id="1192" r:id="rId125"/>
    <p:sldId id="1165" r:id="rId126"/>
    <p:sldId id="1166" r:id="rId127"/>
    <p:sldId id="1167" r:id="rId128"/>
    <p:sldId id="1168" r:id="rId129"/>
    <p:sldId id="1169" r:id="rId130"/>
    <p:sldId id="1170" r:id="rId131"/>
    <p:sldId id="1171" r:id="rId132"/>
    <p:sldId id="1172" r:id="rId133"/>
    <p:sldId id="1173" r:id="rId134"/>
    <p:sldId id="1193" r:id="rId135"/>
    <p:sldId id="1174" r:id="rId136"/>
    <p:sldId id="1195" r:id="rId137"/>
    <p:sldId id="1194" r:id="rId138"/>
  </p:sldIdLst>
  <p:sldSz cx="12192000" cy="6858000"/>
  <p:notesSz cx="6858000" cy="9144000"/>
  <p:defaultTextStyle>
    <a:defPPr>
      <a:defRPr lang="en-R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4651"/>
  </p:normalViewPr>
  <p:slideViewPr>
    <p:cSldViewPr snapToGrid="0">
      <p:cViewPr varScale="1">
        <p:scale>
          <a:sx n="105" d="100"/>
          <a:sy n="105" d="100"/>
        </p:scale>
        <p:origin x="8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90D3A-D99E-4F14-9CF5-C9E22462627F}" type="datetimeFigureOut">
              <a:rPr lang="en-RW" smtClean="0"/>
              <a:t>05/02/2025</a:t>
            </a:fld>
            <a:endParaRPr lang="en-R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491E3-EA03-43A4-BCAF-C3DEC5712147}" type="slidenum">
              <a:rPr lang="en-RW" smtClean="0"/>
              <a:t>‹#›</a:t>
            </a:fld>
            <a:endParaRPr lang="en-RW"/>
          </a:p>
        </p:txBody>
      </p:sp>
    </p:spTree>
    <p:extLst>
      <p:ext uri="{BB962C8B-B14F-4D97-AF65-F5344CB8AC3E}">
        <p14:creationId xmlns:p14="http://schemas.microsoft.com/office/powerpoint/2010/main" val="221392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psychology, stimuli are things that influence behavior or thought processes.</a:t>
            </a:r>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5</a:t>
            </a:fld>
            <a:endParaRPr lang="en-RW"/>
          </a:p>
        </p:txBody>
      </p:sp>
    </p:spTree>
    <p:extLst>
      <p:ext uri="{BB962C8B-B14F-4D97-AF65-F5344CB8AC3E}">
        <p14:creationId xmlns:p14="http://schemas.microsoft.com/office/powerpoint/2010/main" val="317319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go to recess: take a rest in a given place </a:t>
            </a:r>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37</a:t>
            </a:fld>
            <a:endParaRPr lang="en-RW"/>
          </a:p>
        </p:txBody>
      </p:sp>
    </p:spTree>
    <p:extLst>
      <p:ext uri="{BB962C8B-B14F-4D97-AF65-F5344CB8AC3E}">
        <p14:creationId xmlns:p14="http://schemas.microsoft.com/office/powerpoint/2010/main" val="246485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Contingent: </a:t>
            </a:r>
            <a:r>
              <a:rPr lang="en-US" sz="1200" dirty="0"/>
              <a:t>dependent, conditional </a:t>
            </a:r>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41</a:t>
            </a:fld>
            <a:endParaRPr lang="en-RW"/>
          </a:p>
        </p:txBody>
      </p:sp>
    </p:spTree>
    <p:extLst>
      <p:ext uri="{BB962C8B-B14F-4D97-AF65-F5344CB8AC3E}">
        <p14:creationId xmlns:p14="http://schemas.microsoft.com/office/powerpoint/2010/main" val="37558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less appealing: less attractive or interesting. </a:t>
            </a:r>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42</a:t>
            </a:fld>
            <a:endParaRPr lang="en-RW"/>
          </a:p>
        </p:txBody>
      </p:sp>
    </p:spTree>
    <p:extLst>
      <p:ext uri="{BB962C8B-B14F-4D97-AF65-F5344CB8AC3E}">
        <p14:creationId xmlns:p14="http://schemas.microsoft.com/office/powerpoint/2010/main" val="241540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Defiance: open resistance; disobedience</a:t>
            </a:r>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44</a:t>
            </a:fld>
            <a:endParaRPr lang="en-RW"/>
          </a:p>
        </p:txBody>
      </p:sp>
    </p:spTree>
    <p:extLst>
      <p:ext uri="{BB962C8B-B14F-4D97-AF65-F5344CB8AC3E}">
        <p14:creationId xmlns:p14="http://schemas.microsoft.com/office/powerpoint/2010/main" val="264896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RW" sz="1200" dirty="0">
                <a:latin typeface="Aptos" panose="020B0004020202020204" pitchFamily="34" charset="0"/>
                <a:ea typeface="Aptos" panose="020B0004020202020204" pitchFamily="34" charset="0"/>
                <a:cs typeface="Times New Roman" panose="02020603050405020304" pitchFamily="18" charset="0"/>
              </a:rPr>
              <a:t>Concept maps are visual representations of relationships between concepts or ideas, helping students organize and connect new knowledge.</a:t>
            </a:r>
            <a:endParaRPr lang="en-US" sz="1200" dirty="0">
              <a:latin typeface="Aptos" panose="020B0004020202020204" pitchFamily="34" charset="0"/>
              <a:ea typeface="Aptos" panose="020B0004020202020204" pitchFamily="34" charset="0"/>
              <a:cs typeface="Times New Roman" panose="02020603050405020304" pitchFamily="18" charset="0"/>
            </a:endParaRPr>
          </a:p>
          <a:p>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56</a:t>
            </a:fld>
            <a:endParaRPr lang="en-RW"/>
          </a:p>
        </p:txBody>
      </p:sp>
    </p:spTree>
    <p:extLst>
      <p:ext uri="{BB962C8B-B14F-4D97-AF65-F5344CB8AC3E}">
        <p14:creationId xmlns:p14="http://schemas.microsoft.com/office/powerpoint/2010/main" val="380030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RW"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Assimilation </a:t>
            </a:r>
            <a:r>
              <a:rPr lang="en-US" sz="1800" b="0" i="0" u="none" strike="noStrike" baseline="0" dirty="0">
                <a:solidFill>
                  <a:srgbClr val="000000"/>
                </a:solidFill>
                <a:latin typeface="Times New Roman" panose="02020603050405020304" pitchFamily="18" charset="0"/>
              </a:rPr>
              <a:t>refers to the process of integrating new information into existing cognitive schemas, while </a:t>
            </a:r>
            <a:r>
              <a:rPr lang="en-US" sz="1800" b="1" i="0" u="none" strike="noStrike" baseline="0" dirty="0">
                <a:solidFill>
                  <a:srgbClr val="000000"/>
                </a:solidFill>
                <a:latin typeface="Times New Roman" panose="02020603050405020304" pitchFamily="18" charset="0"/>
              </a:rPr>
              <a:t>accommodation </a:t>
            </a:r>
            <a:r>
              <a:rPr lang="en-US" sz="1800" b="0" i="0" u="none" strike="noStrike" baseline="0" dirty="0">
                <a:solidFill>
                  <a:srgbClr val="000000"/>
                </a:solidFill>
                <a:latin typeface="Times New Roman" panose="02020603050405020304" pitchFamily="18" charset="0"/>
              </a:rPr>
              <a:t>involves modifying those schemas to incorporate new information that doesn’t fit the current understanding. </a:t>
            </a:r>
            <a:endParaRPr lang="en-RW" dirty="0"/>
          </a:p>
        </p:txBody>
      </p:sp>
      <p:sp>
        <p:nvSpPr>
          <p:cNvPr id="4" name="Slide Number Placeholder 3"/>
          <p:cNvSpPr>
            <a:spLocks noGrp="1"/>
          </p:cNvSpPr>
          <p:nvPr>
            <p:ph type="sldNum" sz="quarter" idx="5"/>
          </p:nvPr>
        </p:nvSpPr>
        <p:spPr/>
        <p:txBody>
          <a:bodyPr/>
          <a:lstStyle/>
          <a:p>
            <a:fld id="{D84E4401-61F4-47BD-81E6-5D1F67ECEADC}" type="slidenum">
              <a:rPr lang="en-US" altLang="en-US" smtClean="0"/>
              <a:pPr/>
              <a:t>67</a:t>
            </a:fld>
            <a:endParaRPr lang="en-US" altLang="en-US"/>
          </a:p>
        </p:txBody>
      </p:sp>
    </p:spTree>
    <p:extLst>
      <p:ext uri="{BB962C8B-B14F-4D97-AF65-F5344CB8AC3E}">
        <p14:creationId xmlns:p14="http://schemas.microsoft.com/office/powerpoint/2010/main" val="81169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spiral curriculum</a:t>
            </a:r>
            <a:r>
              <a:rPr lang="en-US" dirty="0"/>
              <a:t> is an educational approach where key concepts are revisited and built upon repeatedly over time, with each encounter deepening the learner's understanding. Instead of introducing a concept once and moving on, a spiral curriculum revisits important topics at intervals, gradually increasing the complexity or depth of the content each time it appears. This allows students to reinforce and expand upon their prior knowledge in a way that supports long-term retention and mastery.</a:t>
            </a:r>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68</a:t>
            </a:fld>
            <a:endParaRPr lang="en-RW"/>
          </a:p>
        </p:txBody>
      </p:sp>
    </p:spTree>
    <p:extLst>
      <p:ext uri="{BB962C8B-B14F-4D97-AF65-F5344CB8AC3E}">
        <p14:creationId xmlns:p14="http://schemas.microsoft.com/office/powerpoint/2010/main" val="312301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Private speech</a:t>
            </a:r>
            <a:r>
              <a:rPr lang="en-US" dirty="0"/>
              <a:t> refers to the self-talk that individuals, especially young children, engage in while thinking through a task, solving a problem, or guiding their own behavior. It is the act of talking to oneself aloud or quietly, often without intending to communicate with others. This self-directed speech is an important part of cognitive development, particularly in </a:t>
            </a:r>
            <a:r>
              <a:rPr lang="en-US" b="1" dirty="0"/>
              <a:t>Vygotsky's sociocultural theory</a:t>
            </a:r>
            <a:r>
              <a:rPr lang="en-US" dirty="0"/>
              <a:t>.</a:t>
            </a:r>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107</a:t>
            </a:fld>
            <a:endParaRPr lang="en-RW"/>
          </a:p>
        </p:txBody>
      </p:sp>
    </p:spTree>
    <p:extLst>
      <p:ext uri="{BB962C8B-B14F-4D97-AF65-F5344CB8AC3E}">
        <p14:creationId xmlns:p14="http://schemas.microsoft.com/office/powerpoint/2010/main" val="3931919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Mediate: facilitated</a:t>
            </a:r>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108</a:t>
            </a:fld>
            <a:endParaRPr lang="en-RW"/>
          </a:p>
        </p:txBody>
      </p:sp>
    </p:spTree>
    <p:extLst>
      <p:ext uri="{BB962C8B-B14F-4D97-AF65-F5344CB8AC3E}">
        <p14:creationId xmlns:p14="http://schemas.microsoft.com/office/powerpoint/2010/main" val="59147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unconditioned stimulus (US)</a:t>
            </a:r>
            <a:r>
              <a:rPr lang="en-US" dirty="0"/>
              <a:t> is </a:t>
            </a:r>
            <a:r>
              <a:rPr lang="en-US" i="1" dirty="0"/>
              <a:t>something (such as food) that triggers a natural occurring response </a:t>
            </a:r>
          </a:p>
          <a:p>
            <a:r>
              <a:rPr lang="en-US" dirty="0"/>
              <a:t>T</a:t>
            </a:r>
            <a:r>
              <a:rPr lang="en-US" b="1" dirty="0"/>
              <a:t>he unconditioned response</a:t>
            </a:r>
            <a:r>
              <a:rPr lang="en-US" dirty="0"/>
              <a:t> </a:t>
            </a:r>
            <a:r>
              <a:rPr lang="en-US" b="1" dirty="0"/>
              <a:t>(UR)</a:t>
            </a:r>
            <a:r>
              <a:rPr lang="en-US" dirty="0"/>
              <a:t> is </a:t>
            </a:r>
            <a:r>
              <a:rPr lang="en-US" i="1" dirty="0"/>
              <a:t>the naturally occurring response (such as salivation) that follows the unconditioned stimulus</a:t>
            </a:r>
            <a:r>
              <a:rPr lang="en-US" dirty="0"/>
              <a:t>. </a:t>
            </a:r>
          </a:p>
          <a:p>
            <a:endParaRPr lang="en-US" dirty="0"/>
          </a:p>
        </p:txBody>
      </p:sp>
      <p:sp>
        <p:nvSpPr>
          <p:cNvPr id="4" name="Slide Number Placeholder 3"/>
          <p:cNvSpPr>
            <a:spLocks noGrp="1"/>
          </p:cNvSpPr>
          <p:nvPr>
            <p:ph type="sldNum" sz="quarter" idx="10"/>
          </p:nvPr>
        </p:nvSpPr>
        <p:spPr/>
        <p:txBody>
          <a:bodyPr/>
          <a:lstStyle/>
          <a:p>
            <a:fld id="{3FD0CD0B-AEC3-4061-A4C3-BD1502D1F796}" type="slidenum">
              <a:rPr lang="en-US" smtClean="0"/>
              <a:t>8</a:t>
            </a:fld>
            <a:endParaRPr lang="en-US"/>
          </a:p>
        </p:txBody>
      </p:sp>
    </p:spTree>
    <p:extLst>
      <p:ext uri="{BB962C8B-B14F-4D97-AF65-F5344CB8AC3E}">
        <p14:creationId xmlns:p14="http://schemas.microsoft.com/office/powerpoint/2010/main" val="84485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neutral stimulus </a:t>
            </a:r>
            <a:r>
              <a:rPr lang="en-US" dirty="0"/>
              <a:t>(the sound of the bell) is </a:t>
            </a:r>
            <a:r>
              <a:rPr lang="en-US" i="1" dirty="0"/>
              <a:t>something that does not trigger a natural occurring response (no salivation).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conditioned stimulus</a:t>
            </a:r>
            <a:r>
              <a:rPr lang="en-US" dirty="0"/>
              <a:t> </a:t>
            </a:r>
            <a:r>
              <a:rPr lang="en-US" b="1" dirty="0"/>
              <a:t>(CS)</a:t>
            </a:r>
            <a:r>
              <a:rPr lang="en-US" dirty="0"/>
              <a:t> is </a:t>
            </a:r>
            <a:r>
              <a:rPr lang="en-US" i="1" dirty="0"/>
              <a:t>a neutral stimulus that, after being repeatedly presented prior to the unconditioned stimulus, evokes a similar response as the unconditioned stimulus</a:t>
            </a:r>
            <a:r>
              <a:rPr lang="en-US" dirty="0"/>
              <a:t>. </a:t>
            </a:r>
          </a:p>
          <a:p>
            <a:r>
              <a:rPr lang="en-US" dirty="0"/>
              <a:t>The sound of the tone served as the conditioned stimulus that, after learning, produced </a:t>
            </a:r>
            <a:r>
              <a:rPr lang="en-US" b="1" dirty="0"/>
              <a:t>the conditioned response (CR)</a:t>
            </a:r>
            <a:r>
              <a:rPr lang="en-US" dirty="0"/>
              <a:t>, which is </a:t>
            </a:r>
            <a:r>
              <a:rPr lang="en-US" i="1" dirty="0"/>
              <a:t>the acquired response to the formerly neutral stimulus</a:t>
            </a:r>
            <a:r>
              <a:rPr lang="en-US" dirty="0"/>
              <a:t>. </a:t>
            </a:r>
          </a:p>
          <a:p>
            <a:r>
              <a:rPr lang="en-US" dirty="0"/>
              <a:t>Note that </a:t>
            </a:r>
            <a:r>
              <a:rPr lang="en-US" b="1" dirty="0"/>
              <a:t>the UR</a:t>
            </a:r>
            <a:r>
              <a:rPr lang="en-US" dirty="0"/>
              <a:t> and </a:t>
            </a:r>
            <a:r>
              <a:rPr lang="en-US" b="1" dirty="0"/>
              <a:t>the CR</a:t>
            </a:r>
            <a:r>
              <a:rPr lang="en-US" dirty="0"/>
              <a:t> are the same behavior—in this case salivation—but they are given different names because they are produced by different stimuli (the US and the CS,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9</a:t>
            </a:fld>
            <a:endParaRPr lang="en-RW"/>
          </a:p>
        </p:txBody>
      </p:sp>
    </p:spTree>
    <p:extLst>
      <p:ext uri="{BB962C8B-B14F-4D97-AF65-F5344CB8AC3E}">
        <p14:creationId xmlns:p14="http://schemas.microsoft.com/office/powerpoint/2010/main" val="291628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0CD0B-AEC3-4061-A4C3-BD1502D1F796}" type="slidenum">
              <a:rPr lang="en-US" smtClean="0"/>
              <a:t>10</a:t>
            </a:fld>
            <a:endParaRPr lang="en-US"/>
          </a:p>
        </p:txBody>
      </p:sp>
    </p:spTree>
    <p:extLst>
      <p:ext uri="{BB962C8B-B14F-4D97-AF65-F5344CB8AC3E}">
        <p14:creationId xmlns:p14="http://schemas.microsoft.com/office/powerpoint/2010/main" val="159327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0CD0B-AEC3-4061-A4C3-BD1502D1F796}" type="slidenum">
              <a:rPr lang="en-US" smtClean="0"/>
              <a:t>14</a:t>
            </a:fld>
            <a:endParaRPr lang="en-US"/>
          </a:p>
        </p:txBody>
      </p:sp>
    </p:spTree>
    <p:extLst>
      <p:ext uri="{BB962C8B-B14F-4D97-AF65-F5344CB8AC3E}">
        <p14:creationId xmlns:p14="http://schemas.microsoft.com/office/powerpoint/2010/main" val="258147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Puzzle box</a:t>
            </a:r>
            <a:r>
              <a:rPr lang="en-US" sz="1200" dirty="0"/>
              <a:t>: A box that can only be opened through some complicated series of manipulations.</a:t>
            </a:r>
          </a:p>
          <a:p>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20</a:t>
            </a:fld>
            <a:endParaRPr lang="en-RW"/>
          </a:p>
        </p:txBody>
      </p:sp>
    </p:spTree>
    <p:extLst>
      <p:ext uri="{BB962C8B-B14F-4D97-AF65-F5344CB8AC3E}">
        <p14:creationId xmlns:p14="http://schemas.microsoft.com/office/powerpoint/2010/main" val="403500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Praise: express admiration, congratulation</a:t>
            </a:r>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26</a:t>
            </a:fld>
            <a:endParaRPr lang="en-RW"/>
          </a:p>
        </p:txBody>
      </p:sp>
    </p:spTree>
    <p:extLst>
      <p:ext uri="{BB962C8B-B14F-4D97-AF65-F5344CB8AC3E}">
        <p14:creationId xmlns:p14="http://schemas.microsoft.com/office/powerpoint/2010/main" val="100581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Impact: </a:t>
            </a:r>
            <a:r>
              <a:rPr lang="en-US" sz="1200" dirty="0"/>
              <a:t>Once the organism has learned to act in accordance with the fixed-reinforcement schedule, it will pause only briefly when reinforcement occurs before returning to a high level of responsiveness. </a:t>
            </a:r>
          </a:p>
          <a:p>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32</a:t>
            </a:fld>
            <a:endParaRPr lang="en-RW"/>
          </a:p>
        </p:txBody>
      </p:sp>
    </p:spTree>
    <p:extLst>
      <p:ext uri="{BB962C8B-B14F-4D97-AF65-F5344CB8AC3E}">
        <p14:creationId xmlns:p14="http://schemas.microsoft.com/office/powerpoint/2010/main" val="48068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teacher gives a reward after an unpredictable number of correct responses, such as awarding a student a small prize after an unpredictable number of correct answers during class participation.</a:t>
            </a:r>
          </a:p>
          <a:p>
            <a:endParaRPr lang="en-RW" dirty="0"/>
          </a:p>
        </p:txBody>
      </p:sp>
      <p:sp>
        <p:nvSpPr>
          <p:cNvPr id="4" name="Slide Number Placeholder 3"/>
          <p:cNvSpPr>
            <a:spLocks noGrp="1"/>
          </p:cNvSpPr>
          <p:nvPr>
            <p:ph type="sldNum" sz="quarter" idx="5"/>
          </p:nvPr>
        </p:nvSpPr>
        <p:spPr/>
        <p:txBody>
          <a:bodyPr/>
          <a:lstStyle/>
          <a:p>
            <a:fld id="{67D491E3-EA03-43A4-BCAF-C3DEC5712147}" type="slidenum">
              <a:rPr lang="en-RW" smtClean="0"/>
              <a:t>33</a:t>
            </a:fld>
            <a:endParaRPr lang="en-RW"/>
          </a:p>
        </p:txBody>
      </p:sp>
    </p:spTree>
    <p:extLst>
      <p:ext uri="{BB962C8B-B14F-4D97-AF65-F5344CB8AC3E}">
        <p14:creationId xmlns:p14="http://schemas.microsoft.com/office/powerpoint/2010/main" val="267446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96C6-5621-4276-5B4E-627C0952A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RW"/>
          </a:p>
        </p:txBody>
      </p:sp>
      <p:sp>
        <p:nvSpPr>
          <p:cNvPr id="3" name="Subtitle 2">
            <a:extLst>
              <a:ext uri="{FF2B5EF4-FFF2-40B4-BE49-F238E27FC236}">
                <a16:creationId xmlns:a16="http://schemas.microsoft.com/office/drawing/2014/main" id="{1F210137-9763-C540-6AB2-FFBDB8443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RW"/>
          </a:p>
        </p:txBody>
      </p:sp>
      <p:sp>
        <p:nvSpPr>
          <p:cNvPr id="4" name="Date Placeholder 3">
            <a:extLst>
              <a:ext uri="{FF2B5EF4-FFF2-40B4-BE49-F238E27FC236}">
                <a16:creationId xmlns:a16="http://schemas.microsoft.com/office/drawing/2014/main" id="{9D7F79C7-7C6F-76E4-F8AF-E506A9B4A83A}"/>
              </a:ext>
            </a:extLst>
          </p:cNvPr>
          <p:cNvSpPr>
            <a:spLocks noGrp="1"/>
          </p:cNvSpPr>
          <p:nvPr>
            <p:ph type="dt" sz="half" idx="10"/>
          </p:nvPr>
        </p:nvSpPr>
        <p:spPr/>
        <p:txBody>
          <a:bodyPr/>
          <a:lstStyle/>
          <a:p>
            <a:fld id="{E5CDB304-EE1E-4905-AE0F-CD854E1672B9}" type="datetimeFigureOut">
              <a:rPr lang="en-RW" smtClean="0"/>
              <a:t>05/02/2025</a:t>
            </a:fld>
            <a:endParaRPr lang="en-RW"/>
          </a:p>
        </p:txBody>
      </p:sp>
      <p:sp>
        <p:nvSpPr>
          <p:cNvPr id="5" name="Footer Placeholder 4">
            <a:extLst>
              <a:ext uri="{FF2B5EF4-FFF2-40B4-BE49-F238E27FC236}">
                <a16:creationId xmlns:a16="http://schemas.microsoft.com/office/drawing/2014/main" id="{49A77273-6F9C-A9E7-A57D-08DCE4123127}"/>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BA058825-627B-0953-21E1-FC3738ED6449}"/>
              </a:ext>
            </a:extLst>
          </p:cNvPr>
          <p:cNvSpPr>
            <a:spLocks noGrp="1"/>
          </p:cNvSpPr>
          <p:nvPr>
            <p:ph type="sldNum" sz="quarter" idx="12"/>
          </p:nvPr>
        </p:nvSpPr>
        <p:spPr/>
        <p:txBody>
          <a:bodyPr/>
          <a:lstStyle/>
          <a:p>
            <a:fld id="{FCAC2A21-A90F-471D-AE97-B3148966C39F}" type="slidenum">
              <a:rPr lang="en-RW" smtClean="0"/>
              <a:t>‹#›</a:t>
            </a:fld>
            <a:endParaRPr lang="en-RW"/>
          </a:p>
        </p:txBody>
      </p:sp>
    </p:spTree>
    <p:extLst>
      <p:ext uri="{BB962C8B-B14F-4D97-AF65-F5344CB8AC3E}">
        <p14:creationId xmlns:p14="http://schemas.microsoft.com/office/powerpoint/2010/main" val="95731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7E9C-56C2-23AB-59CC-DCEB4096FAD9}"/>
              </a:ext>
            </a:extLst>
          </p:cNvPr>
          <p:cNvSpPr>
            <a:spLocks noGrp="1"/>
          </p:cNvSpPr>
          <p:nvPr>
            <p:ph type="title"/>
          </p:nvPr>
        </p:nvSpPr>
        <p:spPr/>
        <p:txBody>
          <a:bodyPr/>
          <a:lstStyle/>
          <a:p>
            <a:r>
              <a:rPr lang="en-US"/>
              <a:t>Click to edit Master title style</a:t>
            </a:r>
            <a:endParaRPr lang="en-RW"/>
          </a:p>
        </p:txBody>
      </p:sp>
      <p:sp>
        <p:nvSpPr>
          <p:cNvPr id="3" name="Vertical Text Placeholder 2">
            <a:extLst>
              <a:ext uri="{FF2B5EF4-FFF2-40B4-BE49-F238E27FC236}">
                <a16:creationId xmlns:a16="http://schemas.microsoft.com/office/drawing/2014/main" id="{4E2EA7EB-C1B2-87F8-E75D-3AB1F6D32F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25791AB0-3972-34A8-42AE-71A241A5EA5D}"/>
              </a:ext>
            </a:extLst>
          </p:cNvPr>
          <p:cNvSpPr>
            <a:spLocks noGrp="1"/>
          </p:cNvSpPr>
          <p:nvPr>
            <p:ph type="dt" sz="half" idx="10"/>
          </p:nvPr>
        </p:nvSpPr>
        <p:spPr/>
        <p:txBody>
          <a:bodyPr/>
          <a:lstStyle/>
          <a:p>
            <a:fld id="{E5CDB304-EE1E-4905-AE0F-CD854E1672B9}" type="datetimeFigureOut">
              <a:rPr lang="en-RW" smtClean="0"/>
              <a:t>05/02/2025</a:t>
            </a:fld>
            <a:endParaRPr lang="en-RW"/>
          </a:p>
        </p:txBody>
      </p:sp>
      <p:sp>
        <p:nvSpPr>
          <p:cNvPr id="5" name="Footer Placeholder 4">
            <a:extLst>
              <a:ext uri="{FF2B5EF4-FFF2-40B4-BE49-F238E27FC236}">
                <a16:creationId xmlns:a16="http://schemas.microsoft.com/office/drawing/2014/main" id="{501173DE-9260-EDF5-B3D0-D913BAA0CF3C}"/>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585D01E7-ED46-DCF0-5ADA-4C4D47CC6116}"/>
              </a:ext>
            </a:extLst>
          </p:cNvPr>
          <p:cNvSpPr>
            <a:spLocks noGrp="1"/>
          </p:cNvSpPr>
          <p:nvPr>
            <p:ph type="sldNum" sz="quarter" idx="12"/>
          </p:nvPr>
        </p:nvSpPr>
        <p:spPr/>
        <p:txBody>
          <a:bodyPr/>
          <a:lstStyle/>
          <a:p>
            <a:fld id="{FCAC2A21-A90F-471D-AE97-B3148966C39F}" type="slidenum">
              <a:rPr lang="en-RW" smtClean="0"/>
              <a:t>‹#›</a:t>
            </a:fld>
            <a:endParaRPr lang="en-RW"/>
          </a:p>
        </p:txBody>
      </p:sp>
    </p:spTree>
    <p:extLst>
      <p:ext uri="{BB962C8B-B14F-4D97-AF65-F5344CB8AC3E}">
        <p14:creationId xmlns:p14="http://schemas.microsoft.com/office/powerpoint/2010/main" val="341665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1DB58-8616-7EFE-57FC-F8AC7B756B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RW"/>
          </a:p>
        </p:txBody>
      </p:sp>
      <p:sp>
        <p:nvSpPr>
          <p:cNvPr id="3" name="Vertical Text Placeholder 2">
            <a:extLst>
              <a:ext uri="{FF2B5EF4-FFF2-40B4-BE49-F238E27FC236}">
                <a16:creationId xmlns:a16="http://schemas.microsoft.com/office/drawing/2014/main" id="{8339C801-C702-93ED-4944-5E9FAE0268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0768857D-9776-EFD1-0F69-D35ADA83A739}"/>
              </a:ext>
            </a:extLst>
          </p:cNvPr>
          <p:cNvSpPr>
            <a:spLocks noGrp="1"/>
          </p:cNvSpPr>
          <p:nvPr>
            <p:ph type="dt" sz="half" idx="10"/>
          </p:nvPr>
        </p:nvSpPr>
        <p:spPr/>
        <p:txBody>
          <a:bodyPr/>
          <a:lstStyle/>
          <a:p>
            <a:fld id="{E5CDB304-EE1E-4905-AE0F-CD854E1672B9}" type="datetimeFigureOut">
              <a:rPr lang="en-RW" smtClean="0"/>
              <a:t>05/02/2025</a:t>
            </a:fld>
            <a:endParaRPr lang="en-RW"/>
          </a:p>
        </p:txBody>
      </p:sp>
      <p:sp>
        <p:nvSpPr>
          <p:cNvPr id="5" name="Footer Placeholder 4">
            <a:extLst>
              <a:ext uri="{FF2B5EF4-FFF2-40B4-BE49-F238E27FC236}">
                <a16:creationId xmlns:a16="http://schemas.microsoft.com/office/drawing/2014/main" id="{5B558D31-8583-64DC-C88D-14FE926CB751}"/>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4906C988-A339-7E07-5A24-7AB5478AFC72}"/>
              </a:ext>
            </a:extLst>
          </p:cNvPr>
          <p:cNvSpPr>
            <a:spLocks noGrp="1"/>
          </p:cNvSpPr>
          <p:nvPr>
            <p:ph type="sldNum" sz="quarter" idx="12"/>
          </p:nvPr>
        </p:nvSpPr>
        <p:spPr/>
        <p:txBody>
          <a:bodyPr/>
          <a:lstStyle/>
          <a:p>
            <a:fld id="{FCAC2A21-A90F-471D-AE97-B3148966C39F}" type="slidenum">
              <a:rPr lang="en-RW" smtClean="0"/>
              <a:t>‹#›</a:t>
            </a:fld>
            <a:endParaRPr lang="en-RW"/>
          </a:p>
        </p:txBody>
      </p:sp>
    </p:spTree>
    <p:extLst>
      <p:ext uri="{BB962C8B-B14F-4D97-AF65-F5344CB8AC3E}">
        <p14:creationId xmlns:p14="http://schemas.microsoft.com/office/powerpoint/2010/main" val="13212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1234-1124-7642-49E3-DB0854292D23}"/>
              </a:ext>
            </a:extLst>
          </p:cNvPr>
          <p:cNvSpPr>
            <a:spLocks noGrp="1"/>
          </p:cNvSpPr>
          <p:nvPr>
            <p:ph type="title"/>
          </p:nvPr>
        </p:nvSpPr>
        <p:spPr/>
        <p:txBody>
          <a:bodyPr/>
          <a:lstStyle/>
          <a:p>
            <a:r>
              <a:rPr lang="en-US"/>
              <a:t>Click to edit Master title style</a:t>
            </a:r>
            <a:endParaRPr lang="en-RW"/>
          </a:p>
        </p:txBody>
      </p:sp>
      <p:sp>
        <p:nvSpPr>
          <p:cNvPr id="3" name="Content Placeholder 2">
            <a:extLst>
              <a:ext uri="{FF2B5EF4-FFF2-40B4-BE49-F238E27FC236}">
                <a16:creationId xmlns:a16="http://schemas.microsoft.com/office/drawing/2014/main" id="{D4069824-1D30-6C52-D054-AE0F9B4129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62903069-ABFB-F2FE-5288-0E79621AACDD}"/>
              </a:ext>
            </a:extLst>
          </p:cNvPr>
          <p:cNvSpPr>
            <a:spLocks noGrp="1"/>
          </p:cNvSpPr>
          <p:nvPr>
            <p:ph type="dt" sz="half" idx="10"/>
          </p:nvPr>
        </p:nvSpPr>
        <p:spPr/>
        <p:txBody>
          <a:bodyPr/>
          <a:lstStyle/>
          <a:p>
            <a:fld id="{E5CDB304-EE1E-4905-AE0F-CD854E1672B9}" type="datetimeFigureOut">
              <a:rPr lang="en-RW" smtClean="0"/>
              <a:t>05/02/2025</a:t>
            </a:fld>
            <a:endParaRPr lang="en-RW"/>
          </a:p>
        </p:txBody>
      </p:sp>
      <p:sp>
        <p:nvSpPr>
          <p:cNvPr id="5" name="Footer Placeholder 4">
            <a:extLst>
              <a:ext uri="{FF2B5EF4-FFF2-40B4-BE49-F238E27FC236}">
                <a16:creationId xmlns:a16="http://schemas.microsoft.com/office/drawing/2014/main" id="{D525315C-295A-B977-FF4C-4562B8D4946C}"/>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64453293-728A-384A-DB77-D28BFC8865A8}"/>
              </a:ext>
            </a:extLst>
          </p:cNvPr>
          <p:cNvSpPr>
            <a:spLocks noGrp="1"/>
          </p:cNvSpPr>
          <p:nvPr>
            <p:ph type="sldNum" sz="quarter" idx="12"/>
          </p:nvPr>
        </p:nvSpPr>
        <p:spPr/>
        <p:txBody>
          <a:bodyPr/>
          <a:lstStyle/>
          <a:p>
            <a:fld id="{FCAC2A21-A90F-471D-AE97-B3148966C39F}" type="slidenum">
              <a:rPr lang="en-RW" smtClean="0"/>
              <a:t>‹#›</a:t>
            </a:fld>
            <a:endParaRPr lang="en-RW"/>
          </a:p>
        </p:txBody>
      </p:sp>
    </p:spTree>
    <p:extLst>
      <p:ext uri="{BB962C8B-B14F-4D97-AF65-F5344CB8AC3E}">
        <p14:creationId xmlns:p14="http://schemas.microsoft.com/office/powerpoint/2010/main" val="410751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B709-9C88-376F-045B-D45888A86E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RW"/>
          </a:p>
        </p:txBody>
      </p:sp>
      <p:sp>
        <p:nvSpPr>
          <p:cNvPr id="3" name="Text Placeholder 2">
            <a:extLst>
              <a:ext uri="{FF2B5EF4-FFF2-40B4-BE49-F238E27FC236}">
                <a16:creationId xmlns:a16="http://schemas.microsoft.com/office/drawing/2014/main" id="{2CE75E2F-DED8-80ED-711F-C6C8E30C48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ED1E71-256B-9DDF-2786-B379B9D1D72E}"/>
              </a:ext>
            </a:extLst>
          </p:cNvPr>
          <p:cNvSpPr>
            <a:spLocks noGrp="1"/>
          </p:cNvSpPr>
          <p:nvPr>
            <p:ph type="dt" sz="half" idx="10"/>
          </p:nvPr>
        </p:nvSpPr>
        <p:spPr/>
        <p:txBody>
          <a:bodyPr/>
          <a:lstStyle/>
          <a:p>
            <a:fld id="{E5CDB304-EE1E-4905-AE0F-CD854E1672B9}" type="datetimeFigureOut">
              <a:rPr lang="en-RW" smtClean="0"/>
              <a:t>05/02/2025</a:t>
            </a:fld>
            <a:endParaRPr lang="en-RW"/>
          </a:p>
        </p:txBody>
      </p:sp>
      <p:sp>
        <p:nvSpPr>
          <p:cNvPr id="5" name="Footer Placeholder 4">
            <a:extLst>
              <a:ext uri="{FF2B5EF4-FFF2-40B4-BE49-F238E27FC236}">
                <a16:creationId xmlns:a16="http://schemas.microsoft.com/office/drawing/2014/main" id="{029C106A-6B4E-F605-0FC4-96A5FFD1E89D}"/>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9E82B6DE-7C8D-B6F7-4DAB-5FCE38E5AD22}"/>
              </a:ext>
            </a:extLst>
          </p:cNvPr>
          <p:cNvSpPr>
            <a:spLocks noGrp="1"/>
          </p:cNvSpPr>
          <p:nvPr>
            <p:ph type="sldNum" sz="quarter" idx="12"/>
          </p:nvPr>
        </p:nvSpPr>
        <p:spPr/>
        <p:txBody>
          <a:bodyPr/>
          <a:lstStyle/>
          <a:p>
            <a:fld id="{FCAC2A21-A90F-471D-AE97-B3148966C39F}" type="slidenum">
              <a:rPr lang="en-RW" smtClean="0"/>
              <a:t>‹#›</a:t>
            </a:fld>
            <a:endParaRPr lang="en-RW"/>
          </a:p>
        </p:txBody>
      </p:sp>
    </p:spTree>
    <p:extLst>
      <p:ext uri="{BB962C8B-B14F-4D97-AF65-F5344CB8AC3E}">
        <p14:creationId xmlns:p14="http://schemas.microsoft.com/office/powerpoint/2010/main" val="63337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E175-211F-6743-C6E5-3EF08E21331D}"/>
              </a:ext>
            </a:extLst>
          </p:cNvPr>
          <p:cNvSpPr>
            <a:spLocks noGrp="1"/>
          </p:cNvSpPr>
          <p:nvPr>
            <p:ph type="title"/>
          </p:nvPr>
        </p:nvSpPr>
        <p:spPr/>
        <p:txBody>
          <a:bodyPr/>
          <a:lstStyle/>
          <a:p>
            <a:r>
              <a:rPr lang="en-US"/>
              <a:t>Click to edit Master title style</a:t>
            </a:r>
            <a:endParaRPr lang="en-RW"/>
          </a:p>
        </p:txBody>
      </p:sp>
      <p:sp>
        <p:nvSpPr>
          <p:cNvPr id="3" name="Content Placeholder 2">
            <a:extLst>
              <a:ext uri="{FF2B5EF4-FFF2-40B4-BE49-F238E27FC236}">
                <a16:creationId xmlns:a16="http://schemas.microsoft.com/office/drawing/2014/main" id="{C6893937-0BB7-0F1E-0642-AB960C3D56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Content Placeholder 3">
            <a:extLst>
              <a:ext uri="{FF2B5EF4-FFF2-40B4-BE49-F238E27FC236}">
                <a16:creationId xmlns:a16="http://schemas.microsoft.com/office/drawing/2014/main" id="{E5922EAF-7DE8-DB5C-67C0-CFEC820D5B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5" name="Date Placeholder 4">
            <a:extLst>
              <a:ext uri="{FF2B5EF4-FFF2-40B4-BE49-F238E27FC236}">
                <a16:creationId xmlns:a16="http://schemas.microsoft.com/office/drawing/2014/main" id="{29CDCD8B-B215-3E98-6EE8-062519CBC419}"/>
              </a:ext>
            </a:extLst>
          </p:cNvPr>
          <p:cNvSpPr>
            <a:spLocks noGrp="1"/>
          </p:cNvSpPr>
          <p:nvPr>
            <p:ph type="dt" sz="half" idx="10"/>
          </p:nvPr>
        </p:nvSpPr>
        <p:spPr/>
        <p:txBody>
          <a:bodyPr/>
          <a:lstStyle/>
          <a:p>
            <a:fld id="{E5CDB304-EE1E-4905-AE0F-CD854E1672B9}" type="datetimeFigureOut">
              <a:rPr lang="en-RW" smtClean="0"/>
              <a:t>05/02/2025</a:t>
            </a:fld>
            <a:endParaRPr lang="en-RW"/>
          </a:p>
        </p:txBody>
      </p:sp>
      <p:sp>
        <p:nvSpPr>
          <p:cNvPr id="6" name="Footer Placeholder 5">
            <a:extLst>
              <a:ext uri="{FF2B5EF4-FFF2-40B4-BE49-F238E27FC236}">
                <a16:creationId xmlns:a16="http://schemas.microsoft.com/office/drawing/2014/main" id="{C43E55E5-F40E-F68F-25DE-3DB93F6000B0}"/>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8DF5EAF8-857E-68C3-E6B8-00766FCDCBF6}"/>
              </a:ext>
            </a:extLst>
          </p:cNvPr>
          <p:cNvSpPr>
            <a:spLocks noGrp="1"/>
          </p:cNvSpPr>
          <p:nvPr>
            <p:ph type="sldNum" sz="quarter" idx="12"/>
          </p:nvPr>
        </p:nvSpPr>
        <p:spPr/>
        <p:txBody>
          <a:bodyPr/>
          <a:lstStyle/>
          <a:p>
            <a:fld id="{FCAC2A21-A90F-471D-AE97-B3148966C39F}" type="slidenum">
              <a:rPr lang="en-RW" smtClean="0"/>
              <a:t>‹#›</a:t>
            </a:fld>
            <a:endParaRPr lang="en-RW"/>
          </a:p>
        </p:txBody>
      </p:sp>
    </p:spTree>
    <p:extLst>
      <p:ext uri="{BB962C8B-B14F-4D97-AF65-F5344CB8AC3E}">
        <p14:creationId xmlns:p14="http://schemas.microsoft.com/office/powerpoint/2010/main" val="296984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8F66-FADE-6366-4BE9-89CBCC1EA30A}"/>
              </a:ext>
            </a:extLst>
          </p:cNvPr>
          <p:cNvSpPr>
            <a:spLocks noGrp="1"/>
          </p:cNvSpPr>
          <p:nvPr>
            <p:ph type="title"/>
          </p:nvPr>
        </p:nvSpPr>
        <p:spPr>
          <a:xfrm>
            <a:off x="839788" y="365125"/>
            <a:ext cx="10515600" cy="1325563"/>
          </a:xfrm>
        </p:spPr>
        <p:txBody>
          <a:bodyPr/>
          <a:lstStyle/>
          <a:p>
            <a:r>
              <a:rPr lang="en-US"/>
              <a:t>Click to edit Master title style</a:t>
            </a:r>
            <a:endParaRPr lang="en-RW"/>
          </a:p>
        </p:txBody>
      </p:sp>
      <p:sp>
        <p:nvSpPr>
          <p:cNvPr id="3" name="Text Placeholder 2">
            <a:extLst>
              <a:ext uri="{FF2B5EF4-FFF2-40B4-BE49-F238E27FC236}">
                <a16:creationId xmlns:a16="http://schemas.microsoft.com/office/drawing/2014/main" id="{AB6D110B-2D5C-279D-9FBA-A6CD78410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28C4FC-D86D-DE99-270D-D46D075251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5" name="Text Placeholder 4">
            <a:extLst>
              <a:ext uri="{FF2B5EF4-FFF2-40B4-BE49-F238E27FC236}">
                <a16:creationId xmlns:a16="http://schemas.microsoft.com/office/drawing/2014/main" id="{B9066D9E-E366-3AFA-D5B7-463B1DBDE8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78D2C7-D77D-160B-966E-9B6E30B67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7" name="Date Placeholder 6">
            <a:extLst>
              <a:ext uri="{FF2B5EF4-FFF2-40B4-BE49-F238E27FC236}">
                <a16:creationId xmlns:a16="http://schemas.microsoft.com/office/drawing/2014/main" id="{294D6A96-97C2-D9B0-1E60-F5505269CE8D}"/>
              </a:ext>
            </a:extLst>
          </p:cNvPr>
          <p:cNvSpPr>
            <a:spLocks noGrp="1"/>
          </p:cNvSpPr>
          <p:nvPr>
            <p:ph type="dt" sz="half" idx="10"/>
          </p:nvPr>
        </p:nvSpPr>
        <p:spPr/>
        <p:txBody>
          <a:bodyPr/>
          <a:lstStyle/>
          <a:p>
            <a:fld id="{E5CDB304-EE1E-4905-AE0F-CD854E1672B9}" type="datetimeFigureOut">
              <a:rPr lang="en-RW" smtClean="0"/>
              <a:t>05/02/2025</a:t>
            </a:fld>
            <a:endParaRPr lang="en-RW"/>
          </a:p>
        </p:txBody>
      </p:sp>
      <p:sp>
        <p:nvSpPr>
          <p:cNvPr id="8" name="Footer Placeholder 7">
            <a:extLst>
              <a:ext uri="{FF2B5EF4-FFF2-40B4-BE49-F238E27FC236}">
                <a16:creationId xmlns:a16="http://schemas.microsoft.com/office/drawing/2014/main" id="{A4BEC7F0-BF9D-F5F2-8DE4-1372EBD6EA34}"/>
              </a:ext>
            </a:extLst>
          </p:cNvPr>
          <p:cNvSpPr>
            <a:spLocks noGrp="1"/>
          </p:cNvSpPr>
          <p:nvPr>
            <p:ph type="ftr" sz="quarter" idx="11"/>
          </p:nvPr>
        </p:nvSpPr>
        <p:spPr/>
        <p:txBody>
          <a:bodyPr/>
          <a:lstStyle/>
          <a:p>
            <a:endParaRPr lang="en-RW"/>
          </a:p>
        </p:txBody>
      </p:sp>
      <p:sp>
        <p:nvSpPr>
          <p:cNvPr id="9" name="Slide Number Placeholder 8">
            <a:extLst>
              <a:ext uri="{FF2B5EF4-FFF2-40B4-BE49-F238E27FC236}">
                <a16:creationId xmlns:a16="http://schemas.microsoft.com/office/drawing/2014/main" id="{47AD1261-09A5-C615-5EC0-BA1C2BE6240D}"/>
              </a:ext>
            </a:extLst>
          </p:cNvPr>
          <p:cNvSpPr>
            <a:spLocks noGrp="1"/>
          </p:cNvSpPr>
          <p:nvPr>
            <p:ph type="sldNum" sz="quarter" idx="12"/>
          </p:nvPr>
        </p:nvSpPr>
        <p:spPr/>
        <p:txBody>
          <a:bodyPr/>
          <a:lstStyle/>
          <a:p>
            <a:fld id="{FCAC2A21-A90F-471D-AE97-B3148966C39F}" type="slidenum">
              <a:rPr lang="en-RW" smtClean="0"/>
              <a:t>‹#›</a:t>
            </a:fld>
            <a:endParaRPr lang="en-RW"/>
          </a:p>
        </p:txBody>
      </p:sp>
    </p:spTree>
    <p:extLst>
      <p:ext uri="{BB962C8B-B14F-4D97-AF65-F5344CB8AC3E}">
        <p14:creationId xmlns:p14="http://schemas.microsoft.com/office/powerpoint/2010/main" val="147092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418F-9643-F5D3-3F6B-D6FF9CB55A20}"/>
              </a:ext>
            </a:extLst>
          </p:cNvPr>
          <p:cNvSpPr>
            <a:spLocks noGrp="1"/>
          </p:cNvSpPr>
          <p:nvPr>
            <p:ph type="title"/>
          </p:nvPr>
        </p:nvSpPr>
        <p:spPr/>
        <p:txBody>
          <a:bodyPr/>
          <a:lstStyle/>
          <a:p>
            <a:r>
              <a:rPr lang="en-US"/>
              <a:t>Click to edit Master title style</a:t>
            </a:r>
            <a:endParaRPr lang="en-RW"/>
          </a:p>
        </p:txBody>
      </p:sp>
      <p:sp>
        <p:nvSpPr>
          <p:cNvPr id="3" name="Date Placeholder 2">
            <a:extLst>
              <a:ext uri="{FF2B5EF4-FFF2-40B4-BE49-F238E27FC236}">
                <a16:creationId xmlns:a16="http://schemas.microsoft.com/office/drawing/2014/main" id="{9B8FECC3-7DB2-D023-4E3D-EB592AE791F4}"/>
              </a:ext>
            </a:extLst>
          </p:cNvPr>
          <p:cNvSpPr>
            <a:spLocks noGrp="1"/>
          </p:cNvSpPr>
          <p:nvPr>
            <p:ph type="dt" sz="half" idx="10"/>
          </p:nvPr>
        </p:nvSpPr>
        <p:spPr/>
        <p:txBody>
          <a:bodyPr/>
          <a:lstStyle/>
          <a:p>
            <a:fld id="{E5CDB304-EE1E-4905-AE0F-CD854E1672B9}" type="datetimeFigureOut">
              <a:rPr lang="en-RW" smtClean="0"/>
              <a:t>05/02/2025</a:t>
            </a:fld>
            <a:endParaRPr lang="en-RW"/>
          </a:p>
        </p:txBody>
      </p:sp>
      <p:sp>
        <p:nvSpPr>
          <p:cNvPr id="4" name="Footer Placeholder 3">
            <a:extLst>
              <a:ext uri="{FF2B5EF4-FFF2-40B4-BE49-F238E27FC236}">
                <a16:creationId xmlns:a16="http://schemas.microsoft.com/office/drawing/2014/main" id="{B6850ABF-74AA-0D56-E5C7-0629C36D4736}"/>
              </a:ext>
            </a:extLst>
          </p:cNvPr>
          <p:cNvSpPr>
            <a:spLocks noGrp="1"/>
          </p:cNvSpPr>
          <p:nvPr>
            <p:ph type="ftr" sz="quarter" idx="11"/>
          </p:nvPr>
        </p:nvSpPr>
        <p:spPr/>
        <p:txBody>
          <a:bodyPr/>
          <a:lstStyle/>
          <a:p>
            <a:endParaRPr lang="en-RW"/>
          </a:p>
        </p:txBody>
      </p:sp>
      <p:sp>
        <p:nvSpPr>
          <p:cNvPr id="5" name="Slide Number Placeholder 4">
            <a:extLst>
              <a:ext uri="{FF2B5EF4-FFF2-40B4-BE49-F238E27FC236}">
                <a16:creationId xmlns:a16="http://schemas.microsoft.com/office/drawing/2014/main" id="{05020DB2-B80D-A0F4-79E2-14461E49E4D2}"/>
              </a:ext>
            </a:extLst>
          </p:cNvPr>
          <p:cNvSpPr>
            <a:spLocks noGrp="1"/>
          </p:cNvSpPr>
          <p:nvPr>
            <p:ph type="sldNum" sz="quarter" idx="12"/>
          </p:nvPr>
        </p:nvSpPr>
        <p:spPr/>
        <p:txBody>
          <a:bodyPr/>
          <a:lstStyle/>
          <a:p>
            <a:fld id="{FCAC2A21-A90F-471D-AE97-B3148966C39F}" type="slidenum">
              <a:rPr lang="en-RW" smtClean="0"/>
              <a:t>‹#›</a:t>
            </a:fld>
            <a:endParaRPr lang="en-RW"/>
          </a:p>
        </p:txBody>
      </p:sp>
    </p:spTree>
    <p:extLst>
      <p:ext uri="{BB962C8B-B14F-4D97-AF65-F5344CB8AC3E}">
        <p14:creationId xmlns:p14="http://schemas.microsoft.com/office/powerpoint/2010/main" val="326532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B364-C445-ACAE-36CA-0371A3C4B6F8}"/>
              </a:ext>
            </a:extLst>
          </p:cNvPr>
          <p:cNvSpPr>
            <a:spLocks noGrp="1"/>
          </p:cNvSpPr>
          <p:nvPr>
            <p:ph type="dt" sz="half" idx="10"/>
          </p:nvPr>
        </p:nvSpPr>
        <p:spPr/>
        <p:txBody>
          <a:bodyPr/>
          <a:lstStyle/>
          <a:p>
            <a:fld id="{E5CDB304-EE1E-4905-AE0F-CD854E1672B9}" type="datetimeFigureOut">
              <a:rPr lang="en-RW" smtClean="0"/>
              <a:t>05/02/2025</a:t>
            </a:fld>
            <a:endParaRPr lang="en-RW"/>
          </a:p>
        </p:txBody>
      </p:sp>
      <p:sp>
        <p:nvSpPr>
          <p:cNvPr id="3" name="Footer Placeholder 2">
            <a:extLst>
              <a:ext uri="{FF2B5EF4-FFF2-40B4-BE49-F238E27FC236}">
                <a16:creationId xmlns:a16="http://schemas.microsoft.com/office/drawing/2014/main" id="{67FF5E5E-77EC-65B4-CDF1-585C4D36B373}"/>
              </a:ext>
            </a:extLst>
          </p:cNvPr>
          <p:cNvSpPr>
            <a:spLocks noGrp="1"/>
          </p:cNvSpPr>
          <p:nvPr>
            <p:ph type="ftr" sz="quarter" idx="11"/>
          </p:nvPr>
        </p:nvSpPr>
        <p:spPr/>
        <p:txBody>
          <a:bodyPr/>
          <a:lstStyle/>
          <a:p>
            <a:endParaRPr lang="en-RW"/>
          </a:p>
        </p:txBody>
      </p:sp>
      <p:sp>
        <p:nvSpPr>
          <p:cNvPr id="4" name="Slide Number Placeholder 3">
            <a:extLst>
              <a:ext uri="{FF2B5EF4-FFF2-40B4-BE49-F238E27FC236}">
                <a16:creationId xmlns:a16="http://schemas.microsoft.com/office/drawing/2014/main" id="{2C096C07-D1AB-284E-128F-5563F933915B}"/>
              </a:ext>
            </a:extLst>
          </p:cNvPr>
          <p:cNvSpPr>
            <a:spLocks noGrp="1"/>
          </p:cNvSpPr>
          <p:nvPr>
            <p:ph type="sldNum" sz="quarter" idx="12"/>
          </p:nvPr>
        </p:nvSpPr>
        <p:spPr/>
        <p:txBody>
          <a:bodyPr/>
          <a:lstStyle/>
          <a:p>
            <a:fld id="{FCAC2A21-A90F-471D-AE97-B3148966C39F}" type="slidenum">
              <a:rPr lang="en-RW" smtClean="0"/>
              <a:t>‹#›</a:t>
            </a:fld>
            <a:endParaRPr lang="en-RW"/>
          </a:p>
        </p:txBody>
      </p:sp>
    </p:spTree>
    <p:extLst>
      <p:ext uri="{BB962C8B-B14F-4D97-AF65-F5344CB8AC3E}">
        <p14:creationId xmlns:p14="http://schemas.microsoft.com/office/powerpoint/2010/main" val="366057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E191-4CD8-EAD2-2ADD-175F11E1C4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RW"/>
          </a:p>
        </p:txBody>
      </p:sp>
      <p:sp>
        <p:nvSpPr>
          <p:cNvPr id="3" name="Content Placeholder 2">
            <a:extLst>
              <a:ext uri="{FF2B5EF4-FFF2-40B4-BE49-F238E27FC236}">
                <a16:creationId xmlns:a16="http://schemas.microsoft.com/office/drawing/2014/main" id="{AAB4F8DF-ACBF-9B24-AF1C-29A322B9E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Text Placeholder 3">
            <a:extLst>
              <a:ext uri="{FF2B5EF4-FFF2-40B4-BE49-F238E27FC236}">
                <a16:creationId xmlns:a16="http://schemas.microsoft.com/office/drawing/2014/main" id="{425FEFD1-5274-38F8-FE26-BA3A73772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27DDB-0EB9-B50F-1287-046F79EAF562}"/>
              </a:ext>
            </a:extLst>
          </p:cNvPr>
          <p:cNvSpPr>
            <a:spLocks noGrp="1"/>
          </p:cNvSpPr>
          <p:nvPr>
            <p:ph type="dt" sz="half" idx="10"/>
          </p:nvPr>
        </p:nvSpPr>
        <p:spPr/>
        <p:txBody>
          <a:bodyPr/>
          <a:lstStyle/>
          <a:p>
            <a:fld id="{E5CDB304-EE1E-4905-AE0F-CD854E1672B9}" type="datetimeFigureOut">
              <a:rPr lang="en-RW" smtClean="0"/>
              <a:t>05/02/2025</a:t>
            </a:fld>
            <a:endParaRPr lang="en-RW"/>
          </a:p>
        </p:txBody>
      </p:sp>
      <p:sp>
        <p:nvSpPr>
          <p:cNvPr id="6" name="Footer Placeholder 5">
            <a:extLst>
              <a:ext uri="{FF2B5EF4-FFF2-40B4-BE49-F238E27FC236}">
                <a16:creationId xmlns:a16="http://schemas.microsoft.com/office/drawing/2014/main" id="{B5B8B549-C761-DF57-123E-420A0D4D78C9}"/>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DEA167B2-C8A5-E571-591D-BC32FD552BB5}"/>
              </a:ext>
            </a:extLst>
          </p:cNvPr>
          <p:cNvSpPr>
            <a:spLocks noGrp="1"/>
          </p:cNvSpPr>
          <p:nvPr>
            <p:ph type="sldNum" sz="quarter" idx="12"/>
          </p:nvPr>
        </p:nvSpPr>
        <p:spPr/>
        <p:txBody>
          <a:bodyPr/>
          <a:lstStyle/>
          <a:p>
            <a:fld id="{FCAC2A21-A90F-471D-AE97-B3148966C39F}" type="slidenum">
              <a:rPr lang="en-RW" smtClean="0"/>
              <a:t>‹#›</a:t>
            </a:fld>
            <a:endParaRPr lang="en-RW"/>
          </a:p>
        </p:txBody>
      </p:sp>
    </p:spTree>
    <p:extLst>
      <p:ext uri="{BB962C8B-B14F-4D97-AF65-F5344CB8AC3E}">
        <p14:creationId xmlns:p14="http://schemas.microsoft.com/office/powerpoint/2010/main" val="261575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3C83-293F-AF50-BE37-34195CB23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RW"/>
          </a:p>
        </p:txBody>
      </p:sp>
      <p:sp>
        <p:nvSpPr>
          <p:cNvPr id="3" name="Picture Placeholder 2">
            <a:extLst>
              <a:ext uri="{FF2B5EF4-FFF2-40B4-BE49-F238E27FC236}">
                <a16:creationId xmlns:a16="http://schemas.microsoft.com/office/drawing/2014/main" id="{1342F23B-516E-54B3-D727-9CEE160C8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W"/>
          </a:p>
        </p:txBody>
      </p:sp>
      <p:sp>
        <p:nvSpPr>
          <p:cNvPr id="4" name="Text Placeholder 3">
            <a:extLst>
              <a:ext uri="{FF2B5EF4-FFF2-40B4-BE49-F238E27FC236}">
                <a16:creationId xmlns:a16="http://schemas.microsoft.com/office/drawing/2014/main" id="{110C54DC-00C2-84A1-A3FA-EAC72121B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65D4F-98B9-7A65-A983-27449AA51E89}"/>
              </a:ext>
            </a:extLst>
          </p:cNvPr>
          <p:cNvSpPr>
            <a:spLocks noGrp="1"/>
          </p:cNvSpPr>
          <p:nvPr>
            <p:ph type="dt" sz="half" idx="10"/>
          </p:nvPr>
        </p:nvSpPr>
        <p:spPr/>
        <p:txBody>
          <a:bodyPr/>
          <a:lstStyle/>
          <a:p>
            <a:fld id="{E5CDB304-EE1E-4905-AE0F-CD854E1672B9}" type="datetimeFigureOut">
              <a:rPr lang="en-RW" smtClean="0"/>
              <a:t>05/02/2025</a:t>
            </a:fld>
            <a:endParaRPr lang="en-RW"/>
          </a:p>
        </p:txBody>
      </p:sp>
      <p:sp>
        <p:nvSpPr>
          <p:cNvPr id="6" name="Footer Placeholder 5">
            <a:extLst>
              <a:ext uri="{FF2B5EF4-FFF2-40B4-BE49-F238E27FC236}">
                <a16:creationId xmlns:a16="http://schemas.microsoft.com/office/drawing/2014/main" id="{AA284725-3B9C-850D-C21D-A588BDCAF199}"/>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B5992909-9096-3C3D-D7BE-D6B0804C6933}"/>
              </a:ext>
            </a:extLst>
          </p:cNvPr>
          <p:cNvSpPr>
            <a:spLocks noGrp="1"/>
          </p:cNvSpPr>
          <p:nvPr>
            <p:ph type="sldNum" sz="quarter" idx="12"/>
          </p:nvPr>
        </p:nvSpPr>
        <p:spPr/>
        <p:txBody>
          <a:bodyPr/>
          <a:lstStyle/>
          <a:p>
            <a:fld id="{FCAC2A21-A90F-471D-AE97-B3148966C39F}" type="slidenum">
              <a:rPr lang="en-RW" smtClean="0"/>
              <a:t>‹#›</a:t>
            </a:fld>
            <a:endParaRPr lang="en-RW"/>
          </a:p>
        </p:txBody>
      </p:sp>
    </p:spTree>
    <p:extLst>
      <p:ext uri="{BB962C8B-B14F-4D97-AF65-F5344CB8AC3E}">
        <p14:creationId xmlns:p14="http://schemas.microsoft.com/office/powerpoint/2010/main" val="119514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097652-A7E8-89F1-CB46-969608B34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RW"/>
          </a:p>
        </p:txBody>
      </p:sp>
      <p:sp>
        <p:nvSpPr>
          <p:cNvPr id="3" name="Text Placeholder 2">
            <a:extLst>
              <a:ext uri="{FF2B5EF4-FFF2-40B4-BE49-F238E27FC236}">
                <a16:creationId xmlns:a16="http://schemas.microsoft.com/office/drawing/2014/main" id="{96364440-34AC-05C9-35B8-15E2EA457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3DEEB0D4-679B-F831-28E8-B7C0BD2CD7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CDB304-EE1E-4905-AE0F-CD854E1672B9}" type="datetimeFigureOut">
              <a:rPr lang="en-RW" smtClean="0"/>
              <a:t>05/02/2025</a:t>
            </a:fld>
            <a:endParaRPr lang="en-RW"/>
          </a:p>
        </p:txBody>
      </p:sp>
      <p:sp>
        <p:nvSpPr>
          <p:cNvPr id="5" name="Footer Placeholder 4">
            <a:extLst>
              <a:ext uri="{FF2B5EF4-FFF2-40B4-BE49-F238E27FC236}">
                <a16:creationId xmlns:a16="http://schemas.microsoft.com/office/drawing/2014/main" id="{58EE9035-7849-303F-1AF7-56D1F156B6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RW"/>
          </a:p>
        </p:txBody>
      </p:sp>
      <p:sp>
        <p:nvSpPr>
          <p:cNvPr id="6" name="Slide Number Placeholder 5">
            <a:extLst>
              <a:ext uri="{FF2B5EF4-FFF2-40B4-BE49-F238E27FC236}">
                <a16:creationId xmlns:a16="http://schemas.microsoft.com/office/drawing/2014/main" id="{35DD6EC6-3874-1FE1-69D7-4C2DE3F61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AC2A21-A90F-471D-AE97-B3148966C39F}" type="slidenum">
              <a:rPr lang="en-RW" smtClean="0"/>
              <a:t>‹#›</a:t>
            </a:fld>
            <a:endParaRPr lang="en-RW"/>
          </a:p>
        </p:txBody>
      </p:sp>
    </p:spTree>
    <p:extLst>
      <p:ext uri="{BB962C8B-B14F-4D97-AF65-F5344CB8AC3E}">
        <p14:creationId xmlns:p14="http://schemas.microsoft.com/office/powerpoint/2010/main" val="2866128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5AEA-0CDC-015C-C968-38852D37703A}"/>
              </a:ext>
            </a:extLst>
          </p:cNvPr>
          <p:cNvSpPr>
            <a:spLocks noGrp="1"/>
          </p:cNvSpPr>
          <p:nvPr>
            <p:ph type="title"/>
          </p:nvPr>
        </p:nvSpPr>
        <p:spPr/>
        <p:txBody>
          <a:bodyPr>
            <a:normAutofit/>
          </a:bodyPr>
          <a:lstStyle/>
          <a:p>
            <a:pPr algn="ctr"/>
            <a:r>
              <a:rPr lang="en-US" altLang="en-US" sz="3200" b="1" dirty="0"/>
              <a:t>Unit 3: Theories of learning </a:t>
            </a:r>
            <a:r>
              <a:rPr lang="en-US" sz="3200" b="1" dirty="0"/>
              <a:t>and their application in the T/L process</a:t>
            </a:r>
            <a:endParaRPr lang="en-RW" sz="3200" dirty="0"/>
          </a:p>
        </p:txBody>
      </p:sp>
      <p:sp>
        <p:nvSpPr>
          <p:cNvPr id="3" name="Text Placeholder 2">
            <a:extLst>
              <a:ext uri="{FF2B5EF4-FFF2-40B4-BE49-F238E27FC236}">
                <a16:creationId xmlns:a16="http://schemas.microsoft.com/office/drawing/2014/main" id="{BA62F148-0C1C-16DC-AF8C-32FF1A70F256}"/>
              </a:ext>
            </a:extLst>
          </p:cNvPr>
          <p:cNvSpPr>
            <a:spLocks noGrp="1"/>
          </p:cNvSpPr>
          <p:nvPr>
            <p:ph type="body" idx="1"/>
          </p:nvPr>
        </p:nvSpPr>
        <p:spPr/>
        <p:txBody>
          <a:bodyPr/>
          <a:lstStyle/>
          <a:p>
            <a:endParaRPr lang="en-RW"/>
          </a:p>
        </p:txBody>
      </p:sp>
    </p:spTree>
    <p:extLst>
      <p:ext uri="{BB962C8B-B14F-4D97-AF65-F5344CB8AC3E}">
        <p14:creationId xmlns:p14="http://schemas.microsoft.com/office/powerpoint/2010/main" val="347304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b="1" dirty="0"/>
            </a:br>
            <a:r>
              <a:rPr lang="en-US" sz="3200" b="1" dirty="0"/>
              <a:t>Learning by association or Classical conditioning</a:t>
            </a:r>
            <a:br>
              <a:rPr lang="en-US" b="1" dirty="0"/>
            </a:br>
            <a:endParaRPr lang="en-US" dirty="0"/>
          </a:p>
        </p:txBody>
      </p:sp>
      <p:sp>
        <p:nvSpPr>
          <p:cNvPr id="3" name="Content Placeholder 2"/>
          <p:cNvSpPr>
            <a:spLocks noGrp="1"/>
          </p:cNvSpPr>
          <p:nvPr>
            <p:ph idx="1"/>
          </p:nvPr>
        </p:nvSpPr>
        <p:spPr/>
        <p:txBody>
          <a:bodyPr>
            <a:normAutofit/>
          </a:bodyPr>
          <a:lstStyle/>
          <a:p>
            <a:pPr algn="just"/>
            <a:r>
              <a:rPr lang="en-US" sz="2600" dirty="0"/>
              <a:t>Pavlov had identified a fundamental type of </a:t>
            </a:r>
            <a:r>
              <a:rPr lang="en-US" sz="2600" b="1" dirty="0"/>
              <a:t>learning by association</a:t>
            </a:r>
            <a:r>
              <a:rPr lang="en-US" sz="2600" dirty="0"/>
              <a:t> called</a:t>
            </a:r>
            <a:r>
              <a:rPr lang="en-US" sz="2600" b="1" dirty="0"/>
              <a:t> </a:t>
            </a:r>
            <a:r>
              <a:rPr lang="en-US" sz="2600" b="1" i="1" dirty="0"/>
              <a:t>classical conditioning</a:t>
            </a:r>
            <a:r>
              <a:rPr lang="en-US" sz="2600" dirty="0"/>
              <a:t>.</a:t>
            </a:r>
          </a:p>
          <a:p>
            <a:pPr algn="just"/>
            <a:r>
              <a:rPr lang="en-US" sz="2600" dirty="0"/>
              <a:t>Classical conditioning refers to </a:t>
            </a:r>
            <a:r>
              <a:rPr lang="en-US" sz="2600" b="1" i="1" dirty="0"/>
              <a:t>learning that occurs when a neutral stimulus (e.g., sound of the bell) becomes associated with a stimulus (e.g., food) that naturally produces a behavior</a:t>
            </a:r>
            <a:r>
              <a:rPr lang="en-US" sz="2600" dirty="0"/>
              <a:t>. After the association is learned, the previously </a:t>
            </a:r>
            <a:r>
              <a:rPr lang="en-US" sz="2600" b="1" dirty="0"/>
              <a:t>neutral stimulus is sufficient to produce the behavior</a:t>
            </a:r>
            <a:r>
              <a:rPr lang="en-US" sz="2600" dirty="0"/>
              <a:t>.</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72DC-981C-5D33-DFFF-E4CB0DF8A385}"/>
              </a:ext>
            </a:extLst>
          </p:cNvPr>
          <p:cNvSpPr>
            <a:spLocks noGrp="1"/>
          </p:cNvSpPr>
          <p:nvPr>
            <p:ph type="title"/>
          </p:nvPr>
        </p:nvSpPr>
        <p:spPr/>
        <p:txBody>
          <a:bodyPr/>
          <a:lstStyle/>
          <a:p>
            <a:r>
              <a:rPr lang="en-US" sz="3200" b="1" dirty="0"/>
              <a:t>The distance between actual and potential knowledge</a:t>
            </a:r>
            <a:endParaRPr lang="en-RW" sz="3200" b="1" dirty="0"/>
          </a:p>
        </p:txBody>
      </p:sp>
      <p:sp>
        <p:nvSpPr>
          <p:cNvPr id="3" name="Content Placeholder 2">
            <a:extLst>
              <a:ext uri="{FF2B5EF4-FFF2-40B4-BE49-F238E27FC236}">
                <a16:creationId xmlns:a16="http://schemas.microsoft.com/office/drawing/2014/main" id="{02BF758F-742B-5F65-B72F-BE9F1251C24B}"/>
              </a:ext>
            </a:extLst>
          </p:cNvPr>
          <p:cNvSpPr>
            <a:spLocks noGrp="1"/>
          </p:cNvSpPr>
          <p:nvPr>
            <p:ph idx="1"/>
          </p:nvPr>
        </p:nvSpPr>
        <p:spPr>
          <a:xfrm>
            <a:off x="914400" y="1295400"/>
            <a:ext cx="9601200" cy="5380703"/>
          </a:xfrm>
        </p:spPr>
        <p:txBody>
          <a:bodyPr>
            <a:normAutofit lnSpcReduction="10000"/>
          </a:bodyPr>
          <a:lstStyle/>
          <a:p>
            <a:pPr algn="just">
              <a:lnSpc>
                <a:spcPct val="107000"/>
              </a:lnSpc>
              <a:spcAft>
                <a:spcPts val="800"/>
              </a:spcAft>
              <a:buSzPts val="1000"/>
              <a:buFont typeface="Symbol" panose="05050102010706020507" pitchFamily="18" charset="2"/>
              <a:buChar char=""/>
              <a:tabLst>
                <a:tab pos="457200" algn="l"/>
              </a:tabLst>
            </a:pPr>
            <a:r>
              <a:rPr lang="en-RW" sz="2400" dirty="0">
                <a:latin typeface="Aptos" panose="020B0004020202020204" pitchFamily="34" charset="0"/>
                <a:ea typeface="Aptos" panose="020B0004020202020204" pitchFamily="34" charset="0"/>
                <a:cs typeface="Times New Roman" panose="02020603050405020304" pitchFamily="18" charset="0"/>
              </a:rPr>
              <a:t>The concept of the </a:t>
            </a:r>
            <a:r>
              <a:rPr lang="en-RW" sz="2400" b="1" dirty="0">
                <a:latin typeface="Aptos" panose="020B0004020202020204" pitchFamily="34" charset="0"/>
                <a:ea typeface="Aptos" panose="020B0004020202020204" pitchFamily="34" charset="0"/>
                <a:cs typeface="Times New Roman" panose="02020603050405020304" pitchFamily="18" charset="0"/>
              </a:rPr>
              <a:t>distance between actual and potential knowledge</a:t>
            </a:r>
            <a:r>
              <a:rPr lang="en-RW" sz="2400" dirty="0">
                <a:latin typeface="Aptos" panose="020B0004020202020204" pitchFamily="34" charset="0"/>
                <a:ea typeface="Aptos" panose="020B0004020202020204" pitchFamily="34" charset="0"/>
                <a:cs typeface="Times New Roman" panose="02020603050405020304" pitchFamily="18" charset="0"/>
              </a:rPr>
              <a:t> is closely related to </a:t>
            </a:r>
            <a:r>
              <a:rPr lang="en-RW" sz="2400" b="1" dirty="0">
                <a:latin typeface="Aptos" panose="020B0004020202020204" pitchFamily="34" charset="0"/>
                <a:ea typeface="Aptos" panose="020B0004020202020204" pitchFamily="34" charset="0"/>
                <a:cs typeface="Times New Roman" panose="02020603050405020304" pitchFamily="18" charset="0"/>
              </a:rPr>
              <a:t>Lev Vygotsky’s</a:t>
            </a:r>
            <a:r>
              <a:rPr lang="en-US" sz="2400" b="1" dirty="0">
                <a:latin typeface="Aptos" panose="020B0004020202020204" pitchFamily="34" charset="0"/>
                <a:ea typeface="Aptos" panose="020B0004020202020204" pitchFamily="34" charset="0"/>
                <a:cs typeface="Times New Roman" panose="02020603050405020304" pitchFamily="18" charset="0"/>
              </a:rPr>
              <a:t> concept of </a:t>
            </a:r>
            <a:r>
              <a:rPr lang="en-RW" sz="2400" dirty="0">
                <a:latin typeface="Aptos" panose="020B0004020202020204" pitchFamily="34" charset="0"/>
                <a:ea typeface="Aptos" panose="020B0004020202020204" pitchFamily="34" charset="0"/>
                <a:cs typeface="Times New Roman" panose="02020603050405020304" pitchFamily="18" charset="0"/>
              </a:rPr>
              <a:t> the </a:t>
            </a:r>
            <a:r>
              <a:rPr lang="en-RW" sz="2400" b="1" dirty="0">
                <a:latin typeface="Aptos" panose="020B0004020202020204" pitchFamily="34" charset="0"/>
                <a:ea typeface="Aptos" panose="020B0004020202020204" pitchFamily="34" charset="0"/>
                <a:cs typeface="Times New Roman" panose="02020603050405020304" pitchFamily="18" charset="0"/>
              </a:rPr>
              <a:t>Zone of Proximal Development (ZPD)</a:t>
            </a:r>
            <a:r>
              <a:rPr lang="en-US" sz="2400" b="1" dirty="0">
                <a:latin typeface="Aptos" panose="020B0004020202020204" pitchFamily="34" charset="0"/>
                <a:ea typeface="Aptos" panose="020B0004020202020204" pitchFamily="34" charset="0"/>
                <a:cs typeface="Times New Roman" panose="02020603050405020304" pitchFamily="18" charset="0"/>
              </a:rPr>
              <a:t>, </a:t>
            </a:r>
            <a:r>
              <a:rPr lang="en-RW" sz="2400" dirty="0">
                <a:latin typeface="Aptos" panose="020B0004020202020204" pitchFamily="34" charset="0"/>
                <a:ea typeface="Aptos" panose="020B0004020202020204" pitchFamily="34" charset="0"/>
                <a:cs typeface="Times New Roman" panose="02020603050405020304" pitchFamily="18" charset="0"/>
              </a:rPr>
              <a:t>which is the space between what a learner can do alone and what they can do with guidance.</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Actual knowledge</a:t>
            </a:r>
            <a:r>
              <a:rPr lang="en-RW" sz="2400" dirty="0">
                <a:latin typeface="Aptos" panose="020B0004020202020204" pitchFamily="34" charset="0"/>
                <a:ea typeface="Aptos" panose="020B0004020202020204" pitchFamily="34" charset="0"/>
                <a:cs typeface="Times New Roman" panose="02020603050405020304" pitchFamily="18" charset="0"/>
              </a:rPr>
              <a:t> refers to the information, skills, and understanding that a learner has already mastered or is capable of doing independently. </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Aptos" panose="020B0004020202020204" pitchFamily="34" charset="0"/>
                <a:ea typeface="Aptos" panose="020B0004020202020204" pitchFamily="34" charset="0"/>
                <a:cs typeface="Times New Roman" panose="02020603050405020304" pitchFamily="18" charset="0"/>
              </a:rPr>
              <a:t>It represents the learner's current cognitive abilities and what they can perform or accomplish without assistance.</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Example</a:t>
            </a:r>
            <a:r>
              <a:rPr lang="en-RW" sz="2400" dirty="0">
                <a:latin typeface="Aptos" panose="020B0004020202020204" pitchFamily="34" charset="0"/>
                <a:ea typeface="Aptos" panose="020B0004020202020204" pitchFamily="34" charset="0"/>
                <a:cs typeface="Times New Roman" panose="02020603050405020304" pitchFamily="18" charset="0"/>
              </a:rPr>
              <a:t>: A student who can independently add and subtract numbers or solve simple math problems has mastered basic arithmetic skills and has actual knowledge in that domain.</a:t>
            </a:r>
          </a:p>
          <a:p>
            <a:endParaRPr lang="en-RW" dirty="0"/>
          </a:p>
        </p:txBody>
      </p:sp>
    </p:spTree>
    <p:extLst>
      <p:ext uri="{BB962C8B-B14F-4D97-AF65-F5344CB8AC3E}">
        <p14:creationId xmlns:p14="http://schemas.microsoft.com/office/powerpoint/2010/main" val="3848420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E80C-F042-84B7-0031-C658AFEB1711}"/>
              </a:ext>
            </a:extLst>
          </p:cNvPr>
          <p:cNvSpPr>
            <a:spLocks noGrp="1"/>
          </p:cNvSpPr>
          <p:nvPr>
            <p:ph type="title"/>
          </p:nvPr>
        </p:nvSpPr>
        <p:spPr/>
        <p:txBody>
          <a:bodyPr/>
          <a:lstStyle/>
          <a:p>
            <a:r>
              <a:rPr lang="en-US" sz="3200" b="1" dirty="0"/>
              <a:t>The distance between actual and potential knowledge</a:t>
            </a:r>
            <a:endParaRPr lang="en-RW" sz="3200" dirty="0"/>
          </a:p>
        </p:txBody>
      </p:sp>
      <p:sp>
        <p:nvSpPr>
          <p:cNvPr id="3" name="Content Placeholder 2">
            <a:extLst>
              <a:ext uri="{FF2B5EF4-FFF2-40B4-BE49-F238E27FC236}">
                <a16:creationId xmlns:a16="http://schemas.microsoft.com/office/drawing/2014/main" id="{55FAA9B9-6B9E-22A6-A3C8-6D5A03ECED32}"/>
              </a:ext>
            </a:extLst>
          </p:cNvPr>
          <p:cNvSpPr>
            <a:spLocks noGrp="1"/>
          </p:cNvSpPr>
          <p:nvPr>
            <p:ph idx="1"/>
          </p:nvPr>
        </p:nvSpPr>
        <p:spPr/>
        <p:txBody>
          <a:bodyPr/>
          <a:lstStyle/>
          <a:p>
            <a:pPr marL="342900" indent="-342900" algn="just">
              <a:lnSpc>
                <a:spcPct val="107000"/>
              </a:lnSpc>
              <a:spcAft>
                <a:spcPts val="800"/>
              </a:spcAft>
              <a:buSzPts val="1000"/>
              <a:buFont typeface="Symbol" panose="05050102010706020507" pitchFamily="18" charset="2"/>
              <a:buChar char=""/>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Potential knowledge</a:t>
            </a:r>
            <a:r>
              <a:rPr lang="en-RW" sz="2400" dirty="0">
                <a:latin typeface="Aptos" panose="020B0004020202020204" pitchFamily="34" charset="0"/>
                <a:ea typeface="Aptos" panose="020B0004020202020204" pitchFamily="34" charset="0"/>
                <a:cs typeface="Times New Roman" panose="02020603050405020304" pitchFamily="18" charset="0"/>
              </a:rPr>
              <a:t> refers to what a learner is capable of understanding or achieving, but cannot yet do independently.</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Aptos" panose="020B0004020202020204" pitchFamily="34" charset="0"/>
                <a:ea typeface="Aptos" panose="020B0004020202020204" pitchFamily="34" charset="0"/>
                <a:cs typeface="Times New Roman" panose="02020603050405020304" pitchFamily="18" charset="0"/>
              </a:rPr>
              <a:t> It represents the learner’s capacity to acquire new knowledge or skills with the assistance of a more knowledgeable person (such as a teacher or peer). </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Example</a:t>
            </a:r>
            <a:r>
              <a:rPr lang="en-RW" sz="2400" dirty="0">
                <a:latin typeface="Aptos" panose="020B0004020202020204" pitchFamily="34" charset="0"/>
                <a:ea typeface="Aptos" panose="020B0004020202020204" pitchFamily="34" charset="0"/>
                <a:cs typeface="Times New Roman" panose="02020603050405020304" pitchFamily="18" charset="0"/>
              </a:rPr>
              <a:t>: A student who is currently unable to solve a complex algebraic equation but has the capacity to do so with some guidance from a teacher would be seen as having potential knowledge in algebra.</a:t>
            </a:r>
          </a:p>
          <a:p>
            <a:endParaRPr lang="en-RW" dirty="0"/>
          </a:p>
        </p:txBody>
      </p:sp>
    </p:spTree>
    <p:extLst>
      <p:ext uri="{BB962C8B-B14F-4D97-AF65-F5344CB8AC3E}">
        <p14:creationId xmlns:p14="http://schemas.microsoft.com/office/powerpoint/2010/main" val="12087232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ECB5-DB45-08EA-E9F6-B5BBACA34F5B}"/>
              </a:ext>
            </a:extLst>
          </p:cNvPr>
          <p:cNvSpPr>
            <a:spLocks noGrp="1"/>
          </p:cNvSpPr>
          <p:nvPr>
            <p:ph type="title"/>
          </p:nvPr>
        </p:nvSpPr>
        <p:spPr/>
        <p:txBody>
          <a:bodyPr/>
          <a:lstStyle/>
          <a:p>
            <a:r>
              <a:rPr lang="en-US" sz="3200" b="1" dirty="0"/>
              <a:t>The distance between actual and potential knowledge</a:t>
            </a:r>
            <a:endParaRPr lang="en-RW" sz="3200" dirty="0"/>
          </a:p>
        </p:txBody>
      </p:sp>
      <p:sp>
        <p:nvSpPr>
          <p:cNvPr id="3" name="Content Placeholder 2">
            <a:extLst>
              <a:ext uri="{FF2B5EF4-FFF2-40B4-BE49-F238E27FC236}">
                <a16:creationId xmlns:a16="http://schemas.microsoft.com/office/drawing/2014/main" id="{602AD103-9599-ADA3-88EB-BDC797DF1818}"/>
              </a:ext>
            </a:extLst>
          </p:cNvPr>
          <p:cNvSpPr>
            <a:spLocks noGrp="1"/>
          </p:cNvSpPr>
          <p:nvPr>
            <p:ph idx="1"/>
          </p:nvPr>
        </p:nvSpPr>
        <p:spPr>
          <a:xfrm>
            <a:off x="838200" y="1600200"/>
            <a:ext cx="9692148" cy="4525297"/>
          </a:xfrm>
        </p:spPr>
        <p:txBody>
          <a:bodyPr/>
          <a:lstStyle/>
          <a:p>
            <a:pPr algn="just"/>
            <a:r>
              <a:rPr lang="en-RW" sz="2400" dirty="0">
                <a:latin typeface="Aptos" panose="020B0004020202020204" pitchFamily="34" charset="0"/>
                <a:ea typeface="Aptos" panose="020B0004020202020204" pitchFamily="34" charset="0"/>
                <a:cs typeface="Times New Roman" panose="02020603050405020304" pitchFamily="18" charset="0"/>
              </a:rPr>
              <a:t>The distance between actual and potential knowledge illustrates </a:t>
            </a:r>
            <a:r>
              <a:rPr lang="en-RW" sz="2400" b="1" dirty="0">
                <a:latin typeface="Aptos" panose="020B0004020202020204" pitchFamily="34" charset="0"/>
                <a:ea typeface="Aptos" panose="020B0004020202020204" pitchFamily="34" charset="0"/>
                <a:cs typeface="Times New Roman" panose="02020603050405020304" pitchFamily="18" charset="0"/>
              </a:rPr>
              <a:t>the gap between what a learner can do on their own</a:t>
            </a:r>
            <a:r>
              <a:rPr lang="en-US" sz="2400" b="1" dirty="0">
                <a:latin typeface="Aptos" panose="020B0004020202020204" pitchFamily="34" charset="0"/>
                <a:ea typeface="Aptos" panose="020B0004020202020204" pitchFamily="34" charset="0"/>
                <a:cs typeface="Times New Roman" panose="02020603050405020304" pitchFamily="18" charset="0"/>
              </a:rPr>
              <a:t> or </a:t>
            </a:r>
            <a:r>
              <a:rPr lang="en-RW" sz="2400" b="1" dirty="0">
                <a:latin typeface="Aptos" panose="020B0004020202020204" pitchFamily="34" charset="0"/>
                <a:ea typeface="Aptos" panose="020B0004020202020204" pitchFamily="34" charset="0"/>
                <a:cs typeface="Times New Roman" panose="02020603050405020304" pitchFamily="18" charset="0"/>
              </a:rPr>
              <a:t>what a learner currently knows</a:t>
            </a:r>
            <a:r>
              <a:rPr lang="en-US" sz="2400" b="1" dirty="0">
                <a:latin typeface="Aptos" panose="020B0004020202020204" pitchFamily="34" charset="0"/>
                <a:ea typeface="Aptos" panose="020B0004020202020204" pitchFamily="34" charset="0"/>
                <a:cs typeface="Times New Roman" panose="02020603050405020304" pitchFamily="18" charset="0"/>
              </a:rPr>
              <a:t> (actual knowledge)</a:t>
            </a:r>
            <a:r>
              <a:rPr lang="en-RW" sz="2400" b="1" dirty="0">
                <a:latin typeface="Aptos" panose="020B0004020202020204" pitchFamily="34" charset="0"/>
                <a:ea typeface="Aptos" panose="020B0004020202020204" pitchFamily="34" charset="0"/>
                <a:cs typeface="Times New Roman" panose="02020603050405020304" pitchFamily="18" charset="0"/>
              </a:rPr>
              <a:t> and what they can accomplish with guidance</a:t>
            </a:r>
            <a:r>
              <a:rPr lang="en-US" sz="2400" b="1" dirty="0">
                <a:latin typeface="Aptos" panose="020B0004020202020204" pitchFamily="34" charset="0"/>
                <a:ea typeface="Aptos" panose="020B0004020202020204" pitchFamily="34" charset="0"/>
                <a:cs typeface="Times New Roman" panose="02020603050405020304" pitchFamily="18" charset="0"/>
              </a:rPr>
              <a:t> or </a:t>
            </a:r>
            <a:r>
              <a:rPr lang="en-RW" sz="2400" b="1" dirty="0">
                <a:latin typeface="Aptos" panose="020B0004020202020204" pitchFamily="34" charset="0"/>
                <a:ea typeface="Aptos" panose="020B0004020202020204" pitchFamily="34" charset="0"/>
                <a:cs typeface="Times New Roman" panose="02020603050405020304" pitchFamily="18" charset="0"/>
              </a:rPr>
              <a:t>what they can potentially learn with the assistance of a more knowledgeable person</a:t>
            </a:r>
            <a:r>
              <a:rPr lang="en-US" sz="2400" b="1" dirty="0">
                <a:latin typeface="Aptos" panose="020B0004020202020204" pitchFamily="34" charset="0"/>
                <a:ea typeface="Aptos" panose="020B0004020202020204" pitchFamily="34" charset="0"/>
                <a:cs typeface="Times New Roman" panose="02020603050405020304" pitchFamily="18" charset="0"/>
              </a:rPr>
              <a:t> such as a teacher  or peer (potential knowledge)</a:t>
            </a:r>
            <a:r>
              <a:rPr lang="en-RW" sz="2400" dirty="0">
                <a:latin typeface="Aptos" panose="020B0004020202020204" pitchFamily="34" charset="0"/>
                <a:ea typeface="Aptos" panose="020B0004020202020204" pitchFamily="34" charset="0"/>
                <a:cs typeface="Times New Roman" panose="02020603050405020304" pitchFamily="18" charset="0"/>
              </a:rPr>
              <a:t>. </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algn="just"/>
            <a:r>
              <a:rPr lang="en-RW" sz="2400" dirty="0">
                <a:latin typeface="Aptos" panose="020B0004020202020204" pitchFamily="34" charset="0"/>
                <a:ea typeface="Aptos" panose="020B0004020202020204" pitchFamily="34" charset="0"/>
                <a:cs typeface="Times New Roman" panose="02020603050405020304" pitchFamily="18" charset="0"/>
              </a:rPr>
              <a:t>Th</a:t>
            </a:r>
            <a:r>
              <a:rPr lang="en-US" sz="2400" dirty="0">
                <a:latin typeface="Aptos" panose="020B0004020202020204" pitchFamily="34" charset="0"/>
                <a:ea typeface="Aptos" panose="020B0004020202020204" pitchFamily="34" charset="0"/>
                <a:cs typeface="Times New Roman" panose="02020603050405020304" pitchFamily="18" charset="0"/>
              </a:rPr>
              <a:t>at</a:t>
            </a:r>
            <a:r>
              <a:rPr lang="en-RW" sz="2400" dirty="0">
                <a:latin typeface="Aptos" panose="020B0004020202020204" pitchFamily="34" charset="0"/>
                <a:ea typeface="Aptos" panose="020B0004020202020204" pitchFamily="34" charset="0"/>
                <a:cs typeface="Times New Roman" panose="02020603050405020304" pitchFamily="18" charset="0"/>
              </a:rPr>
              <a:t> gap forms the basis for significant cognitive growth and learning. </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algn="just"/>
            <a:r>
              <a:rPr lang="en-RW" sz="2400" dirty="0">
                <a:latin typeface="Aptos" panose="020B0004020202020204" pitchFamily="34" charset="0"/>
                <a:ea typeface="Aptos" panose="020B0004020202020204" pitchFamily="34" charset="0"/>
                <a:cs typeface="Times New Roman" panose="02020603050405020304" pitchFamily="18" charset="0"/>
              </a:rPr>
              <a:t>By understanding and leveraging this distance, </a:t>
            </a:r>
            <a:r>
              <a:rPr lang="en-US" sz="2400" dirty="0">
                <a:latin typeface="Aptos" panose="020B0004020202020204" pitchFamily="34" charset="0"/>
                <a:ea typeface="Aptos" panose="020B0004020202020204" pitchFamily="34" charset="0"/>
                <a:cs typeface="Times New Roman" panose="02020603050405020304" pitchFamily="18" charset="0"/>
              </a:rPr>
              <a:t>teachers </a:t>
            </a:r>
            <a:r>
              <a:rPr lang="en-RW" sz="2400" dirty="0">
                <a:latin typeface="Aptos" panose="020B0004020202020204" pitchFamily="34" charset="0"/>
                <a:ea typeface="Aptos" panose="020B0004020202020204" pitchFamily="34" charset="0"/>
                <a:cs typeface="Times New Roman" panose="02020603050405020304" pitchFamily="18" charset="0"/>
              </a:rPr>
              <a:t>can provide effective mediation, guiding learners to new levels of understanding and ability, thus fostering growth and development.</a:t>
            </a:r>
            <a:endParaRPr lang="en-US" sz="2400" dirty="0">
              <a:latin typeface="Aptos" panose="020B0004020202020204" pitchFamily="34" charset="0"/>
              <a:ea typeface="Aptos" panose="020B0004020202020204" pitchFamily="34" charset="0"/>
              <a:cs typeface="Times New Roman" panose="02020603050405020304" pitchFamily="18" charset="0"/>
            </a:endParaRPr>
          </a:p>
          <a:p>
            <a:endParaRPr lang="en-RW" sz="2400" dirty="0">
              <a:latin typeface="Aptos" panose="020B0004020202020204" pitchFamily="34" charset="0"/>
              <a:ea typeface="Aptos" panose="020B0004020202020204" pitchFamily="34" charset="0"/>
              <a:cs typeface="Times New Roman" panose="02020603050405020304" pitchFamily="18" charset="0"/>
            </a:endParaRPr>
          </a:p>
          <a:p>
            <a:endParaRPr lang="en-RW" dirty="0"/>
          </a:p>
        </p:txBody>
      </p:sp>
    </p:spTree>
    <p:extLst>
      <p:ext uri="{BB962C8B-B14F-4D97-AF65-F5344CB8AC3E}">
        <p14:creationId xmlns:p14="http://schemas.microsoft.com/office/powerpoint/2010/main" val="41818741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1A86-61A7-C860-FFE9-59F8ED397532}"/>
              </a:ext>
            </a:extLst>
          </p:cNvPr>
          <p:cNvSpPr>
            <a:spLocks noGrp="1"/>
          </p:cNvSpPr>
          <p:nvPr>
            <p:ph type="title"/>
          </p:nvPr>
        </p:nvSpPr>
        <p:spPr>
          <a:xfrm>
            <a:off x="1981200" y="274638"/>
            <a:ext cx="8229600" cy="1096962"/>
          </a:xfrm>
        </p:spPr>
        <p:txBody>
          <a:bodyPr>
            <a:normAutofit fontScale="90000"/>
          </a:bodyPr>
          <a:lstStyle/>
          <a:p>
            <a:br>
              <a:rPr lang="en-US" sz="2400" b="1" dirty="0">
                <a:latin typeface="Aptos" panose="020B0004020202020204" pitchFamily="34" charset="0"/>
                <a:ea typeface="Aptos" panose="020B0004020202020204" pitchFamily="34" charset="0"/>
                <a:cs typeface="Times New Roman" panose="02020603050405020304" pitchFamily="18" charset="0"/>
              </a:rPr>
            </a:br>
            <a:br>
              <a:rPr lang="en-US" sz="2400" b="1" dirty="0">
                <a:latin typeface="Aptos" panose="020B0004020202020204" pitchFamily="34" charset="0"/>
                <a:ea typeface="Aptos" panose="020B0004020202020204" pitchFamily="34" charset="0"/>
                <a:cs typeface="Times New Roman" panose="02020603050405020304" pitchFamily="18" charset="0"/>
              </a:rPr>
            </a:br>
            <a:r>
              <a:rPr lang="en-US" sz="2400" b="1" dirty="0">
                <a:latin typeface="Aptos" panose="020B0004020202020204" pitchFamily="34" charset="0"/>
                <a:ea typeface="Aptos" panose="020B0004020202020204" pitchFamily="34" charset="0"/>
                <a:cs typeface="Times New Roman" panose="02020603050405020304" pitchFamily="18" charset="0"/>
              </a:rPr>
              <a:t>Key aspects of the r</a:t>
            </a:r>
            <a:r>
              <a:rPr lang="en-RW" sz="2400" b="1" dirty="0" err="1">
                <a:latin typeface="Aptos" panose="020B0004020202020204" pitchFamily="34" charset="0"/>
                <a:ea typeface="Aptos" panose="020B0004020202020204" pitchFamily="34" charset="0"/>
                <a:cs typeface="Times New Roman" panose="02020603050405020304" pitchFamily="18" charset="0"/>
              </a:rPr>
              <a:t>elationship</a:t>
            </a:r>
            <a:r>
              <a:rPr lang="en-RW" sz="2400" b="1" dirty="0">
                <a:latin typeface="Aptos" panose="020B0004020202020204" pitchFamily="34" charset="0"/>
                <a:ea typeface="Aptos" panose="020B0004020202020204" pitchFamily="34" charset="0"/>
                <a:cs typeface="Times New Roman" panose="02020603050405020304" pitchFamily="18" charset="0"/>
              </a:rPr>
              <a:t> Between Actual and Potential Knowledge</a:t>
            </a:r>
            <a:r>
              <a:rPr lang="en-US" sz="2400" b="1" dirty="0">
                <a:latin typeface="Aptos" panose="020B0004020202020204" pitchFamily="34" charset="0"/>
                <a:ea typeface="Aptos" panose="020B0004020202020204" pitchFamily="34" charset="0"/>
                <a:cs typeface="Times New Roman" panose="02020603050405020304" pitchFamily="18" charset="0"/>
              </a:rPr>
              <a:t>: ZPD, Mediated learning and scaffolding</a:t>
            </a:r>
            <a:br>
              <a:rPr lang="en-RW" sz="1800" dirty="0">
                <a:latin typeface="Aptos" panose="020B0004020202020204" pitchFamily="34" charset="0"/>
                <a:ea typeface="Aptos" panose="020B0004020202020204" pitchFamily="34" charset="0"/>
                <a:cs typeface="Times New Roman" panose="02020603050405020304" pitchFamily="18" charset="0"/>
              </a:rPr>
            </a:br>
            <a:endParaRPr lang="en-RW" dirty="0"/>
          </a:p>
        </p:txBody>
      </p:sp>
      <p:sp>
        <p:nvSpPr>
          <p:cNvPr id="3" name="Content Placeholder 2">
            <a:extLst>
              <a:ext uri="{FF2B5EF4-FFF2-40B4-BE49-F238E27FC236}">
                <a16:creationId xmlns:a16="http://schemas.microsoft.com/office/drawing/2014/main" id="{77835169-277A-1F20-B2AB-9BEB2D800B40}"/>
              </a:ext>
            </a:extLst>
          </p:cNvPr>
          <p:cNvSpPr>
            <a:spLocks noGrp="1"/>
          </p:cNvSpPr>
          <p:nvPr>
            <p:ph idx="1"/>
          </p:nvPr>
        </p:nvSpPr>
        <p:spPr>
          <a:xfrm>
            <a:off x="1317523" y="1219200"/>
            <a:ext cx="8893277" cy="4847303"/>
          </a:xfrm>
        </p:spPr>
        <p:txBody>
          <a:bodyPr/>
          <a:lstStyle/>
          <a:p>
            <a:pPr algn="just"/>
            <a:r>
              <a:rPr lang="en-US" sz="2000" b="1" dirty="0">
                <a:highlight>
                  <a:srgbClr val="00FFFF"/>
                </a:highlight>
                <a:latin typeface="Aptos" panose="020B0004020202020204" pitchFamily="34" charset="0"/>
                <a:ea typeface="Aptos" panose="020B0004020202020204" pitchFamily="34" charset="0"/>
                <a:cs typeface="Times New Roman" panose="02020603050405020304" pitchFamily="18" charset="0"/>
              </a:rPr>
              <a:t>The </a:t>
            </a:r>
            <a:r>
              <a:rPr lang="en-RW" sz="2000" b="1" dirty="0">
                <a:highlight>
                  <a:srgbClr val="00FFFF"/>
                </a:highlight>
                <a:latin typeface="Aptos" panose="020B0004020202020204" pitchFamily="34" charset="0"/>
                <a:ea typeface="Aptos" panose="020B0004020202020204" pitchFamily="34" charset="0"/>
                <a:cs typeface="Times New Roman" panose="02020603050405020304" pitchFamily="18" charset="0"/>
              </a:rPr>
              <a:t>difference </a:t>
            </a:r>
            <a:r>
              <a:rPr lang="en-RW" sz="2000" dirty="0">
                <a:latin typeface="Aptos" panose="020B0004020202020204" pitchFamily="34" charset="0"/>
                <a:ea typeface="Aptos" panose="020B0004020202020204" pitchFamily="34" charset="0"/>
                <a:cs typeface="Times New Roman" panose="02020603050405020304" pitchFamily="18" charset="0"/>
              </a:rPr>
              <a:t>between actual knowledge (what the learner can do independently) and potential knowledge (what the learner can do with help)</a:t>
            </a:r>
            <a:r>
              <a:rPr lang="en-US" sz="2000" dirty="0">
                <a:latin typeface="Aptos" panose="020B0004020202020204" pitchFamily="34" charset="0"/>
                <a:ea typeface="Aptos" panose="020B0004020202020204" pitchFamily="34" charset="0"/>
                <a:cs typeface="Times New Roman" panose="02020603050405020304" pitchFamily="18" charset="0"/>
              </a:rPr>
              <a:t> is </a:t>
            </a:r>
            <a:r>
              <a:rPr lang="en-US" sz="2000" b="1" dirty="0">
                <a:latin typeface="Aptos" panose="020B0004020202020204" pitchFamily="34" charset="0"/>
                <a:ea typeface="Aptos" panose="020B0004020202020204" pitchFamily="34" charset="0"/>
                <a:cs typeface="Times New Roman" panose="02020603050405020304" pitchFamily="18" charset="0"/>
              </a:rPr>
              <a:t>the ZPD</a:t>
            </a:r>
            <a:r>
              <a:rPr lang="en-RW" sz="2000" dirty="0">
                <a:latin typeface="Aptos" panose="020B0004020202020204" pitchFamily="34" charset="0"/>
                <a:ea typeface="Aptos" panose="020B0004020202020204" pitchFamily="34" charset="0"/>
                <a:cs typeface="Times New Roman" panose="02020603050405020304" pitchFamily="18" charset="0"/>
              </a:rPr>
              <a:t>. </a:t>
            </a:r>
            <a:endParaRPr lang="en-US" sz="2000" dirty="0">
              <a:latin typeface="Aptos" panose="020B0004020202020204" pitchFamily="34" charset="0"/>
              <a:ea typeface="Aptos" panose="020B0004020202020204" pitchFamily="34" charset="0"/>
              <a:cs typeface="Times New Roman" panose="02020603050405020304" pitchFamily="18" charset="0"/>
            </a:endParaRPr>
          </a:p>
          <a:p>
            <a:pPr algn="just"/>
            <a:r>
              <a:rPr lang="en-RW" sz="2000" dirty="0">
                <a:latin typeface="Aptos" panose="020B0004020202020204" pitchFamily="34" charset="0"/>
                <a:ea typeface="Aptos" panose="020B0004020202020204" pitchFamily="34" charset="0"/>
                <a:cs typeface="Times New Roman" panose="02020603050405020304" pitchFamily="18" charset="0"/>
              </a:rPr>
              <a:t>Vygotsky emphasized that learning occurs in the ZPD, where tasks are challenging but achievable with guidance.</a:t>
            </a:r>
            <a:endParaRPr lang="en-US" sz="2000" dirty="0">
              <a:latin typeface="Aptos" panose="020B0004020202020204" pitchFamily="34" charset="0"/>
              <a:ea typeface="Aptos" panose="020B0004020202020204" pitchFamily="34" charset="0"/>
              <a:cs typeface="Times New Roman" panose="02020603050405020304" pitchFamily="18" charset="0"/>
            </a:endParaRPr>
          </a:p>
          <a:p>
            <a:pPr algn="just"/>
            <a:r>
              <a:rPr lang="en-US" sz="2000" b="1" dirty="0">
                <a:highlight>
                  <a:srgbClr val="00FFFF"/>
                </a:highlight>
                <a:latin typeface="Aptos" panose="020B0004020202020204" pitchFamily="34" charset="0"/>
                <a:ea typeface="Aptos" panose="020B0004020202020204" pitchFamily="34" charset="0"/>
                <a:cs typeface="Times New Roman" panose="02020603050405020304" pitchFamily="18" charset="0"/>
              </a:rPr>
              <a:t>T</a:t>
            </a:r>
            <a:r>
              <a:rPr lang="en-RW" sz="2000" b="1" dirty="0">
                <a:highlight>
                  <a:srgbClr val="00FFFF"/>
                </a:highlight>
                <a:latin typeface="Aptos" panose="020B0004020202020204" pitchFamily="34" charset="0"/>
                <a:ea typeface="Aptos" panose="020B0004020202020204" pitchFamily="34" charset="0"/>
                <a:cs typeface="Times New Roman" panose="02020603050405020304" pitchFamily="18" charset="0"/>
              </a:rPr>
              <a:t>he process </a:t>
            </a:r>
            <a:r>
              <a:rPr lang="en-RW" sz="2000" dirty="0">
                <a:latin typeface="Aptos" panose="020B0004020202020204" pitchFamily="34" charset="0"/>
                <a:ea typeface="Aptos" panose="020B0004020202020204" pitchFamily="34" charset="0"/>
                <a:cs typeface="Times New Roman" panose="02020603050405020304" pitchFamily="18" charset="0"/>
              </a:rPr>
              <a:t>of helping learners progress from actual knowledge to potential knowledge</a:t>
            </a:r>
            <a:r>
              <a:rPr lang="en-US" sz="2000" b="1" dirty="0">
                <a:latin typeface="Aptos" panose="020B0004020202020204" pitchFamily="34" charset="0"/>
                <a:ea typeface="Aptos" panose="020B0004020202020204" pitchFamily="34" charset="0"/>
                <a:cs typeface="Times New Roman" panose="02020603050405020304" pitchFamily="18" charset="0"/>
              </a:rPr>
              <a:t> </a:t>
            </a:r>
            <a:r>
              <a:rPr lang="en-US" sz="2000" dirty="0">
                <a:latin typeface="Aptos" panose="020B0004020202020204" pitchFamily="34" charset="0"/>
                <a:ea typeface="Aptos" panose="020B0004020202020204" pitchFamily="34" charset="0"/>
                <a:cs typeface="Times New Roman" panose="02020603050405020304" pitchFamily="18" charset="0"/>
              </a:rPr>
              <a:t>is known as </a:t>
            </a:r>
            <a:r>
              <a:rPr lang="en-RW" sz="2000" b="1" dirty="0">
                <a:latin typeface="Aptos" panose="020B0004020202020204" pitchFamily="34" charset="0"/>
                <a:ea typeface="Aptos" panose="020B0004020202020204" pitchFamily="34" charset="0"/>
                <a:cs typeface="Times New Roman" panose="02020603050405020304" pitchFamily="18" charset="0"/>
              </a:rPr>
              <a:t>Mediated learning</a:t>
            </a:r>
            <a:endParaRPr lang="en-US" sz="2000" b="1" dirty="0">
              <a:latin typeface="Aptos" panose="020B0004020202020204" pitchFamily="34" charset="0"/>
              <a:ea typeface="Aptos" panose="020B0004020202020204" pitchFamily="34" charset="0"/>
              <a:cs typeface="Times New Roman" panose="02020603050405020304" pitchFamily="18" charset="0"/>
            </a:endParaRPr>
          </a:p>
          <a:p>
            <a:pPr algn="just"/>
            <a:r>
              <a:rPr lang="en-RW" sz="2000" dirty="0">
                <a:latin typeface="Aptos" panose="020B0004020202020204" pitchFamily="34" charset="0"/>
                <a:ea typeface="Aptos" panose="020B0004020202020204" pitchFamily="34" charset="0"/>
                <a:cs typeface="Times New Roman" panose="02020603050405020304" pitchFamily="18" charset="0"/>
              </a:rPr>
              <a:t>Through the interaction with a more knowledgeable person (teacher, mentor, peer), learners are given the tools, prompts, and support necessary to extend their abilities</a:t>
            </a:r>
          </a:p>
          <a:p>
            <a:r>
              <a:rPr lang="en-US" sz="2000" dirty="0">
                <a:latin typeface="Aptos" panose="020B0004020202020204" pitchFamily="34" charset="0"/>
                <a:ea typeface="Aptos" panose="020B0004020202020204" pitchFamily="34" charset="0"/>
                <a:cs typeface="Times New Roman" panose="02020603050405020304" pitchFamily="18" charset="0"/>
              </a:rPr>
              <a:t>T</a:t>
            </a:r>
            <a:r>
              <a:rPr lang="en-RW" sz="2000" dirty="0">
                <a:latin typeface="Aptos" panose="020B0004020202020204" pitchFamily="34" charset="0"/>
                <a:ea typeface="Aptos" panose="020B0004020202020204" pitchFamily="34" charset="0"/>
                <a:cs typeface="Times New Roman" panose="02020603050405020304" pitchFamily="18" charset="0"/>
              </a:rPr>
              <a:t>he </a:t>
            </a:r>
            <a:r>
              <a:rPr lang="en-RW" sz="2000" b="1" dirty="0">
                <a:highlight>
                  <a:srgbClr val="00FFFF"/>
                </a:highlight>
                <a:latin typeface="Aptos" panose="020B0004020202020204" pitchFamily="34" charset="0"/>
                <a:ea typeface="Aptos" panose="020B0004020202020204" pitchFamily="34" charset="0"/>
                <a:cs typeface="Times New Roman" panose="02020603050405020304" pitchFamily="18" charset="0"/>
              </a:rPr>
              <a:t>temporary support </a:t>
            </a:r>
            <a:r>
              <a:rPr lang="en-RW" sz="2000" dirty="0">
                <a:latin typeface="Aptos" panose="020B0004020202020204" pitchFamily="34" charset="0"/>
                <a:ea typeface="Aptos" panose="020B0004020202020204" pitchFamily="34" charset="0"/>
                <a:cs typeface="Times New Roman" panose="02020603050405020304" pitchFamily="18" charset="0"/>
              </a:rPr>
              <a:t>provided to learners to bridge the gap between their actual and potential knowledge</a:t>
            </a:r>
            <a:r>
              <a:rPr lang="en-US" sz="2000" dirty="0">
                <a:latin typeface="Aptos" panose="020B0004020202020204" pitchFamily="34" charset="0"/>
                <a:ea typeface="Aptos" panose="020B0004020202020204" pitchFamily="34" charset="0"/>
                <a:cs typeface="Times New Roman" panose="02020603050405020304" pitchFamily="18" charset="0"/>
              </a:rPr>
              <a:t> referred to </a:t>
            </a:r>
            <a:r>
              <a:rPr lang="en-RW" sz="2000" b="1" dirty="0">
                <a:latin typeface="Aptos" panose="020B0004020202020204" pitchFamily="34" charset="0"/>
                <a:ea typeface="Aptos" panose="020B0004020202020204" pitchFamily="34" charset="0"/>
                <a:cs typeface="Times New Roman" panose="02020603050405020304" pitchFamily="18" charset="0"/>
              </a:rPr>
              <a:t>Scaffolding</a:t>
            </a:r>
            <a:r>
              <a:rPr lang="en-RW" sz="2000" dirty="0">
                <a:latin typeface="Aptos" panose="020B0004020202020204" pitchFamily="34" charset="0"/>
                <a:ea typeface="Aptos" panose="020B0004020202020204" pitchFamily="34" charset="0"/>
                <a:cs typeface="Times New Roman" panose="02020603050405020304" pitchFamily="18" charset="0"/>
              </a:rPr>
              <a:t> </a:t>
            </a:r>
            <a:endParaRPr lang="en-US" sz="2000" dirty="0">
              <a:latin typeface="Aptos" panose="020B0004020202020204" pitchFamily="34" charset="0"/>
              <a:ea typeface="Aptos" panose="020B0004020202020204" pitchFamily="34" charset="0"/>
              <a:cs typeface="Times New Roman" panose="02020603050405020304" pitchFamily="18" charset="0"/>
            </a:endParaRPr>
          </a:p>
          <a:p>
            <a:r>
              <a:rPr lang="en-RW" sz="2000" dirty="0">
                <a:latin typeface="Aptos" panose="020B0004020202020204" pitchFamily="34" charset="0"/>
                <a:ea typeface="Aptos" panose="020B0004020202020204" pitchFamily="34" charset="0"/>
                <a:cs typeface="Times New Roman" panose="02020603050405020304" pitchFamily="18" charset="0"/>
              </a:rPr>
              <a:t>The support is gradually reduced as the learner gains independence and mastery of the task. </a:t>
            </a:r>
            <a:endParaRPr lang="en-RW" sz="2000" dirty="0"/>
          </a:p>
        </p:txBody>
      </p:sp>
    </p:spTree>
    <p:extLst>
      <p:ext uri="{BB962C8B-B14F-4D97-AF65-F5344CB8AC3E}">
        <p14:creationId xmlns:p14="http://schemas.microsoft.com/office/powerpoint/2010/main" val="14191950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90FA-197C-6206-24A9-435AEE267EB9}"/>
              </a:ext>
            </a:extLst>
          </p:cNvPr>
          <p:cNvSpPr>
            <a:spLocks noGrp="1"/>
          </p:cNvSpPr>
          <p:nvPr>
            <p:ph type="title"/>
          </p:nvPr>
        </p:nvSpPr>
        <p:spPr/>
        <p:txBody>
          <a:bodyPr/>
          <a:lstStyle/>
          <a:p>
            <a:r>
              <a:rPr lang="en-US" sz="2800" b="1" dirty="0"/>
              <a:t>Example of the relationship between actual and potential knowledge</a:t>
            </a:r>
            <a:endParaRPr lang="en-RW" sz="2800" b="1" dirty="0"/>
          </a:p>
        </p:txBody>
      </p:sp>
      <p:sp>
        <p:nvSpPr>
          <p:cNvPr id="3" name="Content Placeholder 2">
            <a:extLst>
              <a:ext uri="{FF2B5EF4-FFF2-40B4-BE49-F238E27FC236}">
                <a16:creationId xmlns:a16="http://schemas.microsoft.com/office/drawing/2014/main" id="{0DFEE405-B439-D8BB-8982-43C9E1F14BAD}"/>
              </a:ext>
            </a:extLst>
          </p:cNvPr>
          <p:cNvSpPr>
            <a:spLocks noGrp="1"/>
          </p:cNvSpPr>
          <p:nvPr>
            <p:ph idx="1"/>
          </p:nvPr>
        </p:nvSpPr>
        <p:spPr>
          <a:xfrm>
            <a:off x="934065" y="1600200"/>
            <a:ext cx="9276735" cy="5026742"/>
          </a:xfrm>
        </p:spPr>
        <p:txBody>
          <a:bodyPr>
            <a:normAutofit fontScale="77500" lnSpcReduction="20000"/>
          </a:bodyPr>
          <a:lstStyle/>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Let’s consider a </a:t>
            </a:r>
            <a:r>
              <a:rPr lang="en-RW" sz="2400" b="1" dirty="0">
                <a:latin typeface="Times New Roman" panose="02020603050405020304" pitchFamily="18" charset="0"/>
                <a:ea typeface="Aptos" panose="020B0004020202020204" pitchFamily="34" charset="0"/>
                <a:cs typeface="Times New Roman" panose="02020603050405020304" pitchFamily="18" charset="0"/>
              </a:rPr>
              <a:t>high school student</a:t>
            </a:r>
            <a:r>
              <a:rPr lang="en-RW" sz="2400" dirty="0">
                <a:latin typeface="Times New Roman" panose="02020603050405020304" pitchFamily="18" charset="0"/>
                <a:ea typeface="Aptos" panose="020B0004020202020204" pitchFamily="34" charset="0"/>
                <a:cs typeface="Times New Roman" panose="02020603050405020304" pitchFamily="18" charset="0"/>
              </a:rPr>
              <a:t> learning </a:t>
            </a:r>
            <a:r>
              <a:rPr lang="en-RW" sz="2400" b="1" dirty="0">
                <a:latin typeface="Times New Roman" panose="02020603050405020304" pitchFamily="18" charset="0"/>
                <a:ea typeface="Aptos" panose="020B0004020202020204" pitchFamily="34" charset="0"/>
                <a:cs typeface="Times New Roman" panose="02020603050405020304" pitchFamily="18" charset="0"/>
              </a:rPr>
              <a:t>calculus</a:t>
            </a:r>
            <a:r>
              <a:rPr lang="en-RW" sz="2400" dirty="0">
                <a:latin typeface="Times New Roman" panose="02020603050405020304" pitchFamily="18" charset="0"/>
                <a:ea typeface="Aptos" panose="020B0004020202020204" pitchFamily="34" charset="0"/>
                <a:cs typeface="Times New Roman" panose="02020603050405020304" pitchFamily="18" charset="0"/>
              </a:rPr>
              <a:t>:</a:t>
            </a:r>
          </a:p>
          <a:p>
            <a:pPr marL="342900" indent="-342900" algn="just">
              <a:lnSpc>
                <a:spcPct val="107000"/>
              </a:lnSpc>
              <a:spcAft>
                <a:spcPts val="800"/>
              </a:spcAft>
              <a:buSzPts val="1000"/>
              <a:buFont typeface="Symbol" panose="05050102010706020507" pitchFamily="18" charset="2"/>
              <a:buChar char=""/>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Actual </a:t>
            </a:r>
            <a:r>
              <a:rPr lang="en-US" sz="2400" b="1" dirty="0">
                <a:latin typeface="Times New Roman" panose="02020603050405020304" pitchFamily="18" charset="0"/>
                <a:ea typeface="Aptos" panose="020B0004020202020204" pitchFamily="34" charset="0"/>
                <a:cs typeface="Times New Roman" panose="02020603050405020304" pitchFamily="18" charset="0"/>
              </a:rPr>
              <a:t>k</a:t>
            </a:r>
            <a:r>
              <a:rPr lang="en-RW" sz="2400" b="1" dirty="0" err="1">
                <a:latin typeface="Times New Roman" panose="02020603050405020304" pitchFamily="18" charset="0"/>
                <a:ea typeface="Aptos" panose="020B0004020202020204" pitchFamily="34" charset="0"/>
                <a:cs typeface="Times New Roman" panose="02020603050405020304" pitchFamily="18" charset="0"/>
              </a:rPr>
              <a:t>nowledge</a:t>
            </a:r>
            <a:r>
              <a:rPr lang="en-RW" sz="2400" dirty="0">
                <a:latin typeface="Times New Roman" panose="02020603050405020304" pitchFamily="18" charset="0"/>
                <a:ea typeface="Aptos" panose="020B0004020202020204" pitchFamily="34" charset="0"/>
                <a:cs typeface="Times New Roman" panose="02020603050405020304" pitchFamily="18" charset="0"/>
              </a:rPr>
              <a:t>: The student knows basic algebra and trigonometry, which includes solving equations and working with functions. This knowledge is sufficient for solving simple math problems.</a:t>
            </a:r>
          </a:p>
          <a:p>
            <a:pPr marL="342900" indent="-342900" algn="just">
              <a:lnSpc>
                <a:spcPct val="107000"/>
              </a:lnSpc>
              <a:spcAft>
                <a:spcPts val="800"/>
              </a:spcAft>
              <a:buSzPts val="1000"/>
              <a:buFont typeface="Symbol" panose="05050102010706020507" pitchFamily="18" charset="2"/>
              <a:buChar char=""/>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Potential </a:t>
            </a:r>
            <a:r>
              <a:rPr lang="en-US" sz="2400" b="1" dirty="0">
                <a:latin typeface="Times New Roman" panose="02020603050405020304" pitchFamily="18" charset="0"/>
                <a:ea typeface="Aptos" panose="020B0004020202020204" pitchFamily="34" charset="0"/>
                <a:cs typeface="Times New Roman" panose="02020603050405020304" pitchFamily="18" charset="0"/>
              </a:rPr>
              <a:t>k</a:t>
            </a:r>
            <a:r>
              <a:rPr lang="en-RW" sz="2400" b="1" dirty="0" err="1">
                <a:latin typeface="Times New Roman" panose="02020603050405020304" pitchFamily="18" charset="0"/>
                <a:ea typeface="Aptos" panose="020B0004020202020204" pitchFamily="34" charset="0"/>
                <a:cs typeface="Times New Roman" panose="02020603050405020304" pitchFamily="18" charset="0"/>
              </a:rPr>
              <a:t>nowledge</a:t>
            </a:r>
            <a:r>
              <a:rPr lang="en-RW" sz="2400" dirty="0">
                <a:latin typeface="Times New Roman" panose="02020603050405020304" pitchFamily="18" charset="0"/>
                <a:ea typeface="Aptos" panose="020B0004020202020204" pitchFamily="34" charset="0"/>
                <a:cs typeface="Times New Roman" panose="02020603050405020304" pitchFamily="18" charset="0"/>
              </a:rPr>
              <a:t>: The student is capable of understanding complex calculus concepts such as limits, derivatives, and integrals, but cannot do so independently yet. With targeted guidance from a teacher, the student could eventually solve calculus problems.</a:t>
            </a:r>
          </a:p>
          <a:p>
            <a:pPr marL="342900" indent="-342900" algn="just">
              <a:lnSpc>
                <a:spcPct val="107000"/>
              </a:lnSpc>
              <a:spcAft>
                <a:spcPts val="800"/>
              </a:spcAft>
              <a:buSzPts val="1000"/>
              <a:buFont typeface="Symbol" panose="05050102010706020507" pitchFamily="18" charset="2"/>
              <a:buChar char=""/>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Mediation in </a:t>
            </a:r>
            <a:r>
              <a:rPr lang="en-US" sz="2400" b="1" dirty="0">
                <a:latin typeface="Times New Roman" panose="02020603050405020304" pitchFamily="18" charset="0"/>
                <a:ea typeface="Aptos" panose="020B0004020202020204" pitchFamily="34" charset="0"/>
                <a:cs typeface="Times New Roman" panose="02020603050405020304" pitchFamily="18" charset="0"/>
              </a:rPr>
              <a:t>a</a:t>
            </a:r>
            <a:r>
              <a:rPr lang="en-RW" sz="2400" b="1" dirty="0" err="1">
                <a:latin typeface="Times New Roman" panose="02020603050405020304" pitchFamily="18" charset="0"/>
                <a:ea typeface="Aptos" panose="020B0004020202020204" pitchFamily="34" charset="0"/>
                <a:cs typeface="Times New Roman" panose="02020603050405020304" pitchFamily="18" charset="0"/>
              </a:rPr>
              <a:t>ction</a:t>
            </a:r>
            <a:r>
              <a:rPr lang="en-RW" sz="2400" dirty="0">
                <a:latin typeface="Times New Roman" panose="02020603050405020304" pitchFamily="18" charset="0"/>
                <a:ea typeface="Aptos" panose="020B0004020202020204" pitchFamily="34" charset="0"/>
                <a:cs typeface="Times New Roman" panose="02020603050405020304" pitchFamily="18" charset="0"/>
              </a:rPr>
              <a:t>: The teacher helps the student by explaining the concepts of calculus step by step, offering practice problems, and providing support when the student struggles with new ideas. As the student begins to grasp the concepts, the teacher reduces the level of assistance, allowing the student to work more independently.</a:t>
            </a:r>
          </a:p>
          <a:p>
            <a:pPr marL="342900" indent="-342900" algn="just">
              <a:lnSpc>
                <a:spcPct val="107000"/>
              </a:lnSpc>
              <a:spcAft>
                <a:spcPts val="800"/>
              </a:spcAft>
              <a:buSzPts val="1000"/>
              <a:buFont typeface="Symbol" panose="05050102010706020507" pitchFamily="18" charset="2"/>
              <a:buChar char=""/>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End </a:t>
            </a:r>
            <a:r>
              <a:rPr lang="en-US" sz="2400" b="1" dirty="0">
                <a:latin typeface="Times New Roman" panose="02020603050405020304" pitchFamily="18" charset="0"/>
                <a:ea typeface="Aptos" panose="020B0004020202020204" pitchFamily="34" charset="0"/>
                <a:cs typeface="Times New Roman" panose="02020603050405020304" pitchFamily="18" charset="0"/>
              </a:rPr>
              <a:t>r</a:t>
            </a:r>
            <a:r>
              <a:rPr lang="en-RW" sz="2400" b="1" dirty="0" err="1">
                <a:latin typeface="Times New Roman" panose="02020603050405020304" pitchFamily="18" charset="0"/>
                <a:ea typeface="Aptos" panose="020B0004020202020204" pitchFamily="34" charset="0"/>
                <a:cs typeface="Times New Roman" panose="02020603050405020304" pitchFamily="18" charset="0"/>
              </a:rPr>
              <a:t>esult</a:t>
            </a:r>
            <a:r>
              <a:rPr lang="en-RW" sz="2400" dirty="0">
                <a:latin typeface="Times New Roman" panose="02020603050405020304" pitchFamily="18" charset="0"/>
                <a:ea typeface="Aptos" panose="020B0004020202020204" pitchFamily="34" charset="0"/>
                <a:cs typeface="Times New Roman" panose="02020603050405020304" pitchFamily="18" charset="0"/>
              </a:rPr>
              <a:t>: Through mediation, the student’s actual knowledge expands to include the concepts of calculus, and the gap between their actual and potential knowledge diminishes. Eventually, the student can solve calculus problems independently, demonstrating their growth.</a:t>
            </a:r>
          </a:p>
          <a:p>
            <a:endParaRPr lang="en-RW" dirty="0"/>
          </a:p>
        </p:txBody>
      </p:sp>
    </p:spTree>
    <p:extLst>
      <p:ext uri="{BB962C8B-B14F-4D97-AF65-F5344CB8AC3E}">
        <p14:creationId xmlns:p14="http://schemas.microsoft.com/office/powerpoint/2010/main" val="24317642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5716-E6A7-AE10-EB1B-8040612795EF}"/>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concepts of sociocultural theory:</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B648122D-F709-D5D2-184F-FF562C8C0DDB}"/>
              </a:ext>
            </a:extLst>
          </p:cNvPr>
          <p:cNvSpPr>
            <a:spLocks noGrp="1"/>
          </p:cNvSpPr>
          <p:nvPr>
            <p:ph idx="1"/>
          </p:nvPr>
        </p:nvSpPr>
        <p:spPr>
          <a:xfrm>
            <a:off x="1032387" y="1600200"/>
            <a:ext cx="9330813" cy="4983162"/>
          </a:xfrm>
        </p:spPr>
        <p:txBody>
          <a:bodyPr/>
          <a:lstStyle/>
          <a:p>
            <a:pPr marL="0" indent="0" algn="just">
              <a:lnSpc>
                <a:spcPct val="107000"/>
              </a:lnSpc>
              <a:spcAft>
                <a:spcPts val="800"/>
              </a:spcAft>
              <a:buNone/>
              <a:tabLst>
                <a:tab pos="457200" algn="l"/>
              </a:tabLst>
            </a:pPr>
            <a:r>
              <a:rPr lang="en-US" sz="2400" b="1" dirty="0">
                <a:latin typeface="Times New Roman" panose="02020603050405020304" pitchFamily="18" charset="0"/>
                <a:ea typeface="Aptos" panose="020B0004020202020204" pitchFamily="34" charset="0"/>
                <a:cs typeface="Times New Roman" panose="02020603050405020304" pitchFamily="18" charset="0"/>
              </a:rPr>
              <a:t>3. </a:t>
            </a:r>
            <a:r>
              <a:rPr lang="en-RW" sz="2400" b="1" dirty="0">
                <a:latin typeface="Times New Roman" panose="02020603050405020304" pitchFamily="18" charset="0"/>
                <a:ea typeface="Aptos" panose="020B0004020202020204" pitchFamily="34" charset="0"/>
                <a:cs typeface="Times New Roman" panose="02020603050405020304" pitchFamily="18" charset="0"/>
              </a:rPr>
              <a:t>Scaffolding</a:t>
            </a:r>
            <a:r>
              <a:rPr lang="en-RW" sz="2400" dirty="0">
                <a:latin typeface="Times New Roman" panose="02020603050405020304" pitchFamily="18" charset="0"/>
                <a:ea typeface="Aptos" panose="020B0004020202020204" pitchFamily="34" charset="0"/>
                <a:cs typeface="Times New Roman" panose="02020603050405020304" pitchFamily="18" charset="0"/>
              </a:rPr>
              <a:t>:</a:t>
            </a:r>
          </a:p>
          <a:p>
            <a:pPr lvl="1" algn="just">
              <a:lnSpc>
                <a:spcPct val="107000"/>
              </a:lnSpc>
              <a:spcAft>
                <a:spcPts val="800"/>
              </a:spcAft>
              <a:buSzPts val="1000"/>
              <a:tabLst>
                <a:tab pos="914400" algn="l"/>
              </a:tabLst>
            </a:pPr>
            <a:r>
              <a:rPr lang="en-US" dirty="0">
                <a:latin typeface="Times New Roman" panose="02020603050405020304" pitchFamily="18" charset="0"/>
                <a:ea typeface="Aptos" panose="020B0004020202020204" pitchFamily="34" charset="0"/>
                <a:cs typeface="Times New Roman" panose="02020603050405020304" pitchFamily="18" charset="0"/>
              </a:rPr>
              <a:t>It </a:t>
            </a:r>
            <a:r>
              <a:rPr lang="en-RW" dirty="0">
                <a:latin typeface="Times New Roman" panose="02020603050405020304" pitchFamily="18" charset="0"/>
                <a:ea typeface="Aptos" panose="020B0004020202020204" pitchFamily="34" charset="0"/>
                <a:cs typeface="Times New Roman" panose="02020603050405020304" pitchFamily="18" charset="0"/>
              </a:rPr>
              <a:t>refers to the support provided by a more knowledgeable other to help a learner complete a task within their ZPD.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Scaffolding is temporary and is gradually removed as the learner becomes more competent and can perform the task independently.</a:t>
            </a: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Examples of scaffolding include teachers providing hints, asking guiding questions, or breaking down tasks into manageable steps. As the learner gains mastery, the support is faded.</a:t>
            </a:r>
          </a:p>
          <a:p>
            <a:endParaRPr lang="en-RW" dirty="0"/>
          </a:p>
        </p:txBody>
      </p:sp>
    </p:spTree>
    <p:extLst>
      <p:ext uri="{BB962C8B-B14F-4D97-AF65-F5344CB8AC3E}">
        <p14:creationId xmlns:p14="http://schemas.microsoft.com/office/powerpoint/2010/main" val="12036069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75C0-00BF-639B-42CA-64D819F5010E}"/>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concepts of sociocultural theory:</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0231E9B2-646C-A254-2EE7-605ADECBF982}"/>
              </a:ext>
            </a:extLst>
          </p:cNvPr>
          <p:cNvSpPr>
            <a:spLocks noGrp="1"/>
          </p:cNvSpPr>
          <p:nvPr>
            <p:ph idx="1"/>
          </p:nvPr>
        </p:nvSpPr>
        <p:spPr>
          <a:xfrm>
            <a:off x="934065" y="1066800"/>
            <a:ext cx="9505335" cy="5791200"/>
          </a:xfrm>
        </p:spPr>
        <p:txBody>
          <a:bodyPr>
            <a:normAutofit/>
          </a:bodyPr>
          <a:lstStyle/>
          <a:p>
            <a:pPr marL="0" indent="0" algn="just">
              <a:lnSpc>
                <a:spcPct val="107000"/>
              </a:lnSpc>
              <a:spcAft>
                <a:spcPts val="800"/>
              </a:spcAft>
              <a:buNone/>
              <a:tabLst>
                <a:tab pos="457200" algn="l"/>
              </a:tabLst>
            </a:pPr>
            <a:r>
              <a:rPr lang="en-US" sz="2400" b="1" dirty="0">
                <a:latin typeface="Times New Roman" panose="02020603050405020304" pitchFamily="18" charset="0"/>
                <a:ea typeface="Aptos" panose="020B0004020202020204" pitchFamily="34"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Cultural tools</a:t>
            </a:r>
            <a:r>
              <a:rPr lang="en-US" sz="2400" dirty="0">
                <a:latin typeface="Times New Roman" panose="02020603050405020304" pitchFamily="18" charset="0"/>
                <a:cs typeface="Times New Roman" panose="02020603050405020304" pitchFamily="18" charset="0"/>
              </a:rPr>
              <a:t>: </a:t>
            </a:r>
          </a:p>
          <a:p>
            <a:pPr algn="just">
              <a:lnSpc>
                <a:spcPct val="107000"/>
              </a:lnSpc>
              <a:spcAft>
                <a:spcPts val="800"/>
              </a:spcAft>
              <a:tabLst>
                <a:tab pos="457200" algn="l"/>
              </a:tabLst>
            </a:pPr>
            <a:r>
              <a:rPr lang="en-US" sz="2400" dirty="0">
                <a:latin typeface="Times New Roman" panose="02020603050405020304" pitchFamily="18" charset="0"/>
                <a:cs typeface="Times New Roman" panose="02020603050405020304" pitchFamily="18" charset="0"/>
              </a:rPr>
              <a:t>The theory highlights the importance of cultural tools (language, symbols, technology, etc.) in shaping how we think and learn. </a:t>
            </a: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Vygotsky placed a strong emphasis on </a:t>
            </a:r>
            <a:r>
              <a:rPr lang="en-RW" sz="2400" b="1" dirty="0">
                <a:latin typeface="Times New Roman" panose="02020603050405020304" pitchFamily="18" charset="0"/>
                <a:ea typeface="Aptos" panose="020B0004020202020204" pitchFamily="34" charset="0"/>
                <a:cs typeface="Times New Roman" panose="02020603050405020304" pitchFamily="18" charset="0"/>
              </a:rPr>
              <a:t>language</a:t>
            </a:r>
            <a:r>
              <a:rPr lang="en-RW" sz="2400" dirty="0">
                <a:latin typeface="Times New Roman" panose="02020603050405020304" pitchFamily="18" charset="0"/>
                <a:ea typeface="Aptos" panose="020B0004020202020204" pitchFamily="34" charset="0"/>
                <a:cs typeface="Times New Roman" panose="02020603050405020304" pitchFamily="18" charset="0"/>
              </a:rPr>
              <a:t> as a key </a:t>
            </a:r>
            <a:r>
              <a:rPr lang="en-US" sz="2400" dirty="0">
                <a:latin typeface="Times New Roman" panose="02020603050405020304" pitchFamily="18" charset="0"/>
                <a:ea typeface="Aptos" panose="020B0004020202020204" pitchFamily="34" charset="0"/>
                <a:cs typeface="Times New Roman" panose="02020603050405020304" pitchFamily="18" charset="0"/>
              </a:rPr>
              <a:t>cultural </a:t>
            </a:r>
            <a:r>
              <a:rPr lang="en-RW" sz="2400" dirty="0">
                <a:latin typeface="Times New Roman" panose="02020603050405020304" pitchFamily="18" charset="0"/>
                <a:ea typeface="Aptos" panose="020B0004020202020204" pitchFamily="34" charset="0"/>
                <a:cs typeface="Times New Roman" panose="02020603050405020304" pitchFamily="18" charset="0"/>
              </a:rPr>
              <a:t>tool for cognitive development</a:t>
            </a:r>
            <a:r>
              <a:rPr lang="en-US" sz="2400" dirty="0">
                <a:latin typeface="Times New Roman" panose="02020603050405020304" pitchFamily="18" charset="0"/>
                <a:ea typeface="Aptos" panose="020B0004020202020204" pitchFamily="34" charset="0"/>
                <a:cs typeface="Times New Roman" panose="02020603050405020304" pitchFamily="18" charset="0"/>
              </a:rPr>
              <a:t> i.e. </a:t>
            </a:r>
            <a:r>
              <a:rPr lang="en-US" sz="2400" dirty="0">
                <a:latin typeface="Times New Roman" panose="02020603050405020304" pitchFamily="18" charset="0"/>
                <a:cs typeface="Times New Roman" panose="02020603050405020304" pitchFamily="18" charset="0"/>
              </a:rPr>
              <a:t>for thinking and problem-solving.</a:t>
            </a: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He believed that language is the primary means through which individuals interact with others and make sense of the world.</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US" sz="2400" dirty="0">
                <a:latin typeface="Times New Roman" panose="02020603050405020304" pitchFamily="18" charset="0"/>
                <a:cs typeface="Times New Roman" panose="02020603050405020304" pitchFamily="18" charset="0"/>
              </a:rPr>
              <a:t>Vygotsky argued that children learn to think and solve problems through the language and other tools provided by their culture. </a:t>
            </a:r>
          </a:p>
          <a:p>
            <a:endParaRPr lang="en-RW" dirty="0"/>
          </a:p>
        </p:txBody>
      </p:sp>
    </p:spTree>
    <p:extLst>
      <p:ext uri="{BB962C8B-B14F-4D97-AF65-F5344CB8AC3E}">
        <p14:creationId xmlns:p14="http://schemas.microsoft.com/office/powerpoint/2010/main" val="2460874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8B3A-9139-646C-E857-207863FB0080}"/>
              </a:ext>
            </a:extLst>
          </p:cNvPr>
          <p:cNvSpPr>
            <a:spLocks noGrp="1"/>
          </p:cNvSpPr>
          <p:nvPr>
            <p:ph type="title"/>
          </p:nvPr>
        </p:nvSpPr>
        <p:spPr/>
        <p:txBody>
          <a:bodyPr>
            <a:normAutofit/>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concepts of sociocultural theory:</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17DAFF26-3867-09A7-81F2-FA4C0461294C}"/>
              </a:ext>
            </a:extLst>
          </p:cNvPr>
          <p:cNvSpPr>
            <a:spLocks noGrp="1"/>
          </p:cNvSpPr>
          <p:nvPr>
            <p:ph idx="1"/>
          </p:nvPr>
        </p:nvSpPr>
        <p:spPr>
          <a:xfrm>
            <a:off x="838200" y="1406013"/>
            <a:ext cx="10291916" cy="5086862"/>
          </a:xfrm>
        </p:spPr>
        <p:txBody>
          <a:bodyPr>
            <a:normAutofit fontScale="92500" lnSpcReduction="10000"/>
          </a:bodyPr>
          <a:lstStyle/>
          <a:p>
            <a:pPr algn="just">
              <a:lnSpc>
                <a:spcPct val="107000"/>
              </a:lnSpc>
              <a:spcAft>
                <a:spcPts val="800"/>
              </a:spcAft>
              <a:tabLst>
                <a:tab pos="457200" algn="l"/>
              </a:tabLst>
            </a:pPr>
            <a:r>
              <a:rPr lang="en-RW" sz="2800" dirty="0">
                <a:ea typeface="Aptos" panose="020B0004020202020204" pitchFamily="34" charset="0"/>
                <a:cs typeface="Times New Roman" panose="02020603050405020304" pitchFamily="18" charset="0"/>
              </a:rPr>
              <a:t>Through language, individuals internalize cultural norms, values, and knowledge. </a:t>
            </a:r>
            <a:endParaRPr lang="en-US" sz="2800" dirty="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800" dirty="0">
                <a:ea typeface="Aptos" panose="020B0004020202020204" pitchFamily="34" charset="0"/>
                <a:cs typeface="Times New Roman" panose="02020603050405020304" pitchFamily="18" charset="0"/>
              </a:rPr>
              <a:t>For example, a child learns the cultural meanings of words, rules of conversation, and problem-solving strategies through social interactions, which shape their cognitive development.</a:t>
            </a:r>
            <a:endParaRPr lang="en-US" sz="2800" dirty="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800" dirty="0">
                <a:ea typeface="Aptos" panose="020B0004020202020204" pitchFamily="34" charset="0"/>
                <a:cs typeface="Times New Roman" panose="02020603050405020304" pitchFamily="18" charset="0"/>
              </a:rPr>
              <a:t>Vygotsky also highlighted the importance of </a:t>
            </a:r>
            <a:r>
              <a:rPr lang="en-RW" sz="2800" b="1" dirty="0">
                <a:ea typeface="Aptos" panose="020B0004020202020204" pitchFamily="34" charset="0"/>
                <a:cs typeface="Times New Roman" panose="02020603050405020304" pitchFamily="18" charset="0"/>
              </a:rPr>
              <a:t>private speech</a:t>
            </a:r>
            <a:r>
              <a:rPr lang="en-RW" sz="2800" dirty="0">
                <a:ea typeface="Aptos" panose="020B0004020202020204" pitchFamily="34" charset="0"/>
                <a:cs typeface="Times New Roman" panose="02020603050405020304" pitchFamily="18" charset="0"/>
              </a:rPr>
              <a:t> (talking to oneself), which children often use as a tool for self-regulation and problem-solving. </a:t>
            </a:r>
            <a:endParaRPr lang="en-US" sz="2800" dirty="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800" dirty="0">
                <a:ea typeface="Aptos" panose="020B0004020202020204" pitchFamily="34" charset="0"/>
                <a:cs typeface="Times New Roman" panose="02020603050405020304" pitchFamily="18" charset="0"/>
              </a:rPr>
              <a:t>As children develop, private speech becomes internalized and forms the basis for inner thought.</a:t>
            </a:r>
          </a:p>
          <a:p>
            <a:endParaRPr lang="en-RW" dirty="0"/>
          </a:p>
        </p:txBody>
      </p:sp>
    </p:spTree>
    <p:extLst>
      <p:ext uri="{BB962C8B-B14F-4D97-AF65-F5344CB8AC3E}">
        <p14:creationId xmlns:p14="http://schemas.microsoft.com/office/powerpoint/2010/main" val="5034011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7EF9-83D9-0BEB-265D-679202E7F017}"/>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concepts of sociocultural theory:</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060762B1-7A12-8F88-7DED-BEF8AC3EDA8B}"/>
              </a:ext>
            </a:extLst>
          </p:cNvPr>
          <p:cNvSpPr>
            <a:spLocks noGrp="1"/>
          </p:cNvSpPr>
          <p:nvPr>
            <p:ph idx="1"/>
          </p:nvPr>
        </p:nvSpPr>
        <p:spPr>
          <a:xfrm>
            <a:off x="757084" y="1600200"/>
            <a:ext cx="9453716" cy="5257800"/>
          </a:xfrm>
        </p:spPr>
        <p:txBody>
          <a:bodyPr>
            <a:normAutofit/>
          </a:bodyPr>
          <a:lstStyle/>
          <a:p>
            <a:pPr marL="0" indent="0" algn="just">
              <a:lnSpc>
                <a:spcPct val="107000"/>
              </a:lnSpc>
              <a:spcAft>
                <a:spcPts val="800"/>
              </a:spcAft>
              <a:buNone/>
              <a:tabLst>
                <a:tab pos="457200" algn="l"/>
              </a:tabLst>
            </a:pPr>
            <a:r>
              <a:rPr lang="en-US" sz="2400" b="1" dirty="0">
                <a:latin typeface="Times New Roman" panose="02020603050405020304" pitchFamily="18" charset="0"/>
                <a:ea typeface="Aptos" panose="020B0004020202020204" pitchFamily="34" charset="0"/>
                <a:cs typeface="Times New Roman" panose="02020603050405020304" pitchFamily="18" charset="0"/>
              </a:rPr>
              <a:t>5. </a:t>
            </a:r>
            <a:r>
              <a:rPr lang="en-RW" sz="2400" b="1" dirty="0">
                <a:latin typeface="Times New Roman" panose="02020603050405020304" pitchFamily="18" charset="0"/>
                <a:ea typeface="Aptos" panose="020B0004020202020204" pitchFamily="34" charset="0"/>
                <a:cs typeface="Times New Roman" panose="02020603050405020304" pitchFamily="18" charset="0"/>
              </a:rPr>
              <a:t>Cultural </a:t>
            </a:r>
            <a:r>
              <a:rPr lang="en-US" sz="2400" b="1" dirty="0">
                <a:latin typeface="Times New Roman" panose="02020603050405020304" pitchFamily="18" charset="0"/>
                <a:ea typeface="Aptos" panose="020B0004020202020204" pitchFamily="34" charset="0"/>
                <a:cs typeface="Times New Roman" panose="02020603050405020304" pitchFamily="18" charset="0"/>
              </a:rPr>
              <a:t>t</a:t>
            </a:r>
            <a:r>
              <a:rPr lang="en-RW" sz="2400" b="1" dirty="0" err="1">
                <a:latin typeface="Times New Roman" panose="02020603050405020304" pitchFamily="18" charset="0"/>
                <a:ea typeface="Aptos" panose="020B0004020202020204" pitchFamily="34" charset="0"/>
                <a:cs typeface="Times New Roman" panose="02020603050405020304" pitchFamily="18" charset="0"/>
              </a:rPr>
              <a:t>ools</a:t>
            </a:r>
            <a:r>
              <a:rPr lang="en-RW" sz="2400" b="1" dirty="0">
                <a:latin typeface="Times New Roman" panose="02020603050405020304" pitchFamily="18" charset="0"/>
                <a:ea typeface="Aptos" panose="020B0004020202020204" pitchFamily="34" charset="0"/>
                <a:cs typeface="Times New Roman" panose="02020603050405020304" pitchFamily="18" charset="0"/>
              </a:rPr>
              <a:t> and Mediated Learning</a:t>
            </a:r>
            <a:r>
              <a:rPr lang="en-RW" sz="2400" dirty="0">
                <a:latin typeface="Times New Roman" panose="02020603050405020304" pitchFamily="18" charset="0"/>
                <a:ea typeface="Aptos" panose="020B000402020202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According to sociocultural theory, </a:t>
            </a:r>
            <a:r>
              <a:rPr lang="en-RW" b="1" dirty="0">
                <a:latin typeface="Times New Roman" panose="02020603050405020304" pitchFamily="18" charset="0"/>
                <a:ea typeface="Aptos" panose="020B0004020202020204" pitchFamily="34" charset="0"/>
                <a:cs typeface="Times New Roman" panose="02020603050405020304" pitchFamily="18" charset="0"/>
              </a:rPr>
              <a:t>cultural tools</a:t>
            </a:r>
            <a:r>
              <a:rPr lang="en-RW" dirty="0">
                <a:latin typeface="Times New Roman" panose="02020603050405020304" pitchFamily="18" charset="0"/>
                <a:ea typeface="Aptos" panose="020B0004020202020204" pitchFamily="34" charset="0"/>
                <a:cs typeface="Times New Roman" panose="02020603050405020304" pitchFamily="18" charset="0"/>
              </a:rPr>
              <a:t> (e.g., language, symbols, books, computers, and other technological or social tools) </a:t>
            </a:r>
            <a:r>
              <a:rPr lang="en-RW" b="1" dirty="0">
                <a:latin typeface="Times New Roman" panose="02020603050405020304" pitchFamily="18" charset="0"/>
                <a:ea typeface="Aptos" panose="020B0004020202020204" pitchFamily="34" charset="0"/>
                <a:cs typeface="Times New Roman" panose="02020603050405020304" pitchFamily="18" charset="0"/>
              </a:rPr>
              <a:t>mediate</a:t>
            </a:r>
            <a:r>
              <a:rPr lang="en-RW" dirty="0">
                <a:latin typeface="Times New Roman" panose="02020603050405020304" pitchFamily="18" charset="0"/>
                <a:ea typeface="Aptos" panose="020B0004020202020204" pitchFamily="34" charset="0"/>
                <a:cs typeface="Times New Roman" panose="02020603050405020304" pitchFamily="18" charset="0"/>
              </a:rPr>
              <a:t> cognitive development.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These tools help individuals process information, communicate, and engage in problem-solving.</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For example, mathematical symbols, written language, and calculators are all cultural tools that enable individuals to think in ways that would not be possible without them.</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algn="just"/>
            <a:endParaRPr lang="en-RW" dirty="0"/>
          </a:p>
        </p:txBody>
      </p:sp>
    </p:spTree>
    <p:extLst>
      <p:ext uri="{BB962C8B-B14F-4D97-AF65-F5344CB8AC3E}">
        <p14:creationId xmlns:p14="http://schemas.microsoft.com/office/powerpoint/2010/main" val="7582265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BE1F-B86B-4D50-6A25-ED28E9EDD5A3}"/>
              </a:ext>
            </a:extLst>
          </p:cNvPr>
          <p:cNvSpPr>
            <a:spLocks noGrp="1"/>
          </p:cNvSpPr>
          <p:nvPr>
            <p:ph type="title"/>
          </p:nvPr>
        </p:nvSpPr>
        <p:spPr/>
        <p:txBody>
          <a:bodyPr>
            <a:normAutofit fontScale="90000"/>
          </a:bodyPr>
          <a:lstStyle/>
          <a:p>
            <a:br>
              <a:rPr lang="en-US" b="1" dirty="0">
                <a:latin typeface="Aptos" panose="020B0004020202020204" pitchFamily="34" charset="0"/>
                <a:ea typeface="Aptos" panose="020B0004020202020204" pitchFamily="34" charset="0"/>
                <a:cs typeface="Times New Roman" panose="02020603050405020304" pitchFamily="18" charset="0"/>
              </a:rPr>
            </a:br>
            <a:r>
              <a:rPr lang="en-RW" sz="3200" b="1" dirty="0">
                <a:latin typeface="Aptos" panose="020B0004020202020204" pitchFamily="34" charset="0"/>
                <a:ea typeface="Aptos" panose="020B0004020202020204" pitchFamily="34" charset="0"/>
                <a:cs typeface="Times New Roman" panose="02020603050405020304" pitchFamily="18" charset="0"/>
              </a:rPr>
              <a:t>Key </a:t>
            </a:r>
            <a:r>
              <a:rPr lang="en-RW" sz="3600" b="1" dirty="0">
                <a:latin typeface="Aptos" panose="020B0004020202020204" pitchFamily="34" charset="0"/>
                <a:ea typeface="Aptos" panose="020B0004020202020204" pitchFamily="34" charset="0"/>
                <a:cs typeface="Times New Roman" panose="02020603050405020304" pitchFamily="18" charset="0"/>
              </a:rPr>
              <a:t>concepts of sociocultural theory</a:t>
            </a:r>
            <a:r>
              <a:rPr lang="en-RW" sz="3200" b="1" dirty="0">
                <a:latin typeface="Aptos" panose="020B0004020202020204" pitchFamily="34" charset="0"/>
                <a:ea typeface="Aptos" panose="020B0004020202020204" pitchFamily="34" charset="0"/>
                <a:cs typeface="Times New Roman" panose="02020603050405020304" pitchFamily="18" charset="0"/>
              </a:rPr>
              <a:t>:</a:t>
            </a:r>
            <a:br>
              <a:rPr lang="en-RW" dirty="0">
                <a:latin typeface="Aptos" panose="020B0004020202020204" pitchFamily="34" charset="0"/>
                <a:ea typeface="Aptos" panose="020B0004020202020204" pitchFamily="34" charset="0"/>
                <a:cs typeface="Times New Roman" panose="02020603050405020304" pitchFamily="18" charset="0"/>
              </a:rPr>
            </a:br>
            <a:endParaRPr lang="en-RW" dirty="0"/>
          </a:p>
        </p:txBody>
      </p:sp>
      <p:sp>
        <p:nvSpPr>
          <p:cNvPr id="3" name="Content Placeholder 2">
            <a:extLst>
              <a:ext uri="{FF2B5EF4-FFF2-40B4-BE49-F238E27FC236}">
                <a16:creationId xmlns:a16="http://schemas.microsoft.com/office/drawing/2014/main" id="{2AE3047B-9715-E5DE-2748-5195BA7E937B}"/>
              </a:ext>
            </a:extLst>
          </p:cNvPr>
          <p:cNvSpPr>
            <a:spLocks noGrp="1"/>
          </p:cNvSpPr>
          <p:nvPr>
            <p:ph idx="1"/>
          </p:nvPr>
        </p:nvSpPr>
        <p:spPr>
          <a:xfrm>
            <a:off x="838200" y="1690688"/>
            <a:ext cx="9662652" cy="5167312"/>
          </a:xfrm>
        </p:spPr>
        <p:txBody>
          <a:bodyPr/>
          <a:lstStyle/>
          <a:p>
            <a:pPr marL="0" indent="0">
              <a:lnSpc>
                <a:spcPct val="107000"/>
              </a:lnSpc>
              <a:spcAft>
                <a:spcPts val="800"/>
              </a:spcAft>
              <a:buNone/>
              <a:tabLst>
                <a:tab pos="457200" algn="l"/>
              </a:tabLst>
            </a:pPr>
            <a:r>
              <a:rPr lang="en-US" sz="2400" b="1" dirty="0">
                <a:latin typeface="Times New Roman" panose="02020603050405020304" pitchFamily="18" charset="0"/>
                <a:ea typeface="Aptos" panose="020B0004020202020204" pitchFamily="34" charset="0"/>
                <a:cs typeface="Times New Roman" panose="02020603050405020304" pitchFamily="18" charset="0"/>
              </a:rPr>
              <a:t>6. </a:t>
            </a:r>
            <a:r>
              <a:rPr lang="en-RW" sz="2400" b="1" dirty="0">
                <a:latin typeface="Times New Roman" panose="02020603050405020304" pitchFamily="18" charset="0"/>
                <a:ea typeface="Aptos" panose="020B0004020202020204" pitchFamily="34" charset="0"/>
                <a:cs typeface="Times New Roman" panose="02020603050405020304" pitchFamily="18" charset="0"/>
              </a:rPr>
              <a:t>Social and cultural contexts</a:t>
            </a:r>
            <a:r>
              <a:rPr lang="en-RW" sz="2400" dirty="0">
                <a:latin typeface="Times New Roman" panose="02020603050405020304" pitchFamily="18" charset="0"/>
                <a:ea typeface="Aptos" panose="020B0004020202020204" pitchFamily="34" charset="0"/>
                <a:cs typeface="Times New Roman" panose="02020603050405020304" pitchFamily="18" charset="0"/>
              </a:rPr>
              <a:t>:</a:t>
            </a:r>
          </a:p>
          <a:p>
            <a:pPr lvl="1">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Sociocultural theory underscores the significance of the </a:t>
            </a:r>
            <a:r>
              <a:rPr lang="en-RW" b="1" dirty="0">
                <a:latin typeface="Times New Roman" panose="02020603050405020304" pitchFamily="18" charset="0"/>
                <a:ea typeface="Aptos" panose="020B0004020202020204" pitchFamily="34" charset="0"/>
                <a:cs typeface="Times New Roman" panose="02020603050405020304" pitchFamily="18" charset="0"/>
              </a:rPr>
              <a:t>social and cultural environment</a:t>
            </a:r>
            <a:r>
              <a:rPr lang="en-RW" dirty="0">
                <a:latin typeface="Times New Roman" panose="02020603050405020304" pitchFamily="18" charset="0"/>
                <a:ea typeface="Aptos" panose="020B0004020202020204" pitchFamily="34" charset="0"/>
                <a:cs typeface="Times New Roman" panose="02020603050405020304" pitchFamily="18" charset="0"/>
              </a:rPr>
              <a:t> in shaping learning.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The theory posits that </a:t>
            </a:r>
            <a:r>
              <a:rPr lang="en-RW" b="1" dirty="0">
                <a:latin typeface="Times New Roman" panose="02020603050405020304" pitchFamily="18" charset="0"/>
                <a:ea typeface="Aptos" panose="020B0004020202020204" pitchFamily="34" charset="0"/>
                <a:cs typeface="Times New Roman" panose="02020603050405020304" pitchFamily="18" charset="0"/>
              </a:rPr>
              <a:t>learning is not just an individual process but is deeply influenced by the cultural and social contexts in which a person lives.</a:t>
            </a:r>
          </a:p>
          <a:p>
            <a:pPr lvl="1">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The norms, values, and practices of a particular culture impact how people think, communicate, and learn.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For example, the educational practices, social interactions, and cultural expectations within a particular community or society influence the cognitive development of individuals in that community.</a:t>
            </a:r>
          </a:p>
          <a:p>
            <a:endParaRPr lang="en-RW" dirty="0"/>
          </a:p>
        </p:txBody>
      </p:sp>
    </p:spTree>
    <p:extLst>
      <p:ext uri="{BB962C8B-B14F-4D97-AF65-F5344CB8AC3E}">
        <p14:creationId xmlns:p14="http://schemas.microsoft.com/office/powerpoint/2010/main" val="276655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2CFA-770A-3008-CA75-B331E3CE8F36}"/>
              </a:ext>
            </a:extLst>
          </p:cNvPr>
          <p:cNvSpPr>
            <a:spLocks noGrp="1"/>
          </p:cNvSpPr>
          <p:nvPr>
            <p:ph type="title"/>
          </p:nvPr>
        </p:nvSpPr>
        <p:spPr/>
        <p:txBody>
          <a:bodyPr>
            <a:normAutofit/>
          </a:bodyPr>
          <a:lstStyle/>
          <a:p>
            <a:r>
              <a:rPr lang="en-US" sz="3200" b="1" dirty="0"/>
              <a:t>Classical conditioning</a:t>
            </a:r>
            <a:endParaRPr lang="en-RW" sz="3200" b="1" dirty="0"/>
          </a:p>
        </p:txBody>
      </p:sp>
      <p:pic>
        <p:nvPicPr>
          <p:cNvPr id="692" name="Google Shape;692;p84">
            <a:extLst>
              <a:ext uri="{FF2B5EF4-FFF2-40B4-BE49-F238E27FC236}">
                <a16:creationId xmlns:a16="http://schemas.microsoft.com/office/drawing/2014/main" id="{A054DE52-2CEA-BA96-66A7-AE9EB343D2C1}"/>
              </a:ext>
            </a:extLst>
          </p:cNvPr>
          <p:cNvPicPr preferRelativeResize="0">
            <a:picLocks noGrp="1"/>
          </p:cNvPicPr>
          <p:nvPr>
            <p:ph idx="1"/>
          </p:nvPr>
        </p:nvPicPr>
        <p:blipFill rotWithShape="1">
          <a:blip r:embed="rId2">
            <a:alphaModFix/>
          </a:blip>
          <a:srcRect/>
          <a:stretch/>
        </p:blipFill>
        <p:spPr>
          <a:xfrm>
            <a:off x="1199535" y="1886744"/>
            <a:ext cx="9566788" cy="4971256"/>
          </a:xfrm>
          <a:prstGeom prst="rect">
            <a:avLst/>
          </a:prstGeom>
          <a:noFill/>
          <a:ln>
            <a:noFill/>
          </a:ln>
        </p:spPr>
      </p:pic>
    </p:spTree>
    <p:extLst>
      <p:ext uri="{BB962C8B-B14F-4D97-AF65-F5344CB8AC3E}">
        <p14:creationId xmlns:p14="http://schemas.microsoft.com/office/powerpoint/2010/main" val="225392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BC85-2F10-20AD-D192-06209D3F853E}"/>
              </a:ext>
            </a:extLst>
          </p:cNvPr>
          <p:cNvSpPr>
            <a:spLocks noGrp="1"/>
          </p:cNvSpPr>
          <p:nvPr>
            <p:ph type="title"/>
          </p:nvPr>
        </p:nvSpPr>
        <p:spPr/>
        <p:txBody>
          <a:bodyPr/>
          <a:lstStyle/>
          <a:p>
            <a:r>
              <a:rPr lang="en-US" sz="3200" b="1" dirty="0">
                <a:latin typeface="+mn-lt"/>
                <a:ea typeface="Aptos" panose="020B0004020202020204" pitchFamily="34" charset="0"/>
                <a:cs typeface="Times New Roman" panose="02020603050405020304" pitchFamily="18" charset="0"/>
              </a:rPr>
              <a:t>Classroom </a:t>
            </a:r>
            <a:r>
              <a:rPr lang="en-RW" sz="3200" b="1" dirty="0">
                <a:latin typeface="+mn-lt"/>
                <a:ea typeface="Aptos" panose="020B0004020202020204" pitchFamily="34" charset="0"/>
                <a:cs typeface="Times New Roman" panose="02020603050405020304" pitchFamily="18" charset="0"/>
              </a:rPr>
              <a:t>application</a:t>
            </a:r>
            <a:r>
              <a:rPr lang="en-US" sz="3200" b="1" dirty="0">
                <a:latin typeface="+mn-lt"/>
                <a:ea typeface="Aptos" panose="020B0004020202020204" pitchFamily="34" charset="0"/>
                <a:cs typeface="Times New Roman" panose="02020603050405020304" pitchFamily="18" charset="0"/>
              </a:rPr>
              <a:t>s</a:t>
            </a:r>
            <a:r>
              <a:rPr lang="en-RW" sz="3200" b="1" dirty="0">
                <a:latin typeface="+mn-lt"/>
                <a:ea typeface="Aptos" panose="020B0004020202020204" pitchFamily="34" charset="0"/>
                <a:cs typeface="Times New Roman" panose="02020603050405020304" pitchFamily="18" charset="0"/>
              </a:rPr>
              <a:t> of Sociocultural Theory </a:t>
            </a:r>
            <a:endParaRPr lang="en-RW" sz="3200" dirty="0">
              <a:latin typeface="+mn-lt"/>
            </a:endParaRPr>
          </a:p>
        </p:txBody>
      </p:sp>
      <p:sp>
        <p:nvSpPr>
          <p:cNvPr id="3" name="Content Placeholder 2">
            <a:extLst>
              <a:ext uri="{FF2B5EF4-FFF2-40B4-BE49-F238E27FC236}">
                <a16:creationId xmlns:a16="http://schemas.microsoft.com/office/drawing/2014/main" id="{9B073536-FFA8-F8DD-BAA4-80D7B7896CDF}"/>
              </a:ext>
            </a:extLst>
          </p:cNvPr>
          <p:cNvSpPr>
            <a:spLocks noGrp="1"/>
          </p:cNvSpPr>
          <p:nvPr>
            <p:ph idx="1"/>
          </p:nvPr>
        </p:nvSpPr>
        <p:spPr>
          <a:xfrm>
            <a:off x="757084" y="1417638"/>
            <a:ext cx="9758516" cy="5364162"/>
          </a:xfrm>
        </p:spPr>
        <p:txBody>
          <a:bodyPr/>
          <a:lstStyle/>
          <a:p>
            <a:pPr marL="342900" indent="-342900">
              <a:lnSpc>
                <a:spcPct val="107000"/>
              </a:lnSpc>
              <a:spcAft>
                <a:spcPts val="800"/>
              </a:spcAft>
              <a:buFont typeface="+mj-lt"/>
              <a:buAutoNum type="arabicPeriod"/>
              <a:tabLst>
                <a:tab pos="457200" algn="l"/>
              </a:tabLst>
            </a:pPr>
            <a:r>
              <a:rPr lang="en-RW" sz="2400" b="1" dirty="0">
                <a:ea typeface="Aptos" panose="020B0004020202020204" pitchFamily="34" charset="0"/>
                <a:cs typeface="Times New Roman" panose="02020603050405020304" pitchFamily="18" charset="0"/>
              </a:rPr>
              <a:t>Collaborative Learning</a:t>
            </a:r>
            <a:r>
              <a:rPr lang="en-RW" sz="2400" dirty="0">
                <a:ea typeface="Aptos" panose="020B0004020202020204" pitchFamily="34" charset="0"/>
                <a:cs typeface="Times New Roman" panose="02020603050405020304" pitchFamily="18" charset="0"/>
              </a:rPr>
              <a:t>:</a:t>
            </a:r>
          </a:p>
          <a:p>
            <a:pPr lvl="1" algn="just">
              <a:lnSpc>
                <a:spcPct val="107000"/>
              </a:lnSpc>
              <a:spcAft>
                <a:spcPts val="800"/>
              </a:spcAft>
              <a:buSzPts val="1000"/>
              <a:tabLst>
                <a:tab pos="914400" algn="l"/>
              </a:tabLst>
            </a:pPr>
            <a:r>
              <a:rPr lang="en-RW" dirty="0">
                <a:ea typeface="Aptos" panose="020B0004020202020204" pitchFamily="34" charset="0"/>
                <a:cs typeface="Times New Roman" panose="02020603050405020304" pitchFamily="18" charset="0"/>
              </a:rPr>
              <a:t>Sociocultural theory advocates for learning environments where students </a:t>
            </a:r>
            <a:r>
              <a:rPr lang="en-RW" b="1" dirty="0">
                <a:ea typeface="Aptos" panose="020B0004020202020204" pitchFamily="34" charset="0"/>
                <a:cs typeface="Times New Roman" panose="02020603050405020304" pitchFamily="18" charset="0"/>
              </a:rPr>
              <a:t>work together in groups, sharing knowledge and solving problems. </a:t>
            </a:r>
            <a:endParaRPr lang="en-US" b="1" dirty="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dirty="0">
                <a:ea typeface="Aptos" panose="020B0004020202020204" pitchFamily="34" charset="0"/>
                <a:cs typeface="Times New Roman" panose="02020603050405020304" pitchFamily="18" charset="0"/>
              </a:rPr>
              <a:t>This approach fosters social interaction and helps learners construct meaning through collaboration.</a:t>
            </a:r>
          </a:p>
          <a:p>
            <a:pPr lvl="1" algn="just">
              <a:lnSpc>
                <a:spcPct val="107000"/>
              </a:lnSpc>
              <a:spcAft>
                <a:spcPts val="800"/>
              </a:spcAft>
              <a:buSzPts val="1000"/>
              <a:tabLst>
                <a:tab pos="914400" algn="l"/>
              </a:tabLst>
            </a:pPr>
            <a:r>
              <a:rPr lang="en-RW" b="1" dirty="0">
                <a:ea typeface="Aptos" panose="020B0004020202020204" pitchFamily="34" charset="0"/>
                <a:cs typeface="Times New Roman" panose="02020603050405020304" pitchFamily="18" charset="0"/>
              </a:rPr>
              <a:t>Peer tutoring, group projects, and cooperative learning activities </a:t>
            </a:r>
            <a:r>
              <a:rPr lang="en-RW" dirty="0">
                <a:ea typeface="Aptos" panose="020B0004020202020204" pitchFamily="34" charset="0"/>
                <a:cs typeface="Times New Roman" panose="02020603050405020304" pitchFamily="18" charset="0"/>
              </a:rPr>
              <a:t>are examples of ways to apply sociocultural theory in the classroom. </a:t>
            </a:r>
            <a:endParaRPr lang="en-US" dirty="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dirty="0">
                <a:ea typeface="Aptos" panose="020B0004020202020204" pitchFamily="34" charset="0"/>
                <a:cs typeface="Times New Roman" panose="02020603050405020304" pitchFamily="18" charset="0"/>
              </a:rPr>
              <a:t>In these settings, students help each other develop skills and knowledge, learning through social interaction.</a:t>
            </a:r>
          </a:p>
          <a:p>
            <a:endParaRPr lang="en-RW" dirty="0"/>
          </a:p>
        </p:txBody>
      </p:sp>
    </p:spTree>
    <p:extLst>
      <p:ext uri="{BB962C8B-B14F-4D97-AF65-F5344CB8AC3E}">
        <p14:creationId xmlns:p14="http://schemas.microsoft.com/office/powerpoint/2010/main" val="980401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8536-A2B6-86CD-2D32-D92A3A15A431}"/>
              </a:ext>
            </a:extLst>
          </p:cNvPr>
          <p:cNvSpPr>
            <a:spLocks noGrp="1"/>
          </p:cNvSpPr>
          <p:nvPr>
            <p:ph type="title"/>
          </p:nvPr>
        </p:nvSpPr>
        <p:spPr/>
        <p:txBody>
          <a:bodyPr/>
          <a:lstStyle/>
          <a:p>
            <a:r>
              <a:rPr lang="en-US" sz="3200" b="1" dirty="0">
                <a:latin typeface="+mn-lt"/>
                <a:ea typeface="Aptos" panose="020B0004020202020204" pitchFamily="34" charset="0"/>
                <a:cs typeface="Times New Roman" panose="02020603050405020304" pitchFamily="18" charset="0"/>
              </a:rPr>
              <a:t>Classroom </a:t>
            </a:r>
            <a:r>
              <a:rPr lang="en-RW" sz="3200" b="1" dirty="0">
                <a:latin typeface="+mn-lt"/>
                <a:ea typeface="Aptos" panose="020B0004020202020204" pitchFamily="34" charset="0"/>
                <a:cs typeface="Times New Roman" panose="02020603050405020304" pitchFamily="18" charset="0"/>
              </a:rPr>
              <a:t>application</a:t>
            </a:r>
            <a:r>
              <a:rPr lang="en-US" sz="3200" b="1" dirty="0">
                <a:latin typeface="+mn-lt"/>
                <a:ea typeface="Aptos" panose="020B0004020202020204" pitchFamily="34" charset="0"/>
                <a:cs typeface="Times New Roman" panose="02020603050405020304" pitchFamily="18" charset="0"/>
              </a:rPr>
              <a:t>s</a:t>
            </a:r>
            <a:r>
              <a:rPr lang="en-RW" sz="3200" b="1" dirty="0">
                <a:latin typeface="+mn-lt"/>
                <a:ea typeface="Aptos" panose="020B0004020202020204" pitchFamily="34" charset="0"/>
                <a:cs typeface="Times New Roman" panose="02020603050405020304" pitchFamily="18" charset="0"/>
              </a:rPr>
              <a:t> of Sociocultural Theory </a:t>
            </a:r>
            <a:endParaRPr lang="en-RW" sz="3200" dirty="0"/>
          </a:p>
        </p:txBody>
      </p:sp>
      <p:sp>
        <p:nvSpPr>
          <p:cNvPr id="3" name="Content Placeholder 2">
            <a:extLst>
              <a:ext uri="{FF2B5EF4-FFF2-40B4-BE49-F238E27FC236}">
                <a16:creationId xmlns:a16="http://schemas.microsoft.com/office/drawing/2014/main" id="{F4452DE3-370F-6263-DA56-1C3CDAB61534}"/>
              </a:ext>
            </a:extLst>
          </p:cNvPr>
          <p:cNvSpPr>
            <a:spLocks noGrp="1"/>
          </p:cNvSpPr>
          <p:nvPr>
            <p:ph idx="1"/>
          </p:nvPr>
        </p:nvSpPr>
        <p:spPr>
          <a:xfrm>
            <a:off x="838200" y="1600200"/>
            <a:ext cx="9372600" cy="4983162"/>
          </a:xfrm>
        </p:spPr>
        <p:txBody>
          <a:bodyPr/>
          <a:lstStyle/>
          <a:p>
            <a:pPr marL="0" indent="0">
              <a:lnSpc>
                <a:spcPct val="107000"/>
              </a:lnSpc>
              <a:spcAft>
                <a:spcPts val="800"/>
              </a:spcAft>
              <a:buNone/>
              <a:tabLst>
                <a:tab pos="457200" algn="l"/>
              </a:tabLst>
            </a:pPr>
            <a:r>
              <a:rPr lang="en-US" sz="2400" b="1" dirty="0">
                <a:ea typeface="Aptos" panose="020B0004020202020204" pitchFamily="34" charset="0"/>
                <a:cs typeface="Times New Roman" panose="02020603050405020304" pitchFamily="18" charset="0"/>
              </a:rPr>
              <a:t>2. </a:t>
            </a:r>
            <a:r>
              <a:rPr lang="en-RW" sz="2400" b="1" dirty="0">
                <a:ea typeface="Aptos" panose="020B0004020202020204" pitchFamily="34" charset="0"/>
                <a:cs typeface="Times New Roman" panose="02020603050405020304" pitchFamily="18" charset="0"/>
              </a:rPr>
              <a:t>Guided </a:t>
            </a:r>
            <a:r>
              <a:rPr lang="en-US" sz="2400" b="1" dirty="0">
                <a:ea typeface="Aptos" panose="020B0004020202020204" pitchFamily="34" charset="0"/>
                <a:cs typeface="Times New Roman" panose="02020603050405020304" pitchFamily="18" charset="0"/>
              </a:rPr>
              <a:t>p</a:t>
            </a:r>
            <a:r>
              <a:rPr lang="en-RW" sz="2400" b="1" dirty="0" err="1">
                <a:ea typeface="Aptos" panose="020B0004020202020204" pitchFamily="34" charset="0"/>
                <a:cs typeface="Times New Roman" panose="02020603050405020304" pitchFamily="18" charset="0"/>
              </a:rPr>
              <a:t>articipation</a:t>
            </a:r>
            <a:r>
              <a:rPr lang="en-RW" sz="2400" dirty="0">
                <a:ea typeface="Aptos" panose="020B000402020202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RW" dirty="0">
                <a:ea typeface="Aptos" panose="020B0004020202020204" pitchFamily="34" charset="0"/>
                <a:cs typeface="Times New Roman" panose="02020603050405020304" pitchFamily="18" charset="0"/>
              </a:rPr>
              <a:t>Teachers act as </a:t>
            </a:r>
            <a:r>
              <a:rPr lang="en-RW" b="1" dirty="0">
                <a:ea typeface="Aptos" panose="020B0004020202020204" pitchFamily="34" charset="0"/>
                <a:cs typeface="Times New Roman" panose="02020603050405020304" pitchFamily="18" charset="0"/>
              </a:rPr>
              <a:t>guides or facilitators, providing support for students within their ZPD</a:t>
            </a:r>
            <a:r>
              <a:rPr lang="en-RW" dirty="0">
                <a:ea typeface="Aptos" panose="020B0004020202020204" pitchFamily="34" charset="0"/>
                <a:cs typeface="Times New Roman" panose="02020603050405020304" pitchFamily="18" charset="0"/>
              </a:rPr>
              <a:t>.</a:t>
            </a:r>
            <a:endParaRPr lang="en-US" dirty="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RW" dirty="0">
                <a:ea typeface="Aptos" panose="020B0004020202020204" pitchFamily="34" charset="0"/>
                <a:cs typeface="Times New Roman" panose="02020603050405020304" pitchFamily="18" charset="0"/>
              </a:rPr>
              <a:t>Teachers might </a:t>
            </a:r>
            <a:r>
              <a:rPr lang="en-RW" b="1" dirty="0">
                <a:ea typeface="Aptos" panose="020B0004020202020204" pitchFamily="34" charset="0"/>
                <a:cs typeface="Times New Roman" panose="02020603050405020304" pitchFamily="18" charset="0"/>
              </a:rPr>
              <a:t>model tasks, provide hints, or ask probing questions</a:t>
            </a:r>
            <a:r>
              <a:rPr lang="en-RW" dirty="0">
                <a:ea typeface="Aptos" panose="020B0004020202020204" pitchFamily="34" charset="0"/>
                <a:cs typeface="Times New Roman" panose="02020603050405020304" pitchFamily="18" charset="0"/>
              </a:rPr>
              <a:t> to help students navigate learning challenges.</a:t>
            </a:r>
          </a:p>
          <a:p>
            <a:pPr marL="742950" lvl="1" indent="-285750">
              <a:lnSpc>
                <a:spcPct val="107000"/>
              </a:lnSpc>
              <a:spcAft>
                <a:spcPts val="800"/>
              </a:spcAft>
              <a:buSzPts val="1000"/>
              <a:buFont typeface="Courier New" panose="02070309020205020404" pitchFamily="49" charset="0"/>
              <a:buChar char="o"/>
              <a:tabLst>
                <a:tab pos="914400" algn="l"/>
              </a:tabLst>
            </a:pPr>
            <a:r>
              <a:rPr lang="en-RW" b="1" dirty="0">
                <a:ea typeface="Aptos" panose="020B0004020202020204" pitchFamily="34" charset="0"/>
                <a:cs typeface="Times New Roman" panose="02020603050405020304" pitchFamily="18" charset="0"/>
              </a:rPr>
              <a:t>Apprenticeship learning</a:t>
            </a:r>
            <a:r>
              <a:rPr lang="en-RW" dirty="0">
                <a:ea typeface="Aptos" panose="020B0004020202020204" pitchFamily="34" charset="0"/>
                <a:cs typeface="Times New Roman" panose="02020603050405020304" pitchFamily="18" charset="0"/>
              </a:rPr>
              <a:t> or </a:t>
            </a:r>
            <a:r>
              <a:rPr lang="en-RW" b="1" dirty="0">
                <a:ea typeface="Aptos" panose="020B0004020202020204" pitchFamily="34" charset="0"/>
                <a:cs typeface="Times New Roman" panose="02020603050405020304" pitchFamily="18" charset="0"/>
              </a:rPr>
              <a:t>project-based learning</a:t>
            </a:r>
            <a:r>
              <a:rPr lang="en-RW" dirty="0">
                <a:ea typeface="Aptos" panose="020B0004020202020204" pitchFamily="34" charset="0"/>
                <a:cs typeface="Times New Roman" panose="02020603050405020304" pitchFamily="18" charset="0"/>
              </a:rPr>
              <a:t> (where students engage in real-world tasks with the guidance of more experienced mentors or peers) is another practical application of sociocultural theory.</a:t>
            </a:r>
          </a:p>
          <a:p>
            <a:endParaRPr lang="en-RW" dirty="0"/>
          </a:p>
        </p:txBody>
      </p:sp>
    </p:spTree>
    <p:extLst>
      <p:ext uri="{BB962C8B-B14F-4D97-AF65-F5344CB8AC3E}">
        <p14:creationId xmlns:p14="http://schemas.microsoft.com/office/powerpoint/2010/main" val="12413191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B310-A669-F4AF-D29A-88AD935C10FF}"/>
              </a:ext>
            </a:extLst>
          </p:cNvPr>
          <p:cNvSpPr>
            <a:spLocks noGrp="1"/>
          </p:cNvSpPr>
          <p:nvPr>
            <p:ph type="title"/>
          </p:nvPr>
        </p:nvSpPr>
        <p:spPr/>
        <p:txBody>
          <a:bodyPr/>
          <a:lstStyle/>
          <a:p>
            <a:r>
              <a:rPr lang="en-US" sz="3200" b="1" dirty="0">
                <a:latin typeface="+mn-lt"/>
                <a:ea typeface="Aptos" panose="020B0004020202020204" pitchFamily="34" charset="0"/>
                <a:cs typeface="Times New Roman" panose="02020603050405020304" pitchFamily="18" charset="0"/>
              </a:rPr>
              <a:t>Classroom </a:t>
            </a:r>
            <a:r>
              <a:rPr lang="en-RW" sz="3200" b="1" dirty="0">
                <a:latin typeface="+mn-lt"/>
                <a:ea typeface="Aptos" panose="020B0004020202020204" pitchFamily="34" charset="0"/>
                <a:cs typeface="Times New Roman" panose="02020603050405020304" pitchFamily="18" charset="0"/>
              </a:rPr>
              <a:t>application</a:t>
            </a:r>
            <a:r>
              <a:rPr lang="en-US" sz="3200" b="1" dirty="0">
                <a:latin typeface="+mn-lt"/>
                <a:ea typeface="Aptos" panose="020B0004020202020204" pitchFamily="34" charset="0"/>
                <a:cs typeface="Times New Roman" panose="02020603050405020304" pitchFamily="18" charset="0"/>
              </a:rPr>
              <a:t>s</a:t>
            </a:r>
            <a:r>
              <a:rPr lang="en-RW" sz="3200" b="1" dirty="0">
                <a:latin typeface="+mn-lt"/>
                <a:ea typeface="Aptos" panose="020B0004020202020204" pitchFamily="34" charset="0"/>
                <a:cs typeface="Times New Roman" panose="02020603050405020304" pitchFamily="18" charset="0"/>
              </a:rPr>
              <a:t> of Sociocultural Theory </a:t>
            </a:r>
            <a:endParaRPr lang="en-RW" sz="3200" dirty="0"/>
          </a:p>
        </p:txBody>
      </p:sp>
      <p:sp>
        <p:nvSpPr>
          <p:cNvPr id="3" name="Content Placeholder 2">
            <a:extLst>
              <a:ext uri="{FF2B5EF4-FFF2-40B4-BE49-F238E27FC236}">
                <a16:creationId xmlns:a16="http://schemas.microsoft.com/office/drawing/2014/main" id="{29B3D39E-94A8-6B98-0CFD-4D815E4C0370}"/>
              </a:ext>
            </a:extLst>
          </p:cNvPr>
          <p:cNvSpPr>
            <a:spLocks noGrp="1"/>
          </p:cNvSpPr>
          <p:nvPr>
            <p:ph idx="1"/>
          </p:nvPr>
        </p:nvSpPr>
        <p:spPr>
          <a:xfrm>
            <a:off x="658761" y="1600199"/>
            <a:ext cx="9743768" cy="5075903"/>
          </a:xfrm>
        </p:spPr>
        <p:txBody>
          <a:bodyPr>
            <a:normAutofit fontScale="92500" lnSpcReduction="10000"/>
          </a:bodyPr>
          <a:lstStyle/>
          <a:p>
            <a:pPr marL="0" indent="0" algn="just">
              <a:lnSpc>
                <a:spcPct val="107000"/>
              </a:lnSpc>
              <a:spcAft>
                <a:spcPts val="800"/>
              </a:spcAft>
              <a:buNone/>
              <a:tabLst>
                <a:tab pos="457200" algn="l"/>
              </a:tabLst>
            </a:pPr>
            <a:r>
              <a:rPr lang="en-US" sz="2400" b="1" dirty="0">
                <a:latin typeface="Times New Roman" panose="02020603050405020304" pitchFamily="18" charset="0"/>
                <a:ea typeface="Aptos" panose="020B0004020202020204" pitchFamily="34" charset="0"/>
                <a:cs typeface="Times New Roman" panose="02020603050405020304" pitchFamily="18" charset="0"/>
              </a:rPr>
              <a:t>3. </a:t>
            </a:r>
            <a:r>
              <a:rPr lang="en-RW" sz="2400" b="1" dirty="0">
                <a:latin typeface="Times New Roman" panose="02020603050405020304" pitchFamily="18" charset="0"/>
                <a:ea typeface="Aptos" panose="020B0004020202020204" pitchFamily="34" charset="0"/>
                <a:cs typeface="Times New Roman" panose="02020603050405020304" pitchFamily="18" charset="0"/>
              </a:rPr>
              <a:t>Scaffolded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i</a:t>
            </a:r>
            <a:r>
              <a:rPr lang="en-RW" sz="2400" b="1" dirty="0" err="1">
                <a:latin typeface="Times New Roman" panose="02020603050405020304" pitchFamily="18" charset="0"/>
                <a:ea typeface="Aptos" panose="020B0004020202020204" pitchFamily="34" charset="0"/>
                <a:cs typeface="Times New Roman" panose="02020603050405020304" pitchFamily="18" charset="0"/>
              </a:rPr>
              <a:t>nstruction</a:t>
            </a:r>
            <a:r>
              <a:rPr lang="en-RW" sz="2400" dirty="0">
                <a:latin typeface="Times New Roman" panose="02020603050405020304" pitchFamily="18" charset="0"/>
                <a:ea typeface="Aptos" panose="020B0004020202020204" pitchFamily="34" charset="0"/>
                <a:cs typeface="Times New Roman" panose="02020603050405020304" pitchFamily="18" charset="0"/>
              </a:rPr>
              <a:t>:</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Teachers can offer support through scaffolding techniques by breaking down complex tasks into smaller, manageable parts and providing the necessary resources for students to complete tasks. Over time, the support is gradually withdrawn as students gain independence.</a:t>
            </a:r>
          </a:p>
          <a:p>
            <a:pPr marL="0" indent="0" algn="just">
              <a:lnSpc>
                <a:spcPct val="107000"/>
              </a:lnSpc>
              <a:spcAft>
                <a:spcPts val="800"/>
              </a:spcAft>
              <a:buNone/>
              <a:tabLst>
                <a:tab pos="457200" algn="l"/>
              </a:tabLst>
            </a:pPr>
            <a:r>
              <a:rPr lang="en-US" sz="2400" b="1" dirty="0">
                <a:latin typeface="Times New Roman" panose="02020603050405020304" pitchFamily="18" charset="0"/>
                <a:ea typeface="Aptos" panose="020B0004020202020204" pitchFamily="34" charset="0"/>
                <a:cs typeface="Times New Roman" panose="02020603050405020304" pitchFamily="18" charset="0"/>
              </a:rPr>
              <a:t>4. </a:t>
            </a:r>
            <a:r>
              <a:rPr lang="en-RW" sz="2400" b="1" dirty="0">
                <a:latin typeface="Times New Roman" panose="02020603050405020304" pitchFamily="18" charset="0"/>
                <a:ea typeface="Aptos" panose="020B0004020202020204" pitchFamily="34" charset="0"/>
                <a:cs typeface="Times New Roman" panose="02020603050405020304" pitchFamily="18" charset="0"/>
              </a:rPr>
              <a:t>Culturally </a:t>
            </a:r>
            <a:r>
              <a:rPr lang="en-US" sz="2400" b="1" dirty="0">
                <a:latin typeface="Times New Roman" panose="02020603050405020304" pitchFamily="18" charset="0"/>
                <a:ea typeface="Aptos" panose="020B0004020202020204" pitchFamily="34" charset="0"/>
                <a:cs typeface="Times New Roman" panose="02020603050405020304" pitchFamily="18" charset="0"/>
              </a:rPr>
              <a:t>r</a:t>
            </a:r>
            <a:r>
              <a:rPr lang="en-RW" sz="2400" b="1" dirty="0" err="1">
                <a:latin typeface="Times New Roman" panose="02020603050405020304" pitchFamily="18" charset="0"/>
                <a:ea typeface="Aptos" panose="020B0004020202020204" pitchFamily="34" charset="0"/>
                <a:cs typeface="Times New Roman" panose="02020603050405020304" pitchFamily="18" charset="0"/>
              </a:rPr>
              <a:t>esponsive</a:t>
            </a:r>
            <a:r>
              <a:rPr lang="en-RW"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a:latin typeface="Times New Roman" panose="02020603050405020304" pitchFamily="18" charset="0"/>
                <a:ea typeface="Aptos" panose="020B0004020202020204" pitchFamily="34" charset="0"/>
                <a:cs typeface="Times New Roman" panose="02020603050405020304" pitchFamily="18" charset="0"/>
              </a:rPr>
              <a:t>t</a:t>
            </a:r>
            <a:r>
              <a:rPr lang="en-RW" sz="2400" b="1" dirty="0" err="1">
                <a:latin typeface="Times New Roman" panose="02020603050405020304" pitchFamily="18" charset="0"/>
                <a:ea typeface="Aptos" panose="020B0004020202020204" pitchFamily="34" charset="0"/>
                <a:cs typeface="Times New Roman" panose="02020603050405020304" pitchFamily="18" charset="0"/>
              </a:rPr>
              <a:t>eaching</a:t>
            </a:r>
            <a:r>
              <a:rPr lang="en-RW" sz="2400" dirty="0">
                <a:latin typeface="Times New Roman" panose="02020603050405020304" pitchFamily="18" charset="0"/>
                <a:ea typeface="Aptos" panose="020B000402020202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In the classroom, sociocultural theory emphasizes the importance of considering students’ cultural backgrounds in the learning process.</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Teachers should </a:t>
            </a:r>
            <a:r>
              <a:rPr lang="en-RW" b="1" dirty="0">
                <a:latin typeface="Times New Roman" panose="02020603050405020304" pitchFamily="18" charset="0"/>
                <a:ea typeface="Aptos" panose="020B0004020202020204" pitchFamily="34" charset="0"/>
                <a:cs typeface="Times New Roman" panose="02020603050405020304" pitchFamily="18" charset="0"/>
              </a:rPr>
              <a:t>incorporate culturally relevant materials, strategies, and content that reflect the diverse backgrounds of their students</a:t>
            </a:r>
            <a:r>
              <a:rPr lang="en-RW" dirty="0">
                <a:latin typeface="Times New Roman" panose="02020603050405020304" pitchFamily="18" charset="0"/>
                <a:ea typeface="Aptos" panose="020B000402020202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Teachers can recognize and </a:t>
            </a:r>
            <a:r>
              <a:rPr lang="en-RW" b="1" dirty="0">
                <a:latin typeface="Times New Roman" panose="02020603050405020304" pitchFamily="18" charset="0"/>
                <a:ea typeface="Aptos" panose="020B0004020202020204" pitchFamily="34" charset="0"/>
                <a:cs typeface="Times New Roman" panose="02020603050405020304" pitchFamily="18" charset="0"/>
              </a:rPr>
              <a:t>build on the cultural knowledge that students bring to the classroom</a:t>
            </a:r>
            <a:r>
              <a:rPr lang="en-RW" dirty="0">
                <a:latin typeface="Times New Roman" panose="02020603050405020304" pitchFamily="18" charset="0"/>
                <a:ea typeface="Aptos" panose="020B0004020202020204" pitchFamily="34" charset="0"/>
                <a:cs typeface="Times New Roman" panose="02020603050405020304" pitchFamily="18" charset="0"/>
              </a:rPr>
              <a:t>, such as </a:t>
            </a:r>
            <a:r>
              <a:rPr lang="en-RW" b="1" dirty="0">
                <a:latin typeface="Times New Roman" panose="02020603050405020304" pitchFamily="18" charset="0"/>
                <a:ea typeface="Aptos" panose="020B0004020202020204" pitchFamily="34" charset="0"/>
                <a:cs typeface="Times New Roman" panose="02020603050405020304" pitchFamily="18" charset="0"/>
              </a:rPr>
              <a:t>knowledge from home or community experiences, to enhance their learning.</a:t>
            </a:r>
          </a:p>
          <a:p>
            <a:endParaRPr lang="en-RW" dirty="0"/>
          </a:p>
        </p:txBody>
      </p:sp>
    </p:spTree>
    <p:extLst>
      <p:ext uri="{BB962C8B-B14F-4D97-AF65-F5344CB8AC3E}">
        <p14:creationId xmlns:p14="http://schemas.microsoft.com/office/powerpoint/2010/main" val="20058318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6372-B4B6-19E1-61C1-9C3300340D4B}"/>
              </a:ext>
            </a:extLst>
          </p:cNvPr>
          <p:cNvSpPr>
            <a:spLocks noGrp="1"/>
          </p:cNvSpPr>
          <p:nvPr>
            <p:ph type="title"/>
          </p:nvPr>
        </p:nvSpPr>
        <p:spPr/>
        <p:txBody>
          <a:bodyPr/>
          <a:lstStyle/>
          <a:p>
            <a:r>
              <a:rPr lang="en-US" sz="3200" b="1" dirty="0">
                <a:latin typeface="+mn-lt"/>
                <a:ea typeface="Aptos" panose="020B0004020202020204" pitchFamily="34" charset="0"/>
                <a:cs typeface="Times New Roman" panose="02020603050405020304" pitchFamily="18" charset="0"/>
              </a:rPr>
              <a:t>Classroom </a:t>
            </a:r>
            <a:r>
              <a:rPr lang="en-RW" sz="3200" b="1" dirty="0">
                <a:latin typeface="+mn-lt"/>
                <a:ea typeface="Aptos" panose="020B0004020202020204" pitchFamily="34" charset="0"/>
                <a:cs typeface="Times New Roman" panose="02020603050405020304" pitchFamily="18" charset="0"/>
              </a:rPr>
              <a:t>application</a:t>
            </a:r>
            <a:r>
              <a:rPr lang="en-US" sz="3200" b="1" dirty="0">
                <a:latin typeface="+mn-lt"/>
                <a:ea typeface="Aptos" panose="020B0004020202020204" pitchFamily="34" charset="0"/>
                <a:cs typeface="Times New Roman" panose="02020603050405020304" pitchFamily="18" charset="0"/>
              </a:rPr>
              <a:t>s</a:t>
            </a:r>
            <a:r>
              <a:rPr lang="en-RW" sz="3200" b="1" dirty="0">
                <a:latin typeface="+mn-lt"/>
                <a:ea typeface="Aptos" panose="020B0004020202020204" pitchFamily="34" charset="0"/>
                <a:cs typeface="Times New Roman" panose="02020603050405020304" pitchFamily="18" charset="0"/>
              </a:rPr>
              <a:t> of Sociocultural Theory </a:t>
            </a:r>
            <a:endParaRPr lang="en-RW" sz="3200" dirty="0"/>
          </a:p>
        </p:txBody>
      </p:sp>
      <p:sp>
        <p:nvSpPr>
          <p:cNvPr id="3" name="Content Placeholder 2">
            <a:extLst>
              <a:ext uri="{FF2B5EF4-FFF2-40B4-BE49-F238E27FC236}">
                <a16:creationId xmlns:a16="http://schemas.microsoft.com/office/drawing/2014/main" id="{327D51B3-6F3E-8D4A-6142-51351F0E56A7}"/>
              </a:ext>
            </a:extLst>
          </p:cNvPr>
          <p:cNvSpPr>
            <a:spLocks noGrp="1"/>
          </p:cNvSpPr>
          <p:nvPr>
            <p:ph idx="1"/>
          </p:nvPr>
        </p:nvSpPr>
        <p:spPr>
          <a:xfrm>
            <a:off x="698090" y="1600200"/>
            <a:ext cx="9512710" cy="5257800"/>
          </a:xfrm>
        </p:spPr>
        <p:txBody>
          <a:bodyPr>
            <a:normAutofit fontScale="92500" lnSpcReduction="20000"/>
          </a:bodyPr>
          <a:lstStyle/>
          <a:p>
            <a:pPr marL="0" indent="0" algn="just">
              <a:lnSpc>
                <a:spcPct val="107000"/>
              </a:lnSpc>
              <a:spcAft>
                <a:spcPts val="800"/>
              </a:spcAft>
              <a:buNone/>
              <a:tabLst>
                <a:tab pos="457200" algn="l"/>
              </a:tabLst>
            </a:pPr>
            <a:r>
              <a:rPr lang="en-US" sz="2400" b="1" dirty="0">
                <a:latin typeface="Aptos" panose="020B0004020202020204" pitchFamily="34" charset="0"/>
                <a:ea typeface="Aptos" panose="020B0004020202020204" pitchFamily="34" charset="0"/>
                <a:cs typeface="Times New Roman" panose="02020603050405020304" pitchFamily="18" charset="0"/>
              </a:rPr>
              <a:t>5. </a:t>
            </a:r>
            <a:r>
              <a:rPr lang="en-RW" sz="2400" b="1" dirty="0">
                <a:latin typeface="Aptos" panose="020B0004020202020204" pitchFamily="34" charset="0"/>
                <a:ea typeface="Aptos" panose="020B0004020202020204" pitchFamily="34" charset="0"/>
                <a:cs typeface="Times New Roman" panose="02020603050405020304" pitchFamily="18" charset="0"/>
              </a:rPr>
              <a:t>Use of Language in Learning</a:t>
            </a:r>
            <a:r>
              <a:rPr lang="en-RW" sz="2400" dirty="0">
                <a:latin typeface="Aptos" panose="020B0004020202020204" pitchFamily="34" charset="0"/>
                <a:ea typeface="Aptos" panose="020B000402020202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Aptos" panose="020B0004020202020204" pitchFamily="34" charset="0"/>
                <a:ea typeface="Aptos" panose="020B0004020202020204" pitchFamily="34" charset="0"/>
                <a:cs typeface="Times New Roman" panose="02020603050405020304" pitchFamily="18" charset="0"/>
              </a:rPr>
              <a:t>Teachers can encourage students to use </a:t>
            </a:r>
            <a:r>
              <a:rPr lang="en-RW" b="1" dirty="0">
                <a:latin typeface="Aptos" panose="020B0004020202020204" pitchFamily="34" charset="0"/>
                <a:ea typeface="Aptos" panose="020B0004020202020204" pitchFamily="34" charset="0"/>
                <a:cs typeface="Times New Roman" panose="02020603050405020304" pitchFamily="18" charset="0"/>
              </a:rPr>
              <a:t>language as a tool</a:t>
            </a:r>
            <a:r>
              <a:rPr lang="en-RW" dirty="0">
                <a:latin typeface="Aptos" panose="020B0004020202020204" pitchFamily="34" charset="0"/>
                <a:ea typeface="Aptos" panose="020B0004020202020204" pitchFamily="34" charset="0"/>
                <a:cs typeface="Times New Roman" panose="02020603050405020304" pitchFamily="18" charset="0"/>
              </a:rPr>
              <a:t> for thinking and problem-solving. </a:t>
            </a:r>
            <a:endParaRPr lang="en-US" dirty="0">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Aptos" panose="020B0004020202020204" pitchFamily="34" charset="0"/>
                <a:ea typeface="Aptos" panose="020B0004020202020204" pitchFamily="34" charset="0"/>
                <a:cs typeface="Times New Roman" panose="02020603050405020304" pitchFamily="18" charset="0"/>
              </a:rPr>
              <a:t>This could include activities like </a:t>
            </a:r>
            <a:r>
              <a:rPr lang="en-RW" b="1" dirty="0">
                <a:latin typeface="Aptos" panose="020B0004020202020204" pitchFamily="34" charset="0"/>
                <a:ea typeface="Aptos" panose="020B0004020202020204" pitchFamily="34" charset="0"/>
                <a:cs typeface="Times New Roman" panose="02020603050405020304" pitchFamily="18" charset="0"/>
              </a:rPr>
              <a:t>think-</a:t>
            </a:r>
            <a:r>
              <a:rPr lang="en-RW" b="1" dirty="0" err="1">
                <a:latin typeface="Aptos" panose="020B0004020202020204" pitchFamily="34" charset="0"/>
                <a:ea typeface="Aptos" panose="020B0004020202020204" pitchFamily="34" charset="0"/>
                <a:cs typeface="Times New Roman" panose="02020603050405020304" pitchFamily="18" charset="0"/>
              </a:rPr>
              <a:t>alouds</a:t>
            </a:r>
            <a:r>
              <a:rPr lang="en-RW" dirty="0">
                <a:latin typeface="Aptos" panose="020B0004020202020204" pitchFamily="34" charset="0"/>
                <a:ea typeface="Aptos" panose="020B0004020202020204" pitchFamily="34" charset="0"/>
                <a:cs typeface="Times New Roman" panose="02020603050405020304" pitchFamily="18" charset="0"/>
              </a:rPr>
              <a:t>, where students verbalize their thought processes, or </a:t>
            </a:r>
            <a:r>
              <a:rPr lang="en-RW" b="1" dirty="0">
                <a:latin typeface="Aptos" panose="020B0004020202020204" pitchFamily="34" charset="0"/>
                <a:ea typeface="Aptos" panose="020B0004020202020204" pitchFamily="34" charset="0"/>
                <a:cs typeface="Times New Roman" panose="02020603050405020304" pitchFamily="18" charset="0"/>
              </a:rPr>
              <a:t>peer discussions</a:t>
            </a:r>
            <a:r>
              <a:rPr lang="en-RW" dirty="0">
                <a:latin typeface="Aptos" panose="020B0004020202020204" pitchFamily="34" charset="0"/>
                <a:ea typeface="Aptos" panose="020B0004020202020204" pitchFamily="34" charset="0"/>
                <a:cs typeface="Times New Roman" panose="02020603050405020304" pitchFamily="18" charset="0"/>
              </a:rPr>
              <a:t>, where students engage in dialogue to clarify ideas and reach understanding.</a:t>
            </a:r>
          </a:p>
          <a:p>
            <a:pPr marL="0" indent="0" algn="just">
              <a:lnSpc>
                <a:spcPct val="107000"/>
              </a:lnSpc>
              <a:spcAft>
                <a:spcPts val="800"/>
              </a:spcAft>
              <a:buNone/>
              <a:tabLst>
                <a:tab pos="457200" algn="l"/>
              </a:tabLst>
            </a:pPr>
            <a:r>
              <a:rPr lang="en-US" sz="2400" b="1" dirty="0">
                <a:latin typeface="Aptos" panose="020B0004020202020204" pitchFamily="34" charset="0"/>
                <a:ea typeface="Aptos" panose="020B0004020202020204" pitchFamily="34" charset="0"/>
                <a:cs typeface="Times New Roman" panose="02020603050405020304" pitchFamily="18" charset="0"/>
              </a:rPr>
              <a:t>6. Use of </a:t>
            </a:r>
            <a:r>
              <a:rPr lang="en-RW" sz="2400" b="1" dirty="0">
                <a:latin typeface="Aptos" panose="020B0004020202020204" pitchFamily="34" charset="0"/>
                <a:ea typeface="Aptos" panose="020B0004020202020204" pitchFamily="34" charset="0"/>
                <a:cs typeface="Times New Roman" panose="02020603050405020304" pitchFamily="18" charset="0"/>
              </a:rPr>
              <a:t>Technology-Enhanced Learning</a:t>
            </a:r>
            <a:r>
              <a:rPr lang="en-RW" sz="2400" dirty="0">
                <a:latin typeface="Aptos" panose="020B0004020202020204" pitchFamily="34" charset="0"/>
                <a:ea typeface="Aptos" panose="020B0004020202020204" pitchFamily="34" charset="0"/>
                <a:cs typeface="Times New Roman" panose="02020603050405020304" pitchFamily="18" charset="0"/>
              </a:rPr>
              <a: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Aptos" panose="020B0004020202020204" pitchFamily="34" charset="0"/>
                <a:ea typeface="Aptos" panose="020B0004020202020204" pitchFamily="34" charset="0"/>
                <a:cs typeface="Times New Roman" panose="02020603050405020304" pitchFamily="18" charset="0"/>
              </a:rPr>
              <a:t>Modern educational technologies (e.g., online learning platforms, collaborative tools like Google Docs) can support sociocultural principles by enabling students to collaborate, communicate, and learn from others beyond the classroom.</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Aptos" panose="020B0004020202020204" pitchFamily="34" charset="0"/>
                <a:ea typeface="Aptos" panose="020B0004020202020204" pitchFamily="34" charset="0"/>
                <a:cs typeface="Times New Roman" panose="02020603050405020304" pitchFamily="18" charset="0"/>
              </a:rPr>
              <a:t>Online forums, video conferences, and interactive learning tools help facilitate social interaction, where students can engage with peers and mentors in meaningful ways.</a:t>
            </a:r>
          </a:p>
          <a:p>
            <a:pPr algn="just"/>
            <a:endParaRPr lang="en-RW" dirty="0"/>
          </a:p>
        </p:txBody>
      </p:sp>
    </p:spTree>
    <p:extLst>
      <p:ext uri="{BB962C8B-B14F-4D97-AF65-F5344CB8AC3E}">
        <p14:creationId xmlns:p14="http://schemas.microsoft.com/office/powerpoint/2010/main" val="8000198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5587-346A-06C6-B27C-A5FF959D87E2}"/>
              </a:ext>
            </a:extLst>
          </p:cNvPr>
          <p:cNvSpPr>
            <a:spLocks noGrp="1"/>
          </p:cNvSpPr>
          <p:nvPr>
            <p:ph type="title"/>
          </p:nvPr>
        </p:nvSpPr>
        <p:spPr/>
        <p:txBody>
          <a:bodyPr/>
          <a:lstStyle/>
          <a:p>
            <a:r>
              <a:rPr lang="en-US" sz="3200" b="1" dirty="0"/>
              <a:t>6. Social learning theory by Albert Bandura (1925-2021)</a:t>
            </a:r>
            <a:endParaRPr lang="en-RW" sz="3200" dirty="0"/>
          </a:p>
        </p:txBody>
      </p:sp>
      <p:sp>
        <p:nvSpPr>
          <p:cNvPr id="3" name="Content Placeholder 2">
            <a:extLst>
              <a:ext uri="{FF2B5EF4-FFF2-40B4-BE49-F238E27FC236}">
                <a16:creationId xmlns:a16="http://schemas.microsoft.com/office/drawing/2014/main" id="{F4F2B647-F053-F5F6-4CFA-75E8F50C061A}"/>
              </a:ext>
            </a:extLst>
          </p:cNvPr>
          <p:cNvSpPr>
            <a:spLocks noGrp="1"/>
          </p:cNvSpPr>
          <p:nvPr>
            <p:ph idx="1"/>
          </p:nvPr>
        </p:nvSpPr>
        <p:spPr/>
        <p:txBody>
          <a:bodyPr/>
          <a:lstStyle/>
          <a:p>
            <a:pPr lvl="0">
              <a:buFont typeface="Arial" panose="020B0604020202020204" pitchFamily="34" charset="0"/>
              <a:buChar char="•"/>
            </a:pPr>
            <a:r>
              <a:rPr lang="en-US" sz="2400" b="1" dirty="0"/>
              <a:t>Activity:</a:t>
            </a:r>
          </a:p>
          <a:p>
            <a:pPr lvl="0">
              <a:buFont typeface="Arial" panose="020B0604020202020204" pitchFamily="34" charset="0"/>
              <a:buChar char="•"/>
            </a:pPr>
            <a:r>
              <a:rPr lang="en-US" sz="2400" dirty="0"/>
              <a:t>Make a brief comment about this Rwandan proverb “</a:t>
            </a:r>
            <a:r>
              <a:rPr lang="en-US" sz="2400" i="1" dirty="0"/>
              <a:t>Kora </a:t>
            </a:r>
            <a:r>
              <a:rPr lang="en-US" sz="2400" i="1" dirty="0" err="1"/>
              <a:t>ndebe</a:t>
            </a:r>
            <a:r>
              <a:rPr lang="en-US" sz="2400" i="1" dirty="0"/>
              <a:t> </a:t>
            </a:r>
            <a:r>
              <a:rPr lang="en-US" sz="2400" i="1" dirty="0" err="1"/>
              <a:t>iruta</a:t>
            </a:r>
            <a:r>
              <a:rPr lang="en-US" sz="2400" i="1" dirty="0"/>
              <a:t> </a:t>
            </a:r>
            <a:r>
              <a:rPr lang="en-US" sz="2400" i="1" dirty="0" err="1"/>
              <a:t>vuga</a:t>
            </a:r>
            <a:r>
              <a:rPr lang="en-US" sz="2400" i="1" dirty="0"/>
              <a:t> </a:t>
            </a:r>
            <a:r>
              <a:rPr lang="en-US" sz="2400" i="1" dirty="0" err="1"/>
              <a:t>numve</a:t>
            </a:r>
            <a:r>
              <a:rPr lang="en-US" sz="2400" dirty="0"/>
              <a:t>”. </a:t>
            </a:r>
          </a:p>
          <a:p>
            <a:pPr>
              <a:buFont typeface="Arial" panose="020B0604020202020204" pitchFamily="34" charset="0"/>
              <a:buChar char="•"/>
            </a:pPr>
            <a:r>
              <a:rPr lang="en-US" sz="2400" dirty="0"/>
              <a:t>How can you apply this proverb in the learning process? </a:t>
            </a:r>
          </a:p>
          <a:p>
            <a:endParaRPr lang="en-RW" dirty="0"/>
          </a:p>
        </p:txBody>
      </p:sp>
    </p:spTree>
    <p:extLst>
      <p:ext uri="{BB962C8B-B14F-4D97-AF65-F5344CB8AC3E}">
        <p14:creationId xmlns:p14="http://schemas.microsoft.com/office/powerpoint/2010/main" val="11007255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A2C9-563B-17D6-457E-30611B656E6B}"/>
              </a:ext>
            </a:extLst>
          </p:cNvPr>
          <p:cNvSpPr>
            <a:spLocks noGrp="1"/>
          </p:cNvSpPr>
          <p:nvPr>
            <p:ph type="title"/>
          </p:nvPr>
        </p:nvSpPr>
        <p:spPr/>
        <p:txBody>
          <a:bodyPr/>
          <a:lstStyle/>
          <a:p>
            <a:r>
              <a:rPr lang="en-US" sz="3200" b="1" dirty="0"/>
              <a:t>Social learning theory by Albert Bandura (1925-2021)</a:t>
            </a:r>
            <a:endParaRPr lang="en-RW" sz="3200" b="1" dirty="0"/>
          </a:p>
        </p:txBody>
      </p:sp>
      <p:sp>
        <p:nvSpPr>
          <p:cNvPr id="3" name="Content Placeholder 2">
            <a:extLst>
              <a:ext uri="{FF2B5EF4-FFF2-40B4-BE49-F238E27FC236}">
                <a16:creationId xmlns:a16="http://schemas.microsoft.com/office/drawing/2014/main" id="{8348A5FB-7564-1496-8709-E7481BC0078C}"/>
              </a:ext>
            </a:extLst>
          </p:cNvPr>
          <p:cNvSpPr>
            <a:spLocks noGrp="1"/>
          </p:cNvSpPr>
          <p:nvPr>
            <p:ph idx="1"/>
          </p:nvPr>
        </p:nvSpPr>
        <p:spPr>
          <a:xfrm>
            <a:off x="599768" y="1295400"/>
            <a:ext cx="9753600" cy="4859594"/>
          </a:xfrm>
        </p:spPr>
        <p:txBody>
          <a:bodyPr>
            <a:normAutofit fontScale="85000" lnSpcReduction="10000"/>
          </a:bodyPr>
          <a:lstStyle/>
          <a:p>
            <a:pPr algn="just">
              <a:lnSpc>
                <a:spcPct val="107000"/>
              </a:lnSpc>
              <a:spcAft>
                <a:spcPts val="800"/>
              </a:spcAft>
            </a:pPr>
            <a:r>
              <a:rPr lang="en-RW" sz="2600" b="1" dirty="0">
                <a:latin typeface="Times New Roman" panose="02020603050405020304" pitchFamily="18" charset="0"/>
                <a:ea typeface="Aptos" panose="020B0004020202020204" pitchFamily="34" charset="0"/>
                <a:cs typeface="Times New Roman" panose="02020603050405020304" pitchFamily="18" charset="0"/>
              </a:rPr>
              <a:t>Social Learning Theory</a:t>
            </a:r>
            <a:r>
              <a:rPr lang="en-RW" sz="2600" dirty="0">
                <a:latin typeface="Times New Roman" panose="02020603050405020304" pitchFamily="18" charset="0"/>
                <a:ea typeface="Aptos" panose="020B0004020202020204" pitchFamily="34" charset="0"/>
                <a:cs typeface="Times New Roman" panose="02020603050405020304" pitchFamily="18" charset="0"/>
              </a:rPr>
              <a:t> (SLT)</a:t>
            </a:r>
            <a:r>
              <a:rPr lang="en-US" sz="2600" dirty="0">
                <a:latin typeface="Times New Roman" panose="02020603050405020304" pitchFamily="18" charset="0"/>
                <a:ea typeface="Aptos" panose="020B0004020202020204" pitchFamily="34"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(now called </a:t>
            </a:r>
            <a:r>
              <a:rPr lang="en-US" sz="2600" b="1" dirty="0">
                <a:latin typeface="Times New Roman" panose="02020603050405020304" pitchFamily="18" charset="0"/>
                <a:cs typeface="Times New Roman" panose="02020603050405020304" pitchFamily="18" charset="0"/>
              </a:rPr>
              <a:t>social cognitive theory</a:t>
            </a:r>
            <a:r>
              <a:rPr lang="en-US" sz="2600" dirty="0">
                <a:latin typeface="Times New Roman" panose="02020603050405020304" pitchFamily="18" charset="0"/>
                <a:cs typeface="Times New Roman" panose="02020603050405020304" pitchFamily="18" charset="0"/>
              </a:rPr>
              <a:t>)</a:t>
            </a:r>
            <a:r>
              <a:rPr lang="en-RW" sz="2600" dirty="0">
                <a:latin typeface="Times New Roman" panose="02020603050405020304" pitchFamily="18" charset="0"/>
                <a:ea typeface="Aptos" panose="020B0004020202020204" pitchFamily="34" charset="0"/>
                <a:cs typeface="Times New Roman" panose="02020603050405020304" pitchFamily="18" charset="0"/>
              </a:rPr>
              <a:t>, developed by </a:t>
            </a:r>
            <a:r>
              <a:rPr lang="en-US" sz="2600" dirty="0">
                <a:latin typeface="Times New Roman" panose="02020603050405020304" pitchFamily="18" charset="0"/>
                <a:ea typeface="Aptos" panose="020B0004020202020204" pitchFamily="34"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Canadian-American </a:t>
            </a:r>
            <a:r>
              <a:rPr lang="en-RW" sz="2600" dirty="0">
                <a:latin typeface="Times New Roman" panose="02020603050405020304" pitchFamily="18" charset="0"/>
                <a:ea typeface="Aptos" panose="020B0004020202020204" pitchFamily="34" charset="0"/>
                <a:cs typeface="Times New Roman" panose="02020603050405020304" pitchFamily="18" charset="0"/>
              </a:rPr>
              <a:t>psychologist </a:t>
            </a:r>
            <a:r>
              <a:rPr lang="en-RW" sz="2600" b="1" dirty="0">
                <a:latin typeface="Times New Roman" panose="02020603050405020304" pitchFamily="18" charset="0"/>
                <a:ea typeface="Aptos" panose="020B0004020202020204" pitchFamily="34" charset="0"/>
                <a:cs typeface="Times New Roman" panose="02020603050405020304" pitchFamily="18" charset="0"/>
              </a:rPr>
              <a:t>Albert Bandura</a:t>
            </a:r>
            <a:r>
              <a:rPr lang="en-RW" sz="2600" dirty="0">
                <a:latin typeface="Times New Roman" panose="02020603050405020304" pitchFamily="18" charset="0"/>
                <a:ea typeface="Aptos" panose="020B0004020202020204" pitchFamily="34" charset="0"/>
                <a:cs typeface="Times New Roman" panose="02020603050405020304" pitchFamily="18" charset="0"/>
              </a:rPr>
              <a:t> in the 1960s, emphasizes the role of observation, imitation, and </a:t>
            </a:r>
            <a:r>
              <a:rPr lang="en-RW" sz="2600" dirty="0" err="1">
                <a:latin typeface="Times New Roman" panose="02020603050405020304" pitchFamily="18" charset="0"/>
                <a:ea typeface="Aptos" panose="020B0004020202020204" pitchFamily="34" charset="0"/>
                <a:cs typeface="Times New Roman" panose="02020603050405020304" pitchFamily="18" charset="0"/>
              </a:rPr>
              <a:t>modeling</a:t>
            </a:r>
            <a:r>
              <a:rPr lang="en-RW" sz="2600" dirty="0">
                <a:latin typeface="Times New Roman" panose="02020603050405020304" pitchFamily="18" charset="0"/>
                <a:ea typeface="Aptos" panose="020B0004020202020204" pitchFamily="34" charset="0"/>
                <a:cs typeface="Times New Roman" panose="02020603050405020304" pitchFamily="18" charset="0"/>
              </a:rPr>
              <a:t> in the learning process. </a:t>
            </a:r>
            <a:endParaRPr lang="en-US" sz="26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600" dirty="0">
                <a:latin typeface="Times New Roman" panose="02020603050405020304" pitchFamily="18" charset="0"/>
                <a:ea typeface="Aptos" panose="020B0004020202020204" pitchFamily="34" charset="0"/>
                <a:cs typeface="Times New Roman" panose="02020603050405020304" pitchFamily="18" charset="0"/>
              </a:rPr>
              <a:t>According to SLT, people can learn new </a:t>
            </a:r>
            <a:r>
              <a:rPr lang="en-RW" sz="2600"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600" dirty="0">
                <a:latin typeface="Times New Roman" panose="02020603050405020304" pitchFamily="18" charset="0"/>
                <a:ea typeface="Aptos" panose="020B0004020202020204" pitchFamily="34" charset="0"/>
                <a:cs typeface="Times New Roman" panose="02020603050405020304" pitchFamily="18" charset="0"/>
              </a:rPr>
              <a:t> and acquire knowledge not only through direct experience but also </a:t>
            </a:r>
            <a:r>
              <a:rPr lang="en-RW" sz="2600" b="1" dirty="0">
                <a:latin typeface="Times New Roman" panose="02020603050405020304" pitchFamily="18" charset="0"/>
                <a:ea typeface="Aptos" panose="020B0004020202020204" pitchFamily="34" charset="0"/>
                <a:cs typeface="Times New Roman" panose="02020603050405020304" pitchFamily="18" charset="0"/>
              </a:rPr>
              <a:t>by observing others in their environment. </a:t>
            </a:r>
            <a:endParaRPr lang="en-US" sz="2600" b="1"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600" dirty="0">
                <a:latin typeface="Times New Roman" panose="02020603050405020304" pitchFamily="18" charset="0"/>
                <a:ea typeface="Aptos" panose="020B0004020202020204" pitchFamily="34" charset="0"/>
                <a:cs typeface="Times New Roman" panose="02020603050405020304" pitchFamily="18" charset="0"/>
              </a:rPr>
              <a:t>According to the </a:t>
            </a:r>
            <a:r>
              <a:rPr lang="en-RW" sz="2600" dirty="0">
                <a:latin typeface="Times New Roman" panose="02020603050405020304" pitchFamily="18" charset="0"/>
                <a:ea typeface="Aptos" panose="020B0004020202020204" pitchFamily="34" charset="0"/>
                <a:cs typeface="Times New Roman" panose="02020603050405020304" pitchFamily="18" charset="0"/>
              </a:rPr>
              <a:t>SLT</a:t>
            </a:r>
            <a:r>
              <a:rPr lang="en-US" sz="2600" dirty="0">
                <a:latin typeface="Times New Roman" panose="02020603050405020304" pitchFamily="18" charset="0"/>
                <a:ea typeface="Aptos" panose="020B0004020202020204" pitchFamily="34" charset="0"/>
                <a:cs typeface="Times New Roman" panose="02020603050405020304" pitchFamily="18" charset="0"/>
              </a:rPr>
              <a:t>, </a:t>
            </a:r>
            <a:r>
              <a:rPr lang="en-RW" sz="2600" b="1" dirty="0">
                <a:latin typeface="Times New Roman" panose="02020603050405020304" pitchFamily="18" charset="0"/>
                <a:ea typeface="Aptos" panose="020B0004020202020204" pitchFamily="34" charset="0"/>
                <a:cs typeface="Times New Roman" panose="02020603050405020304" pitchFamily="18" charset="0"/>
              </a:rPr>
              <a:t>much of human learning occurs in a social context, and individuals learn by observing the </a:t>
            </a:r>
            <a:r>
              <a:rPr lang="en-RW" sz="2600" b="1"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600" b="1" dirty="0">
                <a:latin typeface="Times New Roman" panose="02020603050405020304" pitchFamily="18" charset="0"/>
                <a:ea typeface="Aptos" panose="020B0004020202020204" pitchFamily="34" charset="0"/>
                <a:cs typeface="Times New Roman" panose="02020603050405020304" pitchFamily="18" charset="0"/>
              </a:rPr>
              <a:t> of others, retaining the observed information, and later replicating the </a:t>
            </a:r>
            <a:r>
              <a:rPr lang="en-RW" sz="2600" b="1" dirty="0" err="1">
                <a:latin typeface="Times New Roman" panose="02020603050405020304" pitchFamily="18" charset="0"/>
                <a:ea typeface="Aptos" panose="020B0004020202020204" pitchFamily="34" charset="0"/>
                <a:cs typeface="Times New Roman" panose="02020603050405020304" pitchFamily="18" charset="0"/>
              </a:rPr>
              <a:t>behavior</a:t>
            </a:r>
            <a:r>
              <a:rPr lang="en-US" sz="2600" b="1" dirty="0">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07000"/>
              </a:lnSpc>
              <a:spcAft>
                <a:spcPts val="800"/>
              </a:spcAft>
            </a:pPr>
            <a:r>
              <a:rPr lang="en-RW" sz="2600" dirty="0">
                <a:latin typeface="Times New Roman" panose="02020603050405020304" pitchFamily="18" charset="0"/>
                <a:ea typeface="Aptos" panose="020B0004020202020204" pitchFamily="34" charset="0"/>
                <a:cs typeface="Times New Roman" panose="02020603050405020304" pitchFamily="18" charset="0"/>
              </a:rPr>
              <a:t>This theory integrates cognitive, </a:t>
            </a:r>
            <a:r>
              <a:rPr lang="en-RW" sz="2600" dirty="0" err="1">
                <a:latin typeface="Times New Roman" panose="02020603050405020304" pitchFamily="18" charset="0"/>
                <a:ea typeface="Aptos" panose="020B0004020202020204" pitchFamily="34" charset="0"/>
                <a:cs typeface="Times New Roman" panose="02020603050405020304" pitchFamily="18" charset="0"/>
              </a:rPr>
              <a:t>behavioral</a:t>
            </a:r>
            <a:r>
              <a:rPr lang="en-RW" sz="2600" dirty="0">
                <a:latin typeface="Times New Roman" panose="02020603050405020304" pitchFamily="18" charset="0"/>
                <a:ea typeface="Aptos" panose="020B0004020202020204" pitchFamily="34" charset="0"/>
                <a:cs typeface="Times New Roman" panose="02020603050405020304" pitchFamily="18" charset="0"/>
              </a:rPr>
              <a:t>, and environmental influences, suggesting that </a:t>
            </a:r>
            <a:r>
              <a:rPr lang="en-RW" sz="2600" b="1" dirty="0">
                <a:latin typeface="Times New Roman" panose="02020603050405020304" pitchFamily="18" charset="0"/>
                <a:ea typeface="Aptos" panose="020B0004020202020204" pitchFamily="34" charset="0"/>
                <a:cs typeface="Times New Roman" panose="02020603050405020304" pitchFamily="18" charset="0"/>
              </a:rPr>
              <a:t>learning is a reciprocal interaction between these three factors.</a:t>
            </a:r>
            <a:endParaRPr lang="en-US" sz="2600" b="1" dirty="0">
              <a:latin typeface="Times New Roman" panose="02020603050405020304" pitchFamily="18" charset="0"/>
              <a:ea typeface="Aptos" panose="020B0004020202020204" pitchFamily="34" charset="0"/>
              <a:cs typeface="Times New Roman" panose="02020603050405020304" pitchFamily="18" charset="0"/>
            </a:endParaRPr>
          </a:p>
          <a:p>
            <a:endParaRPr lang="en-RW" dirty="0"/>
          </a:p>
        </p:txBody>
      </p:sp>
    </p:spTree>
    <p:extLst>
      <p:ext uri="{BB962C8B-B14F-4D97-AF65-F5344CB8AC3E}">
        <p14:creationId xmlns:p14="http://schemas.microsoft.com/office/powerpoint/2010/main" val="13101409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036C-7363-BFDB-BD1C-8E7A62F10F47}"/>
              </a:ext>
            </a:extLst>
          </p:cNvPr>
          <p:cNvSpPr>
            <a:spLocks noGrp="1"/>
          </p:cNvSpPr>
          <p:nvPr>
            <p:ph type="title"/>
          </p:nvPr>
        </p:nvSpPr>
        <p:spPr/>
        <p:txBody>
          <a:bodyPr/>
          <a:lstStyle/>
          <a:p>
            <a:r>
              <a:rPr lang="en-US" sz="3200" b="1" dirty="0"/>
              <a:t>Social learning theory</a:t>
            </a:r>
            <a:endParaRPr lang="en-RW" sz="3200" dirty="0"/>
          </a:p>
        </p:txBody>
      </p:sp>
      <p:sp>
        <p:nvSpPr>
          <p:cNvPr id="3" name="Content Placeholder 2">
            <a:extLst>
              <a:ext uri="{FF2B5EF4-FFF2-40B4-BE49-F238E27FC236}">
                <a16:creationId xmlns:a16="http://schemas.microsoft.com/office/drawing/2014/main" id="{976EF53D-1E27-6DF1-ECD4-276F891DAD31}"/>
              </a:ext>
            </a:extLst>
          </p:cNvPr>
          <p:cNvSpPr>
            <a:spLocks noGrp="1"/>
          </p:cNvSpPr>
          <p:nvPr>
            <p:ph idx="1"/>
          </p:nvPr>
        </p:nvSpPr>
        <p:spPr>
          <a:xfrm>
            <a:off x="688258" y="1600200"/>
            <a:ext cx="9522542" cy="4983162"/>
          </a:xfrm>
        </p:spPr>
        <p:txBody>
          <a:bodyPr/>
          <a:lstStyle/>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The process of learning through observation is often referred to as </a:t>
            </a:r>
            <a:r>
              <a:rPr lang="en-RW" sz="2400" b="1" dirty="0">
                <a:latin typeface="Times New Roman" panose="02020603050405020304" pitchFamily="18" charset="0"/>
                <a:ea typeface="Aptos" panose="020B0004020202020204" pitchFamily="34" charset="0"/>
                <a:cs typeface="Times New Roman" panose="02020603050405020304" pitchFamily="18" charset="0"/>
              </a:rPr>
              <a:t>observational learning</a:t>
            </a:r>
            <a:r>
              <a:rPr lang="en-RW" sz="2400" dirty="0">
                <a:latin typeface="Times New Roman" panose="02020603050405020304" pitchFamily="18" charset="0"/>
                <a:ea typeface="Aptos" panose="020B0004020202020204" pitchFamily="34" charset="0"/>
                <a:cs typeface="Times New Roman" panose="02020603050405020304" pitchFamily="18" charset="0"/>
              </a:rPr>
              <a:t> or </a:t>
            </a:r>
            <a:r>
              <a:rPr lang="en-RW" sz="2400" b="1" dirty="0">
                <a:latin typeface="Times New Roman" panose="02020603050405020304" pitchFamily="18" charset="0"/>
                <a:ea typeface="Aptos" panose="020B0004020202020204" pitchFamily="34" charset="0"/>
                <a:cs typeface="Times New Roman" panose="02020603050405020304" pitchFamily="18" charset="0"/>
              </a:rPr>
              <a:t>model</a:t>
            </a:r>
            <a:r>
              <a:rPr lang="en-US" sz="2400" b="1" dirty="0">
                <a:latin typeface="Times New Roman" panose="02020603050405020304" pitchFamily="18" charset="0"/>
                <a:ea typeface="Aptos" panose="020B0004020202020204" pitchFamily="34" charset="0"/>
                <a:cs typeface="Times New Roman" panose="02020603050405020304" pitchFamily="18" charset="0"/>
              </a:rPr>
              <a:t>l</a:t>
            </a:r>
            <a:r>
              <a:rPr lang="en-RW" sz="2400" b="1" dirty="0" err="1">
                <a:latin typeface="Times New Roman" panose="02020603050405020304" pitchFamily="18" charset="0"/>
                <a:ea typeface="Aptos" panose="020B0004020202020204" pitchFamily="34" charset="0"/>
                <a:cs typeface="Times New Roman" panose="02020603050405020304" pitchFamily="18" charset="0"/>
              </a:rPr>
              <a:t>ing</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People can learn by watching the actions of others and the outcomes of those actions.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This learning process is particularly important for acquiring social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400" dirty="0">
                <a:latin typeface="Times New Roman" panose="02020603050405020304" pitchFamily="18" charset="0"/>
                <a:ea typeface="Aptos" panose="020B0004020202020204" pitchFamily="34" charset="0"/>
                <a:cs typeface="Times New Roman" panose="02020603050405020304" pitchFamily="18" charset="0"/>
              </a:rPr>
              <a:t>, habits, and skills.</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dirty="0">
                <a:highlight>
                  <a:srgbClr val="00FF00"/>
                </a:highlight>
                <a:latin typeface="Times New Roman" panose="02020603050405020304" pitchFamily="18" charset="0"/>
                <a:cs typeface="Times New Roman" panose="02020603050405020304" pitchFamily="18" charset="0"/>
              </a:rPr>
              <a:t>What do you think will happen if a learner observes his/her classmate being rewarded for his/her good performance? </a:t>
            </a:r>
          </a:p>
          <a:p>
            <a:pPr>
              <a:lnSpc>
                <a:spcPct val="107000"/>
              </a:lnSpc>
              <a:spcAft>
                <a:spcPts val="800"/>
              </a:spcAft>
            </a:pPr>
            <a:endParaRPr lang="en-RW" sz="24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RW" sz="2400" dirty="0">
              <a:latin typeface="Aptos" panose="020B0004020202020204" pitchFamily="34" charset="0"/>
              <a:ea typeface="Aptos" panose="020B0004020202020204" pitchFamily="34" charset="0"/>
              <a:cs typeface="Times New Roman" panose="02020603050405020304" pitchFamily="18" charset="0"/>
            </a:endParaRPr>
          </a:p>
          <a:p>
            <a:endParaRPr lang="en-RW" sz="2400" b="1" dirty="0"/>
          </a:p>
        </p:txBody>
      </p:sp>
    </p:spTree>
    <p:extLst>
      <p:ext uri="{BB962C8B-B14F-4D97-AF65-F5344CB8AC3E}">
        <p14:creationId xmlns:p14="http://schemas.microsoft.com/office/powerpoint/2010/main" val="18490232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ABAC-261B-57A7-851A-5B58A7187A01}"/>
              </a:ext>
            </a:extLst>
          </p:cNvPr>
          <p:cNvSpPr>
            <a:spLocks noGrp="1"/>
          </p:cNvSpPr>
          <p:nvPr>
            <p:ph type="title"/>
          </p:nvPr>
        </p:nvSpPr>
        <p:spPr/>
        <p:txBody>
          <a:bodyPr>
            <a:normAutofit/>
          </a:bodyPr>
          <a:lstStyle/>
          <a:p>
            <a:r>
              <a:rPr lang="en-US" sz="3200" b="1" dirty="0"/>
              <a:t>Social learning theory</a:t>
            </a:r>
            <a:endParaRPr lang="en-RW" sz="3200" dirty="0"/>
          </a:p>
        </p:txBody>
      </p:sp>
      <p:sp>
        <p:nvSpPr>
          <p:cNvPr id="3" name="Content Placeholder 2">
            <a:extLst>
              <a:ext uri="{FF2B5EF4-FFF2-40B4-BE49-F238E27FC236}">
                <a16:creationId xmlns:a16="http://schemas.microsoft.com/office/drawing/2014/main" id="{FF9BAB52-6D93-FA14-4FE4-C335FBAC3C6B}"/>
              </a:ext>
            </a:extLst>
          </p:cNvPr>
          <p:cNvSpPr>
            <a:spLocks noGrp="1"/>
          </p:cNvSpPr>
          <p:nvPr>
            <p:ph idx="1"/>
          </p:nvPr>
        </p:nvSpPr>
        <p:spPr/>
        <p:txBody>
          <a:bodyPr/>
          <a:lstStyle/>
          <a:p>
            <a:r>
              <a:rPr lang="en-GB" altLang="en-US" sz="2800" dirty="0">
                <a:latin typeface="Times New Roman" panose="02020603050405020304" pitchFamily="18" charset="0"/>
                <a:cs typeface="Times New Roman" panose="02020603050405020304" pitchFamily="18" charset="0"/>
              </a:rPr>
              <a:t>According to Bandura (1986), much of human learning is more efficiently </a:t>
            </a:r>
            <a:r>
              <a:rPr lang="en-GB" altLang="en-US" sz="2800" b="1" dirty="0">
                <a:latin typeface="Times New Roman" panose="02020603050405020304" pitchFamily="18" charset="0"/>
                <a:cs typeface="Times New Roman" panose="02020603050405020304" pitchFamily="18" charset="0"/>
              </a:rPr>
              <a:t>learned directly from a model</a:t>
            </a:r>
            <a:r>
              <a:rPr lang="en-GB" altLang="en-US" sz="2800" dirty="0">
                <a:latin typeface="Times New Roman" panose="02020603050405020304" pitchFamily="18" charset="0"/>
                <a:cs typeface="Times New Roman" panose="02020603050405020304" pitchFamily="18" charset="0"/>
              </a:rPr>
              <a:t>.</a:t>
            </a:r>
          </a:p>
          <a:p>
            <a:r>
              <a:rPr lang="en-GB" altLang="en-US" sz="2800" dirty="0">
                <a:latin typeface="Times New Roman" panose="02020603050405020304" pitchFamily="18" charset="0"/>
                <a:cs typeface="Times New Roman" panose="02020603050405020304" pitchFamily="18" charset="0"/>
              </a:rPr>
              <a:t>For instance, if students see their friend rewarded for good work done, they may work hard so that they are also rewarded.</a:t>
            </a:r>
          </a:p>
          <a:p>
            <a:endParaRPr lang="en-RW" dirty="0"/>
          </a:p>
        </p:txBody>
      </p:sp>
    </p:spTree>
    <p:extLst>
      <p:ext uri="{BB962C8B-B14F-4D97-AF65-F5344CB8AC3E}">
        <p14:creationId xmlns:p14="http://schemas.microsoft.com/office/powerpoint/2010/main" val="9494360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D052-B480-1DDF-D450-A23418E99A75}"/>
              </a:ext>
            </a:extLst>
          </p:cNvPr>
          <p:cNvSpPr>
            <a:spLocks noGrp="1"/>
          </p:cNvSpPr>
          <p:nvPr>
            <p:ph type="title"/>
          </p:nvPr>
        </p:nvSpPr>
        <p:spPr/>
        <p:txBody>
          <a:bodyPr>
            <a:normAutofit/>
          </a:bodyPr>
          <a:lstStyle/>
          <a:p>
            <a:r>
              <a:rPr lang="en-US" sz="3200" b="1" dirty="0"/>
              <a:t>Key elements of social learning theory</a:t>
            </a:r>
            <a:endParaRPr lang="en-RW" sz="32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541" y="1426867"/>
            <a:ext cx="7998487" cy="493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353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7CA5D-C243-4A10-8121-80313C77A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B4D140-BCCB-8C05-78C0-0189F888402D}"/>
              </a:ext>
            </a:extLst>
          </p:cNvPr>
          <p:cNvSpPr>
            <a:spLocks noGrp="1"/>
          </p:cNvSpPr>
          <p:nvPr>
            <p:ph type="title"/>
          </p:nvPr>
        </p:nvSpPr>
        <p:spPr/>
        <p:txBody>
          <a:bodyPr>
            <a:normAutofit/>
          </a:bodyPr>
          <a:lstStyle/>
          <a:p>
            <a:r>
              <a:rPr lang="en-US" sz="3200" b="1" dirty="0"/>
              <a:t>Key elements of social learning theory</a:t>
            </a:r>
            <a:endParaRPr lang="en-RW" sz="3200" b="1" dirty="0"/>
          </a:p>
        </p:txBody>
      </p:sp>
      <p:sp>
        <p:nvSpPr>
          <p:cNvPr id="3" name="Content Placeholder 2">
            <a:extLst>
              <a:ext uri="{FF2B5EF4-FFF2-40B4-BE49-F238E27FC236}">
                <a16:creationId xmlns:a16="http://schemas.microsoft.com/office/drawing/2014/main" id="{5A8A5E56-F9E3-6AD4-4953-5B19EA64916D}"/>
              </a:ext>
            </a:extLst>
          </p:cNvPr>
          <p:cNvSpPr>
            <a:spLocks noGrp="1"/>
          </p:cNvSpPr>
          <p:nvPr>
            <p:ph idx="1"/>
          </p:nvPr>
        </p:nvSpPr>
        <p:spPr>
          <a:xfrm>
            <a:off x="838200" y="1825624"/>
            <a:ext cx="10134600" cy="4565343"/>
          </a:xfrm>
        </p:spPr>
        <p:txBody>
          <a:bodyPr>
            <a:normAutofit/>
          </a:bodyPr>
          <a:lstStyle/>
          <a:p>
            <a:pPr lvl="0" algn="just">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Attention:</a:t>
            </a:r>
            <a:r>
              <a:rPr lang="en-US" sz="2400" dirty="0">
                <a:latin typeface="Times New Roman" panose="02020603050405020304" pitchFamily="18" charset="0"/>
                <a:cs typeface="Times New Roman" panose="02020603050405020304" pitchFamily="18" charset="0"/>
              </a:rPr>
              <a:t> </a:t>
            </a:r>
          </a:p>
          <a:p>
            <a:pPr lvl="0" algn="just"/>
            <a:r>
              <a:rPr lang="en-RW" sz="2400" dirty="0">
                <a:latin typeface="Times New Roman" panose="02020603050405020304" pitchFamily="18" charset="0"/>
                <a:ea typeface="Aptos" panose="020B0004020202020204" pitchFamily="34" charset="0"/>
                <a:cs typeface="Times New Roman" panose="02020603050405020304" pitchFamily="18" charset="0"/>
              </a:rPr>
              <a:t>In order for learning to occur, the learner must pay attention to the model.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It is the first element in social learning.</a:t>
            </a:r>
          </a:p>
          <a:p>
            <a:pPr lvl="0" algn="just"/>
            <a:r>
              <a:rPr lang="en-US" sz="2400" dirty="0">
                <a:latin typeface="Times New Roman" panose="02020603050405020304" pitchFamily="18" charset="0"/>
                <a:cs typeface="Times New Roman" panose="02020603050405020304" pitchFamily="18" charset="0"/>
              </a:rPr>
              <a:t>Paying attention to the model enables the observer to determine which aspects of the modelled information are relevant or irrelevant. </a:t>
            </a:r>
          </a:p>
          <a:p>
            <a:pPr lvl="0" algn="just"/>
            <a:r>
              <a:rPr lang="en-RW" sz="2400" dirty="0">
                <a:latin typeface="Times New Roman" panose="02020603050405020304" pitchFamily="18" charset="0"/>
                <a:ea typeface="Aptos" panose="020B0004020202020204" pitchFamily="34" charset="0"/>
                <a:cs typeface="Times New Roman" panose="02020603050405020304" pitchFamily="18" charset="0"/>
              </a:rPr>
              <a:t>Factors that enhance attention include the model’s characteristics (e.g., attractiveness, expertise), the complexity of the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latin typeface="Times New Roman" panose="02020603050405020304" pitchFamily="18" charset="0"/>
                <a:ea typeface="Aptos" panose="020B0004020202020204" pitchFamily="34" charset="0"/>
                <a:cs typeface="Times New Roman" panose="02020603050405020304" pitchFamily="18" charset="0"/>
              </a:rPr>
              <a:t> being demonstrated, and the observer’s motivation</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In the classroom situation, the teacher gains students’ attention by presenting clear information and motivating them as their model.</a:t>
            </a:r>
          </a:p>
          <a:p>
            <a:endParaRPr lang="en-RW" dirty="0"/>
          </a:p>
        </p:txBody>
      </p:sp>
    </p:spTree>
    <p:extLst>
      <p:ext uri="{BB962C8B-B14F-4D97-AF65-F5344CB8AC3E}">
        <p14:creationId xmlns:p14="http://schemas.microsoft.com/office/powerpoint/2010/main" val="2184121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b="1" dirty="0"/>
            </a:br>
            <a:r>
              <a:rPr lang="en-US" sz="3200" b="1" dirty="0"/>
              <a:t>Learning by association or Classical conditioning</a:t>
            </a:r>
            <a:br>
              <a:rPr lang="en-US" b="1" dirty="0"/>
            </a:br>
            <a:endParaRPr lang="en-US" dirty="0"/>
          </a:p>
        </p:txBody>
      </p:sp>
      <p:sp>
        <p:nvSpPr>
          <p:cNvPr id="3" name="Content Placeholder 2"/>
          <p:cNvSpPr>
            <a:spLocks noGrp="1"/>
          </p:cNvSpPr>
          <p:nvPr>
            <p:ph idx="1"/>
          </p:nvPr>
        </p:nvSpPr>
        <p:spPr>
          <a:xfrm>
            <a:off x="766916" y="1600200"/>
            <a:ext cx="10515600" cy="5105400"/>
          </a:xfrm>
        </p:spPr>
        <p:txBody>
          <a:bodyPr>
            <a:normAutofit fontScale="92500"/>
          </a:bodyPr>
          <a:lstStyle/>
          <a:p>
            <a:pPr algn="just"/>
            <a:r>
              <a:rPr lang="en-US" sz="2400" dirty="0">
                <a:latin typeface="Times New Roman" panose="02020603050405020304" pitchFamily="18" charset="0"/>
                <a:cs typeface="Times New Roman" panose="02020603050405020304" pitchFamily="18" charset="0"/>
              </a:rPr>
              <a:t>After the conditioning had taken place, Pavlov</a:t>
            </a:r>
            <a:r>
              <a:rPr lang="en-US" sz="2400" b="1" dirty="0">
                <a:latin typeface="Times New Roman" panose="02020603050405020304" pitchFamily="18" charset="0"/>
                <a:cs typeface="Times New Roman" panose="02020603050405020304" pitchFamily="18" charset="0"/>
              </a:rPr>
              <a:t> presented the sound repeatedly but without presenting the food afterward</a:t>
            </a:r>
            <a:r>
              <a:rPr lang="en-US" sz="2400" dirty="0">
                <a:latin typeface="Times New Roman" panose="02020603050405020304" pitchFamily="18" charset="0"/>
                <a:cs typeface="Times New Roman" panose="02020603050405020304" pitchFamily="18" charset="0"/>
              </a:rPr>
              <a:t>.</a:t>
            </a:r>
          </a:p>
          <a:p>
            <a:pPr algn="just" fontAlgn="base"/>
            <a:r>
              <a:rPr lang="en-US" sz="2400" b="1" dirty="0">
                <a:latin typeface="Times New Roman" panose="02020603050405020304" pitchFamily="18" charset="0"/>
                <a:cs typeface="Times New Roman" panose="02020603050405020304" pitchFamily="18" charset="0"/>
              </a:rPr>
              <a:t>The behavior (salivation) rapidly decreased</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dogs salivated less and less to the sound,</a:t>
            </a:r>
            <a:r>
              <a:rPr lang="en-US" sz="2400" dirty="0">
                <a:latin typeface="Times New Roman" panose="02020603050405020304" pitchFamily="18" charset="0"/>
                <a:cs typeface="Times New Roman" panose="02020603050405020304" pitchFamily="18" charset="0"/>
              </a:rPr>
              <a:t> and eventually </a:t>
            </a:r>
            <a:r>
              <a:rPr lang="en-US" sz="2400" b="1" dirty="0">
                <a:latin typeface="Times New Roman" panose="02020603050405020304" pitchFamily="18" charset="0"/>
                <a:cs typeface="Times New Roman" panose="02020603050405020304" pitchFamily="18" charset="0"/>
              </a:rPr>
              <a:t>the sound did not elicit salivation at all.</a:t>
            </a:r>
          </a:p>
          <a:p>
            <a:pPr algn="just" fontAlgn="base"/>
            <a:r>
              <a:rPr lang="en-US" sz="2400" dirty="0">
                <a:latin typeface="Times New Roman" panose="02020603050405020304" pitchFamily="18" charset="0"/>
                <a:cs typeface="Times New Roman" panose="02020603050405020304" pitchFamily="18" charset="0"/>
              </a:rPr>
              <a:t>The dog </a:t>
            </a:r>
            <a:r>
              <a:rPr lang="en-US" sz="2400" dirty="0">
                <a:highlight>
                  <a:srgbClr val="00FF00"/>
                </a:highlight>
                <a:latin typeface="Times New Roman" panose="02020603050405020304" pitchFamily="18" charset="0"/>
                <a:cs typeface="Times New Roman" panose="02020603050405020304" pitchFamily="18" charset="0"/>
              </a:rPr>
              <a:t>stopped salivating with the sound of the bell because there was no reinforcement (food</a:t>
            </a:r>
            <a:r>
              <a:rPr lang="en-US" sz="2400" dirty="0">
                <a:latin typeface="Times New Roman" panose="02020603050405020304" pitchFamily="18" charset="0"/>
                <a:cs typeface="Times New Roman" panose="02020603050405020304" pitchFamily="18" charset="0"/>
              </a:rPr>
              <a:t>). </a:t>
            </a:r>
          </a:p>
          <a:p>
            <a:pPr algn="just" fontAlgn="base"/>
            <a:r>
              <a:rPr lang="en-US" sz="2400" dirty="0">
                <a:latin typeface="Times New Roman" panose="02020603050405020304" pitchFamily="18" charset="0"/>
                <a:cs typeface="Times New Roman" panose="02020603050405020304" pitchFamily="18" charset="0"/>
              </a:rPr>
              <a:t>This behavior is referred to as </a:t>
            </a:r>
            <a:r>
              <a:rPr lang="en-US" sz="2400" b="1" dirty="0">
                <a:latin typeface="Times New Roman" panose="02020603050405020304" pitchFamily="18" charset="0"/>
                <a:cs typeface="Times New Roman" panose="02020603050405020304" pitchFamily="18" charset="0"/>
              </a:rPr>
              <a:t>extinction: </a:t>
            </a:r>
            <a:r>
              <a:rPr lang="en-US" sz="2400" i="1" dirty="0">
                <a:latin typeface="Times New Roman" panose="02020603050405020304" pitchFamily="18" charset="0"/>
                <a:cs typeface="Times New Roman" panose="02020603050405020304" pitchFamily="18" charset="0"/>
              </a:rPr>
              <a:t>reduction in responding that occurs when the conditioned stimulus is presented repeatedly without the unconditioned stimulus.</a:t>
            </a:r>
          </a:p>
          <a:p>
            <a:pPr algn="just"/>
            <a:r>
              <a:rPr lang="en-US" sz="2400" dirty="0">
                <a:latin typeface="Times New Roman" panose="02020603050405020304" pitchFamily="18" charset="0"/>
                <a:cs typeface="Times New Roman" panose="02020603050405020304" pitchFamily="18" charset="0"/>
              </a:rPr>
              <a:t>Pavlov found that, </a:t>
            </a:r>
            <a:r>
              <a:rPr lang="en-US" sz="2400" b="1" dirty="0">
                <a:latin typeface="Times New Roman" panose="02020603050405020304" pitchFamily="18" charset="0"/>
                <a:cs typeface="Times New Roman" panose="02020603050405020304" pitchFamily="18" charset="0"/>
              </a:rPr>
              <a:t>after a pause, </a:t>
            </a:r>
            <a:r>
              <a:rPr lang="en-US" sz="2400" dirty="0">
                <a:latin typeface="Times New Roman" panose="02020603050405020304" pitchFamily="18" charset="0"/>
                <a:cs typeface="Times New Roman" panose="02020603050405020304" pitchFamily="18" charset="0"/>
              </a:rPr>
              <a:t>sounding the tone again </a:t>
            </a:r>
            <a:r>
              <a:rPr lang="en-US" sz="2400" b="1" dirty="0">
                <a:latin typeface="Times New Roman" panose="02020603050405020304" pitchFamily="18" charset="0"/>
                <a:cs typeface="Times New Roman" panose="02020603050405020304" pitchFamily="18" charset="0"/>
              </a:rPr>
              <a:t>elicited salivation</a:t>
            </a:r>
            <a:r>
              <a:rPr lang="en-US" sz="2400" dirty="0">
                <a:latin typeface="Times New Roman" panose="02020603050405020304" pitchFamily="18" charset="0"/>
                <a:cs typeface="Times New Roman" panose="02020603050405020304" pitchFamily="18" charset="0"/>
              </a:rPr>
              <a:t>, although to a lesser extent than before extinction took place. </a:t>
            </a:r>
          </a:p>
          <a:p>
            <a:pPr algn="just"/>
            <a:r>
              <a:rPr lang="en-US" sz="2400" i="1" dirty="0">
                <a:latin typeface="Times New Roman" panose="02020603050405020304" pitchFamily="18" charset="0"/>
                <a:cs typeface="Times New Roman" panose="02020603050405020304" pitchFamily="18" charset="0"/>
              </a:rPr>
              <a:t>The increase in responding to the CS following a pause after extinction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known as</a:t>
            </a:r>
            <a:r>
              <a:rPr lang="en-US" sz="2400" b="1" dirty="0">
                <a:latin typeface="Times New Roman" panose="02020603050405020304" pitchFamily="18" charset="0"/>
                <a:cs typeface="Times New Roman" panose="02020603050405020304" pitchFamily="18" charset="0"/>
              </a:rPr>
              <a:t> spontaneous recovery </a:t>
            </a:r>
            <a:r>
              <a:rPr lang="en-US" sz="2400" dirty="0">
                <a:latin typeface="Times New Roman" panose="02020603050405020304" pitchFamily="18" charset="0"/>
                <a:cs typeface="Times New Roman" panose="02020603050405020304" pitchFamily="18" charset="0"/>
              </a:rPr>
              <a:t>that is, </a:t>
            </a:r>
            <a:r>
              <a:rPr lang="en-US" sz="2400" b="1" dirty="0">
                <a:latin typeface="Times New Roman" panose="02020603050405020304" pitchFamily="18" charset="0"/>
                <a:cs typeface="Times New Roman" panose="02020603050405020304" pitchFamily="18" charset="0"/>
              </a:rPr>
              <a:t>the reminiscence of earlier learning</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Although at the end of the first extinction period the CS was no longer producing salivation, </a:t>
            </a:r>
            <a:r>
              <a:rPr lang="en-US" sz="2400" b="1" dirty="0">
                <a:latin typeface="Times New Roman" panose="02020603050405020304" pitchFamily="18" charset="0"/>
                <a:cs typeface="Times New Roman" panose="02020603050405020304" pitchFamily="18" charset="0"/>
              </a:rPr>
              <a:t>the effects of conditioning had not entirely disappeared</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p>
          <a:p>
            <a:pPr algn="just" fontAlgn="base"/>
            <a:endParaRPr lang="en-US" sz="2400" b="1" i="1" dirty="0">
              <a:latin typeface="Times New Roman" panose="02020603050405020304" pitchFamily="18" charset="0"/>
              <a:cs typeface="Times New Roman" panose="02020603050405020304" pitchFamily="18" charset="0"/>
            </a:endParaRPr>
          </a:p>
          <a:p>
            <a:endParaRPr lang="en-US" dirty="0"/>
          </a:p>
          <a:p>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7222-35CF-0DBA-D57E-DD7B83D20D9D}"/>
              </a:ext>
            </a:extLst>
          </p:cNvPr>
          <p:cNvSpPr>
            <a:spLocks noGrp="1"/>
          </p:cNvSpPr>
          <p:nvPr>
            <p:ph type="title"/>
          </p:nvPr>
        </p:nvSpPr>
        <p:spPr/>
        <p:txBody>
          <a:bodyPr/>
          <a:lstStyle/>
          <a:p>
            <a:r>
              <a:rPr lang="en-US" sz="3200" b="1" dirty="0"/>
              <a:t>Key elements of social learning theory</a:t>
            </a:r>
            <a:endParaRPr lang="en-RW" sz="3200" b="1" dirty="0"/>
          </a:p>
        </p:txBody>
      </p:sp>
      <p:sp>
        <p:nvSpPr>
          <p:cNvPr id="3" name="Content Placeholder 2">
            <a:extLst>
              <a:ext uri="{FF2B5EF4-FFF2-40B4-BE49-F238E27FC236}">
                <a16:creationId xmlns:a16="http://schemas.microsoft.com/office/drawing/2014/main" id="{EBE7125D-CEC0-F312-EDA2-A25EF35C55A1}"/>
              </a:ext>
            </a:extLst>
          </p:cNvPr>
          <p:cNvSpPr>
            <a:spLocks noGrp="1"/>
          </p:cNvSpPr>
          <p:nvPr>
            <p:ph idx="1"/>
          </p:nvPr>
        </p:nvSpPr>
        <p:spPr>
          <a:xfrm>
            <a:off x="838200" y="1425677"/>
            <a:ext cx="10055942" cy="5220930"/>
          </a:xfrm>
        </p:spPr>
        <p:txBody>
          <a:bodyPr/>
          <a:lstStyle/>
          <a:p>
            <a:pPr marL="0" indent="0">
              <a:buNone/>
            </a:pPr>
            <a:r>
              <a:rPr lang="en-US" sz="2300" b="1" dirty="0">
                <a:latin typeface="Times New Roman" panose="02020603050405020304" pitchFamily="18" charset="0"/>
                <a:cs typeface="Times New Roman" panose="02020603050405020304" pitchFamily="18" charset="0"/>
              </a:rPr>
              <a:t>2. Retention:</a:t>
            </a:r>
            <a:r>
              <a:rPr lang="en-US" sz="2300" dirty="0">
                <a:latin typeface="Times New Roman" panose="02020603050405020304" pitchFamily="18" charset="0"/>
                <a:cs typeface="Times New Roman" panose="02020603050405020304" pitchFamily="18" charset="0"/>
              </a:rPr>
              <a:t> </a:t>
            </a:r>
            <a:endParaRPr lang="en-US" sz="2300" dirty="0">
              <a:latin typeface="Times New Roman" panose="02020603050405020304" pitchFamily="18" charset="0"/>
              <a:ea typeface="Aptos" panose="020B0004020202020204" pitchFamily="34" charset="0"/>
              <a:cs typeface="Times New Roman" panose="02020603050405020304" pitchFamily="18" charset="0"/>
            </a:endParaRPr>
          </a:p>
          <a:p>
            <a:pPr lvl="0">
              <a:buFont typeface="Arial" panose="020B0604020202020204" pitchFamily="34" charset="0"/>
              <a:buChar char="•"/>
            </a:pPr>
            <a:r>
              <a:rPr lang="en-RW" sz="2300" dirty="0">
                <a:latin typeface="Times New Roman" panose="02020603050405020304" pitchFamily="18" charset="0"/>
                <a:ea typeface="Aptos" panose="020B0004020202020204" pitchFamily="34" charset="0"/>
                <a:cs typeface="Times New Roman" panose="02020603050405020304" pitchFamily="18" charset="0"/>
              </a:rPr>
              <a:t>Retention involves storing information in memory for later use</a:t>
            </a:r>
            <a:r>
              <a:rPr lang="en-US" sz="2300" dirty="0">
                <a:latin typeface="Times New Roman" panose="02020603050405020304" pitchFamily="18" charset="0"/>
                <a:ea typeface="Aptos" panose="020B0004020202020204" pitchFamily="34" charset="0"/>
                <a:cs typeface="Times New Roman" panose="02020603050405020304" pitchFamily="18" charset="0"/>
              </a:rPr>
              <a:t>.</a:t>
            </a:r>
            <a:r>
              <a:rPr lang="en-RW" sz="2300" dirty="0">
                <a:latin typeface="Times New Roman" panose="02020603050405020304" pitchFamily="18" charset="0"/>
                <a:ea typeface="Aptos" panose="020B0004020202020204" pitchFamily="34" charset="0"/>
                <a:cs typeface="Times New Roman" panose="02020603050405020304" pitchFamily="18" charset="0"/>
              </a:rPr>
              <a:t> </a:t>
            </a:r>
            <a:endParaRPr lang="en-US" sz="2300" dirty="0">
              <a:latin typeface="Times New Roman" panose="02020603050405020304" pitchFamily="18" charset="0"/>
              <a:ea typeface="Aptos" panose="020B0004020202020204" pitchFamily="34" charset="0"/>
              <a:cs typeface="Times New Roman" panose="02020603050405020304" pitchFamily="18" charset="0"/>
            </a:endParaRPr>
          </a:p>
          <a:p>
            <a:pPr lvl="0">
              <a:buFont typeface="Arial" panose="020B0604020202020204" pitchFamily="34" charset="0"/>
              <a:buChar char="•"/>
            </a:pPr>
            <a:r>
              <a:rPr lang="en-RW" sz="2300" dirty="0">
                <a:latin typeface="Times New Roman" panose="02020603050405020304" pitchFamily="18" charset="0"/>
                <a:ea typeface="Aptos" panose="020B0004020202020204" pitchFamily="34" charset="0"/>
                <a:cs typeface="Times New Roman" panose="02020603050405020304" pitchFamily="18" charset="0"/>
              </a:rPr>
              <a:t>For observational learning to be effective, the learner must be able to remember the </a:t>
            </a:r>
            <a:r>
              <a:rPr lang="en-RW" sz="23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300" dirty="0">
                <a:latin typeface="Times New Roman" panose="02020603050405020304" pitchFamily="18" charset="0"/>
                <a:ea typeface="Aptos" panose="020B0004020202020204" pitchFamily="34" charset="0"/>
                <a:cs typeface="Times New Roman" panose="02020603050405020304" pitchFamily="18" charset="0"/>
              </a:rPr>
              <a:t> and the conditions under which it was performed.</a:t>
            </a:r>
            <a:endParaRPr lang="en-US" sz="2300" dirty="0">
              <a:latin typeface="Times New Roman" panose="02020603050405020304" pitchFamily="18" charset="0"/>
              <a:ea typeface="Aptos" panose="020B0004020202020204" pitchFamily="34" charset="0"/>
              <a:cs typeface="Times New Roman" panose="02020603050405020304" pitchFamily="18" charset="0"/>
            </a:endParaRPr>
          </a:p>
          <a:p>
            <a:pPr lvl="0">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In classroom, after gaining students’ attention, a teacher can model the </a:t>
            </a:r>
            <a:r>
              <a:rPr lang="en-US" sz="2300" dirty="0" err="1">
                <a:latin typeface="Times New Roman" panose="02020603050405020304" pitchFamily="18" charset="0"/>
                <a:cs typeface="Times New Roman" panose="02020603050405020304" pitchFamily="18" charset="0"/>
              </a:rPr>
              <a:t>behaviour</a:t>
            </a:r>
            <a:r>
              <a:rPr lang="en-US" sz="2300" dirty="0">
                <a:latin typeface="Times New Roman" panose="02020603050405020304" pitchFamily="18" charset="0"/>
                <a:cs typeface="Times New Roman" panose="02020603050405020304" pitchFamily="18" charset="0"/>
              </a:rPr>
              <a:t> he/she wants students to imitate and then give them chance to practice. </a:t>
            </a:r>
          </a:p>
          <a:p>
            <a:pPr marL="0" indent="0">
              <a:buNone/>
            </a:pPr>
            <a:r>
              <a:rPr lang="en-US" sz="2300" b="1" dirty="0">
                <a:latin typeface="Times New Roman" panose="02020603050405020304" pitchFamily="18" charset="0"/>
                <a:cs typeface="Times New Roman" panose="02020603050405020304" pitchFamily="18" charset="0"/>
              </a:rPr>
              <a:t>3. Reproduction:</a:t>
            </a:r>
            <a:r>
              <a:rPr lang="en-US" sz="2300" dirty="0">
                <a:latin typeface="Times New Roman" panose="02020603050405020304" pitchFamily="18" charset="0"/>
                <a:cs typeface="Times New Roman" panose="02020603050405020304" pitchFamily="18" charset="0"/>
              </a:rPr>
              <a:t> </a:t>
            </a:r>
          </a:p>
          <a:p>
            <a:r>
              <a:rPr lang="en-US" sz="2300" dirty="0">
                <a:latin typeface="Times New Roman" panose="02020603050405020304" pitchFamily="18" charset="0"/>
                <a:cs typeface="Times New Roman" panose="02020603050405020304" pitchFamily="18" charset="0"/>
              </a:rPr>
              <a:t>After attending to and retaining modelled </a:t>
            </a:r>
            <a:r>
              <a:rPr lang="en-US" sz="2300" dirty="0" err="1">
                <a:latin typeface="Times New Roman" panose="02020603050405020304" pitchFamily="18" charset="0"/>
                <a:cs typeface="Times New Roman" panose="02020603050405020304" pitchFamily="18" charset="0"/>
              </a:rPr>
              <a:t>behaviour</a:t>
            </a:r>
            <a:r>
              <a:rPr lang="en-US" sz="2300" dirty="0">
                <a:latin typeface="Times New Roman" panose="02020603050405020304" pitchFamily="18" charset="0"/>
                <a:cs typeface="Times New Roman" panose="02020603050405020304" pitchFamily="18" charset="0"/>
              </a:rPr>
              <a:t>, the observer is ready to produce the </a:t>
            </a:r>
            <a:r>
              <a:rPr lang="en-US" sz="2300" dirty="0" err="1">
                <a:latin typeface="Times New Roman" panose="02020603050405020304" pitchFamily="18" charset="0"/>
                <a:cs typeface="Times New Roman" panose="02020603050405020304" pitchFamily="18" charset="0"/>
              </a:rPr>
              <a:t>behaviour</a:t>
            </a:r>
            <a:r>
              <a:rPr lang="en-US" sz="2300" dirty="0">
                <a:latin typeface="Times New Roman" panose="02020603050405020304" pitchFamily="18" charset="0"/>
                <a:cs typeface="Times New Roman" panose="02020603050405020304" pitchFamily="18" charset="0"/>
              </a:rPr>
              <a:t> or</a:t>
            </a:r>
          </a:p>
          <a:p>
            <a:r>
              <a:rPr lang="en-RW" sz="2300" dirty="0">
                <a:latin typeface="Times New Roman" panose="02020603050405020304" pitchFamily="18" charset="0"/>
                <a:ea typeface="Aptos" panose="020B0004020202020204" pitchFamily="34" charset="0"/>
                <a:cs typeface="Times New Roman" panose="02020603050405020304" pitchFamily="18" charset="0"/>
              </a:rPr>
              <a:t>After observing and remembering the </a:t>
            </a:r>
            <a:r>
              <a:rPr lang="en-RW" sz="23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300" dirty="0">
                <a:latin typeface="Times New Roman" panose="02020603050405020304" pitchFamily="18" charset="0"/>
                <a:ea typeface="Aptos" panose="020B0004020202020204" pitchFamily="34" charset="0"/>
                <a:cs typeface="Times New Roman" panose="02020603050405020304" pitchFamily="18" charset="0"/>
              </a:rPr>
              <a:t>, the learner must have the ability to replicate or reproduce the </a:t>
            </a:r>
            <a:r>
              <a:rPr lang="en-RW" sz="23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300" dirty="0">
                <a:latin typeface="Times New Roman" panose="02020603050405020304" pitchFamily="18" charset="0"/>
                <a:ea typeface="Aptos" panose="020B0004020202020204" pitchFamily="34" charset="0"/>
                <a:cs typeface="Times New Roman" panose="02020603050405020304" pitchFamily="18" charset="0"/>
              </a:rPr>
              <a:t>. This requires both physical capability and mental practice</a:t>
            </a:r>
            <a:r>
              <a:rPr lang="en-US" sz="2300" dirty="0">
                <a:latin typeface="Times New Roman" panose="02020603050405020304" pitchFamily="18" charset="0"/>
                <a:ea typeface="Aptos" panose="020B0004020202020204" pitchFamily="34"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a:p>
            <a:endParaRPr lang="en-RW" dirty="0"/>
          </a:p>
        </p:txBody>
      </p:sp>
    </p:spTree>
    <p:extLst>
      <p:ext uri="{BB962C8B-B14F-4D97-AF65-F5344CB8AC3E}">
        <p14:creationId xmlns:p14="http://schemas.microsoft.com/office/powerpoint/2010/main" val="22051010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1505-4576-207F-B527-102CD11925A6}"/>
              </a:ext>
            </a:extLst>
          </p:cNvPr>
          <p:cNvSpPr>
            <a:spLocks noGrp="1"/>
          </p:cNvSpPr>
          <p:nvPr>
            <p:ph type="title"/>
          </p:nvPr>
        </p:nvSpPr>
        <p:spPr/>
        <p:txBody>
          <a:bodyPr/>
          <a:lstStyle/>
          <a:p>
            <a:r>
              <a:rPr lang="en-US" sz="3200" b="1" dirty="0"/>
              <a:t>Key elements of social learning theory</a:t>
            </a:r>
            <a:endParaRPr lang="en-RW" sz="3200" dirty="0"/>
          </a:p>
        </p:txBody>
      </p:sp>
      <p:sp>
        <p:nvSpPr>
          <p:cNvPr id="3" name="Content Placeholder 2">
            <a:extLst>
              <a:ext uri="{FF2B5EF4-FFF2-40B4-BE49-F238E27FC236}">
                <a16:creationId xmlns:a16="http://schemas.microsoft.com/office/drawing/2014/main" id="{5212C538-2D77-5D8A-1C28-AD24E674A969}"/>
              </a:ext>
            </a:extLst>
          </p:cNvPr>
          <p:cNvSpPr>
            <a:spLocks noGrp="1"/>
          </p:cNvSpPr>
          <p:nvPr>
            <p:ph idx="1"/>
          </p:nvPr>
        </p:nvSpPr>
        <p:spPr>
          <a:xfrm>
            <a:off x="688258" y="1600200"/>
            <a:ext cx="9522542" cy="5181600"/>
          </a:xfrm>
        </p:spPr>
        <p:txBody>
          <a:bodyPr/>
          <a:lstStyle/>
          <a:p>
            <a:pPr marL="0" indent="0">
              <a:buNone/>
            </a:pPr>
            <a:r>
              <a:rPr lang="en-US" sz="2000" b="1" dirty="0">
                <a:latin typeface="Times New Roman" panose="02020603050405020304" pitchFamily="18" charset="0"/>
                <a:cs typeface="Times New Roman" panose="02020603050405020304" pitchFamily="18" charset="0"/>
              </a:rPr>
              <a:t>4. Motivation:</a:t>
            </a:r>
            <a:r>
              <a:rPr lang="en-US" sz="2000" dirty="0">
                <a:latin typeface="Times New Roman" panose="02020603050405020304" pitchFamily="18" charset="0"/>
                <a:cs typeface="Times New Roman" panose="02020603050405020304" pitchFamily="18" charset="0"/>
              </a:rPr>
              <a:t> </a:t>
            </a:r>
          </a:p>
          <a:p>
            <a:r>
              <a:rPr lang="en-RW" sz="2000" dirty="0">
                <a:latin typeface="Times New Roman" panose="02020603050405020304" pitchFamily="18" charset="0"/>
                <a:ea typeface="Aptos" panose="020B0004020202020204" pitchFamily="34" charset="0"/>
                <a:cs typeface="Times New Roman" panose="02020603050405020304" pitchFamily="18" charset="0"/>
              </a:rPr>
              <a:t>Motivation is critical for learning through observation.</a:t>
            </a:r>
            <a:endParaRPr lang="en-US" sz="2000" dirty="0">
              <a:latin typeface="Times New Roman" panose="02020603050405020304" pitchFamily="18" charset="0"/>
              <a:ea typeface="Aptos" panose="020B0004020202020204" pitchFamily="34" charset="0"/>
              <a:cs typeface="Times New Roman" panose="02020603050405020304" pitchFamily="18" charset="0"/>
            </a:endParaRPr>
          </a:p>
          <a:p>
            <a:r>
              <a:rPr lang="en-RW" sz="2000" dirty="0">
                <a:latin typeface="Times New Roman" panose="02020603050405020304" pitchFamily="18" charset="0"/>
                <a:ea typeface="Aptos" panose="020B0004020202020204" pitchFamily="34" charset="0"/>
                <a:cs typeface="Times New Roman" panose="02020603050405020304" pitchFamily="18" charset="0"/>
              </a:rPr>
              <a:t>If learners perceive that the </a:t>
            </a:r>
            <a:r>
              <a:rPr lang="en-RW" sz="2000" dirty="0" err="1">
                <a:latin typeface="Times New Roman" panose="02020603050405020304" pitchFamily="18" charset="0"/>
                <a:ea typeface="Aptos" panose="020B0004020202020204" pitchFamily="34" charset="0"/>
                <a:cs typeface="Times New Roman" panose="02020603050405020304" pitchFamily="18" charset="0"/>
              </a:rPr>
              <a:t>modeled</a:t>
            </a:r>
            <a:r>
              <a:rPr lang="en-RW" sz="2000" dirty="0">
                <a:latin typeface="Times New Roman" panose="02020603050405020304" pitchFamily="18" charset="0"/>
                <a:ea typeface="Aptos" panose="020B0004020202020204" pitchFamily="34" charset="0"/>
                <a:cs typeface="Times New Roman" panose="02020603050405020304" pitchFamily="18" charset="0"/>
              </a:rPr>
              <a:t> </a:t>
            </a:r>
            <a:r>
              <a:rPr lang="en-RW" sz="20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000" dirty="0">
                <a:latin typeface="Times New Roman" panose="02020603050405020304" pitchFamily="18" charset="0"/>
                <a:ea typeface="Aptos" panose="020B0004020202020204" pitchFamily="34" charset="0"/>
                <a:cs typeface="Times New Roman" panose="02020603050405020304" pitchFamily="18" charset="0"/>
              </a:rPr>
              <a:t> will lead to positive outcomes (rewards) or avoid negative outcomes (punishments), they are more likely to imitate the </a:t>
            </a:r>
            <a:r>
              <a:rPr lang="en-RW" sz="20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000" dirty="0">
                <a:latin typeface="Times New Roman" panose="02020603050405020304" pitchFamily="18" charset="0"/>
                <a:ea typeface="Aptos" panose="020B0004020202020204" pitchFamily="34" charset="0"/>
                <a:cs typeface="Times New Roman" panose="02020603050405020304" pitchFamily="18" charset="0"/>
              </a:rPr>
              <a:t>.</a:t>
            </a:r>
            <a:endParaRPr lang="en-US" sz="2000" dirty="0">
              <a:latin typeface="Times New Roman" panose="02020603050405020304" pitchFamily="18" charset="0"/>
              <a:ea typeface="Aptos" panose="020B0004020202020204" pitchFamily="34"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Students will imitate a model because they believe that doing so will increase their chance of being reinforced.</a:t>
            </a:r>
          </a:p>
          <a:p>
            <a:r>
              <a:rPr lang="en-RW" sz="2000" dirty="0">
                <a:latin typeface="Times New Roman" panose="02020603050405020304" pitchFamily="18" charset="0"/>
                <a:ea typeface="Aptos" panose="020B0004020202020204" pitchFamily="34" charset="0"/>
                <a:cs typeface="Times New Roman" panose="02020603050405020304" pitchFamily="18" charset="0"/>
              </a:rPr>
              <a:t>This motivation is influenced by reinforcement and punishment, as well as the learner’s own goals and values.</a:t>
            </a:r>
            <a:endParaRPr lang="en-US" sz="2000" dirty="0">
              <a:latin typeface="Times New Roman" panose="02020603050405020304" pitchFamily="18" charset="0"/>
              <a:ea typeface="Aptos" panose="020B0004020202020204" pitchFamily="34" charset="0"/>
              <a:cs typeface="Times New Roman" panose="02020603050405020304" pitchFamily="18" charset="0"/>
            </a:endParaRPr>
          </a:p>
          <a:p>
            <a:r>
              <a:rPr lang="en-US" sz="2000" dirty="0">
                <a:latin typeface="Times New Roman" panose="02020603050405020304" pitchFamily="18" charset="0"/>
                <a:ea typeface="Aptos" panose="020B0004020202020204" pitchFamily="34" charset="0"/>
                <a:cs typeface="Times New Roman" panose="02020603050405020304" pitchFamily="18" charset="0"/>
              </a:rPr>
              <a:t>B</a:t>
            </a:r>
            <a:r>
              <a:rPr lang="en-RW" sz="2000" dirty="0" err="1">
                <a:latin typeface="Times New Roman" panose="02020603050405020304" pitchFamily="18" charset="0"/>
                <a:ea typeface="Aptos" panose="020B0004020202020204" pitchFamily="34" charset="0"/>
                <a:cs typeface="Times New Roman" panose="02020603050405020304" pitchFamily="18" charset="0"/>
              </a:rPr>
              <a:t>oth</a:t>
            </a:r>
            <a:r>
              <a:rPr lang="en-RW" sz="2000" dirty="0">
                <a:latin typeface="Times New Roman" panose="02020603050405020304" pitchFamily="18" charset="0"/>
                <a:ea typeface="Aptos" panose="020B0004020202020204" pitchFamily="34" charset="0"/>
                <a:cs typeface="Times New Roman" panose="02020603050405020304" pitchFamily="18" charset="0"/>
              </a:rPr>
              <a:t> </a:t>
            </a:r>
            <a:r>
              <a:rPr lang="en-RW" sz="2000" b="1" dirty="0">
                <a:latin typeface="Times New Roman" panose="02020603050405020304" pitchFamily="18" charset="0"/>
                <a:ea typeface="Aptos" panose="020B0004020202020204" pitchFamily="34" charset="0"/>
                <a:cs typeface="Times New Roman" panose="02020603050405020304" pitchFamily="18" charset="0"/>
              </a:rPr>
              <a:t>direct reinforcement</a:t>
            </a:r>
            <a:r>
              <a:rPr lang="en-RW" sz="2000" dirty="0">
                <a:latin typeface="Times New Roman" panose="02020603050405020304" pitchFamily="18" charset="0"/>
                <a:ea typeface="Aptos" panose="020B0004020202020204" pitchFamily="34" charset="0"/>
                <a:cs typeface="Times New Roman" panose="02020603050405020304" pitchFamily="18" charset="0"/>
              </a:rPr>
              <a:t> (rewards for performing a </a:t>
            </a:r>
            <a:r>
              <a:rPr lang="en-RW" sz="20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000" dirty="0">
                <a:latin typeface="Times New Roman" panose="02020603050405020304" pitchFamily="18" charset="0"/>
                <a:ea typeface="Aptos" panose="020B0004020202020204" pitchFamily="34" charset="0"/>
                <a:cs typeface="Times New Roman" panose="02020603050405020304" pitchFamily="18" charset="0"/>
              </a:rPr>
              <a:t>) and </a:t>
            </a:r>
            <a:r>
              <a:rPr lang="en-RW" sz="2000" b="1" dirty="0">
                <a:latin typeface="Times New Roman" panose="02020603050405020304" pitchFamily="18" charset="0"/>
                <a:ea typeface="Aptos" panose="020B0004020202020204" pitchFamily="34" charset="0"/>
                <a:cs typeface="Times New Roman" panose="02020603050405020304" pitchFamily="18" charset="0"/>
              </a:rPr>
              <a:t>vicarious reinforcement</a:t>
            </a:r>
            <a:r>
              <a:rPr lang="en-RW" sz="2000" dirty="0">
                <a:latin typeface="Times New Roman" panose="02020603050405020304" pitchFamily="18" charset="0"/>
                <a:ea typeface="Aptos" panose="020B0004020202020204" pitchFamily="34" charset="0"/>
                <a:cs typeface="Times New Roman" panose="02020603050405020304" pitchFamily="18" charset="0"/>
              </a:rPr>
              <a:t> (seeing others being rewarded for their </a:t>
            </a:r>
            <a:r>
              <a:rPr lang="en-RW" sz="20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000" dirty="0">
                <a:latin typeface="Times New Roman" panose="02020603050405020304" pitchFamily="18" charset="0"/>
                <a:ea typeface="Aptos" panose="020B0004020202020204" pitchFamily="34" charset="0"/>
                <a:cs typeface="Times New Roman" panose="02020603050405020304" pitchFamily="18" charset="0"/>
              </a:rPr>
              <a:t>)</a:t>
            </a:r>
            <a:r>
              <a:rPr lang="en-US" sz="2000" dirty="0">
                <a:latin typeface="Times New Roman" panose="02020603050405020304" pitchFamily="18" charset="0"/>
                <a:ea typeface="Aptos" panose="020B0004020202020204" pitchFamily="34" charset="0"/>
                <a:cs typeface="Times New Roman" panose="02020603050405020304" pitchFamily="18" charset="0"/>
              </a:rPr>
              <a:t> play important role in observational learning.</a:t>
            </a:r>
          </a:p>
          <a:p>
            <a:r>
              <a:rPr lang="en-US" sz="2000" b="1" dirty="0">
                <a:latin typeface="Times New Roman" panose="02020603050405020304" pitchFamily="18" charset="0"/>
                <a:ea typeface="Aptos" panose="020B0004020202020204" pitchFamily="34" charset="0"/>
                <a:cs typeface="Times New Roman" panose="02020603050405020304" pitchFamily="18" charset="0"/>
              </a:rPr>
              <a:t>V</a:t>
            </a:r>
            <a:r>
              <a:rPr lang="en-RW" sz="2000" b="1" dirty="0" err="1">
                <a:latin typeface="Times New Roman" panose="02020603050405020304" pitchFamily="18" charset="0"/>
                <a:ea typeface="Aptos" panose="020B0004020202020204" pitchFamily="34" charset="0"/>
                <a:cs typeface="Times New Roman" panose="02020603050405020304" pitchFamily="18" charset="0"/>
              </a:rPr>
              <a:t>icarious</a:t>
            </a:r>
            <a:r>
              <a:rPr lang="en-RW" sz="2000" b="1" dirty="0">
                <a:latin typeface="Times New Roman" panose="02020603050405020304" pitchFamily="18" charset="0"/>
                <a:ea typeface="Aptos" panose="020B0004020202020204" pitchFamily="34" charset="0"/>
                <a:cs typeface="Times New Roman" panose="02020603050405020304" pitchFamily="18" charset="0"/>
              </a:rPr>
              <a:t> punishment </a:t>
            </a:r>
            <a:r>
              <a:rPr lang="en-RW" sz="2000" dirty="0">
                <a:latin typeface="Times New Roman" panose="02020603050405020304" pitchFamily="18" charset="0"/>
                <a:ea typeface="Aptos" panose="020B0004020202020204" pitchFamily="34" charset="0"/>
                <a:cs typeface="Times New Roman" panose="02020603050405020304" pitchFamily="18" charset="0"/>
              </a:rPr>
              <a:t>(observing others being punished for their actions) can prevent the observer from imitating the </a:t>
            </a:r>
            <a:r>
              <a:rPr lang="en-RW" sz="20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000" dirty="0">
                <a:latin typeface="Times New Roman" panose="02020603050405020304" pitchFamily="18" charset="0"/>
                <a:ea typeface="Aptos" panose="020B0004020202020204" pitchFamily="34" charset="0"/>
                <a:cs typeface="Times New Roman" panose="02020603050405020304" pitchFamily="18" charset="0"/>
              </a:rPr>
              <a:t>.</a:t>
            </a:r>
          </a:p>
          <a:p>
            <a:endParaRPr lang="en-RW" sz="2000" dirty="0">
              <a:latin typeface="Times New Roman" panose="02020603050405020304" pitchFamily="18" charset="0"/>
              <a:ea typeface="Aptos" panose="020B0004020202020204" pitchFamily="34" charset="0"/>
              <a:cs typeface="Times New Roman" panose="02020603050405020304" pitchFamily="18" charset="0"/>
            </a:endParaRPr>
          </a:p>
          <a:p>
            <a:endParaRPr lang="en-US" sz="2400" dirty="0"/>
          </a:p>
          <a:p>
            <a:endParaRPr lang="en-RW" dirty="0"/>
          </a:p>
        </p:txBody>
      </p:sp>
    </p:spTree>
    <p:extLst>
      <p:ext uri="{BB962C8B-B14F-4D97-AF65-F5344CB8AC3E}">
        <p14:creationId xmlns:p14="http://schemas.microsoft.com/office/powerpoint/2010/main" val="8985730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C7F2-071B-B59E-30E9-A8F6632D7A2B}"/>
              </a:ext>
            </a:extLst>
          </p:cNvPr>
          <p:cNvSpPr>
            <a:spLocks noGrp="1"/>
          </p:cNvSpPr>
          <p:nvPr>
            <p:ph type="title"/>
          </p:nvPr>
        </p:nvSpPr>
        <p:spPr/>
        <p:txBody>
          <a:bodyPr>
            <a:normAutofit/>
          </a:bodyPr>
          <a:lstStyle/>
          <a:p>
            <a:r>
              <a:rPr lang="en-US" sz="3200" b="1" dirty="0"/>
              <a:t>Vicarious reinforcement</a:t>
            </a:r>
            <a:endParaRPr lang="en-RW" sz="3200" dirty="0"/>
          </a:p>
        </p:txBody>
      </p:sp>
      <p:sp>
        <p:nvSpPr>
          <p:cNvPr id="3" name="Content Placeholder 2">
            <a:extLst>
              <a:ext uri="{FF2B5EF4-FFF2-40B4-BE49-F238E27FC236}">
                <a16:creationId xmlns:a16="http://schemas.microsoft.com/office/drawing/2014/main" id="{7017F6C7-2318-EC17-9C42-FEF0042C3CEB}"/>
              </a:ext>
            </a:extLst>
          </p:cNvPr>
          <p:cNvSpPr>
            <a:spLocks noGrp="1"/>
          </p:cNvSpPr>
          <p:nvPr>
            <p:ph idx="1"/>
          </p:nvPr>
        </p:nvSpPr>
        <p:spPr>
          <a:xfrm>
            <a:off x="838200" y="1825625"/>
            <a:ext cx="10036277" cy="4351338"/>
          </a:xfrm>
        </p:spPr>
        <p:txBody>
          <a:bodyPr>
            <a:normAutofit fontScale="92500"/>
          </a:bodyPr>
          <a:lstStyle/>
          <a:p>
            <a:pPr algn="just"/>
            <a:r>
              <a:rPr lang="en-US" sz="2600" b="1" dirty="0"/>
              <a:t>Vicarious reinforcement</a:t>
            </a:r>
            <a:r>
              <a:rPr lang="en-US" sz="2600" dirty="0"/>
              <a:t> occurs when an individual observes someone else being rewarded for a behavior, and as a result, they are more likely to imitate that behavior themselves.</a:t>
            </a:r>
          </a:p>
          <a:p>
            <a:pPr algn="just">
              <a:buFont typeface="Arial" panose="020B0604020202020204" pitchFamily="34" charset="0"/>
              <a:buChar char="•"/>
            </a:pPr>
            <a:r>
              <a:rPr lang="en-US" sz="2600" dirty="0"/>
              <a:t>People are more likely to repeat behaviors they see being rewarded in others.</a:t>
            </a:r>
          </a:p>
          <a:p>
            <a:pPr algn="just"/>
            <a:r>
              <a:rPr lang="en-US" sz="2600" b="1" dirty="0"/>
              <a:t>Example:</a:t>
            </a:r>
          </a:p>
          <a:p>
            <a:pPr algn="just"/>
            <a:r>
              <a:rPr lang="en-US" sz="2600" dirty="0"/>
              <a:t>If a child observes their classmate receiving praise for answering a question correctly, they are more likely to try answering questions in the future to receive similar positive reinforcement (praise or recognition).</a:t>
            </a:r>
          </a:p>
          <a:p>
            <a:pPr algn="just"/>
            <a:r>
              <a:rPr lang="en-US" sz="2600" dirty="0"/>
              <a:t>In this way, the </a:t>
            </a:r>
            <a:r>
              <a:rPr lang="en-US" sz="2600" b="1" dirty="0"/>
              <a:t>reward</a:t>
            </a:r>
            <a:r>
              <a:rPr lang="en-US" sz="2600" dirty="0"/>
              <a:t> that the other person (the model) receives indirectly influences the observer to behave in a similar way.</a:t>
            </a:r>
          </a:p>
          <a:p>
            <a:endParaRPr lang="en-RW" dirty="0"/>
          </a:p>
        </p:txBody>
      </p:sp>
    </p:spTree>
    <p:extLst>
      <p:ext uri="{BB962C8B-B14F-4D97-AF65-F5344CB8AC3E}">
        <p14:creationId xmlns:p14="http://schemas.microsoft.com/office/powerpoint/2010/main" val="41200023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4A97-4F24-0C48-7EC1-4089DEF4B920}"/>
              </a:ext>
            </a:extLst>
          </p:cNvPr>
          <p:cNvSpPr>
            <a:spLocks noGrp="1"/>
          </p:cNvSpPr>
          <p:nvPr>
            <p:ph type="title"/>
          </p:nvPr>
        </p:nvSpPr>
        <p:spPr/>
        <p:txBody>
          <a:bodyPr>
            <a:normAutofit/>
          </a:bodyPr>
          <a:lstStyle/>
          <a:p>
            <a:r>
              <a:rPr lang="en-RW" sz="3200" b="1" dirty="0">
                <a:effectLst/>
                <a:latin typeface="Aptos" panose="020B0004020202020204" pitchFamily="34" charset="0"/>
                <a:ea typeface="Aptos" panose="020B0004020202020204" pitchFamily="34" charset="0"/>
                <a:cs typeface="Times New Roman" panose="02020603050405020304" pitchFamily="18" charset="0"/>
              </a:rPr>
              <a:t>Vicarious punishment</a:t>
            </a:r>
            <a:endParaRPr lang="en-RW" sz="3200" dirty="0"/>
          </a:p>
        </p:txBody>
      </p:sp>
      <p:sp>
        <p:nvSpPr>
          <p:cNvPr id="3" name="Content Placeholder 2">
            <a:extLst>
              <a:ext uri="{FF2B5EF4-FFF2-40B4-BE49-F238E27FC236}">
                <a16:creationId xmlns:a16="http://schemas.microsoft.com/office/drawing/2014/main" id="{2D33B424-3DA7-5AAD-A111-3A41F4355CAF}"/>
              </a:ext>
            </a:extLst>
          </p:cNvPr>
          <p:cNvSpPr>
            <a:spLocks noGrp="1"/>
          </p:cNvSpPr>
          <p:nvPr>
            <p:ph idx="1"/>
          </p:nvPr>
        </p:nvSpPr>
        <p:spPr>
          <a:xfrm>
            <a:off x="838200" y="1825624"/>
            <a:ext cx="10515600" cy="4516181"/>
          </a:xfrm>
        </p:spPr>
        <p:txBody>
          <a:bodyPr>
            <a:normAutofit/>
          </a:bodyPr>
          <a:lstStyle/>
          <a:p>
            <a:pPr algn="just">
              <a:lnSpc>
                <a:spcPct val="107000"/>
              </a:lnSpc>
              <a:spcAft>
                <a:spcPts val="800"/>
              </a:spcAft>
            </a:pPr>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Vicarious punishment</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occurs when an individual observes someone else being punished for a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and is then less likely to engage in that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themselves.</a:t>
            </a:r>
          </a:p>
          <a:p>
            <a:pPr marL="342900" lvl="0" indent="-342900" algn="just">
              <a:lnSpc>
                <a:spcPct val="107000"/>
              </a:lnSpc>
              <a:spcAft>
                <a:spcPts val="800"/>
              </a:spcAft>
              <a:buSzPts val="1000"/>
              <a:buFont typeface="Symbol" panose="05050102010706020507" pitchFamily="18" charset="2"/>
              <a:buChar char=""/>
              <a:tabLst>
                <a:tab pos="457200" algn="l"/>
              </a:tabLst>
            </a:pPr>
            <a:r>
              <a:rPr lang="en-RW" sz="2400" dirty="0">
                <a:effectLst/>
                <a:latin typeface="Times New Roman" panose="02020603050405020304" pitchFamily="18" charset="0"/>
                <a:ea typeface="Aptos" panose="020B0004020202020204" pitchFamily="34" charset="0"/>
                <a:cs typeface="Times New Roman" panose="02020603050405020304" pitchFamily="18" charset="0"/>
              </a:rPr>
              <a:t>People are less likely to repeat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behaviors</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they see being punished in others.</a:t>
            </a:r>
          </a:p>
          <a:p>
            <a:pPr algn="just">
              <a:lnSpc>
                <a:spcPct val="107000"/>
              </a:lnSpc>
              <a:spcAft>
                <a:spcPts val="800"/>
              </a:spcAft>
            </a:pPr>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Example:</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If a student sees a classmate being reprimanded or losing privileges for being disruptive in class, they might be less likely to engage in disruptive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themselves, knowing it could lead to negative consequences.</a:t>
            </a:r>
          </a:p>
          <a:p>
            <a:pPr algn="just">
              <a:lnSpc>
                <a:spcPct val="107000"/>
              </a:lnSpc>
              <a:spcAft>
                <a:spcPts val="800"/>
              </a:spcAft>
            </a:pPr>
            <a:r>
              <a:rPr lang="en-RW" sz="2400" dirty="0">
                <a:effectLst/>
                <a:latin typeface="Times New Roman" panose="02020603050405020304" pitchFamily="18" charset="0"/>
                <a:ea typeface="Aptos" panose="020B0004020202020204" pitchFamily="34" charset="0"/>
                <a:cs typeface="Times New Roman" panose="02020603050405020304" pitchFamily="18" charset="0"/>
              </a:rPr>
              <a:t>In this case, the </a:t>
            </a:r>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punishment</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that the other person (the model) experiences serves as a deterrent for the observer.</a:t>
            </a:r>
          </a:p>
          <a:p>
            <a:endParaRPr lang="en-RW" dirty="0"/>
          </a:p>
        </p:txBody>
      </p:sp>
    </p:spTree>
    <p:extLst>
      <p:ext uri="{BB962C8B-B14F-4D97-AF65-F5344CB8AC3E}">
        <p14:creationId xmlns:p14="http://schemas.microsoft.com/office/powerpoint/2010/main" val="36057778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01A1-8D26-011B-611E-BE9A731F4224}"/>
              </a:ext>
            </a:extLst>
          </p:cNvPr>
          <p:cNvSpPr>
            <a:spLocks noGrp="1"/>
          </p:cNvSpPr>
          <p:nvPr>
            <p:ph type="title"/>
          </p:nvPr>
        </p:nvSpPr>
        <p:spPr/>
        <p:txBody>
          <a:bodyPr>
            <a:normAutofit/>
          </a:bodyPr>
          <a:lstStyle/>
          <a:p>
            <a:r>
              <a:rPr lang="en-RW" sz="3200" b="1" dirty="0">
                <a:effectLst/>
                <a:latin typeface="Aptos" panose="020B0004020202020204" pitchFamily="34" charset="0"/>
                <a:ea typeface="Aptos" panose="020B0004020202020204" pitchFamily="34" charset="0"/>
                <a:cs typeface="Times New Roman" panose="02020603050405020304" pitchFamily="18" charset="0"/>
              </a:rPr>
              <a:t>Vicarious Reinforcement and Punishment</a:t>
            </a:r>
            <a:br>
              <a:rPr lang="en-RW" sz="3200" dirty="0">
                <a:effectLst/>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0DE31594-6F90-367A-D934-CB4EA7FF4B74}"/>
              </a:ext>
            </a:extLst>
          </p:cNvPr>
          <p:cNvSpPr>
            <a:spLocks noGrp="1"/>
          </p:cNvSpPr>
          <p:nvPr>
            <p:ph idx="1"/>
          </p:nvPr>
        </p:nvSpPr>
        <p:spPr>
          <a:xfrm>
            <a:off x="838200" y="1474839"/>
            <a:ext cx="10515600" cy="5132438"/>
          </a:xfrm>
        </p:spPr>
        <p:txBody>
          <a:bodyPr>
            <a:normAutofit fontScale="92500" lnSpcReduction="10000"/>
          </a:bodyPr>
          <a:lstStyle/>
          <a:p>
            <a:pPr algn="just">
              <a:lnSpc>
                <a:spcPct val="107000"/>
              </a:lnSpc>
              <a:spcAft>
                <a:spcPts val="800"/>
              </a:spcAft>
            </a:pPr>
            <a:r>
              <a:rPr lang="en-US" sz="2400" b="1" dirty="0">
                <a:effectLst/>
                <a:latin typeface="Aptos" panose="020B0004020202020204" pitchFamily="34" charset="0"/>
                <a:ea typeface="Aptos" panose="020B0004020202020204" pitchFamily="34" charset="0"/>
                <a:cs typeface="Times New Roman" panose="02020603050405020304" pitchFamily="18" charset="0"/>
              </a:rPr>
              <a:t>In short, V</a:t>
            </a:r>
            <a:r>
              <a:rPr lang="en-RW" sz="2400" b="1" dirty="0" err="1">
                <a:effectLst/>
                <a:latin typeface="Aptos" panose="020B0004020202020204" pitchFamily="34" charset="0"/>
                <a:ea typeface="Aptos" panose="020B0004020202020204" pitchFamily="34" charset="0"/>
                <a:cs typeface="Times New Roman" panose="02020603050405020304" pitchFamily="18" charset="0"/>
              </a:rPr>
              <a:t>icarious</a:t>
            </a:r>
            <a:r>
              <a:rPr lang="en-RW" sz="2400" b="1" dirty="0">
                <a:effectLst/>
                <a:latin typeface="Aptos" panose="020B0004020202020204" pitchFamily="34" charset="0"/>
                <a:ea typeface="Aptos" panose="020B0004020202020204" pitchFamily="34" charset="0"/>
                <a:cs typeface="Times New Roman" panose="02020603050405020304" pitchFamily="18" charset="0"/>
              </a:rPr>
              <a:t> Reinforcement</a:t>
            </a:r>
            <a:r>
              <a:rPr lang="en-RW" sz="2400" dirty="0">
                <a:effectLst/>
                <a:latin typeface="Aptos" panose="020B0004020202020204" pitchFamily="34" charset="0"/>
                <a:ea typeface="Aptos" panose="020B0004020202020204" pitchFamily="34" charset="0"/>
                <a:cs typeface="Times New Roman" panose="02020603050405020304" pitchFamily="18" charset="0"/>
              </a:rPr>
              <a:t>: Encourages </a:t>
            </a:r>
            <a:r>
              <a:rPr lang="en-RW" sz="2400" dirty="0" err="1">
                <a:effectLst/>
                <a:latin typeface="Aptos" panose="020B0004020202020204" pitchFamily="34" charset="0"/>
                <a:ea typeface="Aptos" panose="020B0004020202020204" pitchFamily="34" charset="0"/>
                <a:cs typeface="Times New Roman" panose="02020603050405020304" pitchFamily="18" charset="0"/>
              </a:rPr>
              <a:t>behavior</a:t>
            </a:r>
            <a:r>
              <a:rPr lang="en-RW" sz="2400" dirty="0">
                <a:effectLst/>
                <a:latin typeface="Aptos" panose="020B0004020202020204" pitchFamily="34" charset="0"/>
                <a:ea typeface="Aptos" panose="020B0004020202020204" pitchFamily="34" charset="0"/>
                <a:cs typeface="Times New Roman" panose="02020603050405020304" pitchFamily="18" charset="0"/>
              </a:rPr>
              <a:t> by observing rewards.</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b="1" dirty="0">
                <a:effectLst/>
                <a:latin typeface="Aptos" panose="020B0004020202020204" pitchFamily="34" charset="0"/>
                <a:ea typeface="Aptos" panose="020B0004020202020204" pitchFamily="34" charset="0"/>
                <a:cs typeface="Times New Roman" panose="02020603050405020304" pitchFamily="18" charset="0"/>
              </a:rPr>
              <a:t>Vicarious Punishment</a:t>
            </a:r>
            <a:r>
              <a:rPr lang="en-RW" sz="2400" dirty="0">
                <a:effectLst/>
                <a:latin typeface="Aptos" panose="020B0004020202020204" pitchFamily="34" charset="0"/>
                <a:ea typeface="Aptos" panose="020B0004020202020204" pitchFamily="34" charset="0"/>
                <a:cs typeface="Times New Roman" panose="02020603050405020304" pitchFamily="18" charset="0"/>
              </a:rPr>
              <a:t>: Discourages </a:t>
            </a:r>
            <a:r>
              <a:rPr lang="en-RW" sz="2400" dirty="0" err="1">
                <a:effectLst/>
                <a:latin typeface="Aptos" panose="020B0004020202020204" pitchFamily="34" charset="0"/>
                <a:ea typeface="Aptos" panose="020B0004020202020204" pitchFamily="34" charset="0"/>
                <a:cs typeface="Times New Roman" panose="02020603050405020304" pitchFamily="18" charset="0"/>
              </a:rPr>
              <a:t>behavior</a:t>
            </a:r>
            <a:r>
              <a:rPr lang="en-RW" sz="2400" dirty="0">
                <a:effectLst/>
                <a:latin typeface="Aptos" panose="020B0004020202020204" pitchFamily="34" charset="0"/>
                <a:ea typeface="Aptos" panose="020B0004020202020204" pitchFamily="34" charset="0"/>
                <a:cs typeface="Times New Roman" panose="02020603050405020304" pitchFamily="18" charset="0"/>
              </a:rPr>
              <a:t> by observing consequences or punishment.</a:t>
            </a:r>
          </a:p>
          <a:p>
            <a:pPr algn="just">
              <a:lnSpc>
                <a:spcPct val="107000"/>
              </a:lnSpc>
              <a:spcAft>
                <a:spcPts val="800"/>
              </a:spcAft>
            </a:pPr>
            <a:r>
              <a:rPr lang="en-RW" sz="2400" b="1" dirty="0">
                <a:effectLst/>
                <a:latin typeface="Aptos" panose="020B0004020202020204" pitchFamily="34" charset="0"/>
                <a:ea typeface="Aptos" panose="020B0004020202020204" pitchFamily="34" charset="0"/>
                <a:cs typeface="Times New Roman" panose="02020603050405020304" pitchFamily="18" charset="0"/>
              </a:rPr>
              <a:t>Importance in Learning:</a:t>
            </a:r>
            <a:endParaRPr lang="en-RW" sz="24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dirty="0">
                <a:effectLst/>
                <a:latin typeface="Aptos" panose="020B0004020202020204" pitchFamily="34" charset="0"/>
                <a:ea typeface="Aptos" panose="020B0004020202020204" pitchFamily="34" charset="0"/>
                <a:cs typeface="Times New Roman" panose="02020603050405020304" pitchFamily="18" charset="0"/>
              </a:rPr>
              <a:t>Both </a:t>
            </a:r>
            <a:r>
              <a:rPr lang="en-RW" sz="2400" b="1" dirty="0">
                <a:effectLst/>
                <a:latin typeface="Aptos" panose="020B0004020202020204" pitchFamily="34" charset="0"/>
                <a:ea typeface="Aptos" panose="020B0004020202020204" pitchFamily="34" charset="0"/>
                <a:cs typeface="Times New Roman" panose="02020603050405020304" pitchFamily="18" charset="0"/>
              </a:rPr>
              <a:t>vicarious reinforcement</a:t>
            </a:r>
            <a:r>
              <a:rPr lang="en-RW" sz="2400" dirty="0">
                <a:effectLst/>
                <a:latin typeface="Aptos" panose="020B0004020202020204" pitchFamily="34" charset="0"/>
                <a:ea typeface="Aptos" panose="020B0004020202020204" pitchFamily="34" charset="0"/>
                <a:cs typeface="Times New Roman" panose="02020603050405020304" pitchFamily="18" charset="0"/>
              </a:rPr>
              <a:t> and </a:t>
            </a:r>
            <a:r>
              <a:rPr lang="en-RW" sz="2400" b="1" dirty="0">
                <a:effectLst/>
                <a:latin typeface="Aptos" panose="020B0004020202020204" pitchFamily="34" charset="0"/>
                <a:ea typeface="Aptos" panose="020B0004020202020204" pitchFamily="34" charset="0"/>
                <a:cs typeface="Times New Roman" panose="02020603050405020304" pitchFamily="18" charset="0"/>
              </a:rPr>
              <a:t>vicarious punishment</a:t>
            </a:r>
            <a:r>
              <a:rPr lang="en-RW" sz="2400" dirty="0">
                <a:effectLst/>
                <a:latin typeface="Aptos" panose="020B0004020202020204" pitchFamily="34" charset="0"/>
                <a:ea typeface="Aptos" panose="020B0004020202020204" pitchFamily="34" charset="0"/>
                <a:cs typeface="Times New Roman" panose="02020603050405020304" pitchFamily="18" charset="0"/>
              </a:rPr>
              <a:t> show that learning doesn’t only happen through direct experience.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b="1" dirty="0">
                <a:effectLst/>
                <a:latin typeface="Aptos" panose="020B0004020202020204" pitchFamily="34" charset="0"/>
                <a:ea typeface="Aptos" panose="020B0004020202020204" pitchFamily="34" charset="0"/>
                <a:cs typeface="Times New Roman" panose="02020603050405020304" pitchFamily="18" charset="0"/>
              </a:rPr>
              <a:t>Observation</a:t>
            </a:r>
            <a:r>
              <a:rPr lang="en-RW" sz="2400" dirty="0">
                <a:effectLst/>
                <a:latin typeface="Aptos" panose="020B0004020202020204" pitchFamily="34" charset="0"/>
                <a:ea typeface="Aptos" panose="020B0004020202020204" pitchFamily="34" charset="0"/>
                <a:cs typeface="Times New Roman" panose="02020603050405020304" pitchFamily="18" charset="0"/>
              </a:rPr>
              <a:t> plays a crucial role in how we learn from others, whether by mimicking their rewarded </a:t>
            </a:r>
            <a:r>
              <a:rPr lang="en-RW" sz="2400" dirty="0" err="1">
                <a:effectLst/>
                <a:latin typeface="Aptos" panose="020B0004020202020204" pitchFamily="34" charset="0"/>
                <a:ea typeface="Aptos" panose="020B0004020202020204" pitchFamily="34" charset="0"/>
                <a:cs typeface="Times New Roman" panose="02020603050405020304" pitchFamily="18" charset="0"/>
              </a:rPr>
              <a:t>behaviors</a:t>
            </a:r>
            <a:r>
              <a:rPr lang="en-RW" sz="2400" dirty="0">
                <a:effectLst/>
                <a:latin typeface="Aptos" panose="020B0004020202020204" pitchFamily="34" charset="0"/>
                <a:ea typeface="Aptos" panose="020B0004020202020204" pitchFamily="34" charset="0"/>
                <a:cs typeface="Times New Roman" panose="02020603050405020304" pitchFamily="18" charset="0"/>
              </a:rPr>
              <a:t> or avoiding those that lead to negative consequences.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dirty="0">
                <a:effectLst/>
                <a:latin typeface="Aptos" panose="020B0004020202020204" pitchFamily="34" charset="0"/>
                <a:ea typeface="Aptos" panose="020B0004020202020204" pitchFamily="34" charset="0"/>
                <a:cs typeface="Times New Roman" panose="02020603050405020304" pitchFamily="18" charset="0"/>
              </a:rPr>
              <a:t>This principle is particularly important in </a:t>
            </a:r>
            <a:r>
              <a:rPr lang="en-RW" sz="2400" b="1" dirty="0">
                <a:effectLst/>
                <a:latin typeface="Aptos" panose="020B0004020202020204" pitchFamily="34" charset="0"/>
                <a:ea typeface="Aptos" panose="020B0004020202020204" pitchFamily="34" charset="0"/>
                <a:cs typeface="Times New Roman" panose="02020603050405020304" pitchFamily="18" charset="0"/>
              </a:rPr>
              <a:t>social contexts</a:t>
            </a:r>
            <a:r>
              <a:rPr lang="en-RW" sz="2400" dirty="0">
                <a:effectLst/>
                <a:latin typeface="Aptos" panose="020B0004020202020204" pitchFamily="34" charset="0"/>
                <a:ea typeface="Aptos" panose="020B0004020202020204" pitchFamily="34" charset="0"/>
                <a:cs typeface="Times New Roman" panose="02020603050405020304" pitchFamily="18" charset="0"/>
              </a:rPr>
              <a:t> (like classrooms, homes, or social media), where people, especially children, are constantly observing others’ actions and the results those actions bring.</a:t>
            </a:r>
          </a:p>
          <a:p>
            <a:endParaRPr lang="en-RW" dirty="0"/>
          </a:p>
        </p:txBody>
      </p:sp>
    </p:spTree>
    <p:extLst>
      <p:ext uri="{BB962C8B-B14F-4D97-AF65-F5344CB8AC3E}">
        <p14:creationId xmlns:p14="http://schemas.microsoft.com/office/powerpoint/2010/main" val="24343443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9E3C-471E-3D57-6CDE-BC655CF62B2F}"/>
              </a:ext>
            </a:extLst>
          </p:cNvPr>
          <p:cNvSpPr>
            <a:spLocks noGrp="1"/>
          </p:cNvSpPr>
          <p:nvPr>
            <p:ph type="title"/>
          </p:nvPr>
        </p:nvSpPr>
        <p:spPr/>
        <p:txBody>
          <a:bodyPr>
            <a:normAutofit fontScale="90000"/>
          </a:bodyPr>
          <a:lstStyle/>
          <a:p>
            <a:br>
              <a:rPr lang="en-US" sz="3200" b="1" dirty="0">
                <a:latin typeface="Times New Roman" panose="02020603050405020304" pitchFamily="18" charset="0"/>
                <a:ea typeface="Aptos" panose="020B0004020202020204" pitchFamily="34" charset="0"/>
                <a:cs typeface="Times New Roman" panose="02020603050405020304" pitchFamily="18" charset="0"/>
              </a:rPr>
            </a:br>
            <a:r>
              <a:rPr lang="en-RW" sz="3200" b="1" dirty="0">
                <a:latin typeface="Times New Roman" panose="02020603050405020304" pitchFamily="18" charset="0"/>
                <a:ea typeface="Aptos" panose="020B0004020202020204" pitchFamily="34" charset="0"/>
                <a:cs typeface="Times New Roman" panose="02020603050405020304" pitchFamily="18" charset="0"/>
              </a:rPr>
              <a:t>Application of </a:t>
            </a:r>
            <a:r>
              <a:rPr lang="en-RW" sz="3600" b="1" dirty="0">
                <a:latin typeface="Times New Roman" panose="02020603050405020304" pitchFamily="18" charset="0"/>
                <a:ea typeface="Aptos" panose="020B0004020202020204" pitchFamily="34" charset="0"/>
                <a:cs typeface="Times New Roman" panose="02020603050405020304" pitchFamily="18" charset="0"/>
              </a:rPr>
              <a:t>social learning theory in the classroom</a:t>
            </a:r>
            <a:br>
              <a:rPr lang="en-RW" sz="3200" dirty="0">
                <a:latin typeface="Times New Roman" panose="02020603050405020304" pitchFamily="18" charset="0"/>
                <a:ea typeface="Aptos" panose="020B0004020202020204" pitchFamily="34" charset="0"/>
                <a:cs typeface="Times New Roman" panose="02020603050405020304" pitchFamily="18" charset="0"/>
              </a:rPr>
            </a:br>
            <a:endParaRPr lang="en-RW"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4CC9CA9-4BF6-C2A3-344D-E179AF66BB21}"/>
              </a:ext>
            </a:extLst>
          </p:cNvPr>
          <p:cNvSpPr>
            <a:spLocks noGrp="1"/>
          </p:cNvSpPr>
          <p:nvPr>
            <p:ph idx="1"/>
          </p:nvPr>
        </p:nvSpPr>
        <p:spPr>
          <a:xfrm>
            <a:off x="1120877" y="1690688"/>
            <a:ext cx="9625781" cy="4786312"/>
          </a:xfrm>
        </p:spPr>
        <p:txBody>
          <a:bodyPr>
            <a:normAutofit/>
          </a:bodyPr>
          <a:lstStyle/>
          <a:p>
            <a:pPr algn="just">
              <a:lnSpc>
                <a:spcPct val="107000"/>
              </a:lnSpc>
              <a:spcAft>
                <a:spcPts val="800"/>
              </a:spcAft>
              <a:buFont typeface="Wingdings" panose="05000000000000000000" pitchFamily="2" charset="2"/>
              <a:buChar char="ü"/>
              <a:tabLst>
                <a:tab pos="457200" algn="l"/>
              </a:tabLst>
            </a:pPr>
            <a:r>
              <a:rPr lang="en-RW" sz="2400" b="1" dirty="0" err="1">
                <a:ea typeface="Aptos" panose="020B0004020202020204" pitchFamily="34" charset="0"/>
                <a:cs typeface="Times New Roman" panose="02020603050405020304" pitchFamily="18" charset="0"/>
              </a:rPr>
              <a:t>Modeling</a:t>
            </a:r>
            <a:r>
              <a:rPr lang="en-RW" sz="2400" b="1" dirty="0">
                <a:ea typeface="Aptos" panose="020B0004020202020204" pitchFamily="34" charset="0"/>
                <a:cs typeface="Times New Roman" panose="02020603050405020304" pitchFamily="18" charset="0"/>
              </a:rPr>
              <a:t> desired </a:t>
            </a:r>
            <a:r>
              <a:rPr lang="en-RW" sz="2400" b="1" dirty="0" err="1">
                <a:ea typeface="Aptos" panose="020B0004020202020204" pitchFamily="34" charset="0"/>
                <a:cs typeface="Times New Roman" panose="02020603050405020304" pitchFamily="18" charset="0"/>
              </a:rPr>
              <a:t>behavior</a:t>
            </a:r>
            <a:r>
              <a:rPr lang="en-RW" sz="2400" dirty="0">
                <a:ea typeface="Aptos" panose="020B0004020202020204" pitchFamily="34" charset="0"/>
                <a:cs typeface="Times New Roman" panose="02020603050405020304" pitchFamily="18" charset="0"/>
              </a:rPr>
              <a:t>:</a:t>
            </a:r>
            <a:r>
              <a:rPr lang="en-US" sz="2400" dirty="0">
                <a:ea typeface="Aptos" panose="020B0004020202020204" pitchFamily="34" charset="0"/>
                <a:cs typeface="Times New Roman" panose="02020603050405020304" pitchFamily="18" charset="0"/>
              </a:rPr>
              <a:t> </a:t>
            </a:r>
            <a:r>
              <a:rPr lang="en-RW" sz="2400" dirty="0">
                <a:ea typeface="Aptos" panose="020B0004020202020204" pitchFamily="34" charset="0"/>
                <a:cs typeface="Times New Roman" panose="02020603050405020304" pitchFamily="18" charset="0"/>
              </a:rPr>
              <a:t>Teachers can serve as role models for students by demonstrating the </a:t>
            </a:r>
            <a:r>
              <a:rPr lang="en-RW" sz="2400" dirty="0" err="1">
                <a:ea typeface="Aptos" panose="020B0004020202020204" pitchFamily="34" charset="0"/>
                <a:cs typeface="Times New Roman" panose="02020603050405020304" pitchFamily="18" charset="0"/>
              </a:rPr>
              <a:t>behaviors</a:t>
            </a:r>
            <a:r>
              <a:rPr lang="en-RW" sz="2400" dirty="0">
                <a:ea typeface="Aptos" panose="020B0004020202020204" pitchFamily="34" charset="0"/>
                <a:cs typeface="Times New Roman" panose="02020603050405020304" pitchFamily="18" charset="0"/>
              </a:rPr>
              <a:t> they wish students to adopt. For example, </a:t>
            </a:r>
            <a:endParaRPr lang="en-US" sz="2400" dirty="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US" sz="2400" dirty="0">
                <a:ea typeface="Aptos" panose="020B0004020202020204" pitchFamily="34" charset="0"/>
                <a:cs typeface="Times New Roman" panose="02020603050405020304" pitchFamily="18" charset="0"/>
              </a:rPr>
              <a:t>A</a:t>
            </a:r>
            <a:r>
              <a:rPr lang="en-RW" sz="2400" dirty="0">
                <a:ea typeface="Aptos" panose="020B0004020202020204" pitchFamily="34" charset="0"/>
                <a:cs typeface="Times New Roman" panose="02020603050405020304" pitchFamily="18" charset="0"/>
              </a:rPr>
              <a:t> teacher might model respectful communication during a class discussion, demonstrating how to listen attentively and respond politely. Students are likely to imitate these </a:t>
            </a:r>
            <a:r>
              <a:rPr lang="en-RW" sz="2400" dirty="0" err="1">
                <a:ea typeface="Aptos" panose="020B0004020202020204" pitchFamily="34" charset="0"/>
                <a:cs typeface="Times New Roman" panose="02020603050405020304" pitchFamily="18" charset="0"/>
              </a:rPr>
              <a:t>behaviors</a:t>
            </a:r>
            <a:r>
              <a:rPr lang="en-RW" sz="2400" dirty="0">
                <a:ea typeface="Aptos" panose="020B0004020202020204" pitchFamily="34" charset="0"/>
                <a:cs typeface="Times New Roman" panose="02020603050405020304" pitchFamily="18" charset="0"/>
              </a:rPr>
              <a:t>.</a:t>
            </a:r>
            <a:endParaRPr lang="en-US" sz="2400" dirty="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ea typeface="Aptos" panose="020B0004020202020204" pitchFamily="34" charset="0"/>
                <a:cs typeface="Times New Roman" panose="02020603050405020304" pitchFamily="18" charset="0"/>
              </a:rPr>
              <a:t>A teacher may model problem-solving strategies for solving a difficult math problem on the board. By demonstrating the process step-by-step, students learn how to approach similar problems.</a:t>
            </a:r>
            <a:endParaRPr lang="en-US" sz="2400" dirty="0">
              <a:ea typeface="Aptos" panose="020B0004020202020204" pitchFamily="34" charset="0"/>
              <a:cs typeface="Times New Roman" panose="02020603050405020304" pitchFamily="18" charset="0"/>
            </a:endParaRPr>
          </a:p>
          <a:p>
            <a:endParaRPr lang="en-RW" sz="2400" dirty="0"/>
          </a:p>
        </p:txBody>
      </p:sp>
    </p:spTree>
    <p:extLst>
      <p:ext uri="{BB962C8B-B14F-4D97-AF65-F5344CB8AC3E}">
        <p14:creationId xmlns:p14="http://schemas.microsoft.com/office/powerpoint/2010/main" val="32338300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BBDA-261C-C863-B778-358396D19EB1}"/>
              </a:ext>
            </a:extLst>
          </p:cNvPr>
          <p:cNvSpPr>
            <a:spLocks noGrp="1"/>
          </p:cNvSpPr>
          <p:nvPr>
            <p:ph type="title"/>
          </p:nvPr>
        </p:nvSpPr>
        <p:spPr/>
        <p:txBody>
          <a:bodyPr/>
          <a:lstStyle/>
          <a:p>
            <a:r>
              <a:rPr lang="en-RW" sz="3200" b="1" dirty="0">
                <a:latin typeface="Times New Roman" panose="02020603050405020304" pitchFamily="18" charset="0"/>
                <a:ea typeface="Aptos" panose="020B0004020202020204" pitchFamily="34" charset="0"/>
                <a:cs typeface="Times New Roman" panose="02020603050405020304" pitchFamily="18" charset="0"/>
              </a:rPr>
              <a:t>Application of social learning theory in the classroom</a:t>
            </a:r>
            <a:endParaRPr lang="en-RW" sz="3200" dirty="0"/>
          </a:p>
        </p:txBody>
      </p:sp>
      <p:sp>
        <p:nvSpPr>
          <p:cNvPr id="3" name="Content Placeholder 2">
            <a:extLst>
              <a:ext uri="{FF2B5EF4-FFF2-40B4-BE49-F238E27FC236}">
                <a16:creationId xmlns:a16="http://schemas.microsoft.com/office/drawing/2014/main" id="{33587727-AAE2-BFE1-8C9A-1B314A68DC14}"/>
              </a:ext>
            </a:extLst>
          </p:cNvPr>
          <p:cNvSpPr>
            <a:spLocks noGrp="1"/>
          </p:cNvSpPr>
          <p:nvPr>
            <p:ph idx="1"/>
          </p:nvPr>
        </p:nvSpPr>
        <p:spPr>
          <a:xfrm>
            <a:off x="934065" y="1690688"/>
            <a:ext cx="10323870" cy="4700279"/>
          </a:xfrm>
        </p:spPr>
        <p:txBody>
          <a:bodyPr>
            <a:normAutofit lnSpcReduction="10000"/>
          </a:bodyPr>
          <a:lstStyle/>
          <a:p>
            <a:pPr algn="just">
              <a:lnSpc>
                <a:spcPct val="107000"/>
              </a:lnSpc>
              <a:spcAft>
                <a:spcPts val="800"/>
              </a:spcAft>
              <a:buFont typeface="Wingdings" panose="05000000000000000000" pitchFamily="2" charset="2"/>
              <a:buChar char="ü"/>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Peer Learning</a:t>
            </a:r>
            <a:r>
              <a:rPr lang="en-RW" sz="2400" dirty="0">
                <a:latin typeface="Times New Roman" panose="02020603050405020304" pitchFamily="18" charset="0"/>
                <a:ea typeface="Aptos" panose="020B0004020202020204" pitchFamily="34" charset="0"/>
                <a:cs typeface="Times New Roman" panose="02020603050405020304" pitchFamily="18" charset="0"/>
              </a:rPr>
              <a:t>:</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Peer interactions play a significant role in social learning.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Students can observe and learn from one another during group activities or collaborative learning tasks.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Pairing stronger students with weaker ones encourages positive role </a:t>
            </a:r>
            <a:r>
              <a:rPr lang="en-RW" sz="2400" dirty="0" err="1">
                <a:latin typeface="Times New Roman" panose="02020603050405020304" pitchFamily="18" charset="0"/>
                <a:ea typeface="Aptos" panose="020B0004020202020204" pitchFamily="34" charset="0"/>
                <a:cs typeface="Times New Roman" panose="02020603050405020304" pitchFamily="18" charset="0"/>
              </a:rPr>
              <a:t>modeling</a:t>
            </a:r>
            <a:r>
              <a:rPr lang="en-RW" sz="2400" dirty="0">
                <a:latin typeface="Times New Roman" panose="02020603050405020304" pitchFamily="18" charset="0"/>
                <a:ea typeface="Aptos" panose="020B0004020202020204" pitchFamily="34" charset="0"/>
                <a:cs typeface="Times New Roman" panose="02020603050405020304" pitchFamily="18" charset="0"/>
              </a:rPr>
              <a:t> and provides opportunities for observational learning.</a:t>
            </a:r>
          </a:p>
          <a:p>
            <a:pPr algn="just">
              <a:lnSpc>
                <a:spcPct val="107000"/>
              </a:lnSpc>
              <a:spcAft>
                <a:spcPts val="800"/>
              </a:spcAft>
            </a:pPr>
            <a:r>
              <a:rPr lang="en-US" sz="2400" dirty="0">
                <a:latin typeface="Times New Roman" panose="02020603050405020304" pitchFamily="18" charset="0"/>
                <a:ea typeface="Aptos" panose="020B0004020202020204" pitchFamily="34" charset="0"/>
                <a:cs typeface="Times New Roman" panose="02020603050405020304" pitchFamily="18" charset="0"/>
              </a:rPr>
              <a:t>For instance, d</a:t>
            </a:r>
            <a:r>
              <a:rPr lang="en-RW" sz="2400" dirty="0" err="1">
                <a:latin typeface="Times New Roman" panose="02020603050405020304" pitchFamily="18" charset="0"/>
                <a:ea typeface="Aptos" panose="020B0004020202020204" pitchFamily="34" charset="0"/>
                <a:cs typeface="Times New Roman" panose="02020603050405020304" pitchFamily="18" charset="0"/>
              </a:rPr>
              <a:t>uring</a:t>
            </a:r>
            <a:r>
              <a:rPr lang="en-RW" sz="2400" dirty="0">
                <a:latin typeface="Times New Roman" panose="02020603050405020304" pitchFamily="18" charset="0"/>
                <a:ea typeface="Aptos" panose="020B0004020202020204" pitchFamily="34" charset="0"/>
                <a:cs typeface="Times New Roman" panose="02020603050405020304" pitchFamily="18" charset="0"/>
              </a:rPr>
              <a:t> group projects, students can observe and learn from their peers as they work together on solving problems, performing experiments, or presenting findings.</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This interaction fosters the exchange of ideas and encourages skill development through observation.</a:t>
            </a:r>
          </a:p>
          <a:p>
            <a:endParaRPr lang="en-RW" sz="2400" dirty="0"/>
          </a:p>
        </p:txBody>
      </p:sp>
    </p:spTree>
    <p:extLst>
      <p:ext uri="{BB962C8B-B14F-4D97-AF65-F5344CB8AC3E}">
        <p14:creationId xmlns:p14="http://schemas.microsoft.com/office/powerpoint/2010/main" val="16267687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F5D0-8956-38AD-D1BB-83A27EEFCEE6}"/>
              </a:ext>
            </a:extLst>
          </p:cNvPr>
          <p:cNvSpPr>
            <a:spLocks noGrp="1"/>
          </p:cNvSpPr>
          <p:nvPr>
            <p:ph type="title"/>
          </p:nvPr>
        </p:nvSpPr>
        <p:spPr/>
        <p:txBody>
          <a:bodyPr/>
          <a:lstStyle/>
          <a:p>
            <a:r>
              <a:rPr lang="en-RW" sz="3200" b="1" dirty="0">
                <a:latin typeface="Times New Roman" panose="02020603050405020304" pitchFamily="18" charset="0"/>
                <a:ea typeface="Aptos" panose="020B0004020202020204" pitchFamily="34" charset="0"/>
                <a:cs typeface="Times New Roman" panose="02020603050405020304" pitchFamily="18" charset="0"/>
              </a:rPr>
              <a:t>Application of social learning theory in the classroom</a:t>
            </a:r>
            <a:endParaRPr lang="en-RW" sz="3200" dirty="0"/>
          </a:p>
        </p:txBody>
      </p:sp>
      <p:sp>
        <p:nvSpPr>
          <p:cNvPr id="3" name="Content Placeholder 2">
            <a:extLst>
              <a:ext uri="{FF2B5EF4-FFF2-40B4-BE49-F238E27FC236}">
                <a16:creationId xmlns:a16="http://schemas.microsoft.com/office/drawing/2014/main" id="{CAD94877-24F2-DB64-21DB-5787C85CD0E2}"/>
              </a:ext>
            </a:extLst>
          </p:cNvPr>
          <p:cNvSpPr>
            <a:spLocks noGrp="1"/>
          </p:cNvSpPr>
          <p:nvPr>
            <p:ph idx="1"/>
          </p:nvPr>
        </p:nvSpPr>
        <p:spPr>
          <a:xfrm>
            <a:off x="1189703" y="1676400"/>
            <a:ext cx="9021097" cy="5029200"/>
          </a:xfrm>
        </p:spPr>
        <p:txBody>
          <a:bodyPr/>
          <a:lstStyle/>
          <a:p>
            <a:pPr algn="just">
              <a:lnSpc>
                <a:spcPct val="107000"/>
              </a:lnSpc>
              <a:spcAft>
                <a:spcPts val="800"/>
              </a:spcAft>
              <a:buFont typeface="Wingdings" panose="05000000000000000000" pitchFamily="2" charset="2"/>
              <a:buChar char="ü"/>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Vicarious Reinforcement</a:t>
            </a:r>
            <a:r>
              <a:rPr lang="en-RW" sz="2400" dirty="0">
                <a:latin typeface="Aptos" panose="020B0004020202020204" pitchFamily="34" charset="0"/>
                <a:ea typeface="Aptos" panose="020B0004020202020204" pitchFamily="34" charset="0"/>
                <a:cs typeface="Times New Roman" panose="02020603050405020304" pitchFamily="18" charset="0"/>
              </a:rPr>
              <a:t>:</a:t>
            </a:r>
            <a:r>
              <a:rPr lang="en-US" sz="2400" dirty="0">
                <a:latin typeface="Aptos" panose="020B0004020202020204" pitchFamily="34" charset="0"/>
                <a:ea typeface="Aptos" panose="020B0004020202020204" pitchFamily="34" charset="0"/>
                <a:cs typeface="Times New Roman" panose="02020603050405020304" pitchFamily="18" charset="0"/>
              </a:rPr>
              <a:t> </a:t>
            </a:r>
            <a:r>
              <a:rPr lang="en-RW" sz="2400" dirty="0">
                <a:latin typeface="Aptos" panose="020B0004020202020204" pitchFamily="34" charset="0"/>
                <a:ea typeface="Aptos" panose="020B0004020202020204" pitchFamily="34" charset="0"/>
                <a:cs typeface="Times New Roman" panose="02020603050405020304" pitchFamily="18" charset="0"/>
              </a:rPr>
              <a:t>Teachers can use </a:t>
            </a:r>
            <a:r>
              <a:rPr lang="en-RW" sz="2400" b="1" dirty="0">
                <a:latin typeface="Aptos" panose="020B0004020202020204" pitchFamily="34" charset="0"/>
                <a:ea typeface="Aptos" panose="020B0004020202020204" pitchFamily="34" charset="0"/>
                <a:cs typeface="Times New Roman" panose="02020603050405020304" pitchFamily="18" charset="0"/>
              </a:rPr>
              <a:t>vicarious reinforcement</a:t>
            </a:r>
            <a:r>
              <a:rPr lang="en-RW" sz="2400" dirty="0">
                <a:latin typeface="Aptos" panose="020B0004020202020204" pitchFamily="34" charset="0"/>
                <a:ea typeface="Aptos" panose="020B0004020202020204" pitchFamily="34" charset="0"/>
                <a:cs typeface="Times New Roman" panose="02020603050405020304" pitchFamily="18" charset="0"/>
              </a:rPr>
              <a:t> by rewarding students who exhibit desired </a:t>
            </a:r>
            <a:r>
              <a:rPr lang="en-RW" sz="2400" dirty="0" err="1">
                <a:latin typeface="Aptos" panose="020B0004020202020204" pitchFamily="34" charset="0"/>
                <a:ea typeface="Aptos" panose="020B0004020202020204" pitchFamily="34" charset="0"/>
                <a:cs typeface="Times New Roman" panose="02020603050405020304" pitchFamily="18" charset="0"/>
              </a:rPr>
              <a:t>behaviors</a:t>
            </a:r>
            <a:r>
              <a:rPr lang="en-RW" sz="2400" dirty="0">
                <a:latin typeface="Aptos" panose="020B0004020202020204" pitchFamily="34" charset="0"/>
                <a:ea typeface="Aptos" panose="020B0004020202020204" pitchFamily="34" charset="0"/>
                <a:cs typeface="Times New Roman" panose="02020603050405020304" pitchFamily="18" charset="0"/>
              </a:rPr>
              <a:t>.</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Aptos" panose="020B0004020202020204" pitchFamily="34" charset="0"/>
                <a:ea typeface="Aptos" panose="020B0004020202020204" pitchFamily="34" charset="0"/>
                <a:cs typeface="Times New Roman" panose="02020603050405020304" pitchFamily="18" charset="0"/>
              </a:rPr>
              <a:t>By doing so, other students will be motivated to imitate those </a:t>
            </a:r>
            <a:r>
              <a:rPr lang="en-RW" sz="2400" dirty="0" err="1">
                <a:latin typeface="Aptos" panose="020B0004020202020204" pitchFamily="34" charset="0"/>
                <a:ea typeface="Aptos" panose="020B0004020202020204" pitchFamily="34" charset="0"/>
                <a:cs typeface="Times New Roman" panose="02020603050405020304" pitchFamily="18" charset="0"/>
              </a:rPr>
              <a:t>behaviors</a:t>
            </a:r>
            <a:r>
              <a:rPr lang="en-RW" sz="2400" dirty="0">
                <a:latin typeface="Aptos" panose="020B0004020202020204" pitchFamily="34" charset="0"/>
                <a:ea typeface="Aptos" panose="020B0004020202020204" pitchFamily="34" charset="0"/>
                <a:cs typeface="Times New Roman" panose="02020603050405020304" pitchFamily="18" charset="0"/>
              </a:rPr>
              <a:t>, expecting similar positive outcomes.</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Aptos" panose="020B0004020202020204" pitchFamily="34" charset="0"/>
                <a:ea typeface="Aptos" panose="020B0004020202020204" pitchFamily="34" charset="0"/>
                <a:cs typeface="Times New Roman" panose="02020603050405020304" pitchFamily="18" charset="0"/>
              </a:rPr>
              <a:t>Example: A teacher might praise and reward a student who consistently contributes thoughtful ideas during a discussion. Other students who observe this reinforcement may be motivated to participate more actively in future discussions, hoping for similar praise and recognition.</a:t>
            </a:r>
          </a:p>
          <a:p>
            <a:endParaRPr lang="en-RW" dirty="0"/>
          </a:p>
        </p:txBody>
      </p:sp>
    </p:spTree>
    <p:extLst>
      <p:ext uri="{BB962C8B-B14F-4D97-AF65-F5344CB8AC3E}">
        <p14:creationId xmlns:p14="http://schemas.microsoft.com/office/powerpoint/2010/main" val="39269815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2A60-16AE-9F82-8661-3B275F25A2D5}"/>
              </a:ext>
            </a:extLst>
          </p:cNvPr>
          <p:cNvSpPr>
            <a:spLocks noGrp="1"/>
          </p:cNvSpPr>
          <p:nvPr>
            <p:ph type="title"/>
          </p:nvPr>
        </p:nvSpPr>
        <p:spPr/>
        <p:txBody>
          <a:bodyPr/>
          <a:lstStyle/>
          <a:p>
            <a:r>
              <a:rPr lang="en-RW" sz="3200" b="1" dirty="0">
                <a:latin typeface="Times New Roman" panose="02020603050405020304" pitchFamily="18" charset="0"/>
                <a:ea typeface="Aptos" panose="020B0004020202020204" pitchFamily="34" charset="0"/>
                <a:cs typeface="Times New Roman" panose="02020603050405020304" pitchFamily="18" charset="0"/>
              </a:rPr>
              <a:t>Application of social learning theory in the classroom</a:t>
            </a:r>
            <a:endParaRPr lang="en-RW" sz="3200" dirty="0"/>
          </a:p>
        </p:txBody>
      </p:sp>
      <p:sp>
        <p:nvSpPr>
          <p:cNvPr id="3" name="Content Placeholder 2">
            <a:extLst>
              <a:ext uri="{FF2B5EF4-FFF2-40B4-BE49-F238E27FC236}">
                <a16:creationId xmlns:a16="http://schemas.microsoft.com/office/drawing/2014/main" id="{6B9B21F6-B944-2249-5765-5B1F0784AE15}"/>
              </a:ext>
            </a:extLst>
          </p:cNvPr>
          <p:cNvSpPr>
            <a:spLocks noGrp="1"/>
          </p:cNvSpPr>
          <p:nvPr>
            <p:ph idx="1"/>
          </p:nvPr>
        </p:nvSpPr>
        <p:spPr>
          <a:xfrm>
            <a:off x="1052052" y="1600200"/>
            <a:ext cx="9158748" cy="5181600"/>
          </a:xfrm>
        </p:spPr>
        <p:txBody>
          <a:bodyPr>
            <a:normAutofit/>
          </a:bodyPr>
          <a:lstStyle/>
          <a:p>
            <a:pPr algn="just">
              <a:lnSpc>
                <a:spcPct val="107000"/>
              </a:lnSpc>
              <a:spcAft>
                <a:spcPts val="800"/>
              </a:spcAft>
              <a:buFont typeface="Wingdings" panose="05000000000000000000" pitchFamily="2" charset="2"/>
              <a:buChar char="ü"/>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Observing models of success</a:t>
            </a:r>
            <a:r>
              <a:rPr lang="en-RW" sz="2400" dirty="0">
                <a:latin typeface="Aptos" panose="020B0004020202020204" pitchFamily="34" charset="0"/>
                <a:ea typeface="Aptos" panose="020B0004020202020204" pitchFamily="34" charset="0"/>
                <a:cs typeface="Times New Roman" panose="02020603050405020304" pitchFamily="18" charset="0"/>
              </a:rPr>
              <a:t>:</a:t>
            </a:r>
            <a:r>
              <a:rPr lang="en-US" sz="2400" dirty="0">
                <a:latin typeface="Aptos" panose="020B0004020202020204" pitchFamily="34" charset="0"/>
                <a:ea typeface="Aptos" panose="020B0004020202020204" pitchFamily="34" charset="0"/>
                <a:cs typeface="Times New Roman" panose="02020603050405020304" pitchFamily="18" charset="0"/>
              </a:rPr>
              <a:t> </a:t>
            </a:r>
            <a:r>
              <a:rPr lang="en-RW" sz="2400" dirty="0">
                <a:latin typeface="Aptos" panose="020B0004020202020204" pitchFamily="34" charset="0"/>
                <a:ea typeface="Aptos" panose="020B0004020202020204" pitchFamily="34" charset="0"/>
                <a:cs typeface="Times New Roman" panose="02020603050405020304" pitchFamily="18" charset="0"/>
              </a:rPr>
              <a:t>Teachers can introduce students to successful models, either through real-life role models, guest speakers, or media examples. </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Aptos" panose="020B0004020202020204" pitchFamily="34" charset="0"/>
                <a:ea typeface="Aptos" panose="020B0004020202020204" pitchFamily="34" charset="0"/>
                <a:cs typeface="Times New Roman" panose="02020603050405020304" pitchFamily="18" charset="0"/>
              </a:rPr>
              <a:t>Students can observe how these individuals approach challenges and learn from their strategies and </a:t>
            </a:r>
            <a:r>
              <a:rPr lang="en-RW" sz="2400" dirty="0" err="1">
                <a:latin typeface="Aptos" panose="020B0004020202020204" pitchFamily="34" charset="0"/>
                <a:ea typeface="Aptos" panose="020B0004020202020204" pitchFamily="34" charset="0"/>
                <a:cs typeface="Times New Roman" panose="02020603050405020304" pitchFamily="18" charset="0"/>
              </a:rPr>
              <a:t>behaviors</a:t>
            </a:r>
            <a:r>
              <a:rPr lang="en-RW" sz="2400" dirty="0">
                <a:latin typeface="Aptos" panose="020B0004020202020204" pitchFamily="34" charset="0"/>
                <a:ea typeface="Aptos" panose="020B0004020202020204" pitchFamily="34" charset="0"/>
                <a:cs typeface="Times New Roman" panose="02020603050405020304" pitchFamily="18" charset="0"/>
              </a:rPr>
              <a:t>.</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Aptos" panose="020B0004020202020204" pitchFamily="34" charset="0"/>
                <a:ea typeface="Aptos" panose="020B0004020202020204" pitchFamily="34" charset="0"/>
                <a:cs typeface="Times New Roman" panose="02020603050405020304" pitchFamily="18" charset="0"/>
              </a:rPr>
              <a:t>Example: A history teacher might show video clips of famous leaders, such as Martin Luther King Jr. or Mahatma Gandhi, demonstrating their leadership and public speaking skills. </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Aptos" panose="020B0004020202020204" pitchFamily="34" charset="0"/>
                <a:ea typeface="Aptos" panose="020B0004020202020204" pitchFamily="34" charset="0"/>
                <a:cs typeface="Times New Roman" panose="02020603050405020304" pitchFamily="18" charset="0"/>
              </a:rPr>
              <a:t>Students can then reflect on the qualities that made these figures successful and try to model those qualities in their own </a:t>
            </a:r>
            <a:r>
              <a:rPr lang="en-RW" sz="2400" dirty="0" err="1">
                <a:latin typeface="Aptos" panose="020B0004020202020204" pitchFamily="34" charset="0"/>
                <a:ea typeface="Aptos" panose="020B0004020202020204" pitchFamily="34" charset="0"/>
                <a:cs typeface="Times New Roman" panose="02020603050405020304" pitchFamily="18" charset="0"/>
              </a:rPr>
              <a:t>behavior</a:t>
            </a:r>
            <a:r>
              <a:rPr lang="en-RW" sz="2400" dirty="0">
                <a:latin typeface="Aptos" panose="020B0004020202020204" pitchFamily="34" charset="0"/>
                <a:ea typeface="Aptos" panose="020B0004020202020204" pitchFamily="34" charset="0"/>
                <a:cs typeface="Times New Roman" panose="02020603050405020304" pitchFamily="18" charset="0"/>
              </a:rPr>
              <a:t>.</a:t>
            </a:r>
          </a:p>
          <a:p>
            <a:pPr algn="just"/>
            <a:endParaRPr lang="en-RW" dirty="0"/>
          </a:p>
        </p:txBody>
      </p:sp>
    </p:spTree>
    <p:extLst>
      <p:ext uri="{BB962C8B-B14F-4D97-AF65-F5344CB8AC3E}">
        <p14:creationId xmlns:p14="http://schemas.microsoft.com/office/powerpoint/2010/main" val="12275137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EAF8-9A66-9BBC-7015-38E8EA65FACE}"/>
              </a:ext>
            </a:extLst>
          </p:cNvPr>
          <p:cNvSpPr>
            <a:spLocks noGrp="1"/>
          </p:cNvSpPr>
          <p:nvPr>
            <p:ph type="title"/>
          </p:nvPr>
        </p:nvSpPr>
        <p:spPr/>
        <p:txBody>
          <a:bodyPr/>
          <a:lstStyle/>
          <a:p>
            <a:r>
              <a:rPr lang="en-RW" sz="3200" b="1" dirty="0">
                <a:latin typeface="Times New Roman" panose="02020603050405020304" pitchFamily="18" charset="0"/>
                <a:ea typeface="Aptos" panose="020B0004020202020204" pitchFamily="34" charset="0"/>
                <a:cs typeface="Times New Roman" panose="02020603050405020304" pitchFamily="18" charset="0"/>
              </a:rPr>
              <a:t>Application of Social Learning Theory in the Classroom</a:t>
            </a:r>
            <a:endParaRPr lang="en-RW" sz="3200" dirty="0"/>
          </a:p>
        </p:txBody>
      </p:sp>
      <p:sp>
        <p:nvSpPr>
          <p:cNvPr id="3" name="Content Placeholder 2">
            <a:extLst>
              <a:ext uri="{FF2B5EF4-FFF2-40B4-BE49-F238E27FC236}">
                <a16:creationId xmlns:a16="http://schemas.microsoft.com/office/drawing/2014/main" id="{0CB8AB93-288D-CFE1-2222-7D90AC1438ED}"/>
              </a:ext>
            </a:extLst>
          </p:cNvPr>
          <p:cNvSpPr>
            <a:spLocks noGrp="1"/>
          </p:cNvSpPr>
          <p:nvPr>
            <p:ph idx="1"/>
          </p:nvPr>
        </p:nvSpPr>
        <p:spPr>
          <a:xfrm>
            <a:off x="757085" y="1600200"/>
            <a:ext cx="9635612" cy="4983162"/>
          </a:xfrm>
        </p:spPr>
        <p:txBody>
          <a:bodyPr>
            <a:normAutofit fontScale="77500" lnSpcReduction="20000"/>
          </a:bodyPr>
          <a:lstStyle/>
          <a:p>
            <a:pPr algn="just">
              <a:lnSpc>
                <a:spcPct val="107000"/>
              </a:lnSpc>
              <a:spcAft>
                <a:spcPts val="800"/>
              </a:spcAft>
              <a:buFont typeface="Wingdings" panose="05000000000000000000" pitchFamily="2" charset="2"/>
              <a:buChar char="ü"/>
              <a:tabLst>
                <a:tab pos="457200" algn="l"/>
              </a:tabLst>
            </a:pPr>
            <a:r>
              <a:rPr lang="en-RW" sz="2600" b="1" dirty="0">
                <a:latin typeface="Times New Roman" panose="02020603050405020304" pitchFamily="18" charset="0"/>
                <a:ea typeface="Aptos" panose="020B0004020202020204" pitchFamily="34" charset="0"/>
                <a:cs typeface="Times New Roman" panose="02020603050405020304" pitchFamily="18" charset="0"/>
              </a:rPr>
              <a:t>Encouraging self-reflection and self-evaluation</a:t>
            </a:r>
            <a:r>
              <a:rPr lang="en-RW" sz="2600" dirty="0">
                <a:latin typeface="Times New Roman" panose="02020603050405020304" pitchFamily="18" charset="0"/>
                <a:ea typeface="Aptos" panose="020B0004020202020204" pitchFamily="34" charset="0"/>
                <a:cs typeface="Times New Roman" panose="02020603050405020304" pitchFamily="18" charset="0"/>
              </a:rPr>
              <a:t>:</a:t>
            </a:r>
            <a:r>
              <a:rPr lang="en-US" sz="2600" dirty="0">
                <a:latin typeface="Times New Roman" panose="02020603050405020304" pitchFamily="18" charset="0"/>
                <a:ea typeface="Aptos" panose="020B0004020202020204" pitchFamily="34" charset="0"/>
                <a:cs typeface="Times New Roman" panose="02020603050405020304" pitchFamily="18" charset="0"/>
              </a:rPr>
              <a:t> </a:t>
            </a:r>
            <a:r>
              <a:rPr lang="en-RW" sz="2600" dirty="0">
                <a:latin typeface="Times New Roman" panose="02020603050405020304" pitchFamily="18" charset="0"/>
                <a:ea typeface="Aptos" panose="020B0004020202020204" pitchFamily="34" charset="0"/>
                <a:cs typeface="Times New Roman" panose="02020603050405020304" pitchFamily="18" charset="0"/>
              </a:rPr>
              <a:t>Teachers can encourage students to reflect on their </a:t>
            </a:r>
            <a:r>
              <a:rPr lang="en-RW" sz="26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600" dirty="0">
                <a:latin typeface="Times New Roman" panose="02020603050405020304" pitchFamily="18" charset="0"/>
                <a:ea typeface="Aptos" panose="020B0004020202020204" pitchFamily="34" charset="0"/>
                <a:cs typeface="Times New Roman" panose="02020603050405020304" pitchFamily="18" charset="0"/>
              </a:rPr>
              <a:t> and the </a:t>
            </a:r>
            <a:r>
              <a:rPr lang="en-RW" sz="26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600" dirty="0">
                <a:latin typeface="Times New Roman" panose="02020603050405020304" pitchFamily="18" charset="0"/>
                <a:ea typeface="Aptos" panose="020B0004020202020204" pitchFamily="34" charset="0"/>
                <a:cs typeface="Times New Roman" panose="02020603050405020304" pitchFamily="18" charset="0"/>
              </a:rPr>
              <a:t> of others. </a:t>
            </a:r>
            <a:endParaRPr lang="en-US" sz="26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Self-reflection enhances self-regulation, which is a key part of social learning. </a:t>
            </a:r>
            <a:endParaRPr lang="en-US" sz="26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US" sz="2600" b="1" dirty="0">
                <a:latin typeface="Times New Roman" panose="02020603050405020304" pitchFamily="18" charset="0"/>
                <a:cs typeface="Times New Roman" panose="02020603050405020304" pitchFamily="18" charset="0"/>
              </a:rPr>
              <a:t>Self-regulation</a:t>
            </a:r>
            <a:r>
              <a:rPr lang="en-US" sz="2600" dirty="0">
                <a:latin typeface="Times New Roman" panose="02020603050405020304" pitchFamily="18" charset="0"/>
                <a:cs typeface="Times New Roman" panose="02020603050405020304" pitchFamily="18" charset="0"/>
              </a:rPr>
              <a:t> refers to the ability to control one’s emotions, thoughts, and behaviors in the face of temptations and impulses, to achieve a goal or meet a standard.</a:t>
            </a:r>
            <a:endParaRPr lang="en-US" sz="26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By reflecting on past actions, students can evaluate whether they want to replicate certain </a:t>
            </a:r>
            <a:r>
              <a:rPr lang="en-RW" sz="2600"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600" dirty="0">
                <a:latin typeface="Times New Roman" panose="02020603050405020304" pitchFamily="18" charset="0"/>
                <a:ea typeface="Aptos" panose="020B0004020202020204" pitchFamily="34" charset="0"/>
                <a:cs typeface="Times New Roman" panose="02020603050405020304" pitchFamily="18" charset="0"/>
              </a:rPr>
              <a:t> and make improvements.</a:t>
            </a:r>
            <a:endParaRPr lang="en-US" sz="26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Example: After completing a collaborative project, a teacher could ask students to reflect on their individual contributions and how well they worked with their peers. </a:t>
            </a:r>
            <a:endParaRPr lang="en-US" sz="26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This encourages students to think critically about their actions and promotes self-improvement</a:t>
            </a:r>
          </a:p>
          <a:p>
            <a:endParaRPr lang="en-RW" dirty="0"/>
          </a:p>
        </p:txBody>
      </p:sp>
    </p:spTree>
    <p:extLst>
      <p:ext uri="{BB962C8B-B14F-4D97-AF65-F5344CB8AC3E}">
        <p14:creationId xmlns:p14="http://schemas.microsoft.com/office/powerpoint/2010/main" val="111476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b="1" dirty="0"/>
            </a:br>
            <a:r>
              <a:rPr lang="en-US" sz="3200" b="1" dirty="0"/>
              <a:t>Learning by association or Classical conditioning</a:t>
            </a:r>
            <a:br>
              <a:rPr lang="en-US" b="1" dirty="0"/>
            </a:br>
            <a:endParaRPr lang="en-US" dirty="0"/>
          </a:p>
        </p:txBody>
      </p:sp>
      <p:sp>
        <p:nvSpPr>
          <p:cNvPr id="3" name="Content Placeholder 2"/>
          <p:cNvSpPr>
            <a:spLocks noGrp="1"/>
          </p:cNvSpPr>
          <p:nvPr>
            <p:ph idx="1"/>
          </p:nvPr>
        </p:nvSpPr>
        <p:spPr>
          <a:xfrm>
            <a:off x="462116" y="1465006"/>
            <a:ext cx="10019071" cy="4945625"/>
          </a:xfrm>
        </p:spPr>
        <p:txBody>
          <a:bodyPr>
            <a:normAutofit/>
          </a:bodyPr>
          <a:lstStyle/>
          <a:p>
            <a:pPr algn="just"/>
            <a:r>
              <a:rPr lang="en-US" sz="2400" dirty="0"/>
              <a:t>Pavlov also experimented with presenting </a:t>
            </a:r>
            <a:r>
              <a:rPr lang="en-US" sz="2400" b="1" dirty="0"/>
              <a:t>new</a:t>
            </a:r>
            <a:r>
              <a:rPr lang="en-US" sz="2400" dirty="0"/>
              <a:t> </a:t>
            </a:r>
            <a:r>
              <a:rPr lang="en-US" sz="2400" b="1" dirty="0"/>
              <a:t>stimuli that were similar, but not identical </a:t>
            </a:r>
            <a:r>
              <a:rPr lang="en-US" sz="2400" dirty="0"/>
              <a:t>to, the original conditioned stimulus.</a:t>
            </a:r>
          </a:p>
          <a:p>
            <a:pPr algn="just"/>
            <a:r>
              <a:rPr lang="en-US" sz="2400" dirty="0"/>
              <a:t>He found that the dogs also salivated upon experiencing the similar stimulus, a process known as </a:t>
            </a:r>
            <a:r>
              <a:rPr lang="en-US" sz="2400" b="1" i="1" dirty="0"/>
              <a:t>generalization</a:t>
            </a:r>
            <a:r>
              <a:rPr lang="en-US" sz="2400" dirty="0"/>
              <a:t>:  </a:t>
            </a:r>
            <a:r>
              <a:rPr lang="en-US" sz="2400" i="1" dirty="0"/>
              <a:t>the tendency to respond to stimuli that resemble the original conditioned stimulus.</a:t>
            </a:r>
          </a:p>
          <a:p>
            <a:pPr algn="just" fontAlgn="base"/>
            <a:r>
              <a:rPr lang="en-US" sz="2400" dirty="0"/>
              <a:t>The ability to generalize has </a:t>
            </a:r>
            <a:r>
              <a:rPr lang="en-US" sz="2400" b="1" dirty="0"/>
              <a:t>important significance:</a:t>
            </a:r>
            <a:r>
              <a:rPr lang="en-US" sz="2400" dirty="0"/>
              <a:t> </a:t>
            </a:r>
          </a:p>
          <a:p>
            <a:pPr algn="just" fontAlgn="base"/>
            <a:r>
              <a:rPr lang="en-US" sz="2400" dirty="0"/>
              <a:t>If we eat some red berries and they make us sick, it would be a good idea to think twice before we eat some purple berries. </a:t>
            </a:r>
          </a:p>
          <a:p>
            <a:pPr algn="just" fontAlgn="base"/>
            <a:r>
              <a:rPr lang="en-US" sz="2400" dirty="0"/>
              <a:t>Although the berries are not exactly the same, yet they are similar and may have the same negative properties.</a:t>
            </a:r>
          </a:p>
          <a:p>
            <a:endParaRPr lang="en-US" b="1"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A174-0D7F-DBE4-18FC-DD8D2EBE6C8D}"/>
              </a:ext>
            </a:extLst>
          </p:cNvPr>
          <p:cNvSpPr>
            <a:spLocks noGrp="1"/>
          </p:cNvSpPr>
          <p:nvPr>
            <p:ph type="title"/>
          </p:nvPr>
        </p:nvSpPr>
        <p:spPr/>
        <p:txBody>
          <a:bodyPr/>
          <a:lstStyle/>
          <a:p>
            <a:r>
              <a:rPr lang="en-RW" sz="3200" b="1" dirty="0">
                <a:latin typeface="Times New Roman" panose="02020603050405020304" pitchFamily="18" charset="0"/>
                <a:ea typeface="Aptos" panose="020B0004020202020204" pitchFamily="34" charset="0"/>
                <a:cs typeface="Times New Roman" panose="02020603050405020304" pitchFamily="18" charset="0"/>
              </a:rPr>
              <a:t>Application of social learning theory in the classroom</a:t>
            </a:r>
            <a:endParaRPr lang="en-RW" sz="3200" dirty="0"/>
          </a:p>
        </p:txBody>
      </p:sp>
      <p:sp>
        <p:nvSpPr>
          <p:cNvPr id="3" name="Content Placeholder 2">
            <a:extLst>
              <a:ext uri="{FF2B5EF4-FFF2-40B4-BE49-F238E27FC236}">
                <a16:creationId xmlns:a16="http://schemas.microsoft.com/office/drawing/2014/main" id="{B84931E7-0B00-3199-3078-6D1F8FC2B7A1}"/>
              </a:ext>
            </a:extLst>
          </p:cNvPr>
          <p:cNvSpPr>
            <a:spLocks noGrp="1"/>
          </p:cNvSpPr>
          <p:nvPr>
            <p:ph idx="1"/>
          </p:nvPr>
        </p:nvSpPr>
        <p:spPr>
          <a:xfrm>
            <a:off x="838199" y="1600200"/>
            <a:ext cx="9810135" cy="5029200"/>
          </a:xfrm>
        </p:spPr>
        <p:txBody>
          <a:bodyPr>
            <a:normAutofit/>
          </a:bodyPr>
          <a:lstStyle/>
          <a:p>
            <a:pPr algn="just">
              <a:lnSpc>
                <a:spcPct val="107000"/>
              </a:lnSpc>
              <a:spcAft>
                <a:spcPts val="800"/>
              </a:spcAft>
              <a:buFont typeface="Wingdings" panose="05000000000000000000" pitchFamily="2" charset="2"/>
              <a:buChar char="ü"/>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Positive Reinforcement </a:t>
            </a:r>
            <a:r>
              <a:rPr lang="en-RW" sz="2400" dirty="0">
                <a:latin typeface="Times New Roman" panose="02020603050405020304" pitchFamily="18" charset="0"/>
                <a:ea typeface="Aptos" panose="020B0004020202020204" pitchFamily="34" charset="0"/>
                <a:cs typeface="Times New Roman" panose="02020603050405020304" pitchFamily="18" charset="0"/>
              </a:rPr>
              <a:t>:</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Social Learning Theory emphasizes the role of </a:t>
            </a:r>
            <a:r>
              <a:rPr lang="en-RW" sz="2400" b="1" dirty="0">
                <a:latin typeface="Times New Roman" panose="02020603050405020304" pitchFamily="18" charset="0"/>
                <a:ea typeface="Aptos" panose="020B0004020202020204" pitchFamily="34" charset="0"/>
                <a:cs typeface="Times New Roman" panose="02020603050405020304" pitchFamily="18" charset="0"/>
              </a:rPr>
              <a:t>reinforcement</a:t>
            </a:r>
            <a:r>
              <a:rPr lang="en-RW" sz="2400" dirty="0">
                <a:latin typeface="Times New Roman" panose="02020603050405020304" pitchFamily="18" charset="0"/>
                <a:ea typeface="Aptos" panose="020B0004020202020204" pitchFamily="34" charset="0"/>
                <a:cs typeface="Times New Roman" panose="02020603050405020304" pitchFamily="18" charset="0"/>
              </a:rPr>
              <a:t> in learning, particularly </a:t>
            </a:r>
            <a:r>
              <a:rPr lang="en-RW" sz="2400" b="1" dirty="0">
                <a:latin typeface="Times New Roman" panose="02020603050405020304" pitchFamily="18" charset="0"/>
                <a:ea typeface="Aptos" panose="020B0004020202020204" pitchFamily="34" charset="0"/>
                <a:cs typeface="Times New Roman" panose="02020603050405020304" pitchFamily="18" charset="0"/>
              </a:rPr>
              <a:t>positive reinforcement</a:t>
            </a:r>
            <a:r>
              <a:rPr lang="en-RW" sz="2400" dirty="0">
                <a:latin typeface="Times New Roman" panose="02020603050405020304" pitchFamily="18" charset="0"/>
                <a:ea typeface="Aptos" panose="020B0004020202020204" pitchFamily="34" charset="0"/>
                <a:cs typeface="Times New Roman" panose="02020603050405020304" pitchFamily="18" charset="0"/>
              </a:rPr>
              <a:t>.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Teachers can use praise and rewards to encourage desirable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400" dirty="0">
                <a:latin typeface="Times New Roman" panose="02020603050405020304" pitchFamily="18" charset="0"/>
                <a:ea typeface="Aptos" panose="020B0004020202020204" pitchFamily="34" charset="0"/>
                <a:cs typeface="Times New Roman" panose="02020603050405020304" pitchFamily="18" charset="0"/>
              </a:rPr>
              <a:t>, making it more likely that students will repeat those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400" dirty="0">
                <a:latin typeface="Times New Roman" panose="02020603050405020304" pitchFamily="18" charset="0"/>
                <a:ea typeface="Aptos" panose="020B0004020202020204" pitchFamily="34" charset="0"/>
                <a:cs typeface="Times New Roman" panose="02020603050405020304" pitchFamily="18" charset="0"/>
              </a:rPr>
              <a:t>.</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Example: When a student displays good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latin typeface="Times New Roman" panose="02020603050405020304" pitchFamily="18" charset="0"/>
                <a:ea typeface="Aptos" panose="020B0004020202020204" pitchFamily="34" charset="0"/>
                <a:cs typeface="Times New Roman" panose="02020603050405020304" pitchFamily="18" charset="0"/>
              </a:rPr>
              <a:t> or achieves a goal, the teacher can offer verbal praise or tangible rewards (e.g., stickers, extra privileges).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This positive reinforcement increases the likelihood of the student continuing to display the same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a:t>
            </a:r>
            <a:r>
              <a:rPr lang="en-US" sz="2400" dirty="0">
                <a:latin typeface="Times New Roman" panose="02020603050405020304" pitchFamily="18" charset="0"/>
                <a:ea typeface="Aptos" panose="020B0004020202020204" pitchFamily="34" charset="0"/>
                <a:cs typeface="Times New Roman" panose="02020603050405020304" pitchFamily="18" charset="0"/>
              </a:rPr>
              <a:t>.</a:t>
            </a:r>
            <a:endParaRPr lang="en-R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4891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B848-4BF1-0B90-2CDC-6385241FD0B3}"/>
              </a:ext>
            </a:extLst>
          </p:cNvPr>
          <p:cNvSpPr>
            <a:spLocks noGrp="1"/>
          </p:cNvSpPr>
          <p:nvPr>
            <p:ph type="title"/>
          </p:nvPr>
        </p:nvSpPr>
        <p:spPr/>
        <p:txBody>
          <a:bodyPr/>
          <a:lstStyle/>
          <a:p>
            <a:r>
              <a:rPr lang="en-RW" sz="3200" b="1" dirty="0">
                <a:latin typeface="Times New Roman" panose="02020603050405020304" pitchFamily="18" charset="0"/>
                <a:ea typeface="Aptos" panose="020B0004020202020204" pitchFamily="34" charset="0"/>
                <a:cs typeface="Times New Roman" panose="02020603050405020304" pitchFamily="18" charset="0"/>
              </a:rPr>
              <a:t>Application of Social Learning Theory in the Classroom</a:t>
            </a:r>
            <a:endParaRPr lang="en-RW" sz="3200" dirty="0"/>
          </a:p>
        </p:txBody>
      </p:sp>
      <p:sp>
        <p:nvSpPr>
          <p:cNvPr id="3" name="Content Placeholder 2">
            <a:extLst>
              <a:ext uri="{FF2B5EF4-FFF2-40B4-BE49-F238E27FC236}">
                <a16:creationId xmlns:a16="http://schemas.microsoft.com/office/drawing/2014/main" id="{10A07C1C-621B-2F81-1226-B9CB8396B5A8}"/>
              </a:ext>
            </a:extLst>
          </p:cNvPr>
          <p:cNvSpPr>
            <a:spLocks noGrp="1"/>
          </p:cNvSpPr>
          <p:nvPr>
            <p:ph idx="1"/>
          </p:nvPr>
        </p:nvSpPr>
        <p:spPr>
          <a:xfrm>
            <a:off x="1002890" y="1600200"/>
            <a:ext cx="10515600" cy="4721942"/>
          </a:xfrm>
        </p:spPr>
        <p:txBody>
          <a:bodyPr>
            <a:normAutofit/>
          </a:bodyPr>
          <a:lstStyle/>
          <a:p>
            <a:pPr algn="just">
              <a:lnSpc>
                <a:spcPct val="107000"/>
              </a:lnSpc>
              <a:spcAft>
                <a:spcPts val="800"/>
              </a:spcAft>
              <a:buFont typeface="Wingdings" panose="05000000000000000000" pitchFamily="2" charset="2"/>
              <a:buChar char="ü"/>
              <a:tabLst>
                <a:tab pos="457200" algn="l"/>
              </a:tabLst>
            </a:pPr>
            <a:r>
              <a:rPr lang="en-RW" sz="2400" b="1" dirty="0">
                <a:ea typeface="Aptos" panose="020B0004020202020204" pitchFamily="34" charset="0"/>
                <a:cs typeface="Times New Roman" panose="02020603050405020304" pitchFamily="18" charset="0"/>
              </a:rPr>
              <a:t>Utilizing technology for </a:t>
            </a:r>
            <a:r>
              <a:rPr lang="en-RW" sz="2400" b="1" dirty="0" err="1">
                <a:ea typeface="Aptos" panose="020B0004020202020204" pitchFamily="34" charset="0"/>
                <a:cs typeface="Times New Roman" panose="02020603050405020304" pitchFamily="18" charset="0"/>
              </a:rPr>
              <a:t>modeling</a:t>
            </a:r>
            <a:r>
              <a:rPr lang="en-RW" sz="2400" b="1" dirty="0">
                <a:ea typeface="Aptos" panose="020B0004020202020204" pitchFamily="34" charset="0"/>
                <a:cs typeface="Times New Roman" panose="02020603050405020304" pitchFamily="18" charset="0"/>
              </a:rPr>
              <a:t> and observation</a:t>
            </a:r>
            <a:r>
              <a:rPr lang="en-RW" sz="2400" dirty="0">
                <a:ea typeface="Aptos" panose="020B0004020202020204" pitchFamily="34" charset="0"/>
                <a:cs typeface="Times New Roman" panose="02020603050405020304" pitchFamily="18" charset="0"/>
              </a:rPr>
              <a:t>:</a:t>
            </a:r>
            <a:r>
              <a:rPr lang="en-US" sz="2400" dirty="0">
                <a:ea typeface="Aptos" panose="020B0004020202020204" pitchFamily="34" charset="0"/>
                <a:cs typeface="Times New Roman" panose="02020603050405020304" pitchFamily="18" charset="0"/>
              </a:rPr>
              <a:t> </a:t>
            </a:r>
            <a:r>
              <a:rPr lang="en-RW" sz="2400" dirty="0">
                <a:ea typeface="Aptos" panose="020B0004020202020204" pitchFamily="34" charset="0"/>
                <a:cs typeface="Times New Roman" panose="02020603050405020304" pitchFamily="18" charset="0"/>
              </a:rPr>
              <a:t>Technology can be used in classrooms to expose students to a variety of models.</a:t>
            </a:r>
            <a:endParaRPr lang="en-US" sz="2400" dirty="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ea typeface="Aptos" panose="020B0004020202020204" pitchFamily="34" charset="0"/>
                <a:cs typeface="Times New Roman" panose="02020603050405020304" pitchFamily="18" charset="0"/>
              </a:rPr>
              <a:t>Educational videos, simulations, and virtual peer interactions can provide opportunities for students to observe </a:t>
            </a:r>
            <a:r>
              <a:rPr lang="en-RW" sz="2400" dirty="0" err="1">
                <a:ea typeface="Aptos" panose="020B0004020202020204" pitchFamily="34" charset="0"/>
                <a:cs typeface="Times New Roman" panose="02020603050405020304" pitchFamily="18" charset="0"/>
              </a:rPr>
              <a:t>behaviors</a:t>
            </a:r>
            <a:r>
              <a:rPr lang="en-RW" sz="2400" dirty="0">
                <a:ea typeface="Aptos" panose="020B0004020202020204" pitchFamily="34" charset="0"/>
                <a:cs typeface="Times New Roman" panose="02020603050405020304" pitchFamily="18" charset="0"/>
              </a:rPr>
              <a:t> in diverse contexts.</a:t>
            </a:r>
            <a:endParaRPr lang="en-US" sz="2400" dirty="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b="1" dirty="0">
                <a:ea typeface="Aptos" panose="020B0004020202020204" pitchFamily="34" charset="0"/>
                <a:cs typeface="Times New Roman" panose="02020603050405020304" pitchFamily="18" charset="0"/>
              </a:rPr>
              <a:t>Example</a:t>
            </a:r>
            <a:r>
              <a:rPr lang="en-RW" sz="2400" dirty="0">
                <a:ea typeface="Aptos" panose="020B0004020202020204" pitchFamily="34" charset="0"/>
                <a:cs typeface="Times New Roman" panose="02020603050405020304" pitchFamily="18" charset="0"/>
              </a:rPr>
              <a:t>: In a science class, the teacher could show a video of a scientist conducting an experiment, providing students with a model of how to carry out scientific investigations. </a:t>
            </a:r>
            <a:endParaRPr lang="en-US" sz="2400" dirty="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ea typeface="Aptos" panose="020B0004020202020204" pitchFamily="34" charset="0"/>
                <a:cs typeface="Times New Roman" panose="02020603050405020304" pitchFamily="18" charset="0"/>
              </a:rPr>
              <a:t>Students can then replicate these methods in their own experiments.</a:t>
            </a:r>
          </a:p>
          <a:p>
            <a:endParaRPr lang="en-RW" dirty="0"/>
          </a:p>
        </p:txBody>
      </p:sp>
    </p:spTree>
    <p:extLst>
      <p:ext uri="{BB962C8B-B14F-4D97-AF65-F5344CB8AC3E}">
        <p14:creationId xmlns:p14="http://schemas.microsoft.com/office/powerpoint/2010/main" val="29702145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0BC9-4C4D-8024-2AF2-66F259676888}"/>
              </a:ext>
            </a:extLst>
          </p:cNvPr>
          <p:cNvSpPr>
            <a:spLocks noGrp="1"/>
          </p:cNvSpPr>
          <p:nvPr>
            <p:ph type="title"/>
          </p:nvPr>
        </p:nvSpPr>
        <p:spPr/>
        <p:txBody>
          <a:bodyPr/>
          <a:lstStyle/>
          <a:p>
            <a:r>
              <a:rPr lang="en-RW" sz="3200" b="1" dirty="0">
                <a:latin typeface="Times New Roman" panose="02020603050405020304" pitchFamily="18" charset="0"/>
                <a:ea typeface="Aptos" panose="020B0004020202020204" pitchFamily="34" charset="0"/>
                <a:cs typeface="Times New Roman" panose="02020603050405020304" pitchFamily="18" charset="0"/>
              </a:rPr>
              <a:t>Application of Social Learning Theory in the Classroom</a:t>
            </a:r>
            <a:endParaRPr lang="en-RW" sz="3200" dirty="0"/>
          </a:p>
        </p:txBody>
      </p:sp>
      <p:sp>
        <p:nvSpPr>
          <p:cNvPr id="3" name="Content Placeholder 2">
            <a:extLst>
              <a:ext uri="{FF2B5EF4-FFF2-40B4-BE49-F238E27FC236}">
                <a16:creationId xmlns:a16="http://schemas.microsoft.com/office/drawing/2014/main" id="{C43D46D5-878A-2856-4345-2EA8A871AE0D}"/>
              </a:ext>
            </a:extLst>
          </p:cNvPr>
          <p:cNvSpPr>
            <a:spLocks noGrp="1"/>
          </p:cNvSpPr>
          <p:nvPr>
            <p:ph idx="1"/>
          </p:nvPr>
        </p:nvSpPr>
        <p:spPr>
          <a:xfrm>
            <a:off x="1061884" y="1600200"/>
            <a:ext cx="9694606" cy="4987413"/>
          </a:xfrm>
        </p:spPr>
        <p:txBody>
          <a:bodyPr>
            <a:normAutofit/>
          </a:bodyPr>
          <a:lstStyle/>
          <a:p>
            <a:pPr algn="just">
              <a:lnSpc>
                <a:spcPct val="107000"/>
              </a:lnSpc>
              <a:spcAft>
                <a:spcPts val="800"/>
              </a:spcAft>
              <a:buFont typeface="Wingdings" panose="05000000000000000000" pitchFamily="2" charset="2"/>
              <a:buChar char="ü"/>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Classroom </a:t>
            </a:r>
            <a:r>
              <a:rPr lang="en-RW" sz="2400" b="1"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400" b="1" dirty="0">
                <a:latin typeface="Times New Roman" panose="02020603050405020304" pitchFamily="18" charset="0"/>
                <a:ea typeface="Aptos" panose="020B0004020202020204" pitchFamily="34" charset="0"/>
                <a:cs typeface="Times New Roman" panose="02020603050405020304" pitchFamily="18" charset="0"/>
              </a:rPr>
              <a:t> management</a:t>
            </a:r>
            <a:r>
              <a:rPr lang="en-RW" sz="2400" dirty="0">
                <a:latin typeface="Times New Roman" panose="02020603050405020304" pitchFamily="18" charset="0"/>
                <a:ea typeface="Aptos" panose="020B0004020202020204" pitchFamily="34" charset="0"/>
                <a:cs typeface="Times New Roman" panose="02020603050405020304" pitchFamily="18" charset="0"/>
              </a:rPr>
              <a:t>:</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Teachers can use </a:t>
            </a:r>
            <a:r>
              <a:rPr lang="en-RW" sz="2400" b="1" dirty="0">
                <a:latin typeface="Times New Roman" panose="02020603050405020304" pitchFamily="18" charset="0"/>
                <a:ea typeface="Aptos" panose="020B0004020202020204" pitchFamily="34" charset="0"/>
                <a:cs typeface="Times New Roman" panose="02020603050405020304" pitchFamily="18" charset="0"/>
              </a:rPr>
              <a:t>vicarious punishment</a:t>
            </a:r>
            <a:r>
              <a:rPr lang="en-RW" sz="2400" dirty="0">
                <a:latin typeface="Times New Roman" panose="02020603050405020304" pitchFamily="18" charset="0"/>
                <a:ea typeface="Aptos" panose="020B0004020202020204" pitchFamily="34" charset="0"/>
                <a:cs typeface="Times New Roman" panose="02020603050405020304" pitchFamily="18" charset="0"/>
              </a:rPr>
              <a:t> to discourage negative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latin typeface="Times New Roman" panose="02020603050405020304" pitchFamily="18" charset="0"/>
                <a:ea typeface="Aptos" panose="020B0004020202020204" pitchFamily="34" charset="0"/>
                <a:cs typeface="Times New Roman" panose="02020603050405020304" pitchFamily="18" charset="0"/>
              </a:rPr>
              <a:t> by </a:t>
            </a:r>
            <a:r>
              <a:rPr lang="en-RW" sz="2400" dirty="0" err="1">
                <a:latin typeface="Times New Roman" panose="02020603050405020304" pitchFamily="18" charset="0"/>
                <a:ea typeface="Aptos" panose="020B0004020202020204" pitchFamily="34" charset="0"/>
                <a:cs typeface="Times New Roman" panose="02020603050405020304" pitchFamily="18" charset="0"/>
              </a:rPr>
              <a:t>modeling</a:t>
            </a:r>
            <a:r>
              <a:rPr lang="en-RW" sz="2400" dirty="0">
                <a:latin typeface="Times New Roman" panose="02020603050405020304" pitchFamily="18" charset="0"/>
                <a:ea typeface="Aptos" panose="020B0004020202020204" pitchFamily="34" charset="0"/>
                <a:cs typeface="Times New Roman" panose="02020603050405020304" pitchFamily="18" charset="0"/>
              </a:rPr>
              <a:t> appropriate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400" dirty="0">
                <a:latin typeface="Times New Roman" panose="02020603050405020304" pitchFamily="18" charset="0"/>
                <a:ea typeface="Aptos" panose="020B0004020202020204" pitchFamily="34" charset="0"/>
                <a:cs typeface="Times New Roman" panose="02020603050405020304" pitchFamily="18" charset="0"/>
              </a:rPr>
              <a:t> and addressing </a:t>
            </a:r>
            <a:r>
              <a:rPr lang="en-RW" sz="2400" dirty="0" err="1">
                <a:latin typeface="Times New Roman" panose="02020603050405020304" pitchFamily="18" charset="0"/>
                <a:ea typeface="Aptos" panose="020B0004020202020204" pitchFamily="34" charset="0"/>
                <a:cs typeface="Times New Roman" panose="02020603050405020304" pitchFamily="18" charset="0"/>
              </a:rPr>
              <a:t>misbehavior</a:t>
            </a:r>
            <a:r>
              <a:rPr lang="en-RW" sz="2400" dirty="0">
                <a:latin typeface="Times New Roman" panose="02020603050405020304" pitchFamily="18" charset="0"/>
                <a:ea typeface="Aptos" panose="020B0004020202020204" pitchFamily="34" charset="0"/>
                <a:cs typeface="Times New Roman" panose="02020603050405020304" pitchFamily="18" charset="0"/>
              </a:rPr>
              <a:t> through observation.</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If a student sees a peer being reprimanded for inappropriate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latin typeface="Times New Roman" panose="02020603050405020304" pitchFamily="18" charset="0"/>
                <a:ea typeface="Aptos" panose="020B0004020202020204" pitchFamily="34" charset="0"/>
                <a:cs typeface="Times New Roman" panose="02020603050405020304" pitchFamily="18" charset="0"/>
              </a:rPr>
              <a:t>, they may be less likely to engage in similar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latin typeface="Times New Roman" panose="02020603050405020304" pitchFamily="18" charset="0"/>
                <a:ea typeface="Aptos" panose="020B0004020202020204" pitchFamily="34" charset="0"/>
                <a:cs typeface="Times New Roman" panose="02020603050405020304" pitchFamily="18" charset="0"/>
              </a:rPr>
              <a:t> themselves.</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Example: If a student is disruptive in class, the teacher can intervene by addressing the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latin typeface="Times New Roman" panose="02020603050405020304" pitchFamily="18" charset="0"/>
                <a:ea typeface="Aptos" panose="020B0004020202020204" pitchFamily="34" charset="0"/>
                <a:cs typeface="Times New Roman" panose="02020603050405020304" pitchFamily="18" charset="0"/>
              </a:rPr>
              <a:t> calmly while reinforcing positive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latin typeface="Times New Roman" panose="02020603050405020304" pitchFamily="18" charset="0"/>
                <a:ea typeface="Aptos" panose="020B0004020202020204" pitchFamily="34" charset="0"/>
                <a:cs typeface="Times New Roman" panose="02020603050405020304" pitchFamily="18" charset="0"/>
              </a:rPr>
              <a:t> in others. Seeing this can deter other students from acting out in a similar manner.</a:t>
            </a:r>
          </a:p>
          <a:p>
            <a:pPr algn="just"/>
            <a:endParaRPr lang="en-R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6539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2CE5-E288-4F1B-6499-C33D5225255B}"/>
              </a:ext>
            </a:extLst>
          </p:cNvPr>
          <p:cNvSpPr>
            <a:spLocks noGrp="1"/>
          </p:cNvSpPr>
          <p:nvPr>
            <p:ph type="title"/>
          </p:nvPr>
        </p:nvSpPr>
        <p:spPr/>
        <p:txBody>
          <a:bodyPr/>
          <a:lstStyle/>
          <a:p>
            <a:r>
              <a:rPr lang="en-RW" sz="3200" b="1" dirty="0">
                <a:latin typeface="Times New Roman" panose="02020603050405020304" pitchFamily="18" charset="0"/>
                <a:ea typeface="Aptos" panose="020B0004020202020204" pitchFamily="34" charset="0"/>
                <a:cs typeface="Times New Roman" panose="02020603050405020304" pitchFamily="18" charset="0"/>
              </a:rPr>
              <a:t>Application of Social Learning Theory in the Classroom</a:t>
            </a:r>
            <a:endParaRPr lang="en-RW" sz="3200" dirty="0"/>
          </a:p>
        </p:txBody>
      </p:sp>
      <p:sp>
        <p:nvSpPr>
          <p:cNvPr id="3" name="Content Placeholder 2">
            <a:extLst>
              <a:ext uri="{FF2B5EF4-FFF2-40B4-BE49-F238E27FC236}">
                <a16:creationId xmlns:a16="http://schemas.microsoft.com/office/drawing/2014/main" id="{D14CA791-DCF1-64E0-6729-1D0D613BBB73}"/>
              </a:ext>
            </a:extLst>
          </p:cNvPr>
          <p:cNvSpPr>
            <a:spLocks noGrp="1"/>
          </p:cNvSpPr>
          <p:nvPr>
            <p:ph idx="1"/>
          </p:nvPr>
        </p:nvSpPr>
        <p:spPr>
          <a:xfrm>
            <a:off x="727587" y="1600200"/>
            <a:ext cx="9960078" cy="5056239"/>
          </a:xfrm>
        </p:spPr>
        <p:txBody>
          <a:bodyPr>
            <a:normAutofit/>
          </a:bodyPr>
          <a:lstStyle/>
          <a:p>
            <a:pPr>
              <a:lnSpc>
                <a:spcPct val="107000"/>
              </a:lnSpc>
              <a:spcAft>
                <a:spcPts val="800"/>
              </a:spcAft>
              <a:buFont typeface="Wingdings" panose="05000000000000000000" pitchFamily="2" charset="2"/>
              <a:buChar char="ü"/>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Role-Playing and Simulation</a:t>
            </a:r>
            <a:r>
              <a:rPr lang="en-RW" sz="2400" dirty="0">
                <a:latin typeface="Times New Roman" panose="02020603050405020304" pitchFamily="18" charset="0"/>
                <a:ea typeface="Aptos" panose="020B0004020202020204" pitchFamily="34" charset="0"/>
                <a:cs typeface="Times New Roman" panose="02020603050405020304" pitchFamily="18" charset="0"/>
              </a:rPr>
              <a:t>:</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Role-playing activities allow students to act out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400" dirty="0">
                <a:latin typeface="Times New Roman" panose="02020603050405020304" pitchFamily="18" charset="0"/>
                <a:ea typeface="Aptos" panose="020B0004020202020204" pitchFamily="34" charset="0"/>
                <a:cs typeface="Times New Roman" panose="02020603050405020304" pitchFamily="18" charset="0"/>
              </a:rPr>
              <a:t> and observe how these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400" dirty="0">
                <a:latin typeface="Times New Roman" panose="02020603050405020304" pitchFamily="18" charset="0"/>
                <a:ea typeface="Aptos" panose="020B0004020202020204" pitchFamily="34" charset="0"/>
                <a:cs typeface="Times New Roman" panose="02020603050405020304" pitchFamily="18" charset="0"/>
              </a:rPr>
              <a:t> are performed in different situations.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Role-play exercises encourage students to practice social skills, problem-solving, and conflict resolution.</a:t>
            </a:r>
          </a:p>
          <a:p>
            <a:pPr algn="just">
              <a:lnSpc>
                <a:spcPct val="107000"/>
              </a:lnSpc>
              <a:spcAft>
                <a:spcPts val="800"/>
              </a:spcAft>
            </a:pPr>
            <a:r>
              <a:rPr lang="en-RW" sz="2400" b="1" dirty="0">
                <a:latin typeface="Times New Roman" panose="02020603050405020304" pitchFamily="18" charset="0"/>
                <a:ea typeface="Aptos" panose="020B0004020202020204" pitchFamily="34" charset="0"/>
                <a:cs typeface="Times New Roman" panose="02020603050405020304" pitchFamily="18" charset="0"/>
              </a:rPr>
              <a:t>Example</a:t>
            </a:r>
            <a:r>
              <a:rPr lang="en-RW" sz="2400" dirty="0">
                <a:latin typeface="Times New Roman" panose="02020603050405020304" pitchFamily="18" charset="0"/>
                <a:ea typeface="Aptos" panose="020B0004020202020204" pitchFamily="34" charset="0"/>
                <a:cs typeface="Times New Roman" panose="02020603050405020304" pitchFamily="18" charset="0"/>
              </a:rPr>
              <a:t>: In a language class, students could engage in role-playing activities where they practice conversations in the target language.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This allows them to observe effective communication strategies and apply them in their own dialogues.</a:t>
            </a:r>
          </a:p>
          <a:p>
            <a:endParaRPr lang="en-RW" dirty="0"/>
          </a:p>
        </p:txBody>
      </p:sp>
    </p:spTree>
    <p:extLst>
      <p:ext uri="{BB962C8B-B14F-4D97-AF65-F5344CB8AC3E}">
        <p14:creationId xmlns:p14="http://schemas.microsoft.com/office/powerpoint/2010/main" val="3536480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5D4A-1744-5726-D6DF-57FD170696DC}"/>
              </a:ext>
            </a:extLst>
          </p:cNvPr>
          <p:cNvSpPr>
            <a:spLocks noGrp="1"/>
          </p:cNvSpPr>
          <p:nvPr>
            <p:ph type="title"/>
          </p:nvPr>
        </p:nvSpPr>
        <p:spPr/>
        <p:txBody>
          <a:bodyPr/>
          <a:lstStyle/>
          <a:p>
            <a:endParaRPr lang="en-RW"/>
          </a:p>
        </p:txBody>
      </p:sp>
      <p:pic>
        <p:nvPicPr>
          <p:cNvPr id="5" name="Content Placeholder 4">
            <a:extLst>
              <a:ext uri="{FF2B5EF4-FFF2-40B4-BE49-F238E27FC236}">
                <a16:creationId xmlns:a16="http://schemas.microsoft.com/office/drawing/2014/main" id="{2E174F80-E1C3-9C6B-839D-79E230585F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5845" y="117987"/>
            <a:ext cx="8986684" cy="6740013"/>
          </a:xfrm>
        </p:spPr>
      </p:pic>
    </p:spTree>
    <p:extLst>
      <p:ext uri="{BB962C8B-B14F-4D97-AF65-F5344CB8AC3E}">
        <p14:creationId xmlns:p14="http://schemas.microsoft.com/office/powerpoint/2010/main" val="12976831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3E7D-2B45-7021-BA2D-BE129D663EED}"/>
              </a:ext>
            </a:extLst>
          </p:cNvPr>
          <p:cNvSpPr>
            <a:spLocks noGrp="1"/>
          </p:cNvSpPr>
          <p:nvPr>
            <p:ph type="title"/>
          </p:nvPr>
        </p:nvSpPr>
        <p:spPr/>
        <p:txBody>
          <a:bodyPr/>
          <a:lstStyle/>
          <a:p>
            <a:r>
              <a:rPr lang="en-US" sz="3200" b="1" dirty="0"/>
              <a:t>Activity</a:t>
            </a:r>
            <a:endParaRPr lang="en-RW" sz="3200" b="1" dirty="0"/>
          </a:p>
        </p:txBody>
      </p:sp>
      <p:sp>
        <p:nvSpPr>
          <p:cNvPr id="3" name="Content Placeholder 2">
            <a:extLst>
              <a:ext uri="{FF2B5EF4-FFF2-40B4-BE49-F238E27FC236}">
                <a16:creationId xmlns:a16="http://schemas.microsoft.com/office/drawing/2014/main" id="{01A7C0E2-ECFF-1AC8-D4F2-9E49B110F2E5}"/>
              </a:ext>
            </a:extLst>
          </p:cNvPr>
          <p:cNvSpPr>
            <a:spLocks noGrp="1"/>
          </p:cNvSpPr>
          <p:nvPr>
            <p:ph idx="1"/>
          </p:nvPr>
        </p:nvSpPr>
        <p:spPr>
          <a:xfrm>
            <a:off x="838200" y="1563329"/>
            <a:ext cx="10515600" cy="4613634"/>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Basing on what you have learnt in this unit 3 and on the previous slide, clarify how each of the following aspects is considered or viewed within the context of each theory:</a:t>
            </a:r>
            <a:endParaRPr lang="en-GB" altLang="en-US"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Knowledge, </a:t>
            </a:r>
          </a:p>
          <a:p>
            <a:pPr algn="just"/>
            <a:r>
              <a:rPr lang="en-GB" sz="2400" dirty="0">
                <a:latin typeface="Times New Roman" panose="02020603050405020304" pitchFamily="18" charset="0"/>
                <a:cs typeface="Times New Roman" panose="02020603050405020304" pitchFamily="18" charset="0"/>
              </a:rPr>
              <a:t>Learning, </a:t>
            </a:r>
          </a:p>
          <a:p>
            <a:pPr algn="just"/>
            <a:r>
              <a:rPr lang="en-GB" sz="2400" dirty="0">
                <a:latin typeface="Times New Roman" panose="02020603050405020304" pitchFamily="18" charset="0"/>
                <a:cs typeface="Times New Roman" panose="02020603050405020304" pitchFamily="18" charset="0"/>
              </a:rPr>
              <a:t>Teaching, </a:t>
            </a:r>
          </a:p>
          <a:p>
            <a:pPr algn="just"/>
            <a:r>
              <a:rPr lang="en-GB" sz="2400" dirty="0">
                <a:latin typeface="Times New Roman" panose="02020603050405020304" pitchFamily="18" charset="0"/>
                <a:cs typeface="Times New Roman" panose="02020603050405020304" pitchFamily="18" charset="0"/>
              </a:rPr>
              <a:t>The role of teacher, </a:t>
            </a:r>
          </a:p>
          <a:p>
            <a:pPr algn="just"/>
            <a:r>
              <a:rPr lang="en-GB" sz="2400" dirty="0">
                <a:latin typeface="Times New Roman" panose="02020603050405020304" pitchFamily="18" charset="0"/>
                <a:cs typeface="Times New Roman" panose="02020603050405020304" pitchFamily="18" charset="0"/>
              </a:rPr>
              <a:t>The role of peers, and </a:t>
            </a:r>
          </a:p>
          <a:p>
            <a:pPr algn="just"/>
            <a:r>
              <a:rPr lang="en-GB" sz="2400" dirty="0">
                <a:latin typeface="Times New Roman" panose="02020603050405020304" pitchFamily="18" charset="0"/>
                <a:cs typeface="Times New Roman" panose="02020603050405020304" pitchFamily="18" charset="0"/>
              </a:rPr>
              <a:t>The role of peers.</a:t>
            </a: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Share your answers with your classmates</a:t>
            </a:r>
            <a:endParaRPr lang="en-R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5455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87EB-82E7-4BA7-2FFA-9E6BE93E1EB2}"/>
              </a:ext>
            </a:extLst>
          </p:cNvPr>
          <p:cNvSpPr>
            <a:spLocks noGrp="1"/>
          </p:cNvSpPr>
          <p:nvPr>
            <p:ph type="title"/>
          </p:nvPr>
        </p:nvSpPr>
        <p:spPr/>
        <p:txBody>
          <a:bodyPr>
            <a:normAutofit/>
          </a:bodyPr>
          <a:lstStyle/>
          <a:p>
            <a:r>
              <a:rPr lang="en-US" sz="3200" b="1" dirty="0"/>
              <a:t>Check </a:t>
            </a:r>
            <a:r>
              <a:rPr lang="en-US" sz="3200" b="1"/>
              <a:t>your progress!!</a:t>
            </a:r>
            <a:endParaRPr lang="en-RW" sz="3200" b="1" dirty="0"/>
          </a:p>
        </p:txBody>
      </p:sp>
      <p:sp>
        <p:nvSpPr>
          <p:cNvPr id="3" name="Content Placeholder 2">
            <a:extLst>
              <a:ext uri="{FF2B5EF4-FFF2-40B4-BE49-F238E27FC236}">
                <a16:creationId xmlns:a16="http://schemas.microsoft.com/office/drawing/2014/main" id="{EB0FE23E-3EE0-8BA2-BD56-72762A0DE7A9}"/>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Highlight the key ideas of each theory of learning discussed in this unit .</a:t>
            </a:r>
          </a:p>
          <a:p>
            <a:r>
              <a:rPr lang="en-US" sz="2400" dirty="0">
                <a:latin typeface="Times New Roman" panose="02020603050405020304" pitchFamily="18" charset="0"/>
                <a:cs typeface="Times New Roman" panose="02020603050405020304" pitchFamily="18" charset="0"/>
              </a:rPr>
              <a:t>Explain how you will apply each theory in classroom settings.</a:t>
            </a:r>
            <a:endParaRPr lang="en-R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5420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5984-4D65-DD2D-D674-ED9A6296410F}"/>
              </a:ext>
            </a:extLst>
          </p:cNvPr>
          <p:cNvSpPr>
            <a:spLocks noGrp="1"/>
          </p:cNvSpPr>
          <p:nvPr>
            <p:ph type="title"/>
          </p:nvPr>
        </p:nvSpPr>
        <p:spPr/>
        <p:txBody>
          <a:bodyPr/>
          <a:lstStyle/>
          <a:p>
            <a:pPr algn="ctr"/>
            <a:r>
              <a:rPr lang="en-US" dirty="0"/>
              <a:t>END!</a:t>
            </a:r>
            <a:endParaRPr lang="en-RW" dirty="0"/>
          </a:p>
        </p:txBody>
      </p:sp>
      <p:sp>
        <p:nvSpPr>
          <p:cNvPr id="3" name="Content Placeholder 2">
            <a:extLst>
              <a:ext uri="{FF2B5EF4-FFF2-40B4-BE49-F238E27FC236}">
                <a16:creationId xmlns:a16="http://schemas.microsoft.com/office/drawing/2014/main" id="{EE1133A4-86F9-F393-EC10-B914228F96AE}"/>
              </a:ext>
            </a:extLst>
          </p:cNvPr>
          <p:cNvSpPr>
            <a:spLocks noGrp="1"/>
          </p:cNvSpPr>
          <p:nvPr>
            <p:ph idx="1"/>
          </p:nvPr>
        </p:nvSpPr>
        <p:spPr/>
        <p:txBody>
          <a:bodyPr/>
          <a:lstStyle/>
          <a:p>
            <a:endParaRPr lang="en-RW"/>
          </a:p>
        </p:txBody>
      </p:sp>
    </p:spTree>
    <p:extLst>
      <p:ext uri="{BB962C8B-B14F-4D97-AF65-F5344CB8AC3E}">
        <p14:creationId xmlns:p14="http://schemas.microsoft.com/office/powerpoint/2010/main" val="668882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b="1" dirty="0"/>
            </a:br>
            <a:r>
              <a:rPr lang="en-US" sz="3200" b="1" dirty="0"/>
              <a:t>Learning by association or classical conditioning</a:t>
            </a:r>
            <a:br>
              <a:rPr lang="en-US" b="1" dirty="0"/>
            </a:br>
            <a:endParaRPr lang="en-US" dirty="0"/>
          </a:p>
        </p:txBody>
      </p:sp>
      <p:sp>
        <p:nvSpPr>
          <p:cNvPr id="3" name="Content Placeholder 2"/>
          <p:cNvSpPr>
            <a:spLocks noGrp="1"/>
          </p:cNvSpPr>
          <p:nvPr>
            <p:ph idx="1"/>
          </p:nvPr>
        </p:nvSpPr>
        <p:spPr>
          <a:xfrm>
            <a:off x="838200" y="1690688"/>
            <a:ext cx="10173929" cy="4802187"/>
          </a:xfrm>
        </p:spPr>
        <p:txBody>
          <a:bodyPr>
            <a:normAutofit fontScale="92500"/>
          </a:bodyPr>
          <a:lstStyle/>
          <a:p>
            <a:pPr algn="just"/>
            <a:r>
              <a:rPr lang="en-US" sz="2600" dirty="0">
                <a:latin typeface="Times New Roman" panose="02020603050405020304" pitchFamily="18" charset="0"/>
                <a:cs typeface="Times New Roman" panose="02020603050405020304" pitchFamily="18" charset="0"/>
              </a:rPr>
              <a:t>The opposite of generalization is </a:t>
            </a:r>
            <a:r>
              <a:rPr lang="en-US" sz="2600" b="1" dirty="0">
                <a:latin typeface="Times New Roman" panose="02020603050405020304" pitchFamily="18" charset="0"/>
                <a:cs typeface="Times New Roman" panose="02020603050405020304" pitchFamily="18" charset="0"/>
              </a:rPr>
              <a:t>discrimination</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 tendency to respond differently to stimuli that are similar but not identical</a:t>
            </a:r>
            <a:r>
              <a:rPr lang="en-US" sz="2600" dirty="0">
                <a:latin typeface="Times New Roman" panose="02020603050405020304" pitchFamily="18" charset="0"/>
                <a:cs typeface="Times New Roman" panose="02020603050405020304" pitchFamily="18" charset="0"/>
              </a:rPr>
              <a:t>. </a:t>
            </a:r>
          </a:p>
          <a:p>
            <a:pPr algn="just"/>
            <a:r>
              <a:rPr lang="en-US" sz="2600" dirty="0">
                <a:latin typeface="Times New Roman" panose="02020603050405020304" pitchFamily="18" charset="0"/>
                <a:cs typeface="Times New Roman" panose="02020603050405020304" pitchFamily="18" charset="0"/>
              </a:rPr>
              <a:t>Pavlov’s dogs quickly learned, for example, to </a:t>
            </a:r>
            <a:r>
              <a:rPr lang="en-US" sz="2600" b="1" dirty="0">
                <a:latin typeface="Times New Roman" panose="02020603050405020304" pitchFamily="18" charset="0"/>
                <a:cs typeface="Times New Roman" panose="02020603050405020304" pitchFamily="18" charset="0"/>
              </a:rPr>
              <a:t>salivate when they heard the specific tone</a:t>
            </a:r>
            <a:r>
              <a:rPr lang="en-US" sz="2600" dirty="0">
                <a:latin typeface="Times New Roman" panose="02020603050405020304" pitchFamily="18" charset="0"/>
                <a:cs typeface="Times New Roman" panose="02020603050405020304" pitchFamily="18" charset="0"/>
              </a:rPr>
              <a:t> that had preceded food, but not upon hearing similar tones that had never been associated with food. This refers to </a:t>
            </a:r>
            <a:r>
              <a:rPr lang="en-US" sz="2600" b="1" dirty="0">
                <a:latin typeface="Times New Roman" panose="02020603050405020304" pitchFamily="18" charset="0"/>
                <a:cs typeface="Times New Roman" panose="02020603050405020304" pitchFamily="18" charset="0"/>
              </a:rPr>
              <a:t>discrimination</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 tendency to respond differently to stimuli that are similar but not identical. </a:t>
            </a:r>
            <a:r>
              <a:rPr lang="en-US" sz="2600" dirty="0">
                <a:latin typeface="Times New Roman" panose="02020603050405020304" pitchFamily="18" charset="0"/>
                <a:cs typeface="Times New Roman" panose="02020603050405020304" pitchFamily="18" charset="0"/>
              </a:rPr>
              <a:t>It is the opposite of  the opposite of generalization </a:t>
            </a:r>
          </a:p>
          <a:p>
            <a:pPr algn="just"/>
            <a:r>
              <a:rPr lang="en-US" sz="2600" dirty="0">
                <a:latin typeface="Times New Roman" panose="02020603050405020304" pitchFamily="18" charset="0"/>
                <a:cs typeface="Times New Roman" panose="02020603050405020304" pitchFamily="18" charset="0"/>
              </a:rPr>
              <a:t>Discrimination is also useful; if we do try the purple berries, and if they do not make us sick, we will be able to </a:t>
            </a:r>
            <a:r>
              <a:rPr lang="en-US" sz="2600" b="1" dirty="0">
                <a:latin typeface="Times New Roman" panose="02020603050405020304" pitchFamily="18" charset="0"/>
                <a:cs typeface="Times New Roman" panose="02020603050405020304" pitchFamily="18" charset="0"/>
              </a:rPr>
              <a:t>make the distinction in the future. </a:t>
            </a:r>
          </a:p>
          <a:p>
            <a:pPr algn="just"/>
            <a:r>
              <a:rPr lang="en-US" sz="2600" dirty="0">
                <a:latin typeface="Times New Roman" panose="02020603050405020304" pitchFamily="18" charset="0"/>
                <a:cs typeface="Times New Roman" panose="02020603050405020304" pitchFamily="18" charset="0"/>
              </a:rPr>
              <a:t>And we can learn that although the two people in our class, Moses and Peter, may look a lot alike, they are however different people with different personalities.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25D3-18CB-F646-63D5-E4595C1AC347}"/>
              </a:ext>
            </a:extLst>
          </p:cNvPr>
          <p:cNvSpPr>
            <a:spLocks noGrp="1"/>
          </p:cNvSpPr>
          <p:nvPr>
            <p:ph type="title"/>
          </p:nvPr>
        </p:nvSpPr>
        <p:spPr/>
        <p:txBody>
          <a:bodyPr/>
          <a:lstStyle/>
          <a:p>
            <a:r>
              <a:rPr lang="en-US" sz="3200" b="1" dirty="0"/>
              <a:t>Classroom application of classical conditioning</a:t>
            </a:r>
            <a:endParaRPr lang="en-RW" sz="3200" b="1" dirty="0"/>
          </a:p>
        </p:txBody>
      </p:sp>
      <p:sp>
        <p:nvSpPr>
          <p:cNvPr id="3" name="Content Placeholder 2">
            <a:extLst>
              <a:ext uri="{FF2B5EF4-FFF2-40B4-BE49-F238E27FC236}">
                <a16:creationId xmlns:a16="http://schemas.microsoft.com/office/drawing/2014/main" id="{C6451FC7-3FBB-BF07-1AB0-E776A1C61A23}"/>
              </a:ext>
            </a:extLst>
          </p:cNvPr>
          <p:cNvSpPr>
            <a:spLocks noGrp="1"/>
          </p:cNvSpPr>
          <p:nvPr>
            <p:ph idx="1"/>
          </p:nvPr>
        </p:nvSpPr>
        <p:spPr>
          <a:xfrm>
            <a:off x="727587" y="1600200"/>
            <a:ext cx="10392697" cy="5105400"/>
          </a:xfrm>
        </p:spPr>
        <p:txBody>
          <a:bodyPr/>
          <a:lstStyle/>
          <a:p>
            <a:pPr lvl="0" algn="just"/>
            <a:r>
              <a:rPr lang="en-US" sz="2400" dirty="0">
                <a:latin typeface="Times New Roman" panose="02020603050405020304" pitchFamily="18" charset="0"/>
                <a:cs typeface="Times New Roman" panose="02020603050405020304" pitchFamily="18" charset="0"/>
              </a:rPr>
              <a:t>Avoid presenting  painful experiences (stimuli) to learners as they may learn (become conditioned) to fear or hate school;</a:t>
            </a:r>
          </a:p>
          <a:p>
            <a:pPr lvl="0" algn="just"/>
            <a:r>
              <a:rPr lang="en-US" sz="2400" dirty="0">
                <a:latin typeface="Times New Roman" panose="02020603050405020304" pitchFamily="18" charset="0"/>
                <a:cs typeface="Times New Roman" panose="02020603050405020304" pitchFamily="18" charset="0"/>
              </a:rPr>
              <a:t>Identify the most important aspects of the lesson and emphasize them so that learners can discriminate or differentiate them;</a:t>
            </a:r>
          </a:p>
          <a:p>
            <a:pPr lvl="0" algn="just"/>
            <a:r>
              <a:rPr lang="en-US" sz="2400" dirty="0">
                <a:latin typeface="Times New Roman" panose="02020603050405020304" pitchFamily="18" charset="0"/>
                <a:cs typeface="Times New Roman" panose="02020603050405020304" pitchFamily="18" charset="0"/>
              </a:rPr>
              <a:t>Give learners more opportunities to use and repeat the knowledge they have acquired;</a:t>
            </a:r>
          </a:p>
          <a:p>
            <a:pPr lvl="0" algn="just"/>
            <a:r>
              <a:rPr lang="en-US" sz="2400" dirty="0">
                <a:latin typeface="Times New Roman" panose="02020603050405020304" pitchFamily="18" charset="0"/>
                <a:cs typeface="Times New Roman" panose="02020603050405020304" pitchFamily="18" charset="0"/>
              </a:rPr>
              <a:t>Reinforce desired behaviors and punishes undesired ones (praise good performance):</a:t>
            </a:r>
          </a:p>
          <a:p>
            <a:pPr algn="just">
              <a:buFont typeface="Wingdings" panose="05000000000000000000" pitchFamily="2" charset="2"/>
              <a:buChar char="Ø"/>
            </a:pPr>
            <a:r>
              <a:rPr lang="en-US" sz="2400" dirty="0">
                <a:latin typeface="Times New Roman" panose="02020603050405020304" pitchFamily="18" charset="0"/>
                <a:ea typeface="Aptos" panose="020B0004020202020204" pitchFamily="34" charset="0"/>
                <a:cs typeface="Times New Roman" panose="02020603050405020304" pitchFamily="18" charset="0"/>
              </a:rPr>
              <a:t>P</a:t>
            </a:r>
            <a:r>
              <a:rPr lang="en-RW" sz="2400" dirty="0">
                <a:latin typeface="Times New Roman" panose="02020603050405020304" pitchFamily="18" charset="0"/>
                <a:ea typeface="Aptos" panose="020B0004020202020204" pitchFamily="34" charset="0"/>
                <a:cs typeface="Times New Roman" panose="02020603050405020304" pitchFamily="18" charset="0"/>
              </a:rPr>
              <a:t>raise students after they answer questions correctly. Over time, students may begin to associate the teacher's specific praise with positive reinforcement, making them feel more engaged and eager to participate. This helps create an atmosphere where students are conditioned to feel positive emotions toward classroom activities.</a:t>
            </a:r>
            <a:endParaRPr lang="en-US" sz="2400" dirty="0">
              <a:latin typeface="Times New Roman" panose="02020603050405020304" pitchFamily="18" charset="0"/>
              <a:cs typeface="Times New Roman" panose="02020603050405020304" pitchFamily="18" charset="0"/>
            </a:endParaRPr>
          </a:p>
          <a:p>
            <a:endParaRPr lang="en-RW" dirty="0"/>
          </a:p>
        </p:txBody>
      </p:sp>
    </p:spTree>
    <p:extLst>
      <p:ext uri="{BB962C8B-B14F-4D97-AF65-F5344CB8AC3E}">
        <p14:creationId xmlns:p14="http://schemas.microsoft.com/office/powerpoint/2010/main" val="333317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F393-EAB2-0E27-8A0E-D768BA24B1AD}"/>
              </a:ext>
            </a:extLst>
          </p:cNvPr>
          <p:cNvSpPr>
            <a:spLocks noGrp="1"/>
          </p:cNvSpPr>
          <p:nvPr>
            <p:ph type="title"/>
          </p:nvPr>
        </p:nvSpPr>
        <p:spPr/>
        <p:txBody>
          <a:bodyPr/>
          <a:lstStyle/>
          <a:p>
            <a:r>
              <a:rPr lang="en-US" sz="3200" b="1" dirty="0"/>
              <a:t>Classroom application of classical conditioning</a:t>
            </a:r>
            <a:endParaRPr lang="en-RW" sz="3200" dirty="0"/>
          </a:p>
        </p:txBody>
      </p:sp>
      <p:sp>
        <p:nvSpPr>
          <p:cNvPr id="3" name="Content Placeholder 2">
            <a:extLst>
              <a:ext uri="{FF2B5EF4-FFF2-40B4-BE49-F238E27FC236}">
                <a16:creationId xmlns:a16="http://schemas.microsoft.com/office/drawing/2014/main" id="{2DD8FAD0-C08B-B584-0B26-2097B86E112C}"/>
              </a:ext>
            </a:extLst>
          </p:cNvPr>
          <p:cNvSpPr>
            <a:spLocks noGrp="1"/>
          </p:cNvSpPr>
          <p:nvPr>
            <p:ph idx="1"/>
          </p:nvPr>
        </p:nvSpPr>
        <p:spPr>
          <a:xfrm>
            <a:off x="727586" y="1848465"/>
            <a:ext cx="10196053" cy="4837470"/>
          </a:xfrm>
        </p:spPr>
        <p:txBody>
          <a:bodyPr>
            <a:normAutofit/>
          </a:bodyPr>
          <a:lstStyle/>
          <a:p>
            <a:pPr algn="just">
              <a:buFont typeface="Wingdings" panose="05000000000000000000" pitchFamily="2" charset="2"/>
              <a:buChar char="Ø"/>
            </a:pPr>
            <a:r>
              <a:rPr lang="en-US" sz="2400" dirty="0">
                <a:latin typeface="Times New Roman" panose="02020603050405020304" pitchFamily="18" charset="0"/>
                <a:ea typeface="Aptos" panose="020B0004020202020204" pitchFamily="34" charset="0"/>
              </a:rPr>
              <a:t>E</a:t>
            </a:r>
            <a:r>
              <a:rPr lang="en-RW" sz="2400" dirty="0" err="1">
                <a:latin typeface="Times New Roman" panose="02020603050405020304" pitchFamily="18" charset="0"/>
                <a:ea typeface="Aptos" panose="020B0004020202020204" pitchFamily="34" charset="0"/>
              </a:rPr>
              <a:t>ncourage</a:t>
            </a:r>
            <a:r>
              <a:rPr lang="en-RW" sz="2400" dirty="0">
                <a:latin typeface="Times New Roman" panose="02020603050405020304" pitchFamily="18" charset="0"/>
                <a:ea typeface="Aptos" panose="020B0004020202020204" pitchFamily="34" charset="0"/>
              </a:rPr>
              <a:t> desirable </a:t>
            </a:r>
            <a:r>
              <a:rPr lang="en-RW" sz="2400" dirty="0" err="1">
                <a:latin typeface="Times New Roman" panose="02020603050405020304" pitchFamily="18" charset="0"/>
                <a:ea typeface="Aptos" panose="020B0004020202020204" pitchFamily="34" charset="0"/>
              </a:rPr>
              <a:t>behaviors</a:t>
            </a:r>
            <a:r>
              <a:rPr lang="en-RW" sz="2400" dirty="0">
                <a:latin typeface="Times New Roman" panose="02020603050405020304" pitchFamily="18" charset="0"/>
                <a:ea typeface="Aptos" panose="020B0004020202020204" pitchFamily="34" charset="0"/>
              </a:rPr>
              <a:t> by associating those </a:t>
            </a:r>
            <a:r>
              <a:rPr lang="en-RW" sz="2400" dirty="0" err="1">
                <a:latin typeface="Times New Roman" panose="02020603050405020304" pitchFamily="18" charset="0"/>
                <a:ea typeface="Aptos" panose="020B0004020202020204" pitchFamily="34" charset="0"/>
              </a:rPr>
              <a:t>behaviors</a:t>
            </a:r>
            <a:r>
              <a:rPr lang="en-RW" sz="2400" dirty="0">
                <a:latin typeface="Times New Roman" panose="02020603050405020304" pitchFamily="18" charset="0"/>
                <a:ea typeface="Aptos" panose="020B0004020202020204" pitchFamily="34" charset="0"/>
              </a:rPr>
              <a:t> with positive stimuli</a:t>
            </a:r>
            <a:r>
              <a:rPr lang="en-US" sz="2400" dirty="0">
                <a:latin typeface="Times New Roman" panose="02020603050405020304" pitchFamily="18" charset="0"/>
                <a:ea typeface="Aptos" panose="020B0004020202020204" pitchFamily="34" charset="0"/>
              </a:rPr>
              <a:t>:</a:t>
            </a:r>
          </a:p>
          <a:p>
            <a:pPr algn="just">
              <a:buFont typeface="Wingdings" panose="05000000000000000000" pitchFamily="2" charset="2"/>
              <a:buChar char="Ø"/>
            </a:pPr>
            <a:r>
              <a:rPr lang="en-RW" sz="2400" dirty="0">
                <a:latin typeface="Times New Roman" panose="02020603050405020304" pitchFamily="18" charset="0"/>
                <a:ea typeface="Aptos" panose="020B0004020202020204" pitchFamily="34" charset="0"/>
              </a:rPr>
              <a:t>For example, a teacher can offer verbal praise (UCS) when a student raises their hand before speaking (NS). Over time, the student will begin to associate raising their hand (CS) with praise (CR), leading to more frequent hand-raising during class discussions</a:t>
            </a:r>
            <a:r>
              <a:rPr lang="en-US" sz="2400" dirty="0">
                <a:latin typeface="Times New Roman" panose="02020603050405020304" pitchFamily="18" charset="0"/>
                <a:ea typeface="Aptos" panose="020B0004020202020204" pitchFamily="34" charset="0"/>
              </a:rPr>
              <a:t>.</a:t>
            </a:r>
          </a:p>
          <a:p>
            <a:pPr algn="just">
              <a:buFont typeface="Wingdings" panose="05000000000000000000" pitchFamily="2" charset="2"/>
              <a:buChar char="Ø"/>
            </a:pPr>
            <a:r>
              <a:rPr lang="en-RW" sz="2400" dirty="0" err="1">
                <a:latin typeface="Times New Roman" panose="02020603050405020304" pitchFamily="18" charset="0"/>
                <a:ea typeface="Aptos" panose="020B0004020202020204" pitchFamily="34" charset="0"/>
              </a:rPr>
              <a:t>Reduc</a:t>
            </a:r>
            <a:r>
              <a:rPr lang="en-US" sz="2400" dirty="0">
                <a:latin typeface="Times New Roman" panose="02020603050405020304" pitchFamily="18" charset="0"/>
                <a:ea typeface="Aptos" panose="020B0004020202020204" pitchFamily="34" charset="0"/>
              </a:rPr>
              <a:t>e</a:t>
            </a:r>
            <a:r>
              <a:rPr lang="en-RW" sz="2400" dirty="0">
                <a:latin typeface="Times New Roman" panose="02020603050405020304" pitchFamily="18" charset="0"/>
                <a:ea typeface="Aptos" panose="020B0004020202020204" pitchFamily="34" charset="0"/>
              </a:rPr>
              <a:t> negative </a:t>
            </a:r>
            <a:r>
              <a:rPr lang="en-RW" sz="2400" dirty="0" err="1">
                <a:latin typeface="Times New Roman" panose="02020603050405020304" pitchFamily="18" charset="0"/>
                <a:ea typeface="Aptos" panose="020B0004020202020204" pitchFamily="34" charset="0"/>
              </a:rPr>
              <a:t>behaviors</a:t>
            </a:r>
            <a:r>
              <a:rPr lang="en-RW" sz="2400" dirty="0">
                <a:latin typeface="Times New Roman" panose="02020603050405020304" pitchFamily="18" charset="0"/>
                <a:ea typeface="Aptos" panose="020B0004020202020204" pitchFamily="34" charset="0"/>
              </a:rPr>
              <a:t> through extinction: If a student feels anxious when called on to speak in class (due to negative past experiences), the teacher can work to reduce this fear by consistently praising or encouraging the student when they participate, eventually removing the negative association with speaking in front of the class</a:t>
            </a:r>
            <a:r>
              <a:rPr lang="en-US" sz="2400" dirty="0">
                <a:latin typeface="Times New Roman" panose="02020603050405020304" pitchFamily="18" charset="0"/>
                <a:ea typeface="Aptos" panose="020B0004020202020204" pitchFamily="34" charset="0"/>
              </a:rPr>
              <a:t>.</a:t>
            </a:r>
          </a:p>
          <a:p>
            <a:endParaRPr lang="en-RW" dirty="0"/>
          </a:p>
        </p:txBody>
      </p:sp>
    </p:spTree>
    <p:extLst>
      <p:ext uri="{BB962C8B-B14F-4D97-AF65-F5344CB8AC3E}">
        <p14:creationId xmlns:p14="http://schemas.microsoft.com/office/powerpoint/2010/main" val="413426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1D77-3697-7AB6-FD76-DCF419748E41}"/>
              </a:ext>
            </a:extLst>
          </p:cNvPr>
          <p:cNvSpPr>
            <a:spLocks noGrp="1"/>
          </p:cNvSpPr>
          <p:nvPr>
            <p:ph type="title"/>
          </p:nvPr>
        </p:nvSpPr>
        <p:spPr/>
        <p:txBody>
          <a:bodyPr>
            <a:normAutofit/>
          </a:bodyPr>
          <a:lstStyle/>
          <a:p>
            <a:r>
              <a:rPr lang="en-US" sz="3200" b="1" dirty="0"/>
              <a:t>Classroom application of classical conditioning</a:t>
            </a:r>
            <a:endParaRPr lang="en-RW" sz="3200" dirty="0"/>
          </a:p>
        </p:txBody>
      </p:sp>
      <p:sp>
        <p:nvSpPr>
          <p:cNvPr id="3" name="Content Placeholder 2">
            <a:extLst>
              <a:ext uri="{FF2B5EF4-FFF2-40B4-BE49-F238E27FC236}">
                <a16:creationId xmlns:a16="http://schemas.microsoft.com/office/drawing/2014/main" id="{D7FC2357-5EBE-2653-FDF3-74DE8683C582}"/>
              </a:ext>
            </a:extLst>
          </p:cNvPr>
          <p:cNvSpPr>
            <a:spLocks noGrp="1"/>
          </p:cNvSpPr>
          <p:nvPr>
            <p:ph idx="1"/>
          </p:nvPr>
        </p:nvSpPr>
        <p:spPr>
          <a:xfrm>
            <a:off x="838200" y="1825624"/>
            <a:ext cx="10515600" cy="4575175"/>
          </a:xfrm>
        </p:spPr>
        <p:txBody>
          <a:bodyPr/>
          <a:lstStyle/>
          <a:p>
            <a:pPr algn="just"/>
            <a:r>
              <a:rPr lang="en-US" sz="2400" dirty="0">
                <a:latin typeface="Times New Roman" panose="02020603050405020304" pitchFamily="18" charset="0"/>
                <a:ea typeface="Aptos" panose="020B0004020202020204" pitchFamily="34" charset="0"/>
                <a:cs typeface="Times New Roman" panose="02020603050405020304" pitchFamily="18" charset="0"/>
              </a:rPr>
              <a:t>H</a:t>
            </a:r>
            <a:r>
              <a:rPr lang="en-RW" sz="2400" dirty="0" err="1">
                <a:latin typeface="Times New Roman" panose="02020603050405020304" pitchFamily="18" charset="0"/>
                <a:ea typeface="Aptos" panose="020B0004020202020204" pitchFamily="34" charset="0"/>
                <a:cs typeface="Times New Roman" panose="02020603050405020304" pitchFamily="18" charset="0"/>
              </a:rPr>
              <a:t>elp</a:t>
            </a:r>
            <a:r>
              <a:rPr lang="en-RW" sz="2400" dirty="0">
                <a:latin typeface="Times New Roman" panose="02020603050405020304" pitchFamily="18" charset="0"/>
                <a:ea typeface="Aptos" panose="020B0004020202020204" pitchFamily="34" charset="0"/>
                <a:cs typeface="Times New Roman" panose="02020603050405020304" pitchFamily="18" charset="0"/>
              </a:rPr>
              <a:t> students develop positive emotional responses toward learning activities</a:t>
            </a:r>
            <a:r>
              <a:rPr lang="en-US" sz="2400" dirty="0">
                <a:latin typeface="Times New Roman" panose="02020603050405020304" pitchFamily="18" charset="0"/>
                <a:ea typeface="Aptos" panose="020B0004020202020204" pitchFamily="34" charset="0"/>
                <a:cs typeface="Times New Roman" panose="02020603050405020304" pitchFamily="18" charset="0"/>
              </a:rPr>
              <a:t>:</a:t>
            </a:r>
            <a:r>
              <a:rPr lang="en-RW" sz="2400" dirty="0">
                <a:latin typeface="Times New Roman" panose="02020603050405020304" pitchFamily="18" charset="0"/>
                <a:ea typeface="Aptos" panose="020B0004020202020204" pitchFamily="34" charset="0"/>
                <a:cs typeface="Times New Roman" panose="02020603050405020304" pitchFamily="18" charset="0"/>
              </a:rPr>
              <a:t>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buFont typeface="Wingdings" panose="05000000000000000000" pitchFamily="2" charset="2"/>
              <a:buChar char="Ø"/>
            </a:pPr>
            <a:r>
              <a:rPr lang="en-RW" sz="2400" dirty="0">
                <a:latin typeface="Times New Roman" panose="02020603050405020304" pitchFamily="18" charset="0"/>
                <a:ea typeface="Aptos" panose="020B0004020202020204" pitchFamily="34" charset="0"/>
                <a:cs typeface="Times New Roman" panose="02020603050405020304" pitchFamily="18" charset="0"/>
              </a:rPr>
              <a:t>For example, a teacher who consistently provides positive feedback when a student participates in discussions can condition the student to feel a sense of pride and confidence when engaging in those activities.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buFont typeface="Wingdings" panose="05000000000000000000" pitchFamily="2" charset="2"/>
              <a:buChar char="Ø"/>
            </a:pPr>
            <a:r>
              <a:rPr lang="en-RW" sz="2400" dirty="0">
                <a:latin typeface="Times New Roman" panose="02020603050405020304" pitchFamily="18" charset="0"/>
                <a:ea typeface="Aptos" panose="020B0004020202020204" pitchFamily="34" charset="0"/>
                <a:cs typeface="Times New Roman" panose="02020603050405020304" pitchFamily="18" charset="0"/>
              </a:rPr>
              <a:t>Example: A student who initially feels nervous about presenting in front of the class might begin to associate the act of speaking in front of others with praise and recognition from the teacher.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buFont typeface="Wingdings" panose="05000000000000000000" pitchFamily="2" charset="2"/>
              <a:buChar char="Ø"/>
            </a:pPr>
            <a:r>
              <a:rPr lang="en-RW" sz="2400" dirty="0">
                <a:latin typeface="Times New Roman" panose="02020603050405020304" pitchFamily="18" charset="0"/>
                <a:ea typeface="Aptos" panose="020B0004020202020204" pitchFamily="34" charset="0"/>
                <a:cs typeface="Times New Roman" panose="02020603050405020304" pitchFamily="18" charset="0"/>
              </a:rPr>
              <a:t>Over time, the student may experience positive emotions toward public speaking, due to the conditioned emotional response.</a:t>
            </a:r>
          </a:p>
          <a:p>
            <a:endParaRPr lang="en-RW" dirty="0"/>
          </a:p>
        </p:txBody>
      </p:sp>
    </p:spTree>
    <p:extLst>
      <p:ext uri="{BB962C8B-B14F-4D97-AF65-F5344CB8AC3E}">
        <p14:creationId xmlns:p14="http://schemas.microsoft.com/office/powerpoint/2010/main" val="740361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5B3E-F5BC-4B53-D587-78B3350F3CB8}"/>
              </a:ext>
            </a:extLst>
          </p:cNvPr>
          <p:cNvSpPr>
            <a:spLocks noGrp="1"/>
          </p:cNvSpPr>
          <p:nvPr>
            <p:ph type="title"/>
          </p:nvPr>
        </p:nvSpPr>
        <p:spPr/>
        <p:txBody>
          <a:bodyPr/>
          <a:lstStyle/>
          <a:p>
            <a:r>
              <a:rPr lang="en-US" sz="3200" b="1" dirty="0"/>
              <a:t>Classroom application of classical conditioning</a:t>
            </a:r>
            <a:endParaRPr lang="en-RW" sz="3200" dirty="0"/>
          </a:p>
        </p:txBody>
      </p:sp>
      <p:sp>
        <p:nvSpPr>
          <p:cNvPr id="3" name="Content Placeholder 2">
            <a:extLst>
              <a:ext uri="{FF2B5EF4-FFF2-40B4-BE49-F238E27FC236}">
                <a16:creationId xmlns:a16="http://schemas.microsoft.com/office/drawing/2014/main" id="{F4BA86BC-C1D7-5A9E-E448-4DCFC9F90919}"/>
              </a:ext>
            </a:extLst>
          </p:cNvPr>
          <p:cNvSpPr>
            <a:spLocks noGrp="1"/>
          </p:cNvSpPr>
          <p:nvPr>
            <p:ph idx="1"/>
          </p:nvPr>
        </p:nvSpPr>
        <p:spPr>
          <a:xfrm>
            <a:off x="838200" y="1825625"/>
            <a:ext cx="9898626" cy="4351338"/>
          </a:xfrm>
        </p:spPr>
        <p:txBody>
          <a:bodyPr/>
          <a:lstStyle/>
          <a:p>
            <a:pPr algn="just"/>
            <a:r>
              <a:rPr lang="en-RW" sz="2400" dirty="0">
                <a:latin typeface="Times New Roman" panose="02020603050405020304" pitchFamily="18" charset="0"/>
                <a:ea typeface="Aptos" panose="020B0004020202020204" pitchFamily="34" charset="0"/>
                <a:cs typeface="Times New Roman" panose="02020603050405020304" pitchFamily="18" charset="0"/>
              </a:rPr>
              <a:t>Using music to enhance focus: Teachers can use background music or specific sounds as neutral stimuli (NS) and pair them with productive learning experiences, turning the sound or music into a conditioned stimulus (CS). Over time, students may become conditioned to focus or feel more relaxed when they hear the music or sound.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400" dirty="0">
                <a:latin typeface="Times New Roman" panose="02020603050405020304" pitchFamily="18" charset="0"/>
                <a:ea typeface="Aptos" panose="020B0004020202020204" pitchFamily="34" charset="0"/>
                <a:cs typeface="Times New Roman" panose="02020603050405020304" pitchFamily="18" charset="0"/>
              </a:rPr>
              <a:t>For instance, a</a:t>
            </a:r>
            <a:r>
              <a:rPr lang="en-RW" sz="2400" dirty="0">
                <a:latin typeface="Times New Roman" panose="02020603050405020304" pitchFamily="18" charset="0"/>
                <a:ea typeface="Aptos" panose="020B0004020202020204" pitchFamily="34" charset="0"/>
                <a:cs typeface="Times New Roman" panose="02020603050405020304" pitchFamily="18" charset="0"/>
              </a:rPr>
              <a:t> teacher may play soft classical music while students are doing independent work. Over time, the students will associate the music with concentration and productivity, leading them to feel more focused whenever they hear it.</a:t>
            </a:r>
          </a:p>
          <a:p>
            <a:endParaRPr lang="en-RW" sz="2400" dirty="0"/>
          </a:p>
        </p:txBody>
      </p:sp>
    </p:spTree>
    <p:extLst>
      <p:ext uri="{BB962C8B-B14F-4D97-AF65-F5344CB8AC3E}">
        <p14:creationId xmlns:p14="http://schemas.microsoft.com/office/powerpoint/2010/main" val="245013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1.2 Operant conditioning: Changing behavior through reinforcement and punishment</a:t>
            </a:r>
            <a:endParaRPr lang="en-US" sz="3200" dirty="0"/>
          </a:p>
        </p:txBody>
      </p:sp>
      <p:sp>
        <p:nvSpPr>
          <p:cNvPr id="3" name="Content Placeholder 2"/>
          <p:cNvSpPr>
            <a:spLocks noGrp="1"/>
          </p:cNvSpPr>
          <p:nvPr>
            <p:ph idx="1"/>
          </p:nvPr>
        </p:nvSpPr>
        <p:spPr>
          <a:xfrm>
            <a:off x="766917" y="1828800"/>
            <a:ext cx="10048568" cy="4664074"/>
          </a:xfrm>
        </p:spPr>
        <p:txBody>
          <a:bodyPr>
            <a:normAutofit/>
          </a:bodyPr>
          <a:lstStyle/>
          <a:p>
            <a:endParaRPr lang="en-US" sz="2400" dirty="0"/>
          </a:p>
          <a:p>
            <a:pPr algn="just"/>
            <a:r>
              <a:rPr lang="en-US" sz="2400" dirty="0">
                <a:latin typeface="Times New Roman" panose="02020603050405020304" pitchFamily="18" charset="0"/>
                <a:cs typeface="Times New Roman" panose="02020603050405020304" pitchFamily="18" charset="0"/>
              </a:rPr>
              <a:t>Operant conditioning is </a:t>
            </a:r>
            <a:r>
              <a:rPr lang="en-US" sz="2400" b="1" i="1" dirty="0">
                <a:latin typeface="Times New Roman" panose="02020603050405020304" pitchFamily="18" charset="0"/>
                <a:cs typeface="Times New Roman" panose="02020603050405020304" pitchFamily="18" charset="0"/>
              </a:rPr>
              <a:t>learning that occurs based on the consequences of behavior</a:t>
            </a:r>
            <a:r>
              <a:rPr lang="en-US" sz="2400" b="1" dirty="0">
                <a:latin typeface="Times New Roman" panose="02020603050405020304" pitchFamily="18" charset="0"/>
                <a:cs typeface="Times New Roman" panose="02020603050405020304" pitchFamily="18" charset="0"/>
              </a:rPr>
              <a:t> and can involve the </a:t>
            </a:r>
            <a:r>
              <a:rPr lang="en-US" sz="2400" b="1" i="1" dirty="0">
                <a:latin typeface="Times New Roman" panose="02020603050405020304" pitchFamily="18" charset="0"/>
                <a:cs typeface="Times New Roman" panose="02020603050405020304" pitchFamily="18" charset="0"/>
              </a:rPr>
              <a:t>learning of new actions</a:t>
            </a:r>
            <a:r>
              <a:rPr lang="en-US" sz="2400" dirty="0">
                <a:latin typeface="Times New Roman" panose="02020603050405020304" pitchFamily="18" charset="0"/>
                <a:cs typeface="Times New Roman" panose="02020603050405020304" pitchFamily="18" charset="0"/>
              </a:rPr>
              <a:t>.</a:t>
            </a:r>
          </a:p>
          <a:p>
            <a:pPr algn="just" fontAlgn="base"/>
            <a:r>
              <a:rPr lang="en-US" sz="2400" dirty="0">
                <a:latin typeface="Times New Roman" panose="02020603050405020304" pitchFamily="18" charset="0"/>
                <a:cs typeface="Times New Roman" panose="02020603050405020304" pitchFamily="18" charset="0"/>
              </a:rPr>
              <a:t>In operant conditioning, </a:t>
            </a:r>
            <a:r>
              <a:rPr lang="en-US" sz="2400" b="1" dirty="0">
                <a:latin typeface="Times New Roman" panose="02020603050405020304" pitchFamily="18" charset="0"/>
                <a:cs typeface="Times New Roman" panose="02020603050405020304" pitchFamily="18" charset="0"/>
              </a:rPr>
              <a:t>the organism learns from the consequences of its own actions</a:t>
            </a:r>
            <a:r>
              <a:rPr lang="en-US" sz="2400" dirty="0">
                <a:latin typeface="Times New Roman" panose="02020603050405020304" pitchFamily="18" charset="0"/>
                <a:cs typeface="Times New Roman" panose="02020603050405020304" pitchFamily="18" charset="0"/>
              </a:rPr>
              <a:t>.</a:t>
            </a:r>
          </a:p>
          <a:p>
            <a:pPr algn="just" fontAlgn="base"/>
            <a:endParaRPr lang="en-US" sz="2400"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How reinforcement and punishment influence behavior? </a:t>
            </a:r>
            <a:r>
              <a:rPr lang="en-US" dirty="0">
                <a:latin typeface="Times New Roman" panose="02020603050405020304" pitchFamily="18" charset="0"/>
                <a:cs typeface="Times New Roman" panose="02020603050405020304" pitchFamily="18" charset="0"/>
              </a:rPr>
              <a:t>The research of Thorndike and Skinner</a:t>
            </a:r>
          </a:p>
          <a:p>
            <a:endParaRPr lang="en-US" sz="2400" b="1" dirty="0"/>
          </a:p>
          <a:p>
            <a:pPr fontAlgn="base"/>
            <a:endParaRPr lang="en-US" sz="2400" dirty="0"/>
          </a:p>
          <a:p>
            <a:pPr fontAlgn="base"/>
            <a:endParaRPr lang="en-US" sz="2400"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CEAD7FD-3DAC-247F-6413-CC7D72535BC5}"/>
              </a:ext>
            </a:extLst>
          </p:cNvPr>
          <p:cNvSpPr>
            <a:spLocks noGrp="1" noChangeArrowheads="1"/>
          </p:cNvSpPr>
          <p:nvPr>
            <p:ph type="title"/>
          </p:nvPr>
        </p:nvSpPr>
        <p:spPr>
          <a:xfrm>
            <a:off x="1553497" y="274637"/>
            <a:ext cx="8504903" cy="1426343"/>
          </a:xfrm>
        </p:spPr>
        <p:txBody>
          <a:bodyPr>
            <a:normAutofit/>
          </a:bodyPr>
          <a:lstStyle/>
          <a:p>
            <a:pPr algn="ctr"/>
            <a:r>
              <a:rPr lang="en-US" altLang="en-US" sz="3200" b="1" dirty="0"/>
              <a:t>Unit learning outcomes</a:t>
            </a:r>
            <a:br>
              <a:rPr lang="en-US" altLang="en-US" sz="3200" b="1" dirty="0"/>
            </a:br>
            <a:endParaRPr lang="en-US" altLang="en-US" sz="3200" b="1" dirty="0"/>
          </a:p>
        </p:txBody>
      </p:sp>
      <p:sp>
        <p:nvSpPr>
          <p:cNvPr id="10243" name="Rectangle 3">
            <a:extLst>
              <a:ext uri="{FF2B5EF4-FFF2-40B4-BE49-F238E27FC236}">
                <a16:creationId xmlns:a16="http://schemas.microsoft.com/office/drawing/2014/main" id="{8BB9B9CB-F64C-E292-44DA-13640E6DBDD8}"/>
              </a:ext>
            </a:extLst>
          </p:cNvPr>
          <p:cNvSpPr>
            <a:spLocks noGrp="1" noChangeArrowheads="1"/>
          </p:cNvSpPr>
          <p:nvPr>
            <p:ph type="body" idx="1"/>
          </p:nvPr>
        </p:nvSpPr>
        <p:spPr>
          <a:xfrm>
            <a:off x="1553497" y="1828801"/>
            <a:ext cx="8657303" cy="4611328"/>
          </a:xfrm>
        </p:spPr>
        <p:txBody>
          <a:bodyPr/>
          <a:lstStyle/>
          <a:p>
            <a:pPr algn="just" eaLnBrk="1" hangingPunct="1">
              <a:lnSpc>
                <a:spcPct val="90000"/>
              </a:lnSpc>
            </a:pPr>
            <a:r>
              <a:rPr lang="en-US" sz="2400" dirty="0"/>
              <a:t>Describe the theories of learning to gain a deeper understanding of the learning process.</a:t>
            </a:r>
          </a:p>
          <a:p>
            <a:pPr algn="just" eaLnBrk="1" hangingPunct="1">
              <a:lnSpc>
                <a:spcPct val="90000"/>
              </a:lnSpc>
            </a:pPr>
            <a:r>
              <a:rPr lang="en-US" sz="2400" dirty="0"/>
              <a:t>Analyze the application of learning theories in diverse T/L contexts to ensure effective teaching and learning. </a:t>
            </a:r>
          </a:p>
          <a:p>
            <a:pPr algn="just" eaLnBrk="1" hangingPunct="1">
              <a:lnSpc>
                <a:spcPct val="90000"/>
              </a:lnSpc>
            </a:pPr>
            <a:r>
              <a:rPr lang="en-US" sz="2400" dirty="0"/>
              <a:t>Apply learning theories in T/L contexts to foster student engagement, motivation, and achievement.</a:t>
            </a:r>
            <a:endParaRPr lang="en-US" sz="2400" dirty="0">
              <a:latin typeface="Times New Roman" panose="02020603050405020304" pitchFamily="18" charset="0"/>
              <a:cs typeface="Times New Roman" panose="02020603050405020304" pitchFamily="18" charset="0"/>
            </a:endParaRPr>
          </a:p>
          <a:p>
            <a:pPr lvl="0" algn="just"/>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Operant conditioning :</a:t>
            </a:r>
            <a:r>
              <a:rPr lang="en-US" sz="3200" b="1" dirty="0">
                <a:latin typeface="Times New Roman" panose="02020603050405020304" pitchFamily="18" charset="0"/>
                <a:cs typeface="Times New Roman" panose="02020603050405020304" pitchFamily="18" charset="0"/>
              </a:rPr>
              <a:t>The research of Thorndike</a:t>
            </a:r>
          </a:p>
        </p:txBody>
      </p:sp>
      <p:sp>
        <p:nvSpPr>
          <p:cNvPr id="3" name="Content Placeholder 2"/>
          <p:cNvSpPr>
            <a:spLocks noGrp="1"/>
          </p:cNvSpPr>
          <p:nvPr>
            <p:ph idx="1"/>
          </p:nvPr>
        </p:nvSpPr>
        <p:spPr/>
        <p:txBody>
          <a:bodyPr>
            <a:normAutofit/>
          </a:bodyPr>
          <a:lstStyle/>
          <a:p>
            <a:r>
              <a:rPr lang="en-US" sz="2400" dirty="0"/>
              <a:t>An American Psychologist </a:t>
            </a:r>
            <a:r>
              <a:rPr lang="en-US" sz="2400" b="1" dirty="0"/>
              <a:t>Edward L. Thorndike </a:t>
            </a:r>
            <a:r>
              <a:rPr lang="en-US" sz="2400" dirty="0"/>
              <a:t>(1874–1949) was </a:t>
            </a:r>
            <a:r>
              <a:rPr lang="en-US" sz="2400" b="1" dirty="0"/>
              <a:t>the first scientist to systematically study</a:t>
            </a:r>
            <a:r>
              <a:rPr lang="en-US" sz="2400" dirty="0"/>
              <a:t> </a:t>
            </a:r>
            <a:r>
              <a:rPr lang="en-US" sz="2400" b="1" dirty="0"/>
              <a:t>operant conditioning</a:t>
            </a:r>
            <a:r>
              <a:rPr lang="en-US" sz="2400" dirty="0"/>
              <a:t>. </a:t>
            </a:r>
          </a:p>
          <a:p>
            <a:r>
              <a:rPr lang="en-US" sz="2400" dirty="0"/>
              <a:t>In his research, Thorndike (1898) observed </a:t>
            </a:r>
            <a:r>
              <a:rPr lang="en-US" sz="2400" b="1" dirty="0"/>
              <a:t>cats who had been placed in a “puzzle box” </a:t>
            </a:r>
            <a:r>
              <a:rPr lang="en-US" sz="2400" dirty="0"/>
              <a:t>from which they tried to escape.</a:t>
            </a:r>
          </a:p>
          <a:p>
            <a:r>
              <a:rPr lang="en-US" sz="2400" dirty="0"/>
              <a:t>After many attempts, the cats, </a:t>
            </a:r>
            <a:r>
              <a:rPr lang="en-US" sz="2400" b="1" dirty="0"/>
              <a:t>accidentally, pressed the lever </a:t>
            </a:r>
            <a:r>
              <a:rPr lang="en-US" sz="2400" dirty="0"/>
              <a:t>that opened the door and went to </a:t>
            </a:r>
            <a:r>
              <a:rPr lang="en-US" sz="2400" b="1" dirty="0"/>
              <a:t>their prize: a small piece of fish.</a:t>
            </a:r>
          </a:p>
          <a:p>
            <a:r>
              <a:rPr lang="en-US" sz="2400" dirty="0"/>
              <a:t>The next time, the cat was constrained within the box,  it attempted </a:t>
            </a:r>
            <a:r>
              <a:rPr lang="en-US" sz="2400" b="1" dirty="0"/>
              <a:t>fewer of the ineffective responses</a:t>
            </a:r>
            <a:r>
              <a:rPr lang="en-US" sz="2400" dirty="0"/>
              <a:t> before carrying out the successful escape, and after several trials </a:t>
            </a:r>
            <a:r>
              <a:rPr lang="en-US" sz="2400" b="1" dirty="0"/>
              <a:t>the cat learned to almost immediately make the correct response</a:t>
            </a:r>
            <a:r>
              <a:rPr lang="en-US" sz="24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8459-3581-C91B-D3C5-30C628F8ED0F}"/>
              </a:ext>
            </a:extLst>
          </p:cNvPr>
          <p:cNvSpPr>
            <a:spLocks noGrp="1"/>
          </p:cNvSpPr>
          <p:nvPr>
            <p:ph type="title"/>
          </p:nvPr>
        </p:nvSpPr>
        <p:spPr/>
        <p:txBody>
          <a:bodyPr>
            <a:normAutofit/>
          </a:bodyPr>
          <a:lstStyle/>
          <a:p>
            <a:r>
              <a:rPr lang="en-US" sz="3200" b="1" dirty="0"/>
              <a:t>The research of Thorndike</a:t>
            </a:r>
            <a:endParaRPr lang="en-RW" sz="3200" dirty="0">
              <a:latin typeface="Times New Roman" panose="02020603050405020304" pitchFamily="18" charset="0"/>
              <a:cs typeface="Times New Roman" panose="02020603050405020304" pitchFamily="18" charset="0"/>
            </a:endParaRPr>
          </a:p>
        </p:txBody>
      </p:sp>
      <p:pic>
        <p:nvPicPr>
          <p:cNvPr id="710" name="Google Shape;710;p87"/>
          <p:cNvPicPr preferRelativeResize="0">
            <a:picLocks noGrp="1"/>
          </p:cNvPicPr>
          <p:nvPr>
            <p:ph idx="1"/>
          </p:nvPr>
        </p:nvPicPr>
        <p:blipFill rotWithShape="1">
          <a:blip r:embed="rId2">
            <a:alphaModFix/>
          </a:blip>
          <a:srcRect/>
          <a:stretch/>
        </p:blipFill>
        <p:spPr>
          <a:xfrm>
            <a:off x="2180492" y="1868994"/>
            <a:ext cx="8772211" cy="5104562"/>
          </a:xfrm>
          <a:prstGeom prst="rect">
            <a:avLst/>
          </a:prstGeom>
          <a:noFill/>
          <a:ln>
            <a:noFill/>
          </a:ln>
        </p:spPr>
      </p:pic>
    </p:spTree>
    <p:extLst>
      <p:ext uri="{BB962C8B-B14F-4D97-AF65-F5344CB8AC3E}">
        <p14:creationId xmlns:p14="http://schemas.microsoft.com/office/powerpoint/2010/main" val="2770018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The research of Thorndike: </a:t>
            </a:r>
            <a:r>
              <a:rPr lang="en-US" sz="3200" b="1" dirty="0"/>
              <a:t>The law of effect</a:t>
            </a:r>
          </a:p>
        </p:txBody>
      </p:sp>
      <p:sp>
        <p:nvSpPr>
          <p:cNvPr id="3" name="Content Placeholder 2"/>
          <p:cNvSpPr>
            <a:spLocks noGrp="1"/>
          </p:cNvSpPr>
          <p:nvPr>
            <p:ph idx="1"/>
          </p:nvPr>
        </p:nvSpPr>
        <p:spPr>
          <a:xfrm>
            <a:off x="658761" y="1838632"/>
            <a:ext cx="10137058" cy="4827639"/>
          </a:xfrm>
        </p:spPr>
        <p:txBody>
          <a:bodyPr/>
          <a:lstStyle/>
          <a:p>
            <a:pPr algn="just"/>
            <a:r>
              <a:rPr lang="en-US" sz="2400" dirty="0">
                <a:latin typeface="Times New Roman" panose="02020603050405020304" pitchFamily="18" charset="0"/>
                <a:cs typeface="Times New Roman" panose="02020603050405020304" pitchFamily="18" charset="0"/>
              </a:rPr>
              <a:t>Observing these changes in the cats’ behavior led Thorndike to develop his </a:t>
            </a:r>
            <a:r>
              <a:rPr lang="en-US" sz="2400" b="1" dirty="0">
                <a:latin typeface="Times New Roman" panose="02020603050405020304" pitchFamily="18" charset="0"/>
                <a:cs typeface="Times New Roman" panose="02020603050405020304" pitchFamily="18" charset="0"/>
              </a:rPr>
              <a:t>law of effect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 principle that responses that create a typically pleasant outcome in a particular situation are more likely to occur again in a similar situation, whereas responses that produce a typically unpleasant outcome are less likely to occur again in the situation.</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The key idea of the law of effect (the most important idea) is that </a:t>
            </a:r>
            <a:r>
              <a:rPr lang="en-US" sz="2400" b="1" dirty="0">
                <a:latin typeface="Times New Roman" panose="02020603050405020304" pitchFamily="18" charset="0"/>
                <a:cs typeface="Times New Roman" panose="02020603050405020304" pitchFamily="18" charset="0"/>
              </a:rPr>
              <a:t>successful responses, because they are pleasurable, are “stamped in” by experience and thus occur more frequently</a:t>
            </a:r>
            <a:r>
              <a:rPr lang="en-US" sz="2400" dirty="0">
                <a:latin typeface="Times New Roman" panose="02020603050405020304" pitchFamily="18" charset="0"/>
                <a:cs typeface="Times New Roman" panose="02020603050405020304" pitchFamily="18" charset="0"/>
              </a:rPr>
              <a:t>. </a:t>
            </a:r>
          </a:p>
          <a:p>
            <a:pPr algn="just"/>
            <a:r>
              <a:rPr lang="en-US" sz="2400" b="1" dirty="0">
                <a:latin typeface="Times New Roman" panose="02020603050405020304" pitchFamily="18" charset="0"/>
                <a:cs typeface="Times New Roman" panose="02020603050405020304" pitchFamily="18" charset="0"/>
              </a:rPr>
              <a:t>Unsuccessful responses, which produce unpleasant experiences, are “stamped out </a:t>
            </a:r>
            <a:r>
              <a:rPr lang="en-US" sz="2400" dirty="0">
                <a:latin typeface="Times New Roman" panose="02020603050405020304" pitchFamily="18" charset="0"/>
                <a:cs typeface="Times New Roman" panose="02020603050405020304" pitchFamily="18" charset="0"/>
              </a:rPr>
              <a:t>(ended , extinguished)</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and subsequently occur less frequently</a:t>
            </a:r>
            <a:r>
              <a:rPr lang="en-US" sz="2400" dirty="0">
                <a:latin typeface="Times New Roman" panose="02020603050405020304" pitchFamily="18" charset="0"/>
                <a:cs typeface="Times New Roman" panose="02020603050405020304" pitchFamily="18" charset="0"/>
              </a:rPr>
              <a:t>.</a:t>
            </a:r>
          </a:p>
          <a:p>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Operant conditioning : The research of Skinner</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a:t>The most famous behaviorist was </a:t>
            </a:r>
            <a:r>
              <a:rPr lang="en-US" sz="2400" b="1" dirty="0"/>
              <a:t>Burrhus Frederick (B. F.) Skinner</a:t>
            </a:r>
            <a:r>
              <a:rPr lang="en-US" sz="2400" dirty="0"/>
              <a:t> (1904–1990). </a:t>
            </a:r>
          </a:p>
          <a:p>
            <a:pPr algn="just"/>
            <a:r>
              <a:rPr lang="en-US" sz="2400" dirty="0"/>
              <a:t>B. F. Skinner expanded on the Thorndike’s ideas to develop a </a:t>
            </a:r>
            <a:r>
              <a:rPr lang="en-US" sz="2400" b="1" dirty="0"/>
              <a:t>more complete set of principles to explain operant conditioning</a:t>
            </a:r>
            <a:r>
              <a:rPr lang="en-US" sz="2400" dirty="0"/>
              <a:t>. </a:t>
            </a:r>
          </a:p>
          <a:p>
            <a:pPr algn="just"/>
            <a:r>
              <a:rPr lang="en-US" sz="2400" dirty="0"/>
              <a:t>His experiments were quite similar to the Thorndike’s research with cats. </a:t>
            </a:r>
          </a:p>
          <a:p>
            <a:pPr algn="just"/>
            <a:r>
              <a:rPr lang="en-US" sz="2400" dirty="0"/>
              <a:t>He used </a:t>
            </a:r>
            <a:r>
              <a:rPr lang="en-US" sz="2400" b="1" dirty="0"/>
              <a:t>a Skinner box</a:t>
            </a:r>
            <a:r>
              <a:rPr lang="en-US" sz="2400" dirty="0"/>
              <a:t> to study operant learning. </a:t>
            </a:r>
          </a:p>
          <a:p>
            <a:pPr algn="just"/>
            <a:r>
              <a:rPr lang="en-US" sz="2400" dirty="0"/>
              <a:t>The box contains a bar or key that the organism can press to receive food and water, and a device that records the organism’s responses.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Operant conditioning : The research of Skinner</a:t>
            </a:r>
            <a:endParaRPr lang="en-US" sz="3200" dirty="0"/>
          </a:p>
        </p:txBody>
      </p:sp>
      <p:sp>
        <p:nvSpPr>
          <p:cNvPr id="3" name="Content Placeholder 2"/>
          <p:cNvSpPr>
            <a:spLocks noGrp="1"/>
          </p:cNvSpPr>
          <p:nvPr>
            <p:ph idx="1"/>
          </p:nvPr>
        </p:nvSpPr>
        <p:spPr>
          <a:xfrm>
            <a:off x="838200" y="1825625"/>
            <a:ext cx="10006781" cy="4351338"/>
          </a:xfrm>
        </p:spPr>
        <p:txBody>
          <a:bodyPr>
            <a:normAutofit/>
          </a:bodyPr>
          <a:lstStyle/>
          <a:p>
            <a:pPr algn="just"/>
            <a:r>
              <a:rPr lang="en-US" sz="2400" dirty="0"/>
              <a:t>A rat placed in the box reacted and eventually the rat chanced upon a lever, which it pressed to release food. </a:t>
            </a:r>
          </a:p>
          <a:p>
            <a:pPr algn="just"/>
            <a:r>
              <a:rPr lang="en-US" sz="2400" dirty="0"/>
              <a:t>The next time, the rat took a little less time to press the lever, and on successive trials, the time it took to press the lever became shorter and shorter. </a:t>
            </a:r>
          </a:p>
          <a:p>
            <a:pPr algn="just"/>
            <a:r>
              <a:rPr lang="en-US" sz="2400" dirty="0"/>
              <a:t>Soon, the rat was pressing the lever as fast as it could eat the food that appeared. </a:t>
            </a:r>
          </a:p>
          <a:p>
            <a:pPr algn="just"/>
            <a:r>
              <a:rPr lang="en-US" sz="2400" dirty="0"/>
              <a:t>As predicted by the law of effect, </a:t>
            </a:r>
            <a:r>
              <a:rPr lang="en-US" sz="2400" b="1" dirty="0"/>
              <a:t>the rat had learned to repeat the action that brought about the food and cease the actions that did not</a:t>
            </a:r>
            <a:r>
              <a:rPr lang="en-US" sz="2400" dirty="0"/>
              <a: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Operant conditioning : The research of Skinner</a:t>
            </a:r>
            <a:endParaRPr lang="en-US" sz="3200" dirty="0"/>
          </a:p>
        </p:txBody>
      </p:sp>
      <p:sp>
        <p:nvSpPr>
          <p:cNvPr id="3" name="Content Placeholder 2"/>
          <p:cNvSpPr>
            <a:spLocks noGrp="1"/>
          </p:cNvSpPr>
          <p:nvPr>
            <p:ph idx="1"/>
          </p:nvPr>
        </p:nvSpPr>
        <p:spPr>
          <a:xfrm>
            <a:off x="838200" y="1825624"/>
            <a:ext cx="9633155" cy="4791485"/>
          </a:xfrm>
        </p:spPr>
        <p:txBody>
          <a:bodyPr>
            <a:normAutofit/>
          </a:bodyPr>
          <a:lstStyle/>
          <a:p>
            <a:pPr algn="just" fontAlgn="base"/>
            <a:r>
              <a:rPr lang="en-US" sz="2400" dirty="0"/>
              <a:t>Skinner studied, in detail, </a:t>
            </a:r>
            <a:r>
              <a:rPr lang="en-US" sz="2400" b="1" dirty="0"/>
              <a:t>how animals changed their behavior through reinforcement and punishment</a:t>
            </a:r>
            <a:r>
              <a:rPr lang="en-US" sz="2400" dirty="0"/>
              <a:t>, and he developed </a:t>
            </a:r>
            <a:r>
              <a:rPr lang="en-US" sz="2400" b="1" dirty="0"/>
              <a:t>terms</a:t>
            </a:r>
            <a:r>
              <a:rPr lang="en-US" sz="2400" dirty="0"/>
              <a:t> that explained the processes of operant learning: </a:t>
            </a:r>
          </a:p>
          <a:p>
            <a:pPr algn="just"/>
            <a:r>
              <a:rPr lang="en-US" sz="2400" dirty="0"/>
              <a:t>Skinner used the term </a:t>
            </a:r>
            <a:r>
              <a:rPr lang="en-US" sz="2400" b="1" dirty="0"/>
              <a:t>reinforcer</a:t>
            </a:r>
            <a:r>
              <a:rPr lang="en-US" sz="2400" dirty="0"/>
              <a:t> to refer to </a:t>
            </a:r>
            <a:r>
              <a:rPr lang="en-US" sz="2400" i="1" dirty="0"/>
              <a:t>any event that strengthens or increases the likelihood of a behavior</a:t>
            </a:r>
            <a:r>
              <a:rPr lang="en-US" sz="2400" dirty="0"/>
              <a:t> and the term </a:t>
            </a:r>
            <a:r>
              <a:rPr lang="en-US" sz="2400" b="1" dirty="0"/>
              <a:t>punisher</a:t>
            </a:r>
            <a:r>
              <a:rPr lang="en-US" sz="2400" dirty="0"/>
              <a:t> to refer to </a:t>
            </a:r>
            <a:r>
              <a:rPr lang="en-US" sz="2400" i="1" dirty="0"/>
              <a:t>any event that weakens or decreases the likelihood of a behavior</a:t>
            </a:r>
            <a:r>
              <a:rPr lang="en-US" sz="2400" dirty="0"/>
              <a:t>.</a:t>
            </a:r>
          </a:p>
          <a:p>
            <a:pPr algn="just"/>
            <a:r>
              <a:rPr lang="en-US" sz="2400" dirty="0"/>
              <a:t>And he used the terms </a:t>
            </a:r>
            <a:r>
              <a:rPr lang="en-US" sz="2400" b="1" i="1" dirty="0"/>
              <a:t>positive</a:t>
            </a:r>
            <a:r>
              <a:rPr lang="en-US" sz="2400" b="1" dirty="0"/>
              <a:t> and </a:t>
            </a:r>
            <a:r>
              <a:rPr lang="en-US" sz="2400" b="1" i="1" dirty="0"/>
              <a:t>negative</a:t>
            </a:r>
            <a:r>
              <a:rPr lang="en-US" sz="2400" b="1" dirty="0"/>
              <a:t> </a:t>
            </a:r>
            <a:r>
              <a:rPr lang="en-US" sz="2400" dirty="0"/>
              <a:t>to refer to whether a </a:t>
            </a:r>
            <a:r>
              <a:rPr lang="en-US" sz="2400" b="1" dirty="0"/>
              <a:t>reinforcement was presented or removed, respectively</a:t>
            </a:r>
            <a:r>
              <a:rPr lang="en-US" sz="2400" dirty="0"/>
              <a:t>. </a:t>
            </a:r>
          </a:p>
          <a:p>
            <a:pPr algn="just"/>
            <a:r>
              <a:rPr lang="en-US" sz="2400" dirty="0"/>
              <a:t>Thus, </a:t>
            </a:r>
            <a:r>
              <a:rPr lang="en-US" sz="2400" b="1" dirty="0"/>
              <a:t>positive reinforcement</a:t>
            </a:r>
            <a:r>
              <a:rPr lang="en-US" sz="2400" dirty="0"/>
              <a:t> </a:t>
            </a:r>
            <a:r>
              <a:rPr lang="en-US" sz="2400" i="1" dirty="0"/>
              <a:t>strengthens a response by presenting something pleasant after the response</a:t>
            </a:r>
            <a:r>
              <a:rPr lang="en-US" sz="2400" dirty="0"/>
              <a:t> and</a:t>
            </a:r>
          </a:p>
          <a:p>
            <a:pPr algn="just"/>
            <a:r>
              <a:rPr lang="en-US" sz="2400" b="1" dirty="0"/>
              <a:t>Negative reinforcement</a:t>
            </a:r>
            <a:r>
              <a:rPr lang="en-US" sz="2400" dirty="0"/>
              <a:t> </a:t>
            </a:r>
            <a:r>
              <a:rPr lang="en-US" sz="2400" i="1" dirty="0"/>
              <a:t>strengthens a response by reducing or removing something unpleasant</a:t>
            </a:r>
            <a:r>
              <a:rPr lang="en-US" sz="2400" dirty="0"/>
              <a:t>.</a:t>
            </a:r>
          </a:p>
          <a:p>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Examples of positive and negative reinforcement</a:t>
            </a:r>
          </a:p>
        </p:txBody>
      </p:sp>
      <p:sp>
        <p:nvSpPr>
          <p:cNvPr id="3" name="Content Placeholder 2"/>
          <p:cNvSpPr>
            <a:spLocks noGrp="1"/>
          </p:cNvSpPr>
          <p:nvPr>
            <p:ph idx="1"/>
          </p:nvPr>
        </p:nvSpPr>
        <p:spPr>
          <a:xfrm>
            <a:off x="838199" y="1425676"/>
            <a:ext cx="10036277" cy="5211097"/>
          </a:xfrm>
        </p:spPr>
        <p:txBody>
          <a:bodyPr>
            <a:normAutofit fontScale="92500" lnSpcReduction="20000"/>
          </a:bodyPr>
          <a:lstStyle/>
          <a:p>
            <a:pPr algn="just"/>
            <a:r>
              <a:rPr lang="en-US" sz="2400" b="1" dirty="0"/>
              <a:t>Positive reinforcement:</a:t>
            </a:r>
          </a:p>
          <a:p>
            <a:pPr algn="just">
              <a:buFont typeface="Wingdings" panose="05000000000000000000" pitchFamily="2" charset="2"/>
              <a:buChar char="ü"/>
            </a:pPr>
            <a:r>
              <a:rPr lang="en-RW" sz="2400" dirty="0">
                <a:effectLst/>
                <a:latin typeface="Times New Roman" panose="02020603050405020304" pitchFamily="18" charset="0"/>
                <a:ea typeface="Aptos" panose="020B0004020202020204" pitchFamily="34" charset="0"/>
                <a:cs typeface="Times New Roman" panose="02020603050405020304" pitchFamily="18" charset="0"/>
              </a:rPr>
              <a:t>A teacher might praise a student for completing their work on time or for showing kindness to a classmate. Compliments like Great job! I'm really impressed by your effort</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or </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You’re really focusing well today! encourage the student to repeat the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buFont typeface="Wingdings" panose="05000000000000000000" pitchFamily="2" charset="2"/>
              <a:buChar char="ü"/>
            </a:pPr>
            <a:r>
              <a:rPr lang="en-RW" sz="2400" dirty="0">
                <a:effectLst/>
                <a:latin typeface="Times New Roman" panose="02020603050405020304" pitchFamily="18" charset="0"/>
                <a:ea typeface="Aptos" panose="020B0004020202020204" pitchFamily="34" charset="0"/>
                <a:cs typeface="Times New Roman" panose="02020603050405020304" pitchFamily="18" charset="0"/>
              </a:rPr>
              <a:t>At the end of the week or month, students who have shown consistent effort, good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or academic improvement might receive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awards:</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"Student of the Month" awards, or other forms of recognition</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r>
              <a:rPr lang="en-US" sz="2400" b="1" dirty="0">
                <a:latin typeface="Times New Roman" panose="02020603050405020304" pitchFamily="18" charset="0"/>
                <a:cs typeface="Times New Roman" panose="02020603050405020304" pitchFamily="18" charset="0"/>
              </a:rPr>
              <a:t>N</a:t>
            </a:r>
            <a:r>
              <a:rPr lang="en-US" sz="2400" b="1" dirty="0"/>
              <a:t>egative reinforcement:</a:t>
            </a:r>
          </a:p>
          <a:p>
            <a:pPr algn="just">
              <a:buFont typeface="Wingdings" panose="05000000000000000000" pitchFamily="2" charset="2"/>
              <a:buChar char="ü"/>
            </a:pPr>
            <a:r>
              <a:rPr lang="en-RW" sz="2400" dirty="0">
                <a:effectLst/>
                <a:latin typeface="Times New Roman" panose="02020603050405020304" pitchFamily="18" charset="0"/>
                <a:ea typeface="Aptos" panose="020B0004020202020204" pitchFamily="34" charset="0"/>
                <a:cs typeface="Times New Roman" panose="02020603050405020304" pitchFamily="18" charset="0"/>
              </a:rPr>
              <a:t>If a student consistently turns in assignments on time, the teacher might reduce the amount of homework assigned to that student, thereby reinforcing the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of punctuality and responsibility</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buFont typeface="Wingdings" panose="05000000000000000000" pitchFamily="2" charset="2"/>
              <a:buChar char="ü"/>
            </a:pPr>
            <a:r>
              <a:rPr lang="en-RW" sz="2400" dirty="0">
                <a:effectLst/>
                <a:latin typeface="Times New Roman" panose="02020603050405020304" pitchFamily="18" charset="0"/>
                <a:ea typeface="Aptos" panose="020B0004020202020204" pitchFamily="34" charset="0"/>
                <a:cs typeface="Times New Roman" panose="02020603050405020304" pitchFamily="18" charset="0"/>
              </a:rPr>
              <a:t>If a student is in a timeout for misbehaving but then demonstrates improved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the teacher may choose to end the timeout earlier than expected, thus reinforcing the positive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US" sz="2400" dirty="0">
                <a:latin typeface="Times New Roman" panose="02020603050405020304" pitchFamily="18" charset="0"/>
                <a:ea typeface="Aptos" panose="020B0004020202020204" pitchFamily="34" charset="0"/>
                <a:cs typeface="Times New Roman" panose="02020603050405020304" pitchFamily="18" charset="0"/>
              </a:rPr>
              <a:t>.</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both cases (positive reinforcement and negative reinforcement) , the reinforcement makes it more likely that </a:t>
            </a:r>
            <a:r>
              <a:rPr lang="en-US" sz="2400" b="1" dirty="0">
                <a:latin typeface="Times New Roman" panose="02020603050405020304" pitchFamily="18" charset="0"/>
                <a:cs typeface="Times New Roman" panose="02020603050405020304" pitchFamily="18" charset="0"/>
              </a:rPr>
              <a:t>behavior will occur again in the future.</a:t>
            </a:r>
          </a:p>
          <a:p>
            <a:endParaRPr lang="en-US" dirty="0"/>
          </a:p>
        </p:txBody>
      </p:sp>
    </p:spTree>
    <p:extLst>
      <p:ext uri="{BB962C8B-B14F-4D97-AF65-F5344CB8AC3E}">
        <p14:creationId xmlns:p14="http://schemas.microsoft.com/office/powerpoint/2010/main" val="1411607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Negative and positive reinforcement</a:t>
            </a:r>
          </a:p>
        </p:txBody>
      </p:sp>
      <p:sp>
        <p:nvSpPr>
          <p:cNvPr id="3" name="Content Placeholder 2"/>
          <p:cNvSpPr>
            <a:spLocks noGrp="1"/>
          </p:cNvSpPr>
          <p:nvPr>
            <p:ph idx="1"/>
          </p:nvPr>
        </p:nvSpPr>
        <p:spPr>
          <a:xfrm>
            <a:off x="838200" y="1825625"/>
            <a:ext cx="9849465" cy="4752156"/>
          </a:xfrm>
        </p:spPr>
        <p:txBody>
          <a:bodyPr>
            <a:normAutofit/>
          </a:bodyPr>
          <a:lstStyle/>
          <a:p>
            <a:pPr algn="just"/>
            <a:r>
              <a:rPr lang="en-US" sz="2400" dirty="0"/>
              <a:t>Although the distinction between reinforcement (which increases behavior) and punishment (which decreases it) is usually clear, </a:t>
            </a:r>
          </a:p>
          <a:p>
            <a:pPr algn="just"/>
            <a:r>
              <a:rPr lang="en-US" sz="2400" dirty="0"/>
              <a:t>In some cases, it is </a:t>
            </a:r>
            <a:r>
              <a:rPr lang="en-US" sz="2400" b="1" dirty="0"/>
              <a:t>difficult to determine whether a reinforcer is positive or negative</a:t>
            </a:r>
            <a:r>
              <a:rPr lang="en-US" sz="2400" dirty="0"/>
              <a:t>.</a:t>
            </a:r>
          </a:p>
          <a:p>
            <a:pPr algn="just"/>
            <a:r>
              <a:rPr lang="en-US" sz="2400" dirty="0"/>
              <a:t>For example, on a hot day, a </a:t>
            </a:r>
            <a:r>
              <a:rPr lang="en-US" sz="2400" b="1" dirty="0"/>
              <a:t>cool breeze </a:t>
            </a:r>
            <a:r>
              <a:rPr lang="en-US" sz="2400" dirty="0"/>
              <a:t>(gentle wind) could be seen as a </a:t>
            </a:r>
            <a:r>
              <a:rPr lang="en-US" sz="2400" b="1" dirty="0"/>
              <a:t>positive reinforcer </a:t>
            </a:r>
            <a:r>
              <a:rPr lang="en-US" sz="2400" dirty="0"/>
              <a:t>(because it brings in cool air) or </a:t>
            </a:r>
            <a:r>
              <a:rPr lang="en-US" sz="2400" b="1" dirty="0"/>
              <a:t>a negative reinforcer </a:t>
            </a:r>
            <a:r>
              <a:rPr lang="en-US" sz="2400" dirty="0"/>
              <a:t>(because it removes hot air). </a:t>
            </a:r>
          </a:p>
          <a:p>
            <a:pPr algn="just"/>
            <a:r>
              <a:rPr lang="en-US" sz="2400" dirty="0"/>
              <a:t>In other cases, </a:t>
            </a:r>
            <a:r>
              <a:rPr lang="en-US" sz="2400" b="1" dirty="0"/>
              <a:t>reinforcement can be both positive and negative</a:t>
            </a:r>
            <a:r>
              <a:rPr lang="en-US" sz="2400" dirty="0"/>
              <a:t>. </a:t>
            </a:r>
          </a:p>
          <a:p>
            <a:pPr algn="just"/>
            <a:r>
              <a:rPr lang="en-US" sz="2400" dirty="0"/>
              <a:t>One may </a:t>
            </a:r>
            <a:r>
              <a:rPr lang="en-US" sz="2400" b="1" dirty="0"/>
              <a:t>smoke a cigarette </a:t>
            </a:r>
            <a:r>
              <a:rPr lang="en-US" sz="2400" dirty="0"/>
              <a:t>both because it brings pleasure (</a:t>
            </a:r>
            <a:r>
              <a:rPr lang="en-US" sz="2400" b="1" dirty="0"/>
              <a:t>positive reinforcement</a:t>
            </a:r>
            <a:r>
              <a:rPr lang="en-US" sz="2400" dirty="0"/>
              <a:t>) and because it eliminates the craving (strong desire) for nicotine (</a:t>
            </a:r>
            <a:r>
              <a:rPr lang="en-US" sz="2400" b="1" dirty="0"/>
              <a:t>negative reinforcement</a:t>
            </a:r>
            <a:r>
              <a:rPr lang="en-US" sz="2400" dirty="0"/>
              <a:t>).</a:t>
            </a:r>
          </a:p>
          <a:p>
            <a:endParaRPr lang="en-US" sz="2400" dirty="0"/>
          </a:p>
        </p:txBody>
      </p:sp>
    </p:spTree>
    <p:extLst>
      <p:ext uri="{BB962C8B-B14F-4D97-AF65-F5344CB8AC3E}">
        <p14:creationId xmlns:p14="http://schemas.microsoft.com/office/powerpoint/2010/main" val="2406807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3600" b="1" dirty="0">
                <a:latin typeface="Times New Roman" panose="02020603050405020304" pitchFamily="18" charset="0"/>
                <a:cs typeface="Times New Roman" panose="02020603050405020304" pitchFamily="18" charset="0"/>
              </a:rPr>
              <a:t>Continuous and partial reinforcement</a:t>
            </a:r>
            <a:br>
              <a:rPr lang="en-US" b="1" dirty="0"/>
            </a:br>
            <a:endParaRPr lang="en-US" dirty="0"/>
          </a:p>
        </p:txBody>
      </p:sp>
      <p:sp>
        <p:nvSpPr>
          <p:cNvPr id="3" name="Content Placeholder 2"/>
          <p:cNvSpPr>
            <a:spLocks noGrp="1"/>
          </p:cNvSpPr>
          <p:nvPr>
            <p:ph idx="1"/>
          </p:nvPr>
        </p:nvSpPr>
        <p:spPr>
          <a:xfrm>
            <a:off x="838200" y="1825624"/>
            <a:ext cx="10055942" cy="4938969"/>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One way to expand the use of operant learning is to </a:t>
            </a:r>
            <a:r>
              <a:rPr lang="en-US" sz="2400" b="1" dirty="0">
                <a:latin typeface="Times New Roman" panose="02020603050405020304" pitchFamily="18" charset="0"/>
                <a:cs typeface="Times New Roman" panose="02020603050405020304" pitchFamily="18" charset="0"/>
              </a:rPr>
              <a:t>modify the schedule </a:t>
            </a:r>
            <a:r>
              <a:rPr lang="en-US" sz="2400" dirty="0">
                <a:latin typeface="Times New Roman" panose="02020603050405020304" pitchFamily="18" charset="0"/>
                <a:cs typeface="Times New Roman" panose="02020603050405020304" pitchFamily="18" charset="0"/>
              </a:rPr>
              <a:t>on which the reinforcement is applied. </a:t>
            </a:r>
          </a:p>
          <a:p>
            <a:pPr algn="just"/>
            <a:r>
              <a:rPr lang="en-RW" sz="2400" dirty="0">
                <a:effectLst/>
                <a:latin typeface="Times New Roman" panose="02020603050405020304" pitchFamily="18" charset="0"/>
                <a:ea typeface="Aptos" panose="020B0004020202020204" pitchFamily="34" charset="0"/>
                <a:cs typeface="Times New Roman" panose="02020603050405020304" pitchFamily="18" charset="0"/>
              </a:rPr>
              <a:t>There are two main types of reinforcement schedules: </a:t>
            </a:r>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continuous reinforcement</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partial reinforcement </a:t>
            </a:r>
            <a:endParaRPr lang="en-US" sz="2400" b="1"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a:t>
            </a:r>
            <a:r>
              <a:rPr lang="en-US" sz="2400" b="1" dirty="0">
                <a:latin typeface="Times New Roman" panose="02020603050405020304" pitchFamily="18" charset="0"/>
                <a:cs typeface="Times New Roman" panose="02020603050405020304" pitchFamily="18" charset="0"/>
              </a:rPr>
              <a:t>continuous reinforcement</a:t>
            </a:r>
            <a:r>
              <a:rPr lang="en-US" sz="2400" dirty="0">
                <a:latin typeface="Times New Roman" panose="02020603050405020304" pitchFamily="18" charset="0"/>
                <a:cs typeface="Times New Roman" panose="02020603050405020304" pitchFamily="18" charset="0"/>
              </a:rPr>
              <a:t>,  the desired behavior is reinforced every time it occurs. </a:t>
            </a:r>
          </a:p>
          <a:p>
            <a:pPr algn="just"/>
            <a:r>
              <a:rPr lang="en-US" sz="2400" dirty="0">
                <a:latin typeface="Times New Roman" panose="02020603050405020304" pitchFamily="18" charset="0"/>
                <a:cs typeface="Times New Roman" panose="02020603050405020304" pitchFamily="18" charset="0"/>
              </a:rPr>
              <a:t>For instance, whenever the child gets good marks, he/she gets a biscuit. </a:t>
            </a:r>
          </a:p>
          <a:p>
            <a:pPr algn="just"/>
            <a:r>
              <a:rPr lang="en-RW" sz="2400" dirty="0">
                <a:effectLst/>
                <a:latin typeface="Times New Roman" panose="02020603050405020304" pitchFamily="18" charset="0"/>
                <a:ea typeface="Aptos" panose="020B0004020202020204" pitchFamily="34" charset="0"/>
                <a:cs typeface="Times New Roman" panose="02020603050405020304" pitchFamily="18" charset="0"/>
              </a:rPr>
              <a:t>A student receives praise every time they turn in their homework on time.</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Continuous reinforcement results in relatively </a:t>
            </a:r>
            <a:r>
              <a:rPr lang="en-US" sz="2400" b="1" dirty="0">
                <a:latin typeface="Times New Roman" panose="02020603050405020304" pitchFamily="18" charset="0"/>
                <a:cs typeface="Times New Roman" panose="02020603050405020304" pitchFamily="18" charset="0"/>
              </a:rPr>
              <a:t>fast learning </a:t>
            </a:r>
            <a:r>
              <a:rPr lang="en-US" sz="2400" dirty="0">
                <a:latin typeface="Times New Roman" panose="02020603050405020304" pitchFamily="18" charset="0"/>
                <a:cs typeface="Times New Roman" panose="02020603050405020304" pitchFamily="18" charset="0"/>
              </a:rPr>
              <a:t>but also </a:t>
            </a:r>
            <a:r>
              <a:rPr lang="en-US" sz="2400" b="1" dirty="0">
                <a:latin typeface="Times New Roman" panose="02020603050405020304" pitchFamily="18" charset="0"/>
                <a:cs typeface="Times New Roman" panose="02020603050405020304" pitchFamily="18" charset="0"/>
              </a:rPr>
              <a:t>rapid extinction </a:t>
            </a:r>
            <a:r>
              <a:rPr lang="en-US" sz="2400" dirty="0">
                <a:latin typeface="Times New Roman" panose="02020603050405020304" pitchFamily="18" charset="0"/>
                <a:cs typeface="Times New Roman" panose="02020603050405020304" pitchFamily="18" charset="0"/>
              </a:rPr>
              <a:t>of the desired behavior once the reinforcer disappears. </a:t>
            </a:r>
          </a:p>
          <a:p>
            <a:pPr algn="just"/>
            <a:r>
              <a:rPr lang="en-US" sz="2400" dirty="0">
                <a:latin typeface="Times New Roman" panose="02020603050405020304" pitchFamily="18" charset="0"/>
                <a:cs typeface="Times New Roman" panose="02020603050405020304" pitchFamily="18" charset="0"/>
              </a:rPr>
              <a:t>The problem is that because the organism is used to receiving the reinforcement after every behavior, </a:t>
            </a:r>
            <a:r>
              <a:rPr lang="en-US" sz="2400" b="1" dirty="0">
                <a:latin typeface="Times New Roman" panose="02020603050405020304" pitchFamily="18" charset="0"/>
                <a:cs typeface="Times New Roman" panose="02020603050405020304" pitchFamily="18" charset="0"/>
              </a:rPr>
              <a:t>the responder may give up quickly when it doesn’t appear</a:t>
            </a:r>
            <a:r>
              <a:rPr lang="en-US" sz="2400" dirty="0">
                <a:latin typeface="Times New Roman" panose="02020603050405020304" pitchFamily="18" charset="0"/>
                <a:cs typeface="Times New Roman" panose="02020603050405020304" pitchFamily="18" charset="0"/>
              </a:rPr>
              <a:t>.</a:t>
            </a:r>
          </a:p>
          <a:p>
            <a:pPr algn="just"/>
            <a:endParaRPr lang="en-US" sz="2400" dirty="0"/>
          </a:p>
        </p:txBody>
      </p:sp>
    </p:spTree>
    <p:extLst>
      <p:ext uri="{BB962C8B-B14F-4D97-AF65-F5344CB8AC3E}">
        <p14:creationId xmlns:p14="http://schemas.microsoft.com/office/powerpoint/2010/main" val="4288511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Partial reinforcement</a:t>
            </a:r>
            <a:endParaRPr lang="en-US" sz="3200" dirty="0"/>
          </a:p>
        </p:txBody>
      </p:sp>
      <p:sp>
        <p:nvSpPr>
          <p:cNvPr id="3" name="Content Placeholder 2"/>
          <p:cNvSpPr>
            <a:spLocks noGrp="1"/>
          </p:cNvSpPr>
          <p:nvPr>
            <p:ph idx="1"/>
          </p:nvPr>
        </p:nvSpPr>
        <p:spPr>
          <a:xfrm>
            <a:off x="838199" y="1825625"/>
            <a:ext cx="9859297" cy="4850478"/>
          </a:xfrm>
        </p:spPr>
        <p:txBody>
          <a:bodyPr>
            <a:noAutofit/>
          </a:bodyPr>
          <a:lstStyle/>
          <a:p>
            <a:pPr algn="just"/>
            <a:r>
              <a:rPr lang="en-RW" sz="2400" dirty="0">
                <a:effectLst/>
                <a:latin typeface="Times New Roman" panose="02020603050405020304" pitchFamily="18" charset="0"/>
                <a:ea typeface="Aptos" panose="020B0004020202020204" pitchFamily="34" charset="0"/>
                <a:cs typeface="Times New Roman" panose="02020603050405020304" pitchFamily="18" charset="0"/>
              </a:rPr>
              <a:t>In </a:t>
            </a:r>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partial reinforcement</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desired</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is reinforced only some of the time, not every time it occurs. </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400" b="1" dirty="0">
                <a:effectLst/>
                <a:latin typeface="Times New Roman" panose="02020603050405020304" pitchFamily="18" charset="0"/>
                <a:ea typeface="Aptos" panose="020B0004020202020204" pitchFamily="34" charset="0"/>
                <a:cs typeface="Times New Roman" panose="02020603050405020304" pitchFamily="18" charset="0"/>
              </a:rPr>
              <a:t>P</a:t>
            </a:r>
            <a:r>
              <a:rPr lang="en-RW" sz="2400" b="1" dirty="0" err="1">
                <a:effectLst/>
                <a:latin typeface="Times New Roman" panose="02020603050405020304" pitchFamily="18" charset="0"/>
                <a:ea typeface="Aptos" panose="020B0004020202020204" pitchFamily="34" charset="0"/>
                <a:cs typeface="Times New Roman" panose="02020603050405020304" pitchFamily="18" charset="0"/>
              </a:rPr>
              <a:t>artial</a:t>
            </a:r>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 reinforcement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occurs at irregular intervals: </a:t>
            </a:r>
            <a:r>
              <a:rPr lang="en-US" sz="2400" i="1" dirty="0">
                <a:latin typeface="Times New Roman" panose="02020603050405020304" pitchFamily="18" charset="0"/>
                <a:cs typeface="Times New Roman" panose="02020603050405020304" pitchFamily="18" charset="0"/>
              </a:rPr>
              <a:t>the responses are sometimes reinforced, and sometimes not</a:t>
            </a:r>
            <a:r>
              <a:rPr lang="en-US" sz="2400" dirty="0">
                <a:latin typeface="Times New Roman" panose="02020603050405020304" pitchFamily="18" charset="0"/>
                <a:cs typeface="Times New Roman" panose="02020603050405020304" pitchFamily="18" charset="0"/>
              </a:rPr>
              <a:t>.</a:t>
            </a:r>
          </a:p>
          <a:p>
            <a:pPr algn="just"/>
            <a:r>
              <a:rPr lang="en-RW" sz="2400" dirty="0">
                <a:effectLst/>
                <a:latin typeface="Times New Roman" panose="02020603050405020304" pitchFamily="18" charset="0"/>
                <a:ea typeface="Aptos" panose="020B0004020202020204" pitchFamily="34" charset="0"/>
                <a:cs typeface="Times New Roman" panose="02020603050405020304" pitchFamily="18" charset="0"/>
              </a:rPr>
              <a:t>A student may receive praise for their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occasionally, but not every single time they act appropriately. </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RW" sz="2400" dirty="0">
                <a:effectLst/>
                <a:latin typeface="Times New Roman" panose="02020603050405020304" pitchFamily="18" charset="0"/>
                <a:ea typeface="Aptos" panose="020B0004020202020204" pitchFamily="34" charset="0"/>
                <a:cs typeface="Times New Roman" panose="02020603050405020304" pitchFamily="18" charset="0"/>
              </a:rPr>
              <a:t>A student might be given a reward (like extra recess time or a privilege) on an unpredictable schedule, making it less predictable when they will earn it. This encourages the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to continue because the student is unsure when the next reward will come.</a:t>
            </a:r>
          </a:p>
          <a:p>
            <a:pPr algn="just"/>
            <a:endParaRPr lang="en-US" sz="24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6012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17E1-2E4C-9C40-1F04-287058CF9E5C}"/>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Theories of learning: Unit content</a:t>
            </a:r>
            <a:endParaRPr lang="en-RW"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245C008-A96F-289E-3B61-C3C3EEF4BEF9}"/>
              </a:ext>
            </a:extLst>
          </p:cNvPr>
          <p:cNvSpPr>
            <a:spLocks noGrp="1"/>
          </p:cNvSpPr>
          <p:nvPr>
            <p:ph idx="1"/>
          </p:nvPr>
        </p:nvSpPr>
        <p:spPr/>
        <p:txBody>
          <a:bodyPr/>
          <a:lstStyle/>
          <a:p>
            <a:r>
              <a:rPr lang="en-US" sz="2400" dirty="0">
                <a:cs typeface="Times New Roman" panose="02020603050405020304" pitchFamily="18" charset="0"/>
              </a:rPr>
              <a:t>Behaviorism: Classical conditioning and Operant conditioning </a:t>
            </a:r>
          </a:p>
          <a:p>
            <a:r>
              <a:rPr lang="en-US" sz="2400" dirty="0">
                <a:cs typeface="Times New Roman" panose="02020603050405020304" pitchFamily="18" charset="0"/>
              </a:rPr>
              <a:t>Cognitivism</a:t>
            </a:r>
          </a:p>
          <a:p>
            <a:r>
              <a:rPr lang="en-US" sz="2400" dirty="0">
                <a:cs typeface="Times New Roman" panose="02020603050405020304" pitchFamily="18" charset="0"/>
              </a:rPr>
              <a:t>Constructivism</a:t>
            </a:r>
          </a:p>
          <a:p>
            <a:r>
              <a:rPr lang="en-US" sz="2400" dirty="0">
                <a:cs typeface="Times New Roman" panose="02020603050405020304" pitchFamily="18" charset="0"/>
              </a:rPr>
              <a:t>Socio-constructivism </a:t>
            </a:r>
          </a:p>
          <a:p>
            <a:r>
              <a:rPr lang="en-US" sz="2400" dirty="0">
                <a:cs typeface="Times New Roman" panose="02020603050405020304" pitchFamily="18" charset="0"/>
              </a:rPr>
              <a:t>Socio-cultural  theory and </a:t>
            </a:r>
          </a:p>
          <a:p>
            <a:r>
              <a:rPr lang="en-US" sz="2400" dirty="0">
                <a:cs typeface="Times New Roman" panose="02020603050405020304" pitchFamily="18" charset="0"/>
              </a:rPr>
              <a:t>Social learning theory</a:t>
            </a:r>
            <a:endParaRPr lang="en-US" sz="2400" dirty="0"/>
          </a:p>
          <a:p>
            <a:endParaRPr lang="en-RW" dirty="0"/>
          </a:p>
        </p:txBody>
      </p:sp>
    </p:spTree>
    <p:extLst>
      <p:ext uri="{BB962C8B-B14F-4D97-AF65-F5344CB8AC3E}">
        <p14:creationId xmlns:p14="http://schemas.microsoft.com/office/powerpoint/2010/main" val="880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6D22-84BA-BFFB-C11D-0C076BFA0A3C}"/>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Partial reinforcement</a:t>
            </a:r>
            <a:endParaRPr lang="en-RW" sz="3200" dirty="0"/>
          </a:p>
        </p:txBody>
      </p:sp>
      <p:sp>
        <p:nvSpPr>
          <p:cNvPr id="3" name="Content Placeholder 2">
            <a:extLst>
              <a:ext uri="{FF2B5EF4-FFF2-40B4-BE49-F238E27FC236}">
                <a16:creationId xmlns:a16="http://schemas.microsoft.com/office/drawing/2014/main" id="{AFDAB800-DCAD-991B-BBE6-4B0B03D7FCC0}"/>
              </a:ext>
            </a:extLst>
          </p:cNvPr>
          <p:cNvSpPr>
            <a:spLocks noGrp="1"/>
          </p:cNvSpPr>
          <p:nvPr>
            <p:ph idx="1"/>
          </p:nvPr>
        </p:nvSpPr>
        <p:spPr/>
        <p:txBody>
          <a:bodyPr/>
          <a:lstStyle/>
          <a:p>
            <a:pPr algn="just"/>
            <a:r>
              <a:rPr lang="en-US" sz="2400" dirty="0"/>
              <a:t>In comparison to continuous reinforcement, partial reinforcement schedules lead to </a:t>
            </a:r>
            <a:r>
              <a:rPr lang="en-US" sz="2400" b="1" dirty="0"/>
              <a:t>slower initial learning</a:t>
            </a:r>
            <a:r>
              <a:rPr lang="en-US" sz="2400" dirty="0"/>
              <a:t>, but they also lead to </a:t>
            </a:r>
            <a:r>
              <a:rPr lang="en-US" sz="2400" b="1" dirty="0"/>
              <a:t>greater resistance to extinction.</a:t>
            </a:r>
          </a:p>
          <a:p>
            <a:pPr algn="just"/>
            <a:r>
              <a:rPr lang="en-US" sz="2400" dirty="0"/>
              <a:t>Because the reinforcement does not appear after every behavior, it takes longer for the individual to determine that the reward is no longer coming, and thus extinction is slower.</a:t>
            </a:r>
          </a:p>
          <a:p>
            <a:endParaRPr lang="en-RW" dirty="0"/>
          </a:p>
        </p:txBody>
      </p:sp>
    </p:spTree>
    <p:extLst>
      <p:ext uri="{BB962C8B-B14F-4D97-AF65-F5344CB8AC3E}">
        <p14:creationId xmlns:p14="http://schemas.microsoft.com/office/powerpoint/2010/main" val="3752913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81000"/>
            <a:ext cx="10154265" cy="1143000"/>
          </a:xfrm>
        </p:spPr>
        <p:txBody>
          <a:bodyPr>
            <a:normAutofit fontScale="90000"/>
          </a:bodyPr>
          <a:lstStyle/>
          <a:p>
            <a:br>
              <a:rPr lang="en-US" sz="3600" b="1" dirty="0"/>
            </a:br>
            <a:r>
              <a:rPr lang="en-US" sz="3600" b="1" dirty="0"/>
              <a:t>The four types of partial reinforcement schedules</a:t>
            </a:r>
            <a:br>
              <a:rPr lang="en-US" dirty="0"/>
            </a:br>
            <a:endParaRPr lang="en-US" dirty="0"/>
          </a:p>
        </p:txBody>
      </p:sp>
      <p:sp>
        <p:nvSpPr>
          <p:cNvPr id="4" name="Content Placeholder 3">
            <a:extLst>
              <a:ext uri="{FF2B5EF4-FFF2-40B4-BE49-F238E27FC236}">
                <a16:creationId xmlns:a16="http://schemas.microsoft.com/office/drawing/2014/main" id="{6E7B51F4-2436-0B4D-FEA1-1C0EF449647B}"/>
              </a:ext>
            </a:extLst>
          </p:cNvPr>
          <p:cNvSpPr>
            <a:spLocks noGrp="1"/>
          </p:cNvSpPr>
          <p:nvPr>
            <p:ph idx="1"/>
          </p:nvPr>
        </p:nvSpPr>
        <p:spPr/>
        <p:txBody>
          <a:bodyPr/>
          <a:lstStyle/>
          <a:p>
            <a:pPr algn="just"/>
            <a:r>
              <a:rPr lang="en-US" sz="2400" dirty="0">
                <a:latin typeface="Times New Roman" panose="02020603050405020304" pitchFamily="18" charset="0"/>
                <a:cs typeface="Times New Roman" panose="02020603050405020304" pitchFamily="18" charset="0"/>
              </a:rPr>
              <a:t>Partial reinforcement schedules are determined by whether the reinforcement is presented on the basis of the time that elapses between reinforcements (</a:t>
            </a:r>
            <a:r>
              <a:rPr lang="en-US" sz="2400" b="1" dirty="0">
                <a:latin typeface="Times New Roman" panose="02020603050405020304" pitchFamily="18" charset="0"/>
                <a:cs typeface="Times New Roman" panose="02020603050405020304" pitchFamily="18" charset="0"/>
              </a:rPr>
              <a:t>interval</a:t>
            </a:r>
            <a:r>
              <a:rPr lang="en-US" sz="2400" dirty="0">
                <a:latin typeface="Times New Roman" panose="02020603050405020304" pitchFamily="18" charset="0"/>
                <a:cs typeface="Times New Roman" panose="02020603050405020304" pitchFamily="18" charset="0"/>
              </a:rPr>
              <a:t>) or on the basis of the number of responses that the organism engages in (</a:t>
            </a:r>
            <a:r>
              <a:rPr lang="en-US" sz="2400" b="1" dirty="0">
                <a:latin typeface="Times New Roman" panose="02020603050405020304" pitchFamily="18" charset="0"/>
                <a:cs typeface="Times New Roman" panose="02020603050405020304" pitchFamily="18" charset="0"/>
              </a:rPr>
              <a:t>ratio</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They are:</a:t>
            </a:r>
          </a:p>
          <a:p>
            <a:pPr algn="just"/>
            <a:r>
              <a:rPr lang="en-US" sz="2400" b="1" dirty="0">
                <a:latin typeface="Times New Roman" panose="02020603050405020304" pitchFamily="18" charset="0"/>
                <a:cs typeface="Times New Roman" panose="02020603050405020304" pitchFamily="18" charset="0"/>
              </a:rPr>
              <a:t>Fixed-ratio schedule </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Variable-ratio schedule</a:t>
            </a:r>
            <a:r>
              <a:rPr lang="en-US" sz="2400" dirty="0">
                <a:latin typeface="Times New Roman" panose="02020603050405020304" pitchFamily="18" charset="0"/>
                <a:cs typeface="Times New Roman" panose="02020603050405020304" pitchFamily="18" charset="0"/>
              </a:rPr>
              <a:t> </a:t>
            </a:r>
          </a:p>
          <a:p>
            <a:pPr algn="just"/>
            <a:r>
              <a:rPr lang="en-US" sz="2400" b="1" dirty="0">
                <a:latin typeface="Times New Roman" panose="02020603050405020304" pitchFamily="18" charset="0"/>
                <a:cs typeface="Times New Roman" panose="02020603050405020304" pitchFamily="18" charset="0"/>
              </a:rPr>
              <a:t>Fixed-interval schedule</a:t>
            </a:r>
            <a:r>
              <a:rPr lang="en-US" sz="2400" dirty="0">
                <a:latin typeface="Times New Roman" panose="02020603050405020304" pitchFamily="18" charset="0"/>
                <a:cs typeface="Times New Roman" panose="02020603050405020304" pitchFamily="18" charset="0"/>
              </a:rPr>
              <a:t> </a:t>
            </a:r>
          </a:p>
          <a:p>
            <a:pPr algn="just"/>
            <a:r>
              <a:rPr lang="en-US" sz="2400" b="1" dirty="0">
                <a:latin typeface="Times New Roman" panose="02020603050405020304" pitchFamily="18" charset="0"/>
                <a:cs typeface="Times New Roman" panose="02020603050405020304" pitchFamily="18" charset="0"/>
              </a:rPr>
              <a:t>Variable-interval schedule</a:t>
            </a:r>
            <a:endParaRPr lang="en-US" sz="2400" dirty="0">
              <a:latin typeface="Times New Roman" panose="02020603050405020304" pitchFamily="18" charset="0"/>
              <a:cs typeface="Times New Roman" panose="02020603050405020304" pitchFamily="18" charset="0"/>
            </a:endParaRPr>
          </a:p>
          <a:p>
            <a:endParaRPr lang="en-RW" dirty="0"/>
          </a:p>
        </p:txBody>
      </p:sp>
    </p:spTree>
    <p:extLst>
      <p:ext uri="{BB962C8B-B14F-4D97-AF65-F5344CB8AC3E}">
        <p14:creationId xmlns:p14="http://schemas.microsoft.com/office/powerpoint/2010/main" val="3924611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Types of partial reinforcement schedules</a:t>
            </a:r>
            <a:br>
              <a:rPr lang="en-US" sz="3200" dirty="0"/>
            </a:br>
            <a:endParaRPr lang="en-US" sz="3200" dirty="0"/>
          </a:p>
        </p:txBody>
      </p:sp>
      <p:sp>
        <p:nvSpPr>
          <p:cNvPr id="3" name="Content Placeholder 2"/>
          <p:cNvSpPr>
            <a:spLocks noGrp="1"/>
          </p:cNvSpPr>
          <p:nvPr>
            <p:ph idx="1"/>
          </p:nvPr>
        </p:nvSpPr>
        <p:spPr>
          <a:xfrm>
            <a:off x="838200" y="1825625"/>
            <a:ext cx="9819968" cy="4771820"/>
          </a:xfrm>
        </p:spPr>
        <p:txBody>
          <a:bodyPr>
            <a:normAutofit lnSpcReduction="10000"/>
          </a:bodyPr>
          <a:lstStyle/>
          <a:p>
            <a:pPr algn="just">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In a fixed-ratio schedule</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a behavior is reinforced after a specific number of responses or </a:t>
            </a:r>
            <a:r>
              <a:rPr lang="en-US" sz="2600" dirty="0">
                <a:latin typeface="Times New Roman" panose="02020603050405020304" pitchFamily="18" charset="0"/>
                <a:cs typeface="Times New Roman" panose="02020603050405020304" pitchFamily="18" charset="0"/>
              </a:rPr>
              <a:t>reinforcement is provided after a set number of responses or behaviors. For instance, </a:t>
            </a:r>
          </a:p>
          <a:p>
            <a:pPr algn="jus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 student gets a small prize of a pen for example after completing 5 math problems correctly. </a:t>
            </a:r>
          </a:p>
          <a:p>
            <a:pPr algn="jus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 student receives a notebook after every 10 books they read or after every 10 assignments they complete.</a:t>
            </a:r>
          </a:p>
          <a:p>
            <a:pPr algn="just"/>
            <a:r>
              <a:rPr lang="en-US" sz="2600" b="1" dirty="0">
                <a:latin typeface="Times New Roman" panose="02020603050405020304" pitchFamily="18" charset="0"/>
                <a:cs typeface="Times New Roman" panose="02020603050405020304" pitchFamily="18" charset="0"/>
              </a:rPr>
              <a:t>Impact in the classroom</a:t>
            </a:r>
            <a:r>
              <a:rPr lang="en-US" sz="2600" dirty="0">
                <a:latin typeface="Times New Roman" panose="02020603050405020304" pitchFamily="18" charset="0"/>
                <a:cs typeface="Times New Roman" panose="02020603050405020304" pitchFamily="18" charset="0"/>
              </a:rPr>
              <a:t>: This type of reinforcement leads to a high rate of response, as students know exactly what they need to do to get the reward. </a:t>
            </a:r>
          </a:p>
          <a:p>
            <a:pPr algn="just"/>
            <a:r>
              <a:rPr lang="en-US" sz="2600" dirty="0">
                <a:latin typeface="Times New Roman" panose="02020603050405020304" pitchFamily="18" charset="0"/>
                <a:cs typeface="Times New Roman" panose="02020603050405020304" pitchFamily="18" charset="0"/>
              </a:rPr>
              <a:t>However, once the student earns the reward, they might take a short break before resuming work, as the reinforcement is predictable.</a:t>
            </a:r>
          </a:p>
          <a:p>
            <a:endParaRPr lang="en-US" dirty="0"/>
          </a:p>
        </p:txBody>
      </p:sp>
    </p:spTree>
    <p:extLst>
      <p:ext uri="{BB962C8B-B14F-4D97-AF65-F5344CB8AC3E}">
        <p14:creationId xmlns:p14="http://schemas.microsoft.com/office/powerpoint/2010/main" val="366395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Types of partial reinforcement schedules</a:t>
            </a:r>
            <a:endParaRPr lang="en-US" sz="3200" dirty="0"/>
          </a:p>
        </p:txBody>
      </p:sp>
      <p:sp>
        <p:nvSpPr>
          <p:cNvPr id="3" name="Content Placeholder 2"/>
          <p:cNvSpPr>
            <a:spLocks noGrp="1"/>
          </p:cNvSpPr>
          <p:nvPr>
            <p:ph idx="1"/>
          </p:nvPr>
        </p:nvSpPr>
        <p:spPr>
          <a:xfrm>
            <a:off x="838200" y="1504335"/>
            <a:ext cx="9800303" cy="5083278"/>
          </a:xfrm>
        </p:spPr>
        <p:txBody>
          <a:bodyPr>
            <a:normAutofit/>
          </a:bodyPr>
          <a:lstStyle/>
          <a:p>
            <a:pPr algn="just">
              <a:buFont typeface="Wingdings" panose="05000000000000000000" pitchFamily="2" charset="2"/>
              <a:buChar char="q"/>
            </a:pPr>
            <a:r>
              <a:rPr lang="en-US" sz="2400" b="1" dirty="0"/>
              <a:t>A variable-ratio schedule</a:t>
            </a:r>
            <a:r>
              <a:rPr lang="en-US" sz="2400" dirty="0"/>
              <a:t> provides reinforcers after a specific but average number of responses or Reinforcement is provided after an unpredictable number of responses or behaviors. The number of responses needed to get reinforced varies around an average </a:t>
            </a:r>
          </a:p>
          <a:p>
            <a:pPr algn="just">
              <a:buFont typeface="Arial" panose="020B0604020202020204" pitchFamily="34" charset="0"/>
              <a:buChar char="•"/>
            </a:pPr>
            <a:r>
              <a:rPr lang="en-US" sz="2400" dirty="0"/>
              <a:t>A teacher randomly praises a student after an unpredictable number of correct answers or positive behaviors. For instance, they might praise a student after 3, 5, or 8 correct answers in class, but the praise is not given on a set schedule.</a:t>
            </a:r>
          </a:p>
          <a:p>
            <a:pPr algn="just"/>
            <a:r>
              <a:rPr lang="en-US" sz="2400" b="1" dirty="0"/>
              <a:t>Impact in the classroom</a:t>
            </a:r>
            <a:r>
              <a:rPr lang="en-US" sz="2400" dirty="0"/>
              <a:t>: This type of reinforcement tends to create a high, stable rate of responding because students never know when the reinforcement will come, keeping them motivated to engage continuously.</a:t>
            </a:r>
          </a:p>
          <a:p>
            <a:pPr algn="just"/>
            <a:r>
              <a:rPr lang="en-US" sz="2400" dirty="0"/>
              <a:t>Ratio schedules tend to produce high rates of responding because reinforcement increases as the number of responses increase.</a:t>
            </a:r>
          </a:p>
          <a:p>
            <a:endParaRPr lang="en-US" dirty="0"/>
          </a:p>
        </p:txBody>
      </p:sp>
    </p:spTree>
    <p:extLst>
      <p:ext uri="{BB962C8B-B14F-4D97-AF65-F5344CB8AC3E}">
        <p14:creationId xmlns:p14="http://schemas.microsoft.com/office/powerpoint/2010/main" val="1562441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Types of partial reinforcement schedules</a:t>
            </a:r>
            <a:endParaRPr lang="en-US" sz="3200" dirty="0"/>
          </a:p>
        </p:txBody>
      </p:sp>
      <p:sp>
        <p:nvSpPr>
          <p:cNvPr id="3" name="Content Placeholder 2"/>
          <p:cNvSpPr>
            <a:spLocks noGrp="1"/>
          </p:cNvSpPr>
          <p:nvPr>
            <p:ph idx="1"/>
          </p:nvPr>
        </p:nvSpPr>
        <p:spPr>
          <a:xfrm>
            <a:off x="838200" y="1524000"/>
            <a:ext cx="10183761" cy="5112774"/>
          </a:xfrm>
        </p:spPr>
        <p:txBody>
          <a:bodyPr>
            <a:normAutofit fontScale="70000" lnSpcReduction="20000"/>
          </a:bodyPr>
          <a:lstStyle/>
          <a:p>
            <a:pPr>
              <a:buFont typeface="Wingdings" panose="05000000000000000000" pitchFamily="2" charset="2"/>
              <a:buChar char="q"/>
            </a:pPr>
            <a:r>
              <a:rPr lang="en-US" sz="3400" b="1" dirty="0"/>
              <a:t>In a fixed-interval schedule</a:t>
            </a:r>
            <a:r>
              <a:rPr lang="en-US" sz="3400" dirty="0"/>
              <a:t>, reinforcement occurs for the first response made after a specific amount of time has passed or Reinforcement is provided after a fixed amount of time has passed, regardless of the number of responses or behaviors.</a:t>
            </a:r>
          </a:p>
          <a:p>
            <a:pPr>
              <a:buFont typeface="Arial" panose="020B0604020202020204" pitchFamily="34" charset="0"/>
              <a:buChar char="•"/>
            </a:pPr>
            <a:r>
              <a:rPr lang="en-US" sz="3600" b="1" dirty="0"/>
              <a:t>Weekly quiz</a:t>
            </a:r>
            <a:r>
              <a:rPr lang="en-US" sz="3600" dirty="0"/>
              <a:t>: Every Friday, the teacher gives a quiz on the material studied during the week. Students are reinforced (either through a grade or verbal praise) for their performance on the quiz, regardless of how many answers they get correct.</a:t>
            </a:r>
          </a:p>
          <a:p>
            <a:pPr>
              <a:buFont typeface="Arial" panose="020B0604020202020204" pitchFamily="34" charset="0"/>
              <a:buChar char="•"/>
            </a:pPr>
            <a:r>
              <a:rPr lang="en-US" sz="3600" b="1" dirty="0"/>
              <a:t>Time-based rewards</a:t>
            </a:r>
            <a:r>
              <a:rPr lang="en-US" sz="3600" dirty="0"/>
              <a:t>: After a specific time interval (e.g., every 30 minutes), the teacher gives a short break to students who have been working steadily during that period.</a:t>
            </a:r>
          </a:p>
          <a:p>
            <a:r>
              <a:rPr lang="en-US" sz="3600" b="1" dirty="0"/>
              <a:t>Impact in the classroom</a:t>
            </a:r>
            <a:r>
              <a:rPr lang="en-US" sz="3600" dirty="0"/>
              <a:t>: Students may exhibit bursts of activity as the time for reinforcement approaches, but there may be a decrease in activity right after the reinforcement.</a:t>
            </a:r>
          </a:p>
          <a:p>
            <a:r>
              <a:rPr lang="en-US" sz="3600" dirty="0"/>
              <a:t>For example, there might be a burst of study efforts just before the quiz.</a:t>
            </a:r>
          </a:p>
          <a:p>
            <a:r>
              <a:rPr lang="en-US" sz="3600" dirty="0"/>
              <a:t>Most students study for exams in the same way</a:t>
            </a:r>
          </a:p>
          <a:p>
            <a:endParaRPr lang="en-US" sz="3400" i="1" dirty="0"/>
          </a:p>
          <a:p>
            <a:endParaRPr lang="en-US" dirty="0"/>
          </a:p>
        </p:txBody>
      </p:sp>
    </p:spTree>
    <p:extLst>
      <p:ext uri="{BB962C8B-B14F-4D97-AF65-F5344CB8AC3E}">
        <p14:creationId xmlns:p14="http://schemas.microsoft.com/office/powerpoint/2010/main" val="4073317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Types of partial reinforcement schedules</a:t>
            </a:r>
            <a:endParaRPr lang="en-US" sz="3200" dirty="0"/>
          </a:p>
        </p:txBody>
      </p:sp>
      <p:sp>
        <p:nvSpPr>
          <p:cNvPr id="3" name="Content Placeholder 2"/>
          <p:cNvSpPr>
            <a:spLocks noGrp="1"/>
          </p:cNvSpPr>
          <p:nvPr>
            <p:ph idx="1"/>
          </p:nvPr>
        </p:nvSpPr>
        <p:spPr>
          <a:xfrm>
            <a:off x="924232" y="1600200"/>
            <a:ext cx="9507794" cy="5105400"/>
          </a:xfrm>
        </p:spPr>
        <p:txBody>
          <a:bodyPr>
            <a:normAutofit/>
          </a:bodyPr>
          <a:lstStyle/>
          <a:p>
            <a:pPr algn="just">
              <a:buFont typeface="Wingdings" panose="05000000000000000000" pitchFamily="2" charset="2"/>
              <a:buChar char="q"/>
            </a:pPr>
            <a:r>
              <a:rPr lang="en-US" sz="2400" b="1" dirty="0"/>
              <a:t>In a variable-interval schedule: </a:t>
            </a:r>
            <a:r>
              <a:rPr lang="en-US" sz="2400" dirty="0"/>
              <a:t>the reinforcers appear on an interval schedule, but the timing is varied around the average interval, making the actual appearance of the reinforcer unpredictable or Reinforcement is provided after a variable amount of time has passed, with the time interval varying around an average.</a:t>
            </a:r>
          </a:p>
          <a:p>
            <a:pPr algn="just"/>
            <a:r>
              <a:rPr lang="en-US" sz="2400" dirty="0"/>
              <a:t>A teacher might give short quizzes throughout the week, but the students don't know when these quizzes will happen. Since the reinforcement (in this case, grades or praise after each quiz) comes at random intervals, students tend to stay prepared and engaged. </a:t>
            </a:r>
          </a:p>
          <a:p>
            <a:pPr algn="just"/>
            <a:r>
              <a:rPr lang="en-US" sz="2400" dirty="0"/>
              <a:t>Quizzes are given at unpredictable intervals, so students don't know when to expect one. The timing of the quizzes varies.</a:t>
            </a:r>
          </a:p>
          <a:p>
            <a:pPr algn="just"/>
            <a:endParaRPr lang="en-US" sz="2400" dirty="0"/>
          </a:p>
          <a:p>
            <a:endParaRPr lang="en-US" dirty="0"/>
          </a:p>
        </p:txBody>
      </p:sp>
    </p:spTree>
    <p:extLst>
      <p:ext uri="{BB962C8B-B14F-4D97-AF65-F5344CB8AC3E}">
        <p14:creationId xmlns:p14="http://schemas.microsoft.com/office/powerpoint/2010/main" val="1460598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253A-481C-A532-A853-FCD4F323D9C9}"/>
              </a:ext>
            </a:extLst>
          </p:cNvPr>
          <p:cNvSpPr>
            <a:spLocks noGrp="1"/>
          </p:cNvSpPr>
          <p:nvPr>
            <p:ph type="title"/>
          </p:nvPr>
        </p:nvSpPr>
        <p:spPr/>
        <p:txBody>
          <a:bodyPr>
            <a:normAutofit/>
          </a:bodyPr>
          <a:lstStyle/>
          <a:p>
            <a:r>
              <a:rPr lang="en-US" sz="3200" b="1" dirty="0"/>
              <a:t>Types of partial reinforcement schedules</a:t>
            </a:r>
            <a:endParaRPr lang="en-RW" sz="3200" dirty="0"/>
          </a:p>
        </p:txBody>
      </p:sp>
      <p:sp>
        <p:nvSpPr>
          <p:cNvPr id="3" name="Content Placeholder 2">
            <a:extLst>
              <a:ext uri="{FF2B5EF4-FFF2-40B4-BE49-F238E27FC236}">
                <a16:creationId xmlns:a16="http://schemas.microsoft.com/office/drawing/2014/main" id="{C17807C5-7C18-7168-2CF7-1FBD2789EC2B}"/>
              </a:ext>
            </a:extLst>
          </p:cNvPr>
          <p:cNvSpPr>
            <a:spLocks noGrp="1"/>
          </p:cNvSpPr>
          <p:nvPr>
            <p:ph idx="1"/>
          </p:nvPr>
        </p:nvSpPr>
        <p:spPr>
          <a:xfrm>
            <a:off x="838199" y="1848465"/>
            <a:ext cx="10515600" cy="4817806"/>
          </a:xfrm>
        </p:spPr>
        <p:txBody>
          <a:bodyPr>
            <a:normAutofit lnSpcReduction="10000"/>
          </a:bodyPr>
          <a:lstStyle/>
          <a:p>
            <a:pPr algn="just"/>
            <a:r>
              <a:rPr lang="en-US" sz="2400" dirty="0"/>
              <a:t>A teacher might randomly check whether students are staying on task during independent work. The student doesn't know when the teacher will come around, so they remain focused and keep working in case the teacher checks in</a:t>
            </a:r>
          </a:p>
          <a:p>
            <a:pPr>
              <a:buFont typeface="Arial" panose="020B0604020202020204" pitchFamily="34" charset="0"/>
              <a:buChar char="•"/>
            </a:pPr>
            <a:r>
              <a:rPr lang="en-US" sz="2400" dirty="0"/>
              <a:t>A teacher might provide praise or a small reward at random times throughout the lesson. For example, a student who consistently contributes to class discussions might receive praise, but the teacher does not follow a set schedule for when to provide it.</a:t>
            </a:r>
          </a:p>
          <a:p>
            <a:r>
              <a:rPr lang="en-US" sz="2400" b="1" dirty="0"/>
              <a:t>Impact in the classroom</a:t>
            </a:r>
            <a:r>
              <a:rPr lang="en-US" sz="2400" dirty="0"/>
              <a:t>: Interval reinforcement schedules tend to produce slow and steady rates of responding.</a:t>
            </a:r>
          </a:p>
          <a:p>
            <a:r>
              <a:rPr lang="en-US" sz="2400" dirty="0"/>
              <a:t> This schedule encourages consistent and steady behavior, as students know they will eventually receive reinforcement, but they are unsure of exactly when it will occur. This can lead to higher levels of sustained engagement, as students remain attentive and active in anticipation of reinforcement.</a:t>
            </a:r>
          </a:p>
          <a:p>
            <a:endParaRPr lang="en-RW" dirty="0"/>
          </a:p>
        </p:txBody>
      </p:sp>
    </p:spTree>
    <p:extLst>
      <p:ext uri="{BB962C8B-B14F-4D97-AF65-F5344CB8AC3E}">
        <p14:creationId xmlns:p14="http://schemas.microsoft.com/office/powerpoint/2010/main" val="181653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28123" cy="1325563"/>
          </a:xfrm>
        </p:spPr>
        <p:txBody>
          <a:bodyPr/>
          <a:lstStyle/>
          <a:p>
            <a:pPr algn="ctr"/>
            <a:r>
              <a:rPr lang="en-US" sz="3200" b="1" dirty="0">
                <a:latin typeface="Times New Roman" panose="02020603050405020304" pitchFamily="18" charset="0"/>
                <a:cs typeface="Times New Roman" panose="02020603050405020304" pitchFamily="18" charset="0"/>
              </a:rPr>
              <a:t>Operant conditioning : The research of Skinner: Punishment</a:t>
            </a:r>
            <a:endParaRPr lang="en-US" sz="3200" b="1" dirty="0"/>
          </a:p>
        </p:txBody>
      </p:sp>
      <p:sp>
        <p:nvSpPr>
          <p:cNvPr id="3" name="Content Placeholder 2"/>
          <p:cNvSpPr>
            <a:spLocks noGrp="1"/>
          </p:cNvSpPr>
          <p:nvPr>
            <p:ph idx="1"/>
          </p:nvPr>
        </p:nvSpPr>
        <p:spPr>
          <a:xfrm>
            <a:off x="838200" y="1327356"/>
            <a:ext cx="10134600" cy="5378244"/>
          </a:xfrm>
        </p:spPr>
        <p:txBody>
          <a:bodyPr>
            <a:noAutofit/>
          </a:bodyPr>
          <a:lstStyle/>
          <a:p>
            <a:pPr algn="just"/>
            <a:r>
              <a:rPr lang="en-US" sz="2400" b="1" dirty="0">
                <a:latin typeface="Times New Roman" panose="02020603050405020304" pitchFamily="18" charset="0"/>
                <a:cs typeface="Times New Roman" panose="02020603050405020304" pitchFamily="18" charset="0"/>
              </a:rPr>
              <a:t>Reinforcement</a:t>
            </a:r>
            <a:r>
              <a:rPr lang="en-US" sz="2400" dirty="0">
                <a:latin typeface="Times New Roman" panose="02020603050405020304" pitchFamily="18" charset="0"/>
                <a:cs typeface="Times New Roman" panose="02020603050405020304" pitchFamily="18" charset="0"/>
              </a:rPr>
              <a:t>, either positive or negative, works by </a:t>
            </a:r>
            <a:r>
              <a:rPr lang="en-US" sz="2400" b="1" dirty="0">
                <a:latin typeface="Times New Roman" panose="02020603050405020304" pitchFamily="18" charset="0"/>
                <a:cs typeface="Times New Roman" panose="02020603050405020304" pitchFamily="18" charset="0"/>
              </a:rPr>
              <a:t>increasing the likelihood of a behavior</a:t>
            </a:r>
            <a:r>
              <a:rPr lang="en-US" sz="2400" dirty="0">
                <a:latin typeface="Times New Roman" panose="02020603050405020304" pitchFamily="18" charset="0"/>
                <a:cs typeface="Times New Roman" panose="02020603050405020304" pitchFamily="18" charset="0"/>
              </a:rPr>
              <a:t>. </a:t>
            </a:r>
          </a:p>
          <a:p>
            <a:pPr algn="just"/>
            <a:r>
              <a:rPr lang="en-US" sz="2400" b="1" dirty="0">
                <a:latin typeface="Times New Roman" panose="02020603050405020304" pitchFamily="18" charset="0"/>
                <a:cs typeface="Times New Roman" panose="02020603050405020304" pitchFamily="18" charset="0"/>
              </a:rPr>
              <a:t>Punishment</a:t>
            </a:r>
            <a:r>
              <a:rPr lang="en-US" sz="2400" dirty="0">
                <a:latin typeface="Times New Roman" panose="02020603050405020304" pitchFamily="18" charset="0"/>
                <a:cs typeface="Times New Roman" panose="02020603050405020304" pitchFamily="18" charset="0"/>
              </a:rPr>
              <a:t>, on the other hand, refers to </a:t>
            </a:r>
            <a:r>
              <a:rPr lang="en-US" sz="2400" i="1" dirty="0">
                <a:latin typeface="Times New Roman" panose="02020603050405020304" pitchFamily="18" charset="0"/>
                <a:cs typeface="Times New Roman" panose="02020603050405020304" pitchFamily="18" charset="0"/>
              </a:rPr>
              <a:t>any event that weakens or reduces the likelihood of a behavior</a:t>
            </a:r>
            <a:r>
              <a:rPr lang="en-US" sz="2400" dirty="0">
                <a:latin typeface="Times New Roman" panose="02020603050405020304" pitchFamily="18" charset="0"/>
                <a:cs typeface="Times New Roman" panose="02020603050405020304" pitchFamily="18" charset="0"/>
              </a:rPr>
              <a:t>. It refers to introducing or removing stimuli to decrease a behavior.</a:t>
            </a:r>
          </a:p>
          <a:p>
            <a:pPr algn="just"/>
            <a:r>
              <a:rPr lang="en-US" sz="2400" b="1" dirty="0">
                <a:latin typeface="Times New Roman" panose="02020603050405020304" pitchFamily="18" charset="0"/>
                <a:cs typeface="Times New Roman" panose="02020603050405020304" pitchFamily="18" charset="0"/>
              </a:rPr>
              <a:t>Positive punishment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weakens a response by presenting something unpleasant after the response</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It involves </a:t>
            </a:r>
            <a:r>
              <a:rPr lang="en-US" sz="2400" b="1" dirty="0">
                <a:latin typeface="Times New Roman" panose="02020603050405020304" pitchFamily="18" charset="0"/>
                <a:cs typeface="Times New Roman" panose="02020603050405020304" pitchFamily="18" charset="0"/>
              </a:rPr>
              <a:t>adding something unpleasant to discourage a behavior</a:t>
            </a:r>
            <a:r>
              <a:rPr lang="en-US" sz="2400" dirty="0">
                <a:latin typeface="Times New Roman" panose="02020603050405020304" pitchFamily="18" charset="0"/>
                <a:cs typeface="Times New Roman" panose="02020603050405020304" pitchFamily="18" charset="0"/>
              </a:rPr>
              <a:t>.</a:t>
            </a:r>
          </a:p>
          <a:p>
            <a:pPr algn="just"/>
            <a:r>
              <a:rPr lang="en-US" sz="2400" b="1" dirty="0">
                <a:latin typeface="Times New Roman" panose="02020603050405020304" pitchFamily="18" charset="0"/>
                <a:cs typeface="Times New Roman" panose="02020603050405020304" pitchFamily="18" charset="0"/>
              </a:rPr>
              <a:t>Negative punishment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weakens a response by reducing or removing something pleasant</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It involves </a:t>
            </a:r>
            <a:r>
              <a:rPr lang="en-US" sz="2400" b="1" dirty="0">
                <a:latin typeface="Times New Roman" panose="02020603050405020304" pitchFamily="18" charset="0"/>
                <a:cs typeface="Times New Roman" panose="02020603050405020304" pitchFamily="18" charset="0"/>
              </a:rPr>
              <a:t>removing something desirable to decrease a behavior</a:t>
            </a:r>
          </a:p>
          <a:p>
            <a:pPr algn="just"/>
            <a:r>
              <a:rPr lang="en-US" sz="2400" dirty="0">
                <a:latin typeface="Times New Roman" panose="02020603050405020304" pitchFamily="18" charset="0"/>
                <a:cs typeface="Times New Roman" panose="02020603050405020304" pitchFamily="18" charset="0"/>
              </a:rPr>
              <a:t>A child who is punished after fighting with a sibling (</a:t>
            </a:r>
            <a:r>
              <a:rPr lang="en-US" sz="2400" b="1" dirty="0">
                <a:latin typeface="Times New Roman" panose="02020603050405020304" pitchFamily="18" charset="0"/>
                <a:cs typeface="Times New Roman" panose="02020603050405020304" pitchFamily="18" charset="0"/>
              </a:rPr>
              <a:t>positive punishment</a:t>
            </a:r>
            <a:r>
              <a:rPr lang="en-US" sz="2400" dirty="0">
                <a:latin typeface="Times New Roman" panose="02020603050405020304" pitchFamily="18" charset="0"/>
                <a:cs typeface="Times New Roman" panose="02020603050405020304" pitchFamily="18" charset="0"/>
              </a:rPr>
              <a:t>) or who loses out on the opportunity to go to recess after getting a poor grade (</a:t>
            </a:r>
            <a:r>
              <a:rPr lang="en-US" sz="2400" b="1" dirty="0">
                <a:latin typeface="Times New Roman" panose="02020603050405020304" pitchFamily="18" charset="0"/>
                <a:cs typeface="Times New Roman" panose="02020603050405020304" pitchFamily="18" charset="0"/>
              </a:rPr>
              <a:t>negative punishment</a:t>
            </a:r>
            <a:r>
              <a:rPr lang="en-US" sz="2400" dirty="0">
                <a:latin typeface="Times New Roman" panose="02020603050405020304" pitchFamily="18" charset="0"/>
                <a:cs typeface="Times New Roman" panose="02020603050405020304" pitchFamily="18" charset="0"/>
              </a:rPr>
              <a:t>) is less likely to repeat these behaviors.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Operant conditioning : The research of Skinner</a:t>
            </a:r>
            <a:endParaRPr lang="en-US" sz="3200" b="1" dirty="0"/>
          </a:p>
        </p:txBody>
      </p:sp>
      <p:sp>
        <p:nvSpPr>
          <p:cNvPr id="3" name="Content Placeholder 2"/>
          <p:cNvSpPr>
            <a:spLocks noGrp="1"/>
          </p:cNvSpPr>
          <p:nvPr>
            <p:ph idx="1"/>
          </p:nvPr>
        </p:nvSpPr>
        <p:spPr>
          <a:xfrm>
            <a:off x="838200" y="1825625"/>
            <a:ext cx="9711813" cy="4771820"/>
          </a:xfrm>
        </p:spPr>
        <p:txBody>
          <a:bodyPr>
            <a:normAutofit/>
          </a:bodyPr>
          <a:lstStyle/>
          <a:p>
            <a:pPr algn="just"/>
            <a:r>
              <a:rPr lang="en-US" sz="2400" dirty="0"/>
              <a:t>Another example of positive punishment: presenting or adding a </a:t>
            </a:r>
            <a:r>
              <a:rPr lang="en-US" sz="2400" b="1" dirty="0"/>
              <a:t>negative consequence </a:t>
            </a:r>
            <a:r>
              <a:rPr lang="en-US" sz="2400" dirty="0"/>
              <a:t>after an </a:t>
            </a:r>
            <a:r>
              <a:rPr lang="en-US" sz="2400" b="1" dirty="0"/>
              <a:t>undesired behavior</a:t>
            </a:r>
            <a:r>
              <a:rPr lang="en-US" sz="2400" dirty="0"/>
              <a:t> is exhibited, </a:t>
            </a:r>
            <a:r>
              <a:rPr lang="en-US" sz="2400" b="1" dirty="0"/>
              <a:t>the behavior less likely to happen in the future</a:t>
            </a:r>
            <a:r>
              <a:rPr lang="en-US" sz="2400" dirty="0"/>
              <a:t>.</a:t>
            </a:r>
          </a:p>
          <a:p>
            <a:pPr algn="just"/>
            <a:r>
              <a:rPr lang="en-US" sz="2400" dirty="0"/>
              <a:t>A student receives a call phone in classroom, and he/she picks up the call and starts talking in class, the teacher then </a:t>
            </a:r>
            <a:r>
              <a:rPr lang="en-US" sz="2400" b="1" dirty="0"/>
              <a:t>reprimands</a:t>
            </a:r>
            <a:r>
              <a:rPr lang="en-US" sz="2400" dirty="0"/>
              <a:t> him in front of the whole class and </a:t>
            </a:r>
            <a:r>
              <a:rPr lang="en-US" sz="2400" b="1" dirty="0"/>
              <a:t>adds his homework to be twice </a:t>
            </a:r>
            <a:r>
              <a:rPr lang="en-US" sz="2400" dirty="0"/>
              <a:t>more than the rest of the students.</a:t>
            </a:r>
          </a:p>
          <a:p>
            <a:pPr algn="just"/>
            <a:r>
              <a:rPr lang="en-US" sz="2400" dirty="0"/>
              <a:t>The consequence or the punishment of receiving a phone call discourages him from repeating the action again.</a:t>
            </a:r>
          </a:p>
          <a:p>
            <a:endParaRPr lang="en-US" dirty="0"/>
          </a:p>
        </p:txBody>
      </p:sp>
    </p:spTree>
    <p:extLst>
      <p:ext uri="{BB962C8B-B14F-4D97-AF65-F5344CB8AC3E}">
        <p14:creationId xmlns:p14="http://schemas.microsoft.com/office/powerpoint/2010/main" val="87043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Operant conditioning : The research of Skinner</a:t>
            </a:r>
            <a:endParaRPr lang="en-US" sz="3200" dirty="0"/>
          </a:p>
        </p:txBody>
      </p:sp>
      <p:sp>
        <p:nvSpPr>
          <p:cNvPr id="3" name="Content Placeholder 2"/>
          <p:cNvSpPr>
            <a:spLocks noGrp="1"/>
          </p:cNvSpPr>
          <p:nvPr>
            <p:ph idx="1"/>
          </p:nvPr>
        </p:nvSpPr>
        <p:spPr>
          <a:xfrm>
            <a:off x="838200" y="1600200"/>
            <a:ext cx="10124768" cy="5105400"/>
          </a:xfrm>
        </p:spPr>
        <p:txBody>
          <a:bodyPr>
            <a:normAutofit/>
          </a:bodyPr>
          <a:lstStyle/>
          <a:p>
            <a:pPr algn="just"/>
            <a:r>
              <a:rPr lang="en-US" sz="2400" b="1" dirty="0">
                <a:latin typeface="Times New Roman" panose="02020603050405020304" pitchFamily="18" charset="0"/>
                <a:cs typeface="Times New Roman" panose="02020603050405020304" pitchFamily="18" charset="0"/>
              </a:rPr>
              <a:t>Examples of negative punishment: </a:t>
            </a:r>
            <a:r>
              <a:rPr lang="en-US" sz="2400" dirty="0">
                <a:latin typeface="Times New Roman" panose="02020603050405020304" pitchFamily="18" charset="0"/>
                <a:cs typeface="Times New Roman" panose="02020603050405020304" pitchFamily="18" charset="0"/>
              </a:rPr>
              <a:t>removing  a certain desired stimulus after a particular undesired behavior is exhibited, resulting in the behavior happening less often in the future</a:t>
            </a:r>
          </a:p>
          <a:p>
            <a:pPr algn="just"/>
            <a:r>
              <a:rPr lang="en-US" sz="2400" dirty="0">
                <a:latin typeface="Times New Roman" panose="02020603050405020304" pitchFamily="18" charset="0"/>
                <a:cs typeface="Times New Roman" panose="02020603050405020304" pitchFamily="18" charset="0"/>
              </a:rPr>
              <a:t>A student who really enjoys a specific class, such as gym or music classes at school, negative punishment can happen if he/she is removed from that class and sent to the principal’s office because he/she is misbehaving.</a:t>
            </a:r>
          </a:p>
          <a:p>
            <a:pPr algn="just"/>
            <a:r>
              <a:rPr lang="en-US" sz="2400" dirty="0">
                <a:latin typeface="Times New Roman" panose="02020603050405020304" pitchFamily="18" charset="0"/>
                <a:cs typeface="Times New Roman" panose="02020603050405020304" pitchFamily="18" charset="0"/>
              </a:rPr>
              <a:t>Taking the cell phone of a student after receiving a call in class.</a:t>
            </a:r>
          </a:p>
          <a:p>
            <a:pPr algn="just"/>
            <a:r>
              <a:rPr lang="en-US" sz="2400" dirty="0">
                <a:latin typeface="Times New Roman" panose="02020603050405020304" pitchFamily="18" charset="0"/>
                <a:cs typeface="Times New Roman" panose="02020603050405020304" pitchFamily="18" charset="0"/>
              </a:rPr>
              <a:t>If a student misbehaves, the teacher might take away a portion of their recess, which is something they enjoy.</a:t>
            </a:r>
          </a:p>
          <a:p>
            <a:endParaRPr lang="en-US" dirty="0"/>
          </a:p>
        </p:txBody>
      </p:sp>
    </p:spTree>
    <p:extLst>
      <p:ext uri="{BB962C8B-B14F-4D97-AF65-F5344CB8AC3E}">
        <p14:creationId xmlns:p14="http://schemas.microsoft.com/office/powerpoint/2010/main" val="85140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46CF-4E53-D398-67CA-21A474598F1D}"/>
              </a:ext>
            </a:extLst>
          </p:cNvPr>
          <p:cNvSpPr>
            <a:spLocks noGrp="1"/>
          </p:cNvSpPr>
          <p:nvPr>
            <p:ph type="title"/>
          </p:nvPr>
        </p:nvSpPr>
        <p:spPr/>
        <p:txBody>
          <a:bodyPr/>
          <a:lstStyle/>
          <a:p>
            <a:r>
              <a:rPr lang="en-US" sz="3200" b="1" dirty="0"/>
              <a:t>Theories of learning</a:t>
            </a:r>
            <a:endParaRPr lang="en-RW" sz="3200" b="1" dirty="0"/>
          </a:p>
        </p:txBody>
      </p:sp>
      <p:sp>
        <p:nvSpPr>
          <p:cNvPr id="3" name="Content Placeholder 2">
            <a:extLst>
              <a:ext uri="{FF2B5EF4-FFF2-40B4-BE49-F238E27FC236}">
                <a16:creationId xmlns:a16="http://schemas.microsoft.com/office/drawing/2014/main" id="{D47E46B9-2383-7176-986B-B3261B3B500E}"/>
              </a:ext>
            </a:extLst>
          </p:cNvPr>
          <p:cNvSpPr>
            <a:spLocks noGrp="1"/>
          </p:cNvSpPr>
          <p:nvPr>
            <p:ph idx="1"/>
          </p:nvPr>
        </p:nvSpPr>
        <p:spPr>
          <a:xfrm>
            <a:off x="838200" y="1600200"/>
            <a:ext cx="9613490" cy="5105400"/>
          </a:xfrm>
        </p:spPr>
        <p:txBody>
          <a:bodyPr/>
          <a:lstStyle/>
          <a:p>
            <a:pPr algn="just"/>
            <a:r>
              <a:rPr lang="en-US" sz="2400" dirty="0"/>
              <a:t>The process of learning can happen in a variety of ways. </a:t>
            </a:r>
          </a:p>
          <a:p>
            <a:pPr algn="just"/>
            <a:r>
              <a:rPr lang="en-US" sz="2400" dirty="0"/>
              <a:t>To explain how and when learning occurs, different psychological theories known have been proposed.</a:t>
            </a:r>
          </a:p>
          <a:p>
            <a:pPr algn="just"/>
            <a:r>
              <a:rPr lang="en-US" sz="2400" dirty="0"/>
              <a:t>Theories of learning are </a:t>
            </a:r>
            <a:r>
              <a:rPr lang="en-US" sz="2400" b="1" dirty="0"/>
              <a:t>frameworks that explain how individuals acquire, process, and retain knowledge and skills</a:t>
            </a:r>
            <a:r>
              <a:rPr lang="en-US" sz="2400" dirty="0"/>
              <a:t>. </a:t>
            </a:r>
          </a:p>
          <a:p>
            <a:pPr algn="just"/>
            <a:r>
              <a:rPr lang="en-US" sz="2400" dirty="0">
                <a:cs typeface="Times New Roman" panose="02020603050405020304" pitchFamily="18" charset="0"/>
              </a:rPr>
              <a:t>There are many theories of learning, but this unit focuses on the six theories mentioned in the previous slide</a:t>
            </a:r>
            <a:endParaRPr lang="en-US" sz="2400" b="1" dirty="0">
              <a:cs typeface="Times New Roman" panose="02020603050405020304" pitchFamily="18" charset="0"/>
            </a:endParaRPr>
          </a:p>
          <a:p>
            <a:pPr algn="just"/>
            <a:r>
              <a:rPr lang="en-US" sz="2400" dirty="0"/>
              <a:t>Theories of learning guide teaching practices and help teachers design effective learning environments.</a:t>
            </a:r>
          </a:p>
          <a:p>
            <a:endParaRPr lang="en-US" sz="3200" dirty="0">
              <a:cs typeface="Times New Roman" panose="02020603050405020304" pitchFamily="18" charset="0"/>
            </a:endParaRPr>
          </a:p>
          <a:p>
            <a:endParaRPr lang="en-RW" dirty="0"/>
          </a:p>
        </p:txBody>
      </p:sp>
    </p:spTree>
    <p:extLst>
      <p:ext uri="{BB962C8B-B14F-4D97-AF65-F5344CB8AC3E}">
        <p14:creationId xmlns:p14="http://schemas.microsoft.com/office/powerpoint/2010/main" val="3185354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C8A69-7919-1F93-10DC-8E6C20DDACD0}"/>
              </a:ext>
            </a:extLst>
          </p:cNvPr>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Classroom application of operant conditioning</a:t>
            </a:r>
            <a:endParaRPr lang="en-RW"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30007BD-044F-B01C-D3C6-5E4C7C6972C3}"/>
              </a:ext>
            </a:extLst>
          </p:cNvPr>
          <p:cNvSpPr>
            <a:spLocks noGrp="1"/>
          </p:cNvSpPr>
          <p:nvPr>
            <p:ph idx="1"/>
          </p:nvPr>
        </p:nvSpPr>
        <p:spPr>
          <a:xfrm>
            <a:off x="678426" y="1417638"/>
            <a:ext cx="10156722" cy="5287962"/>
          </a:xfrm>
        </p:spPr>
        <p:txBody>
          <a:bodyPr>
            <a:normAutofit fontScale="92500"/>
          </a:bodyPr>
          <a:lstStyle/>
          <a:p>
            <a:pPr marL="0" indent="0" algn="just">
              <a:buNone/>
            </a:pPr>
            <a:r>
              <a:rPr lang="en-US" sz="2400" dirty="0">
                <a:latin typeface="Times New Roman" panose="02020603050405020304" pitchFamily="18" charset="0"/>
                <a:cs typeface="Times New Roman" panose="02020603050405020304" pitchFamily="18" charset="0"/>
              </a:rPr>
              <a:t>The teachers can apply operant conditioning in the classroom by:</a:t>
            </a:r>
          </a:p>
          <a:p>
            <a:pPr lvl="0" algn="just"/>
            <a:r>
              <a:rPr lang="en-US" sz="2400" dirty="0">
                <a:latin typeface="Times New Roman" panose="02020603050405020304" pitchFamily="18" charset="0"/>
                <a:cs typeface="Times New Roman" panose="02020603050405020304" pitchFamily="18" charset="0"/>
              </a:rPr>
              <a:t>Deciding what behavior they want from learners (clear instructional objectives) and reinforce that behavior when it occurs. Each correct response of a learner should be reinforced. </a:t>
            </a:r>
          </a:p>
          <a:p>
            <a:pPr lvl="0" algn="just"/>
            <a:r>
              <a:rPr lang="en-US" sz="2400" dirty="0">
                <a:latin typeface="Times New Roman" panose="02020603050405020304" pitchFamily="18" charset="0"/>
                <a:cs typeface="Times New Roman" panose="02020603050405020304" pitchFamily="18" charset="0"/>
              </a:rPr>
              <a:t>Providing feedback on progress and linking rewards with that progress.</a:t>
            </a:r>
          </a:p>
          <a:p>
            <a:pPr lvl="0" algn="just"/>
            <a:r>
              <a:rPr lang="en-RW" sz="2400" b="1" dirty="0">
                <a:latin typeface="Times New Roman" panose="02020603050405020304" pitchFamily="18" charset="0"/>
                <a:ea typeface="Aptos" panose="020B0004020202020204" pitchFamily="34" charset="0"/>
                <a:cs typeface="Times New Roman" panose="02020603050405020304" pitchFamily="18" charset="0"/>
              </a:rPr>
              <a:t>Positive reinforcement</a:t>
            </a:r>
            <a:r>
              <a:rPr lang="en-RW" sz="2400" dirty="0">
                <a:latin typeface="Times New Roman" panose="02020603050405020304" pitchFamily="18" charset="0"/>
                <a:ea typeface="Aptos" panose="020B0004020202020204" pitchFamily="34" charset="0"/>
                <a:cs typeface="Times New Roman" panose="02020603050405020304" pitchFamily="18" charset="0"/>
              </a:rPr>
              <a:t>: Teachers can use rewards like praise, stickers, or tokens to reinforce desired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400" dirty="0">
                <a:latin typeface="Times New Roman" panose="02020603050405020304" pitchFamily="18" charset="0"/>
                <a:ea typeface="Aptos" panose="020B0004020202020204" pitchFamily="34" charset="0"/>
                <a:cs typeface="Times New Roman" panose="02020603050405020304" pitchFamily="18" charset="0"/>
              </a:rPr>
              <a:t>, such as participation, completing tasks, or staying on task.</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lvl="0" algn="just"/>
            <a:r>
              <a:rPr lang="en-RW" sz="2400" b="1" dirty="0">
                <a:latin typeface="Times New Roman" panose="02020603050405020304" pitchFamily="18" charset="0"/>
                <a:ea typeface="Aptos" panose="020B0004020202020204" pitchFamily="34" charset="0"/>
                <a:cs typeface="Times New Roman" panose="02020603050405020304" pitchFamily="18" charset="0"/>
              </a:rPr>
              <a:t>Negative reinforcement</a:t>
            </a:r>
            <a:r>
              <a:rPr lang="en-RW" sz="2400" dirty="0">
                <a:latin typeface="Times New Roman" panose="02020603050405020304" pitchFamily="18" charset="0"/>
                <a:ea typeface="Aptos" panose="020B0004020202020204" pitchFamily="34" charset="0"/>
                <a:cs typeface="Times New Roman" panose="02020603050405020304" pitchFamily="18" charset="0"/>
              </a:rPr>
              <a:t>: The removal of an undesirable stimulus, such as reducing homework for consistently good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latin typeface="Times New Roman" panose="02020603050405020304" pitchFamily="18" charset="0"/>
                <a:ea typeface="Aptos" panose="020B0004020202020204" pitchFamily="34" charset="0"/>
                <a:cs typeface="Times New Roman" panose="02020603050405020304" pitchFamily="18" charset="0"/>
              </a:rPr>
              <a:t>, can encourage students to behave positively.</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lvl="0" algn="just"/>
            <a:r>
              <a:rPr lang="en-RW" sz="2400" b="1" dirty="0">
                <a:latin typeface="Times New Roman" panose="02020603050405020304" pitchFamily="18" charset="0"/>
                <a:ea typeface="Aptos" panose="020B0004020202020204" pitchFamily="34" charset="0"/>
                <a:cs typeface="Times New Roman" panose="02020603050405020304" pitchFamily="18" charset="0"/>
              </a:rPr>
              <a:t>Classroom management</a:t>
            </a:r>
            <a:r>
              <a:rPr lang="en-RW" sz="2400" dirty="0">
                <a:latin typeface="Times New Roman" panose="02020603050405020304" pitchFamily="18" charset="0"/>
                <a:ea typeface="Aptos" panose="020B0004020202020204" pitchFamily="34" charset="0"/>
                <a:cs typeface="Times New Roman" panose="02020603050405020304" pitchFamily="18" charset="0"/>
              </a:rPr>
              <a:t>: Teachers can establish clear rules and routines, providing consistent consequences for actions (e.g., a time-out for disruptive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latin typeface="Times New Roman" panose="02020603050405020304" pitchFamily="18" charset="0"/>
                <a:ea typeface="Aptos" panose="020B0004020202020204" pitchFamily="34" charset="0"/>
                <a:cs typeface="Times New Roman" panose="02020603050405020304" pitchFamily="18" charset="0"/>
              </a:rPr>
              <a:t>).</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lvl="0" algn="just"/>
            <a:r>
              <a:rPr lang="en-RW" sz="2400" b="1" dirty="0">
                <a:latin typeface="Times New Roman" panose="02020603050405020304" pitchFamily="18" charset="0"/>
                <a:ea typeface="Aptos" panose="020B0004020202020204" pitchFamily="34" charset="0"/>
                <a:cs typeface="Times New Roman" panose="02020603050405020304" pitchFamily="18" charset="0"/>
              </a:rPr>
              <a:t>Repetition and drills</a:t>
            </a:r>
            <a:r>
              <a:rPr lang="en-RW" sz="2400" dirty="0">
                <a:latin typeface="Times New Roman" panose="02020603050405020304" pitchFamily="18" charset="0"/>
                <a:ea typeface="Aptos" panose="020B0004020202020204" pitchFamily="34" charset="0"/>
                <a:cs typeface="Times New Roman" panose="02020603050405020304" pitchFamily="18" charset="0"/>
              </a:rPr>
              <a:t>: Through frequent practice (e.g., </a:t>
            </a:r>
            <a:r>
              <a:rPr lang="en-US" sz="2400" dirty="0">
                <a:latin typeface="Times New Roman" panose="02020603050405020304" pitchFamily="18" charset="0"/>
                <a:ea typeface="Aptos" panose="020B0004020202020204" pitchFamily="34" charset="0"/>
                <a:cs typeface="Times New Roman" panose="02020603050405020304" pitchFamily="18" charset="0"/>
              </a:rPr>
              <a:t>activities</a:t>
            </a:r>
            <a:r>
              <a:rPr lang="en-RW" sz="2400" dirty="0">
                <a:latin typeface="Times New Roman" panose="02020603050405020304" pitchFamily="18" charset="0"/>
                <a:ea typeface="Aptos" panose="020B0004020202020204" pitchFamily="34" charset="0"/>
                <a:cs typeface="Times New Roman" panose="02020603050405020304" pitchFamily="18" charset="0"/>
              </a:rPr>
              <a:t>, tests), students learn through repetition and reinforcement of learned </a:t>
            </a:r>
            <a:r>
              <a:rPr lang="en-RW" sz="2400"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400" dirty="0">
                <a:latin typeface="Times New Roman" panose="02020603050405020304" pitchFamily="18" charset="0"/>
                <a:ea typeface="Aptos" panose="020B0004020202020204" pitchFamily="34" charset="0"/>
                <a:cs typeface="Times New Roman" panose="02020603050405020304" pitchFamily="18" charset="0"/>
              </a:rPr>
              <a:t>.</a:t>
            </a:r>
          </a:p>
          <a:p>
            <a:endParaRPr lang="en-RW" dirty="0"/>
          </a:p>
        </p:txBody>
      </p:sp>
    </p:spTree>
    <p:extLst>
      <p:ext uri="{BB962C8B-B14F-4D97-AF65-F5344CB8AC3E}">
        <p14:creationId xmlns:p14="http://schemas.microsoft.com/office/powerpoint/2010/main" val="4257749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60C9-8440-0DC3-E51C-D9563D9E071D}"/>
              </a:ext>
            </a:extLst>
          </p:cNvPr>
          <p:cNvSpPr>
            <a:spLocks noGrp="1"/>
          </p:cNvSpPr>
          <p:nvPr>
            <p:ph type="title"/>
          </p:nvPr>
        </p:nvSpPr>
        <p:spPr/>
        <p:txBody>
          <a:bodyPr/>
          <a:lstStyle/>
          <a:p>
            <a:r>
              <a:rPr lang="en-US" sz="3200" b="1" dirty="0"/>
              <a:t>Classroom application of operant conditioning</a:t>
            </a:r>
            <a:endParaRPr lang="en-RW" sz="3200" dirty="0"/>
          </a:p>
        </p:txBody>
      </p:sp>
      <p:sp>
        <p:nvSpPr>
          <p:cNvPr id="3" name="Content Placeholder 2">
            <a:extLst>
              <a:ext uri="{FF2B5EF4-FFF2-40B4-BE49-F238E27FC236}">
                <a16:creationId xmlns:a16="http://schemas.microsoft.com/office/drawing/2014/main" id="{E0EA3166-FC2E-E257-8EEE-0EBB5A42B11F}"/>
              </a:ext>
            </a:extLst>
          </p:cNvPr>
          <p:cNvSpPr>
            <a:spLocks noGrp="1"/>
          </p:cNvSpPr>
          <p:nvPr>
            <p:ph idx="1"/>
          </p:nvPr>
        </p:nvSpPr>
        <p:spPr>
          <a:xfrm>
            <a:off x="838200" y="1524001"/>
            <a:ext cx="9372600" cy="5333999"/>
          </a:xfrm>
        </p:spPr>
        <p:txBody>
          <a:bodyPr>
            <a:noAutofit/>
          </a:bodyPr>
          <a:lstStyle/>
          <a:p>
            <a:pPr algn="just"/>
            <a:r>
              <a:rPr lang="en-US" sz="2400" dirty="0"/>
              <a:t>But, the use of positive reinforcement in changing behavior is almost always </a:t>
            </a:r>
            <a:r>
              <a:rPr lang="en-US" sz="2400" b="1" dirty="0"/>
              <a:t>more effective than using punishment</a:t>
            </a:r>
            <a:r>
              <a:rPr lang="en-US" sz="2400" dirty="0"/>
              <a:t>. </a:t>
            </a:r>
          </a:p>
          <a:p>
            <a:pPr algn="just"/>
            <a:r>
              <a:rPr lang="en-US" sz="2400" dirty="0"/>
              <a:t>This is because positive reinforcement makes the person or animal </a:t>
            </a:r>
            <a:r>
              <a:rPr lang="en-US" sz="2400" b="1" dirty="0"/>
              <a:t>feel better, helping create a positive relationship with the person providing the reinforcement</a:t>
            </a:r>
            <a:r>
              <a:rPr lang="en-US" sz="2400" dirty="0"/>
              <a:t>. </a:t>
            </a:r>
          </a:p>
          <a:p>
            <a:pPr algn="just"/>
            <a:r>
              <a:rPr lang="en-US" sz="2400" dirty="0"/>
              <a:t>Although reinforcement can be effective in education, and teachers make use of it by awarding good grades, and praise, there are also substantial limitations to using reward to improve learning. </a:t>
            </a:r>
          </a:p>
          <a:p>
            <a:pPr algn="just"/>
            <a:r>
              <a:rPr lang="en-US" sz="2400" dirty="0"/>
              <a:t>To be most effective, rewards must be </a:t>
            </a:r>
            <a:r>
              <a:rPr lang="en-US" sz="2400" b="1" dirty="0"/>
              <a:t>contingent</a:t>
            </a:r>
            <a:r>
              <a:rPr lang="en-US" sz="2400" dirty="0"/>
              <a:t> </a:t>
            </a:r>
            <a:r>
              <a:rPr lang="en-US" sz="2400" b="1" dirty="0"/>
              <a:t>on appropriate behavior.</a:t>
            </a:r>
            <a:endParaRPr lang="en-RW" sz="2400" dirty="0"/>
          </a:p>
        </p:txBody>
      </p:sp>
    </p:spTree>
    <p:extLst>
      <p:ext uri="{BB962C8B-B14F-4D97-AF65-F5344CB8AC3E}">
        <p14:creationId xmlns:p14="http://schemas.microsoft.com/office/powerpoint/2010/main" val="1582582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Classroom application of operant conditioning</a:t>
            </a:r>
            <a:endParaRPr lang="en-US" sz="3200" dirty="0"/>
          </a:p>
        </p:txBody>
      </p:sp>
      <p:sp>
        <p:nvSpPr>
          <p:cNvPr id="3" name="Content Placeholder 2"/>
          <p:cNvSpPr>
            <a:spLocks noGrp="1"/>
          </p:cNvSpPr>
          <p:nvPr>
            <p:ph idx="1"/>
          </p:nvPr>
        </p:nvSpPr>
        <p:spPr>
          <a:xfrm>
            <a:off x="838200" y="1690688"/>
            <a:ext cx="9908458" cy="4965751"/>
          </a:xfrm>
        </p:spPr>
        <p:txBody>
          <a:bodyPr>
            <a:normAutofit fontScale="92500" lnSpcReduction="10000"/>
          </a:bodyPr>
          <a:lstStyle/>
          <a:p>
            <a:pPr algn="just"/>
            <a:r>
              <a:rPr lang="en-US" sz="2600" dirty="0">
                <a:latin typeface="Times New Roman" panose="02020603050405020304" pitchFamily="18" charset="0"/>
                <a:cs typeface="Times New Roman" panose="02020603050405020304" pitchFamily="18" charset="0"/>
              </a:rPr>
              <a:t>In some cases, teachers may distribute </a:t>
            </a:r>
            <a:r>
              <a:rPr lang="en-US" sz="2600" b="1" dirty="0">
                <a:latin typeface="Times New Roman" panose="02020603050405020304" pitchFamily="18" charset="0"/>
                <a:cs typeface="Times New Roman" panose="02020603050405020304" pitchFamily="18" charset="0"/>
              </a:rPr>
              <a:t>rewards indiscriminately,</a:t>
            </a:r>
            <a:r>
              <a:rPr lang="en-US" sz="2600" dirty="0">
                <a:latin typeface="Times New Roman" panose="02020603050405020304" pitchFamily="18" charset="0"/>
                <a:cs typeface="Times New Roman" panose="02020603050405020304" pitchFamily="18" charset="0"/>
              </a:rPr>
              <a:t> for instance by giving praise or good grades to children whose work does not warrant it, in the hope that they will “feel good about themselves” and that this self-esteem (confidence in abilities) will lead to better performance. </a:t>
            </a:r>
          </a:p>
          <a:p>
            <a:pPr algn="just"/>
            <a:r>
              <a:rPr lang="en-US" sz="2600" dirty="0">
                <a:latin typeface="Times New Roman" panose="02020603050405020304" pitchFamily="18" charset="0"/>
                <a:cs typeface="Times New Roman" panose="02020603050405020304" pitchFamily="18" charset="0"/>
              </a:rPr>
              <a:t>Studies indicate, however, that high self-esteem alone does not improve academic performance. </a:t>
            </a:r>
          </a:p>
          <a:p>
            <a:pPr algn="just"/>
            <a:r>
              <a:rPr lang="en-US" sz="2600" dirty="0">
                <a:latin typeface="Times New Roman" panose="02020603050405020304" pitchFamily="18" charset="0"/>
                <a:cs typeface="Times New Roman" panose="02020603050405020304" pitchFamily="18" charset="0"/>
              </a:rPr>
              <a:t>When rewards </a:t>
            </a:r>
            <a:r>
              <a:rPr lang="en-US" sz="2600" b="1" dirty="0">
                <a:latin typeface="Times New Roman" panose="02020603050405020304" pitchFamily="18" charset="0"/>
                <a:cs typeface="Times New Roman" panose="02020603050405020304" pitchFamily="18" charset="0"/>
              </a:rPr>
              <a:t>are not earned, they become meaningless and no longer provide motivation for improvement</a:t>
            </a:r>
            <a:r>
              <a:rPr lang="en-US" sz="2600" dirty="0">
                <a:latin typeface="Times New Roman" panose="02020603050405020304" pitchFamily="18" charset="0"/>
                <a:cs typeface="Times New Roman" panose="02020603050405020304" pitchFamily="18" charset="0"/>
              </a:rPr>
              <a:t>.</a:t>
            </a:r>
          </a:p>
          <a:p>
            <a:pPr algn="just" fontAlgn="base"/>
            <a:r>
              <a:rPr lang="en-US" sz="2600" dirty="0">
                <a:latin typeface="Times New Roman" panose="02020603050405020304" pitchFamily="18" charset="0"/>
                <a:cs typeface="Times New Roman" panose="02020603050405020304" pitchFamily="18" charset="0"/>
              </a:rPr>
              <a:t>Another potential limitation of rewards is that </a:t>
            </a:r>
            <a:r>
              <a:rPr lang="en-US" sz="2600" b="1" dirty="0">
                <a:latin typeface="Times New Roman" panose="02020603050405020304" pitchFamily="18" charset="0"/>
                <a:cs typeface="Times New Roman" panose="02020603050405020304" pitchFamily="18" charset="0"/>
              </a:rPr>
              <a:t>they may teach students that the activity should be performed for the reward</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rather than for one’s own interest in the task. </a:t>
            </a:r>
          </a:p>
          <a:p>
            <a:pPr algn="just" fontAlgn="base"/>
            <a:r>
              <a:rPr lang="en-US" sz="2600" dirty="0">
                <a:latin typeface="Times New Roman" panose="02020603050405020304" pitchFamily="18" charset="0"/>
                <a:cs typeface="Times New Roman" panose="02020603050405020304" pitchFamily="18" charset="0"/>
              </a:rPr>
              <a:t>If rewards are offered too often, the task itself becomes less appealing. </a:t>
            </a:r>
          </a:p>
          <a:p>
            <a:pPr algn="just" fontAlgn="base"/>
            <a:r>
              <a:rPr lang="en-US" sz="2600" dirty="0">
                <a:latin typeface="Times New Roman" panose="02020603050405020304" pitchFamily="18" charset="0"/>
                <a:cs typeface="Times New Roman" panose="02020603050405020304" pitchFamily="18" charset="0"/>
              </a:rPr>
              <a:t>Some children may engage in an activity for a reward, rather than because they simply enjoyed it.  </a:t>
            </a:r>
          </a:p>
          <a:p>
            <a:pPr algn="just"/>
            <a:endParaRPr lang="en-US" sz="26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Classroom application of operant conditioning</a:t>
            </a:r>
            <a:endParaRPr lang="en-US" sz="3200" dirty="0"/>
          </a:p>
        </p:txBody>
      </p:sp>
      <p:sp>
        <p:nvSpPr>
          <p:cNvPr id="3" name="Content Placeholder 2"/>
          <p:cNvSpPr>
            <a:spLocks noGrp="1"/>
          </p:cNvSpPr>
          <p:nvPr>
            <p:ph idx="1"/>
          </p:nvPr>
        </p:nvSpPr>
        <p:spPr>
          <a:xfrm>
            <a:off x="838200" y="1690688"/>
            <a:ext cx="9780639" cy="4486275"/>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Thus, although giving rewards may in many cases lead learner to perform an activity more frequently or with more effort, </a:t>
            </a:r>
            <a:r>
              <a:rPr lang="en-US" sz="2400" b="1" dirty="0">
                <a:latin typeface="Times New Roman" panose="02020603050405020304" pitchFamily="18" charset="0"/>
                <a:cs typeface="Times New Roman" panose="02020603050405020304" pitchFamily="18" charset="0"/>
              </a:rPr>
              <a:t>reward may not always increase learner liking for the activity</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In some cases, reward may actually make learner like an activity less than he/she  did before we were rewarded for it.</a:t>
            </a:r>
          </a:p>
          <a:p>
            <a:pPr algn="just"/>
            <a:r>
              <a:rPr lang="en-US" sz="2400" dirty="0">
                <a:latin typeface="Times New Roman" panose="02020603050405020304" pitchFamily="18" charset="0"/>
                <a:cs typeface="Times New Roman" panose="02020603050405020304" pitchFamily="18" charset="0"/>
              </a:rPr>
              <a:t>For instance, when children are given money by their parents to get good grades in school, they may improve their school performance to gain the reward. But at the same time their liking for school may decrease.</a:t>
            </a:r>
          </a:p>
          <a:p>
            <a:pPr algn="just"/>
            <a:r>
              <a:rPr lang="en-US" sz="2400" dirty="0">
                <a:latin typeface="Times New Roman" panose="02020603050405020304" pitchFamily="18" charset="0"/>
                <a:cs typeface="Times New Roman" panose="02020603050405020304" pitchFamily="18" charset="0"/>
              </a:rPr>
              <a:t>On the other hand, rewards that are seen as more internal to the activity, such as rewards that praise us, remind us of our achievements in the domain, and make us feel good about ourselves as a result of our accomplishments are more likely to be effective in increasing not only the performance of, but also the liking of, the activity.</a:t>
            </a:r>
          </a:p>
          <a:p>
            <a:pPr algn="just"/>
            <a:endParaRPr lang="en-US" sz="24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Classroom application of operant conditioning</a:t>
            </a:r>
            <a:endParaRPr lang="en-US" sz="3200" dirty="0"/>
          </a:p>
        </p:txBody>
      </p:sp>
      <p:sp>
        <p:nvSpPr>
          <p:cNvPr id="3" name="Content Placeholder 2"/>
          <p:cNvSpPr>
            <a:spLocks noGrp="1"/>
          </p:cNvSpPr>
          <p:nvPr>
            <p:ph idx="1"/>
          </p:nvPr>
        </p:nvSpPr>
        <p:spPr>
          <a:xfrm>
            <a:off x="838200" y="1825625"/>
            <a:ext cx="9888794" cy="4667250"/>
          </a:xfrm>
        </p:spPr>
        <p:txBody>
          <a:bodyPr>
            <a:normAutofit lnSpcReduction="10000"/>
          </a:bodyPr>
          <a:lstStyle/>
          <a:p>
            <a:pPr algn="just" fontAlgn="base"/>
            <a:r>
              <a:rPr lang="en-US" sz="2400" dirty="0"/>
              <a:t>Punishment is generally </a:t>
            </a:r>
            <a:r>
              <a:rPr lang="en-US" sz="2400" b="1" dirty="0"/>
              <a:t>less effective </a:t>
            </a:r>
            <a:r>
              <a:rPr lang="en-US" sz="2400" dirty="0"/>
              <a:t>than reinforcement in changing behavior. </a:t>
            </a:r>
          </a:p>
          <a:p>
            <a:pPr algn="just" fontAlgn="base"/>
            <a:r>
              <a:rPr lang="en-US" sz="2400" dirty="0"/>
              <a:t>For instance, students who are punished for bad behavior are likely to change their behavior only to avoid the punishment, rather than internalizing the norms of being good for its own sake. </a:t>
            </a:r>
          </a:p>
          <a:p>
            <a:pPr algn="just" fontAlgn="base"/>
            <a:r>
              <a:rPr lang="en-US" sz="2400" dirty="0"/>
              <a:t>Punishment also tends to generate anger, defiance, and a desire for revenge. </a:t>
            </a:r>
          </a:p>
          <a:p>
            <a:pPr algn="just"/>
            <a:r>
              <a:rPr lang="en-US" sz="2400" dirty="0"/>
              <a:t>Punishment, is more likely to create only </a:t>
            </a:r>
            <a:r>
              <a:rPr lang="en-US" sz="2400" b="1" dirty="0"/>
              <a:t>temporary changes in behavior </a:t>
            </a:r>
            <a:r>
              <a:rPr lang="en-US" sz="2400" dirty="0"/>
              <a:t>because it is based on coercion and typically creates </a:t>
            </a:r>
            <a:r>
              <a:rPr lang="en-US" sz="2400" b="1" dirty="0"/>
              <a:t>a negative and adversarial (</a:t>
            </a:r>
            <a:r>
              <a:rPr lang="en-US" sz="2400" dirty="0"/>
              <a:t>conflict or opposition</a:t>
            </a:r>
            <a:r>
              <a:rPr lang="en-US" sz="2400" b="1" dirty="0"/>
              <a:t>)relationship with the person providing the punishment</a:t>
            </a:r>
            <a:r>
              <a:rPr lang="en-US" sz="2400" dirty="0"/>
              <a:t>. </a:t>
            </a:r>
          </a:p>
          <a:p>
            <a:pPr algn="just"/>
            <a:r>
              <a:rPr lang="en-US" sz="2400" dirty="0"/>
              <a:t>When the person who provides the punishment leaves the situation, the unwanted behavior is likely to return.</a:t>
            </a:r>
          </a:p>
          <a:p>
            <a:pPr marL="0" indent="0" fontAlgn="base">
              <a:buNone/>
            </a:pPr>
            <a:endParaRPr lang="en-US" sz="2000" dirty="0"/>
          </a:p>
          <a:p>
            <a:endParaRPr lang="en-US"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568D-B2F9-9921-DC27-8B0A055D40C2}"/>
              </a:ext>
            </a:extLst>
          </p:cNvPr>
          <p:cNvSpPr>
            <a:spLocks noGrp="1"/>
          </p:cNvSpPr>
          <p:nvPr>
            <p:ph type="title"/>
          </p:nvPr>
        </p:nvSpPr>
        <p:spPr/>
        <p:txBody>
          <a:bodyPr/>
          <a:lstStyle/>
          <a:p>
            <a:r>
              <a:rPr lang="en-US" b="1" dirty="0"/>
              <a:t>Activity</a:t>
            </a:r>
            <a:endParaRPr lang="en-RW" b="1" dirty="0"/>
          </a:p>
        </p:txBody>
      </p:sp>
      <p:sp>
        <p:nvSpPr>
          <p:cNvPr id="3" name="Content Placeholder 2">
            <a:extLst>
              <a:ext uri="{FF2B5EF4-FFF2-40B4-BE49-F238E27FC236}">
                <a16:creationId xmlns:a16="http://schemas.microsoft.com/office/drawing/2014/main" id="{82CBA7FC-1EE1-3ECA-4D3C-391BAA2A6844}"/>
              </a:ext>
            </a:extLst>
          </p:cNvPr>
          <p:cNvSpPr>
            <a:spLocks noGrp="1"/>
          </p:cNvSpPr>
          <p:nvPr>
            <p:ph idx="1"/>
          </p:nvPr>
        </p:nvSpPr>
        <p:spPr/>
        <p:txBody>
          <a:bodyPr>
            <a:normAutofit fontScale="92500" lnSpcReduction="20000"/>
          </a:bodyPr>
          <a:lstStyle/>
          <a:p>
            <a:pPr marL="0" indent="0">
              <a:buNone/>
            </a:pPr>
            <a:r>
              <a:rPr lang="en-US" sz="2400" dirty="0">
                <a:latin typeface="Times New Roman" panose="02020603050405020304" pitchFamily="18" charset="0"/>
                <a:cs typeface="Times New Roman" panose="02020603050405020304" pitchFamily="18" charset="0"/>
              </a:rPr>
              <a:t>1. Provide two innovative classroom related examples for each of the following (do not provide examples given in class):</a:t>
            </a:r>
          </a:p>
          <a:p>
            <a:r>
              <a:rPr lang="en-US" sz="2400" dirty="0">
                <a:latin typeface="Times New Roman" panose="02020603050405020304" pitchFamily="18" charset="0"/>
                <a:cs typeface="Times New Roman" panose="02020603050405020304" pitchFamily="18" charset="0"/>
              </a:rPr>
              <a:t>Positive reinforcement</a:t>
            </a:r>
          </a:p>
          <a:p>
            <a:r>
              <a:rPr lang="en-US" sz="2400" dirty="0">
                <a:latin typeface="Times New Roman" panose="02020603050405020304" pitchFamily="18" charset="0"/>
                <a:cs typeface="Times New Roman" panose="02020603050405020304" pitchFamily="18" charset="0"/>
              </a:rPr>
              <a:t>Negative reinforcement</a:t>
            </a:r>
          </a:p>
          <a:p>
            <a:r>
              <a:rPr lang="en-US" sz="2400" dirty="0">
                <a:latin typeface="Times New Roman" panose="02020603050405020304" pitchFamily="18" charset="0"/>
                <a:cs typeface="Times New Roman" panose="02020603050405020304" pitchFamily="18" charset="0"/>
              </a:rPr>
              <a:t>Positive punishment</a:t>
            </a:r>
          </a:p>
          <a:p>
            <a:r>
              <a:rPr lang="en-US" sz="2400" dirty="0">
                <a:latin typeface="Times New Roman" panose="02020603050405020304" pitchFamily="18" charset="0"/>
                <a:cs typeface="Times New Roman" panose="02020603050405020304" pitchFamily="18" charset="0"/>
              </a:rPr>
              <a:t>Negative punishment</a:t>
            </a:r>
          </a:p>
          <a:p>
            <a:r>
              <a:rPr lang="en-US" sz="2400" dirty="0">
                <a:latin typeface="Times New Roman" panose="02020603050405020304" pitchFamily="18" charset="0"/>
                <a:cs typeface="Times New Roman" panose="02020603050405020304" pitchFamily="18" charset="0"/>
              </a:rPr>
              <a:t>Fixed ratio reinforcement schedule</a:t>
            </a:r>
          </a:p>
          <a:p>
            <a:r>
              <a:rPr lang="en-US" sz="2400" dirty="0">
                <a:latin typeface="Times New Roman" panose="02020603050405020304" pitchFamily="18" charset="0"/>
                <a:cs typeface="Times New Roman" panose="02020603050405020304" pitchFamily="18" charset="0"/>
              </a:rPr>
              <a:t>Variable ratio reinforcement schedule</a:t>
            </a:r>
          </a:p>
          <a:p>
            <a:r>
              <a:rPr lang="en-US" sz="2400" dirty="0">
                <a:latin typeface="Times New Roman" panose="02020603050405020304" pitchFamily="18" charset="0"/>
                <a:cs typeface="Times New Roman" panose="02020603050405020304" pitchFamily="18" charset="0"/>
              </a:rPr>
              <a:t>Fixed interval reinforcement schedule</a:t>
            </a:r>
          </a:p>
          <a:p>
            <a:r>
              <a:rPr lang="en-US" sz="2400" dirty="0">
                <a:latin typeface="Times New Roman" panose="02020603050405020304" pitchFamily="18" charset="0"/>
                <a:cs typeface="Times New Roman" panose="02020603050405020304" pitchFamily="18" charset="0"/>
              </a:rPr>
              <a:t>Variable interval reinforcement schedule</a:t>
            </a:r>
          </a:p>
          <a:p>
            <a:pPr marL="0" indent="0">
              <a:buNone/>
            </a:pPr>
            <a:r>
              <a:rPr lang="en-US" sz="2400" dirty="0">
                <a:latin typeface="Times New Roman" panose="02020603050405020304" pitchFamily="18" charset="0"/>
                <a:cs typeface="Times New Roman" panose="02020603050405020304" pitchFamily="18" charset="0"/>
              </a:rPr>
              <a:t>2. Discuss the benefits and potential challenges of classical conditioning and operant conditioning in the teaching and learning process.</a:t>
            </a:r>
          </a:p>
          <a:p>
            <a:endParaRPr lang="en-US" dirty="0"/>
          </a:p>
          <a:p>
            <a:endParaRPr lang="en-US" dirty="0"/>
          </a:p>
          <a:p>
            <a:endParaRPr lang="en-RW" dirty="0"/>
          </a:p>
        </p:txBody>
      </p:sp>
    </p:spTree>
    <p:extLst>
      <p:ext uri="{BB962C8B-B14F-4D97-AF65-F5344CB8AC3E}">
        <p14:creationId xmlns:p14="http://schemas.microsoft.com/office/powerpoint/2010/main" val="3804133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FE00-CE58-2471-9BD5-9C108BD6A9A5}"/>
              </a:ext>
            </a:extLst>
          </p:cNvPr>
          <p:cNvSpPr>
            <a:spLocks noGrp="1"/>
          </p:cNvSpPr>
          <p:nvPr>
            <p:ph type="title"/>
          </p:nvPr>
        </p:nvSpPr>
        <p:spPr/>
        <p:txBody>
          <a:bodyPr/>
          <a:lstStyle/>
          <a:p>
            <a:r>
              <a:rPr lang="en-US" sz="3200" b="1" dirty="0"/>
              <a:t>2. Cognitivism</a:t>
            </a:r>
            <a:endParaRPr lang="en-RW" sz="3200" b="1" dirty="0"/>
          </a:p>
        </p:txBody>
      </p:sp>
      <p:sp>
        <p:nvSpPr>
          <p:cNvPr id="3" name="Content Placeholder 2">
            <a:extLst>
              <a:ext uri="{FF2B5EF4-FFF2-40B4-BE49-F238E27FC236}">
                <a16:creationId xmlns:a16="http://schemas.microsoft.com/office/drawing/2014/main" id="{5BC82906-96EE-4B1F-9542-51D9723BE40A}"/>
              </a:ext>
            </a:extLst>
          </p:cNvPr>
          <p:cNvSpPr>
            <a:spLocks noGrp="1"/>
          </p:cNvSpPr>
          <p:nvPr>
            <p:ph idx="1"/>
          </p:nvPr>
        </p:nvSpPr>
        <p:spPr>
          <a:xfrm>
            <a:off x="580103" y="1690688"/>
            <a:ext cx="9989574" cy="4965751"/>
          </a:xfrm>
        </p:spPr>
        <p:txBody>
          <a:bodyPr>
            <a:normAutofit fontScale="92500"/>
          </a:bodyPr>
          <a:lstStyle/>
          <a:p>
            <a:pPr algn="just"/>
            <a:r>
              <a:rPr lang="en-US" sz="2400" dirty="0">
                <a:latin typeface="Times New Roman" panose="02020603050405020304" pitchFamily="18" charset="0"/>
                <a:cs typeface="Times New Roman" panose="02020603050405020304" pitchFamily="18" charset="0"/>
              </a:rPr>
              <a:t>The cognitivism is a theory of learning that focuses on </a:t>
            </a:r>
            <a:r>
              <a:rPr lang="en-US" sz="2400" b="1" dirty="0">
                <a:latin typeface="Times New Roman" panose="02020603050405020304" pitchFamily="18" charset="0"/>
                <a:cs typeface="Times New Roman" panose="02020603050405020304" pitchFamily="18" charset="0"/>
              </a:rPr>
              <a:t>how people think, understand, and know about the world. </a:t>
            </a:r>
          </a:p>
          <a:p>
            <a:pPr algn="just"/>
            <a:r>
              <a:rPr lang="en-US" sz="2400" dirty="0">
                <a:latin typeface="Times New Roman" panose="02020603050405020304" pitchFamily="18" charset="0"/>
                <a:cs typeface="Times New Roman" panose="02020603050405020304" pitchFamily="18" charset="0"/>
              </a:rPr>
              <a:t>It put emphasis on learning </a:t>
            </a:r>
            <a:r>
              <a:rPr lang="en-US" sz="2400" b="1" dirty="0">
                <a:latin typeface="Times New Roman" panose="02020603050405020304" pitchFamily="18" charset="0"/>
                <a:cs typeface="Times New Roman" panose="02020603050405020304" pitchFamily="18" charset="0"/>
              </a:rPr>
              <a:t>how people understand and represent the outside world within themselves and how our ways of thinking about the world influence our behavior. </a:t>
            </a:r>
          </a:p>
          <a:p>
            <a:pPr algn="just"/>
            <a:r>
              <a:rPr lang="en-RW" sz="2400" dirty="0">
                <a:latin typeface="Times New Roman" panose="02020603050405020304" pitchFamily="18" charset="0"/>
                <a:ea typeface="Aptos" panose="020B0004020202020204" pitchFamily="34" charset="0"/>
                <a:cs typeface="Times New Roman" panose="02020603050405020304" pitchFamily="18" charset="0"/>
              </a:rPr>
              <a:t>It emphasizes how students actively process information and construct knowledge through experiences</a:t>
            </a:r>
            <a:r>
              <a:rPr lang="en-US" sz="2400" dirty="0">
                <a:latin typeface="Times New Roman" panose="02020603050405020304" pitchFamily="18" charset="0"/>
                <a:ea typeface="Aptos" panose="020B0004020202020204" pitchFamily="34" charset="0"/>
                <a:cs typeface="Times New Roman" panose="02020603050405020304" pitchFamily="18" charset="0"/>
              </a:rPr>
              <a:t>.</a:t>
            </a:r>
          </a:p>
          <a:p>
            <a:pPr algn="just"/>
            <a:r>
              <a:rPr lang="en-RW" sz="2400" dirty="0">
                <a:effectLst/>
                <a:latin typeface="Times New Roman" panose="02020603050405020304" pitchFamily="18" charset="0"/>
                <a:ea typeface="Aptos" panose="020B0004020202020204" pitchFamily="34" charset="0"/>
                <a:cs typeface="Times New Roman" panose="02020603050405020304" pitchFamily="18" charset="0"/>
              </a:rPr>
              <a:t>Cognitivism emphasizes </a:t>
            </a:r>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the internal mental processes </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involved in learning, such as thinking,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attention, </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memory, problem-solving, and comprehension. It views learners as active participants who process and organize information </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Unlike behaviorism, which focuses on observable behaviors, cognitivism views learners as active participants who process, store, and retrieve information. </a:t>
            </a:r>
          </a:p>
          <a:p>
            <a:pPr algn="just"/>
            <a:r>
              <a:rPr lang="en-US" sz="2400" dirty="0">
                <a:latin typeface="Times New Roman" panose="02020603050405020304" pitchFamily="18" charset="0"/>
                <a:cs typeface="Times New Roman" panose="02020603050405020304" pitchFamily="18" charset="0"/>
              </a:rPr>
              <a:t>The theory suggests that learning occurs when learners make sense of and organize new information by connecting it with their existing knowledge. </a:t>
            </a:r>
          </a:p>
          <a:p>
            <a:pPr algn="just">
              <a:lnSpc>
                <a:spcPct val="107000"/>
              </a:lnSpc>
              <a:spcAft>
                <a:spcPts val="800"/>
              </a:spcAft>
            </a:pPr>
            <a:endParaRPr lang="en-RW" sz="2400" dirty="0">
              <a:latin typeface="Times New Roman" panose="02020603050405020304" pitchFamily="18" charset="0"/>
              <a:ea typeface="Aptos" panose="020B0004020202020204" pitchFamily="34" charset="0"/>
              <a:cs typeface="Times New Roman" panose="02020603050405020304" pitchFamily="18" charset="0"/>
            </a:endParaRPr>
          </a:p>
          <a:p>
            <a:endParaRPr lang="en-RW" dirty="0"/>
          </a:p>
        </p:txBody>
      </p:sp>
    </p:spTree>
    <p:extLst>
      <p:ext uri="{BB962C8B-B14F-4D97-AF65-F5344CB8AC3E}">
        <p14:creationId xmlns:p14="http://schemas.microsoft.com/office/powerpoint/2010/main" val="2318762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C99-FF6E-321B-37DA-1CAC826A06BE}"/>
              </a:ext>
            </a:extLst>
          </p:cNvPr>
          <p:cNvSpPr>
            <a:spLocks noGrp="1"/>
          </p:cNvSpPr>
          <p:nvPr>
            <p:ph type="title"/>
          </p:nvPr>
        </p:nvSpPr>
        <p:spPr/>
        <p:txBody>
          <a:bodyPr/>
          <a:lstStyle/>
          <a:p>
            <a:r>
              <a:rPr lang="en-US" sz="3200" b="1" dirty="0"/>
              <a:t>Cognitivism</a:t>
            </a:r>
            <a:endParaRPr lang="en-RW" sz="3200" b="1" dirty="0"/>
          </a:p>
        </p:txBody>
      </p:sp>
      <p:sp>
        <p:nvSpPr>
          <p:cNvPr id="3" name="Content Placeholder 2">
            <a:extLst>
              <a:ext uri="{FF2B5EF4-FFF2-40B4-BE49-F238E27FC236}">
                <a16:creationId xmlns:a16="http://schemas.microsoft.com/office/drawing/2014/main" id="{1A6C900B-C532-B449-DA81-3ECE01FC4298}"/>
              </a:ext>
            </a:extLst>
          </p:cNvPr>
          <p:cNvSpPr>
            <a:spLocks noGrp="1"/>
          </p:cNvSpPr>
          <p:nvPr>
            <p:ph idx="1"/>
          </p:nvPr>
        </p:nvSpPr>
        <p:spPr>
          <a:xfrm>
            <a:off x="838199" y="1455174"/>
            <a:ext cx="9701981" cy="5128188"/>
          </a:xfrm>
        </p:spPr>
        <p:txBody>
          <a:bodyPr>
            <a:normAutofit fontScale="92500" lnSpcReduction="20000"/>
          </a:bodyPr>
          <a:lstStyle/>
          <a:p>
            <a:pPr algn="just"/>
            <a:r>
              <a:rPr lang="en-US" sz="2400" dirty="0"/>
              <a:t>Some of the important contributors to Cognitivism include:</a:t>
            </a:r>
          </a:p>
          <a:p>
            <a:pPr algn="just"/>
            <a:r>
              <a:rPr lang="en-US" sz="2400" dirty="0"/>
              <a:t>The German psychologist </a:t>
            </a:r>
            <a:r>
              <a:rPr lang="en-US" sz="2400" b="1" dirty="0"/>
              <a:t>Hermann Ebbinghaus </a:t>
            </a:r>
            <a:r>
              <a:rPr lang="en-US" sz="2400" dirty="0"/>
              <a:t>(1850–1909), who studied the ability of people to remember lists of words under different conditions, and </a:t>
            </a:r>
          </a:p>
          <a:p>
            <a:pPr algn="just"/>
            <a:r>
              <a:rPr lang="en-US" sz="2400" dirty="0"/>
              <a:t>The English psychologist Sir </a:t>
            </a:r>
            <a:r>
              <a:rPr lang="en-US" sz="2400" b="1" dirty="0"/>
              <a:t>Frederic Bartlett </a:t>
            </a:r>
            <a:r>
              <a:rPr lang="en-US" sz="2400" dirty="0"/>
              <a:t>(1886–1969), who studied the cognitive and social processes of remembering.</a:t>
            </a:r>
          </a:p>
          <a:p>
            <a:pPr algn="just"/>
            <a:r>
              <a:rPr lang="en-US" sz="2400" dirty="0"/>
              <a:t>Cognitive psychologists, such as </a:t>
            </a:r>
            <a:r>
              <a:rPr lang="en-US" sz="2400" b="1" dirty="0"/>
              <a:t>Jean Piaget, George Miller, </a:t>
            </a:r>
            <a:r>
              <a:rPr lang="en-US" sz="2400" dirty="0"/>
              <a:t>and</a:t>
            </a:r>
            <a:r>
              <a:rPr lang="en-US" sz="2400" b="1" dirty="0"/>
              <a:t> Eleanor Rosch </a:t>
            </a:r>
            <a:r>
              <a:rPr lang="en-US" sz="2400" dirty="0"/>
              <a:t>work to understand how people learn, remember, and make judgments about the world around them.</a:t>
            </a:r>
          </a:p>
          <a:p>
            <a:pPr algn="just"/>
            <a:r>
              <a:rPr lang="en-US" sz="2400" dirty="0"/>
              <a:t>For example, the idea that </a:t>
            </a:r>
            <a:r>
              <a:rPr lang="en-US" sz="2400" b="1" dirty="0"/>
              <a:t>our memory is influenced by what we already know </a:t>
            </a:r>
            <a:r>
              <a:rPr lang="en-US" sz="2400" dirty="0"/>
              <a:t>was also a major idea behind the cognitive-developmental stage model of the </a:t>
            </a:r>
            <a:r>
              <a:rPr lang="en-US" sz="2400" b="1" dirty="0"/>
              <a:t>Swiss psychologist Jean Piaget </a:t>
            </a:r>
            <a:r>
              <a:rPr lang="en-US" sz="2400" dirty="0"/>
              <a:t>(1896–1980). </a:t>
            </a:r>
          </a:p>
          <a:p>
            <a:pPr algn="just"/>
            <a:r>
              <a:rPr lang="en-US" sz="2400" b="1" dirty="0">
                <a:ea typeface="Aptos" panose="020B0004020202020204" pitchFamily="34" charset="0"/>
                <a:cs typeface="Times New Roman" panose="02020603050405020304" pitchFamily="18" charset="0"/>
              </a:rPr>
              <a:t>Lev Vygotsky</a:t>
            </a:r>
            <a:r>
              <a:rPr lang="en-US" sz="2400" dirty="0">
                <a:ea typeface="Aptos" panose="020B0004020202020204" pitchFamily="34" charset="0"/>
                <a:cs typeface="Times New Roman" panose="02020603050405020304" pitchFamily="18" charset="0"/>
              </a:rPr>
              <a:t> (1896–1934), a Russian psychologist worked on cognitive development. </a:t>
            </a:r>
          </a:p>
          <a:p>
            <a:pPr algn="just"/>
            <a:r>
              <a:rPr lang="en-US" sz="2400" dirty="0">
                <a:ea typeface="Aptos" panose="020B0004020202020204" pitchFamily="34" charset="0"/>
                <a:cs typeface="Times New Roman" panose="02020603050405020304" pitchFamily="18" charset="0"/>
              </a:rPr>
              <a:t>One of his key contributions is the concept of the </a:t>
            </a:r>
            <a:r>
              <a:rPr lang="en-US" sz="2400" b="1" dirty="0">
                <a:ea typeface="Aptos" panose="020B0004020202020204" pitchFamily="34" charset="0"/>
                <a:cs typeface="Times New Roman" panose="02020603050405020304" pitchFamily="18" charset="0"/>
              </a:rPr>
              <a:t>Zone of Proximal Development (ZPD)</a:t>
            </a:r>
            <a:r>
              <a:rPr lang="en-US" sz="2400" dirty="0">
                <a:ea typeface="Aptos" panose="020B0004020202020204" pitchFamily="34" charset="0"/>
                <a:cs typeface="Times New Roman" panose="02020603050405020304" pitchFamily="18" charset="0"/>
              </a:rPr>
              <a:t>, which is central to his socio-cultural theory of learning.</a:t>
            </a:r>
            <a:endParaRPr lang="en-RW" sz="2400" dirty="0">
              <a:ea typeface="Aptos" panose="020B0004020202020204" pitchFamily="34" charset="0"/>
              <a:cs typeface="Times New Roman" panose="02020603050405020304" pitchFamily="18" charset="0"/>
            </a:endParaRPr>
          </a:p>
          <a:p>
            <a:pPr algn="just"/>
            <a:endParaRPr lang="en-US" sz="2400" dirty="0"/>
          </a:p>
          <a:p>
            <a:endParaRPr lang="en-US" sz="2000" dirty="0"/>
          </a:p>
          <a:p>
            <a:endParaRPr lang="en-RW" dirty="0"/>
          </a:p>
        </p:txBody>
      </p:sp>
    </p:spTree>
    <p:extLst>
      <p:ext uri="{BB962C8B-B14F-4D97-AF65-F5344CB8AC3E}">
        <p14:creationId xmlns:p14="http://schemas.microsoft.com/office/powerpoint/2010/main" val="2436344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Cognitivism</a:t>
            </a:r>
          </a:p>
        </p:txBody>
      </p:sp>
      <p:sp>
        <p:nvSpPr>
          <p:cNvPr id="3" name="Content Placeholder 2"/>
          <p:cNvSpPr>
            <a:spLocks noGrp="1"/>
          </p:cNvSpPr>
          <p:nvPr>
            <p:ph idx="1"/>
          </p:nvPr>
        </p:nvSpPr>
        <p:spPr>
          <a:xfrm>
            <a:off x="914399" y="1600200"/>
            <a:ext cx="9556955" cy="5181600"/>
          </a:xfrm>
        </p:spPr>
        <p:txBody>
          <a:bodyPr/>
          <a:lstStyle/>
          <a:p>
            <a:pPr algn="just"/>
            <a:r>
              <a:rPr lang="en-US" sz="2400" dirty="0"/>
              <a:t>Cognitivism was, </a:t>
            </a:r>
            <a:r>
              <a:rPr lang="en-US" sz="2400" b="1" dirty="0"/>
              <a:t>influenced by technology </a:t>
            </a:r>
            <a:r>
              <a:rPr lang="en-US" sz="2400" dirty="0"/>
              <a:t>like other sciences.</a:t>
            </a:r>
          </a:p>
          <a:p>
            <a:pPr algn="just"/>
            <a:r>
              <a:rPr lang="en-US" sz="2400" dirty="0"/>
              <a:t>Beginning in the 1960s, growing numbers of psychologists began </a:t>
            </a:r>
            <a:r>
              <a:rPr lang="en-US" sz="2400" b="1" dirty="0"/>
              <a:t>to think about the brain and about human behavior in terms of the computer,</a:t>
            </a:r>
            <a:r>
              <a:rPr lang="en-US" sz="2400" dirty="0"/>
              <a:t> which was being developed and becoming publicly available at that time. </a:t>
            </a:r>
          </a:p>
          <a:p>
            <a:pPr algn="just"/>
            <a:r>
              <a:rPr lang="en-US" sz="2400" dirty="0"/>
              <a:t>Cognitivism focuses on </a:t>
            </a:r>
            <a:r>
              <a:rPr lang="en-US" sz="2400" b="1" dirty="0"/>
              <a:t>mental processes, including perception, thinking, memory, and judgment</a:t>
            </a:r>
            <a:r>
              <a:rPr lang="en-US" sz="2400" dirty="0"/>
              <a:t>.</a:t>
            </a:r>
          </a:p>
          <a:p>
            <a:pPr algn="just"/>
            <a:r>
              <a:rPr lang="en-US" sz="2400" dirty="0"/>
              <a:t>These actions correspond well to the processes that computers perform. </a:t>
            </a:r>
          </a:p>
          <a:p>
            <a:pPr algn="just"/>
            <a:r>
              <a:rPr lang="en-US" sz="2400" dirty="0"/>
              <a:t>Many psychologists who adhere to the cognitive perspective </a:t>
            </a:r>
            <a:r>
              <a:rPr lang="en-US" sz="2400" b="1" dirty="0"/>
              <a:t>compare human thinking to the workings of a computer</a:t>
            </a:r>
            <a:r>
              <a:rPr lang="en-US" sz="2400" dirty="0"/>
              <a:t>, which takes in information and transforms, stores, and retrieves it. </a:t>
            </a:r>
          </a:p>
          <a:p>
            <a:pPr algn="just"/>
            <a:r>
              <a:rPr lang="en-US" sz="2400" dirty="0"/>
              <a:t>In their view, </a:t>
            </a:r>
            <a:r>
              <a:rPr lang="en-US" sz="2400" b="1" dirty="0"/>
              <a:t>thinking is information processing</a:t>
            </a:r>
            <a:r>
              <a:rPr lang="en-US" sz="2400" i="1" dirty="0"/>
              <a:t>.</a:t>
            </a:r>
            <a:endParaRPr lang="en-US" sz="2400" dirty="0"/>
          </a:p>
          <a:p>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FE39-15FA-5FAA-A568-BE55861CF047}"/>
              </a:ext>
            </a:extLst>
          </p:cNvPr>
          <p:cNvSpPr>
            <a:spLocks noGrp="1"/>
          </p:cNvSpPr>
          <p:nvPr>
            <p:ph type="title"/>
          </p:nvPr>
        </p:nvSpPr>
        <p:spPr/>
        <p:txBody>
          <a:bodyPr/>
          <a:lstStyle/>
          <a:p>
            <a:r>
              <a:rPr lang="en-US" sz="3200" b="1" dirty="0"/>
              <a:t>Cognitivism</a:t>
            </a:r>
            <a:endParaRPr lang="en-RW" sz="3200" b="1" dirty="0"/>
          </a:p>
        </p:txBody>
      </p:sp>
      <p:sp>
        <p:nvSpPr>
          <p:cNvPr id="3" name="Content Placeholder 2">
            <a:extLst>
              <a:ext uri="{FF2B5EF4-FFF2-40B4-BE49-F238E27FC236}">
                <a16:creationId xmlns:a16="http://schemas.microsoft.com/office/drawing/2014/main" id="{BD8DD18E-C4D8-2DFB-75CF-C2A13EDD8624}"/>
              </a:ext>
            </a:extLst>
          </p:cNvPr>
          <p:cNvSpPr>
            <a:spLocks noGrp="1"/>
          </p:cNvSpPr>
          <p:nvPr>
            <p:ph idx="1"/>
          </p:nvPr>
        </p:nvSpPr>
        <p:spPr>
          <a:xfrm>
            <a:off x="599768" y="1690688"/>
            <a:ext cx="9611032" cy="4802187"/>
          </a:xfrm>
        </p:spPr>
        <p:txBody>
          <a:bodyPr>
            <a:normAutofit lnSpcReduction="10000"/>
          </a:bodyPr>
          <a:lstStyle/>
          <a:p>
            <a:r>
              <a:rPr lang="en-GB" altLang="en-US" sz="2400" dirty="0">
                <a:latin typeface="Times New Roman" panose="02020603050405020304" pitchFamily="18" charset="0"/>
                <a:cs typeface="Times New Roman" panose="02020603050405020304" pitchFamily="18" charset="0"/>
              </a:rPr>
              <a:t>Cognitivism focuses on the conceptualization of students’ learning processes and address the issues of how information is received, organized, stored, and retrieved by the mind.</a:t>
            </a:r>
          </a:p>
          <a:p>
            <a:r>
              <a:rPr lang="en-GB" altLang="en-US" sz="2400" dirty="0">
                <a:latin typeface="Times New Roman" panose="02020603050405020304" pitchFamily="18" charset="0"/>
                <a:cs typeface="Times New Roman" panose="02020603050405020304" pitchFamily="18" charset="0"/>
              </a:rPr>
              <a:t>Learning is concerned not so much with what learners </a:t>
            </a:r>
            <a:r>
              <a:rPr lang="en-GB" altLang="en-US" sz="2400" i="1" dirty="0">
                <a:latin typeface="Times New Roman" panose="02020603050405020304" pitchFamily="18" charset="0"/>
                <a:cs typeface="Times New Roman" panose="02020603050405020304" pitchFamily="18" charset="0"/>
              </a:rPr>
              <a:t>do but </a:t>
            </a:r>
            <a:r>
              <a:rPr lang="en-GB" altLang="en-US" sz="2400" dirty="0">
                <a:latin typeface="Times New Roman" panose="02020603050405020304" pitchFamily="18" charset="0"/>
                <a:cs typeface="Times New Roman" panose="02020603050405020304" pitchFamily="18" charset="0"/>
              </a:rPr>
              <a:t>with </a:t>
            </a:r>
            <a:r>
              <a:rPr lang="en-GB" altLang="en-US" sz="2400" i="1" dirty="0">
                <a:latin typeface="Times New Roman" panose="02020603050405020304" pitchFamily="18" charset="0"/>
                <a:cs typeface="Times New Roman" panose="02020603050405020304" pitchFamily="18" charset="0"/>
              </a:rPr>
              <a:t>what </a:t>
            </a:r>
            <a:r>
              <a:rPr lang="en-GB" altLang="en-US" sz="2400" dirty="0">
                <a:latin typeface="Times New Roman" panose="02020603050405020304" pitchFamily="18" charset="0"/>
                <a:cs typeface="Times New Roman" panose="02020603050405020304" pitchFamily="18" charset="0"/>
              </a:rPr>
              <a:t>they know and </a:t>
            </a:r>
            <a:r>
              <a:rPr lang="en-GB" altLang="en-US" sz="2400" i="1" dirty="0">
                <a:latin typeface="Times New Roman" panose="02020603050405020304" pitchFamily="18" charset="0"/>
                <a:cs typeface="Times New Roman" panose="02020603050405020304" pitchFamily="18" charset="0"/>
              </a:rPr>
              <a:t>how </a:t>
            </a:r>
            <a:r>
              <a:rPr lang="en-GB" altLang="en-US" sz="2400" dirty="0">
                <a:latin typeface="Times New Roman" panose="02020603050405020304" pitchFamily="18" charset="0"/>
                <a:cs typeface="Times New Roman" panose="02020603050405020304" pitchFamily="18" charset="0"/>
              </a:rPr>
              <a:t>they come to acquire it</a:t>
            </a:r>
            <a:r>
              <a:rPr lang="en-GB" altLang="en-US" sz="2400" i="1" dirty="0">
                <a:latin typeface="Times New Roman" panose="02020603050405020304" pitchFamily="18" charset="0"/>
                <a:cs typeface="Times New Roman" panose="02020603050405020304" pitchFamily="18" charset="0"/>
              </a:rPr>
              <a:t>.</a:t>
            </a:r>
          </a:p>
          <a:p>
            <a:pPr algn="just"/>
            <a:r>
              <a:rPr lang="en-GB" altLang="en-US" sz="2400" dirty="0">
                <a:latin typeface="Times New Roman" panose="02020603050405020304" pitchFamily="18" charset="0"/>
                <a:cs typeface="Times New Roman" panose="02020603050405020304" pitchFamily="18" charset="0"/>
              </a:rPr>
              <a:t>The theory emphasizes making knowledge meaningful and helping learners organize and relate new information to existing knowledge in memory.</a:t>
            </a:r>
          </a:p>
          <a:p>
            <a:pPr algn="just"/>
            <a:r>
              <a:rPr lang="en-US" altLang="en-US" sz="2400" dirty="0">
                <a:latin typeface="Times New Roman" panose="02020603050405020304" pitchFamily="18" charset="0"/>
                <a:cs typeface="Times New Roman" panose="02020603050405020304" pitchFamily="18" charset="0"/>
              </a:rPr>
              <a:t>What a person knows is not just received passively but is actively constructed by the learner. </a:t>
            </a:r>
          </a:p>
          <a:p>
            <a:pPr algn="just"/>
            <a:r>
              <a:rPr lang="en-US" altLang="en-US" sz="2400" dirty="0">
                <a:latin typeface="Times New Roman" panose="02020603050405020304" pitchFamily="18" charset="0"/>
                <a:cs typeface="Times New Roman" panose="02020603050405020304" pitchFamily="18" charset="0"/>
              </a:rPr>
              <a:t>Meaningful learning is the active creation of knowledge from personal experiences.</a:t>
            </a:r>
          </a:p>
          <a:p>
            <a:pPr algn="just">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According to cognitivists, mental processes and past knowledge influence behavior or response more than external stimuli do. </a:t>
            </a:r>
            <a:endParaRPr lang="en-US" altLang="en-US" sz="2300" dirty="0">
              <a:latin typeface="Times New Roman" panose="02020603050405020304" pitchFamily="18" charset="0"/>
              <a:cs typeface="Times New Roman" panose="02020603050405020304" pitchFamily="18" charset="0"/>
            </a:endParaRPr>
          </a:p>
          <a:p>
            <a:endParaRPr lang="en-GB" altLang="en-US" i="1" dirty="0">
              <a:latin typeface="Times New Roman" panose="02020603050405020304" pitchFamily="18" charset="0"/>
              <a:cs typeface="Times New Roman" panose="02020603050405020304" pitchFamily="18" charset="0"/>
            </a:endParaRPr>
          </a:p>
          <a:p>
            <a:endParaRPr lang="en-RW" dirty="0"/>
          </a:p>
        </p:txBody>
      </p:sp>
    </p:spTree>
    <p:extLst>
      <p:ext uri="{BB962C8B-B14F-4D97-AF65-F5344CB8AC3E}">
        <p14:creationId xmlns:p14="http://schemas.microsoft.com/office/powerpoint/2010/main" val="75577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8122-9BAE-EA35-7E89-05CB591569A4}"/>
              </a:ext>
            </a:extLst>
          </p:cNvPr>
          <p:cNvSpPr>
            <a:spLocks noGrp="1"/>
          </p:cNvSpPr>
          <p:nvPr>
            <p:ph type="title"/>
          </p:nvPr>
        </p:nvSpPr>
        <p:spPr/>
        <p:txBody>
          <a:bodyPr/>
          <a:lstStyle/>
          <a:p>
            <a:r>
              <a:rPr lang="en-US" b="1" dirty="0"/>
              <a:t>1. Behaviorism</a:t>
            </a:r>
            <a:endParaRPr lang="en-RW" b="1" dirty="0"/>
          </a:p>
        </p:txBody>
      </p:sp>
      <p:sp>
        <p:nvSpPr>
          <p:cNvPr id="3" name="Content Placeholder 2">
            <a:extLst>
              <a:ext uri="{FF2B5EF4-FFF2-40B4-BE49-F238E27FC236}">
                <a16:creationId xmlns:a16="http://schemas.microsoft.com/office/drawing/2014/main" id="{8B09D30C-007A-2FAA-1E37-826C7BB6BC7C}"/>
              </a:ext>
            </a:extLst>
          </p:cNvPr>
          <p:cNvSpPr>
            <a:spLocks noGrp="1"/>
          </p:cNvSpPr>
          <p:nvPr>
            <p:ph idx="1"/>
          </p:nvPr>
        </p:nvSpPr>
        <p:spPr>
          <a:xfrm>
            <a:off x="658761" y="1600200"/>
            <a:ext cx="9552039" cy="4820265"/>
          </a:xfrm>
        </p:spPr>
        <p:txBody>
          <a:bodyPr>
            <a:normAutofit/>
          </a:bodyPr>
          <a:lstStyle/>
          <a:p>
            <a:r>
              <a:rPr lang="en-RW" sz="2400" b="1" dirty="0">
                <a:latin typeface="Times New Roman" panose="02020603050405020304" pitchFamily="18" charset="0"/>
                <a:ea typeface="Aptos" panose="020B0004020202020204" pitchFamily="34" charset="0"/>
                <a:cs typeface="Times New Roman" panose="02020603050405020304" pitchFamily="18" charset="0"/>
              </a:rPr>
              <a:t>Key theorists</a:t>
            </a:r>
            <a:r>
              <a:rPr lang="en-RW" sz="2400" dirty="0">
                <a:latin typeface="Times New Roman" panose="02020603050405020304" pitchFamily="18" charset="0"/>
                <a:ea typeface="Aptos" panose="020B0004020202020204" pitchFamily="34" charset="0"/>
                <a:cs typeface="Times New Roman" panose="02020603050405020304" pitchFamily="18" charset="0"/>
              </a:rPr>
              <a:t>: John Watson</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(1878–1958)</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Ivan Pavlov </a:t>
            </a:r>
            <a:r>
              <a:rPr lang="en-US" sz="2400" dirty="0">
                <a:latin typeface="Times New Roman" panose="02020603050405020304" pitchFamily="18" charset="0"/>
                <a:ea typeface="Aptos" panose="020B0004020202020204" pitchFamily="34"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1849–1936</a:t>
            </a:r>
            <a:r>
              <a:rPr lang="en-US" sz="2400" dirty="0">
                <a:latin typeface="Times New Roman" panose="02020603050405020304" pitchFamily="18" charset="0"/>
                <a:ea typeface="Aptos" panose="020B0004020202020204" pitchFamily="34" charset="0"/>
                <a:cs typeface="Times New Roman" panose="02020603050405020304" pitchFamily="18" charset="0"/>
              </a:rPr>
              <a:t>), and </a:t>
            </a:r>
            <a:r>
              <a:rPr lang="en-RW" sz="2400" dirty="0">
                <a:latin typeface="Times New Roman" panose="02020603050405020304" pitchFamily="18" charset="0"/>
                <a:ea typeface="Aptos" panose="020B0004020202020204" pitchFamily="34" charset="0"/>
                <a:cs typeface="Times New Roman" panose="02020603050405020304" pitchFamily="18" charset="0"/>
              </a:rPr>
              <a:t>B.F. Skinner</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(1904–1990). </a:t>
            </a:r>
          </a:p>
          <a:p>
            <a:r>
              <a:rPr lang="en-RW" sz="2400" dirty="0" err="1">
                <a:latin typeface="Times New Roman" panose="02020603050405020304" pitchFamily="18" charset="0"/>
                <a:ea typeface="Aptos" panose="020B0004020202020204" pitchFamily="34" charset="0"/>
                <a:cs typeface="Times New Roman" panose="02020603050405020304" pitchFamily="18" charset="0"/>
              </a:rPr>
              <a:t>Behaviorism</a:t>
            </a:r>
            <a:r>
              <a:rPr lang="en-RW" sz="2400" dirty="0">
                <a:latin typeface="Times New Roman" panose="02020603050405020304" pitchFamily="18" charset="0"/>
                <a:ea typeface="Aptos" panose="020B0004020202020204" pitchFamily="34" charset="0"/>
                <a:cs typeface="Times New Roman" panose="02020603050405020304" pitchFamily="18" charset="0"/>
              </a:rPr>
              <a:t> focuses on </a:t>
            </a:r>
            <a:r>
              <a:rPr lang="en-RW" sz="2400" b="1" dirty="0">
                <a:latin typeface="Times New Roman" panose="02020603050405020304" pitchFamily="18" charset="0"/>
                <a:ea typeface="Aptos" panose="020B0004020202020204" pitchFamily="34" charset="0"/>
                <a:cs typeface="Times New Roman" panose="02020603050405020304" pitchFamily="18" charset="0"/>
              </a:rPr>
              <a:t>observable</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RW" sz="2400" b="1"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400" b="1"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and emphasizes the role of </a:t>
            </a:r>
            <a:r>
              <a:rPr lang="en-RW" sz="2400" b="1" dirty="0">
                <a:latin typeface="Times New Roman" panose="02020603050405020304" pitchFamily="18" charset="0"/>
                <a:ea typeface="Aptos" panose="020B0004020202020204" pitchFamily="34" charset="0"/>
                <a:cs typeface="Times New Roman" panose="02020603050405020304" pitchFamily="18" charset="0"/>
              </a:rPr>
              <a:t>reinforcement and punishment in shaping </a:t>
            </a:r>
            <a:r>
              <a:rPr lang="en-RW" sz="2400" b="1" dirty="0" err="1">
                <a:latin typeface="Times New Roman" panose="02020603050405020304" pitchFamily="18" charset="0"/>
                <a:ea typeface="Aptos" panose="020B0004020202020204" pitchFamily="34" charset="0"/>
                <a:cs typeface="Times New Roman" panose="02020603050405020304" pitchFamily="18" charset="0"/>
              </a:rPr>
              <a:t>behavior</a:t>
            </a:r>
            <a:r>
              <a:rPr lang="en-RW" sz="2400" dirty="0">
                <a:latin typeface="Times New Roman" panose="02020603050405020304" pitchFamily="18" charset="0"/>
                <a:ea typeface="Aptos" panose="020B0004020202020204" pitchFamily="34" charset="0"/>
                <a:cs typeface="Times New Roman" panose="02020603050405020304" pitchFamily="18" charset="0"/>
              </a:rPr>
              <a:t>.</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r>
              <a:rPr lang="en-RW" sz="2400" dirty="0">
                <a:latin typeface="Times New Roman" panose="02020603050405020304" pitchFamily="18" charset="0"/>
                <a:ea typeface="Aptos" panose="020B0004020202020204" pitchFamily="34" charset="0"/>
                <a:cs typeface="Times New Roman" panose="02020603050405020304" pitchFamily="18" charset="0"/>
              </a:rPr>
              <a:t>Learning is seen as a process of </a:t>
            </a:r>
            <a:r>
              <a:rPr lang="en-RW" sz="2400" b="1" dirty="0">
                <a:latin typeface="Times New Roman" panose="02020603050405020304" pitchFamily="18" charset="0"/>
                <a:ea typeface="Aptos" panose="020B0004020202020204" pitchFamily="34" charset="0"/>
                <a:cs typeface="Times New Roman" panose="02020603050405020304" pitchFamily="18" charset="0"/>
              </a:rPr>
              <a:t>acquiring new </a:t>
            </a:r>
            <a:r>
              <a:rPr lang="en-RW" sz="2400" b="1" dirty="0" err="1">
                <a:latin typeface="Times New Roman" panose="02020603050405020304" pitchFamily="18" charset="0"/>
                <a:ea typeface="Aptos" panose="020B0004020202020204" pitchFamily="34" charset="0"/>
                <a:cs typeface="Times New Roman" panose="02020603050405020304" pitchFamily="18" charset="0"/>
              </a:rPr>
              <a:t>behaviors</a:t>
            </a:r>
            <a:r>
              <a:rPr lang="en-RW" sz="2400" b="1" dirty="0">
                <a:latin typeface="Times New Roman" panose="02020603050405020304" pitchFamily="18" charset="0"/>
                <a:ea typeface="Aptos" panose="020B0004020202020204" pitchFamily="34" charset="0"/>
                <a:cs typeface="Times New Roman" panose="02020603050405020304" pitchFamily="18" charset="0"/>
              </a:rPr>
              <a:t> through conditioning.</a:t>
            </a:r>
            <a:endParaRPr lang="en-US" sz="2400" b="1" dirty="0">
              <a:latin typeface="Times New Roman" panose="02020603050405020304" pitchFamily="18" charset="0"/>
              <a:ea typeface="Aptos" panose="020B0004020202020204" pitchFamily="34"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Learning is a </a:t>
            </a:r>
            <a:r>
              <a:rPr lang="en-US" sz="2400" b="1" dirty="0">
                <a:latin typeface="Times New Roman" panose="02020603050405020304" pitchFamily="18" charset="0"/>
                <a:cs typeface="Times New Roman" panose="02020603050405020304" pitchFamily="18" charset="0"/>
              </a:rPr>
              <a:t>change in behavior </a:t>
            </a:r>
            <a:r>
              <a:rPr lang="en-US" sz="2400" dirty="0">
                <a:latin typeface="Times New Roman" panose="02020603050405020304" pitchFamily="18" charset="0"/>
                <a:cs typeface="Times New Roman" panose="02020603050405020304" pitchFamily="18" charset="0"/>
              </a:rPr>
              <a:t>caused by </a:t>
            </a:r>
            <a:r>
              <a:rPr lang="en-US" sz="2400" b="1" dirty="0">
                <a:latin typeface="Times New Roman" panose="02020603050405020304" pitchFamily="18" charset="0"/>
                <a:cs typeface="Times New Roman" panose="02020603050405020304" pitchFamily="18" charset="0"/>
              </a:rPr>
              <a:t>external stimuli:</a:t>
            </a:r>
            <a:endParaRPr lang="en-US" sz="2400" b="1" dirty="0">
              <a:latin typeface="Times New Roman" panose="02020603050405020304" pitchFamily="18" charset="0"/>
              <a:ea typeface="Aptos" panose="020B0004020202020204" pitchFamily="34" charset="0"/>
              <a:cs typeface="Times New Roman" panose="02020603050405020304" pitchFamily="18" charset="0"/>
            </a:endParaRPr>
          </a:p>
          <a:p>
            <a:r>
              <a:rPr lang="en-GB" altLang="en-US" sz="2400" dirty="0">
                <a:latin typeface="Times New Roman" panose="02020603050405020304" pitchFamily="18" charset="0"/>
                <a:cs typeface="Times New Roman" panose="02020603050405020304" pitchFamily="18" charset="0"/>
              </a:rPr>
              <a:t>Learning is accomplished when a proper response is demonstrated following the presentation of a specific environmental stimulus. </a:t>
            </a:r>
          </a:p>
          <a:p>
            <a:r>
              <a:rPr lang="en-GB" altLang="en-US" sz="2400" dirty="0">
                <a:latin typeface="Times New Roman" panose="02020603050405020304" pitchFamily="18" charset="0"/>
                <a:cs typeface="Times New Roman" panose="02020603050405020304" pitchFamily="18" charset="0"/>
              </a:rPr>
              <a:t>Example: 2 + 4 = ?  “6” . Here, </a:t>
            </a:r>
            <a:r>
              <a:rPr lang="en-GB" altLang="en-US" sz="2400" b="1" dirty="0">
                <a:latin typeface="Times New Roman" panose="02020603050405020304" pitchFamily="18" charset="0"/>
                <a:cs typeface="Times New Roman" panose="02020603050405020304" pitchFamily="18" charset="0"/>
              </a:rPr>
              <a:t>teaching is linking the stimulus to the response</a:t>
            </a:r>
            <a:r>
              <a:rPr lang="en-GB" altLang="en-US" sz="2400" dirty="0">
                <a:latin typeface="Times New Roman" panose="02020603050405020304" pitchFamily="18" charset="0"/>
                <a:cs typeface="Times New Roman" panose="02020603050405020304" pitchFamily="18" charset="0"/>
              </a:rPr>
              <a:t>.</a:t>
            </a:r>
          </a:p>
          <a:p>
            <a:endParaRPr lang="en-RW" sz="2400" b="1" dirty="0">
              <a:ea typeface="Aptos" panose="020B0004020202020204" pitchFamily="34" charset="0"/>
              <a:cs typeface="Times New Roman" panose="02020603050405020304" pitchFamily="18" charset="0"/>
            </a:endParaRPr>
          </a:p>
          <a:p>
            <a:endParaRPr lang="en-RW" sz="2400" dirty="0"/>
          </a:p>
        </p:txBody>
      </p:sp>
    </p:spTree>
    <p:extLst>
      <p:ext uri="{BB962C8B-B14F-4D97-AF65-F5344CB8AC3E}">
        <p14:creationId xmlns:p14="http://schemas.microsoft.com/office/powerpoint/2010/main" val="2014080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A7AA-4B2B-6FFE-3015-DBFE0DEDB59C}"/>
              </a:ext>
            </a:extLst>
          </p:cNvPr>
          <p:cNvSpPr>
            <a:spLocks noGrp="1"/>
          </p:cNvSpPr>
          <p:nvPr>
            <p:ph type="title"/>
          </p:nvPr>
        </p:nvSpPr>
        <p:spPr/>
        <p:txBody>
          <a:bodyPr/>
          <a:lstStyle/>
          <a:p>
            <a:r>
              <a:rPr lang="en-RW" sz="3200" b="1" dirty="0">
                <a:latin typeface="Times New Roman" panose="02020603050405020304" pitchFamily="18" charset="0"/>
                <a:ea typeface="Aptos" panose="020B0004020202020204" pitchFamily="34" charset="0"/>
                <a:cs typeface="Times New Roman" panose="02020603050405020304" pitchFamily="18" charset="0"/>
              </a:rPr>
              <a:t>Key </a:t>
            </a:r>
            <a:r>
              <a:rPr lang="en-US" sz="3200" b="1" dirty="0">
                <a:latin typeface="Times New Roman" panose="02020603050405020304" pitchFamily="18" charset="0"/>
                <a:ea typeface="Aptos" panose="020B0004020202020204" pitchFamily="34" charset="0"/>
                <a:cs typeface="Times New Roman" panose="02020603050405020304" pitchFamily="18" charset="0"/>
              </a:rPr>
              <a:t>p</a:t>
            </a:r>
            <a:r>
              <a:rPr lang="en-RW" sz="3200" b="1" dirty="0" err="1">
                <a:latin typeface="Times New Roman" panose="02020603050405020304" pitchFamily="18" charset="0"/>
                <a:ea typeface="Aptos" panose="020B0004020202020204" pitchFamily="34" charset="0"/>
                <a:cs typeface="Times New Roman" panose="02020603050405020304" pitchFamily="18" charset="0"/>
              </a:rPr>
              <a:t>rinciples</a:t>
            </a:r>
            <a:r>
              <a:rPr lang="en-RW" sz="3200" b="1" dirty="0">
                <a:latin typeface="Times New Roman" panose="02020603050405020304" pitchFamily="18" charset="0"/>
                <a:ea typeface="Aptos" panose="020B0004020202020204" pitchFamily="34" charset="0"/>
                <a:cs typeface="Times New Roman" panose="02020603050405020304" pitchFamily="18" charset="0"/>
              </a:rPr>
              <a:t> of </a:t>
            </a:r>
            <a:r>
              <a:rPr lang="en-US" sz="3200" b="1" dirty="0">
                <a:latin typeface="Times New Roman" panose="02020603050405020304" pitchFamily="18" charset="0"/>
                <a:ea typeface="Aptos" panose="020B0004020202020204" pitchFamily="34" charset="0"/>
                <a:cs typeface="Times New Roman" panose="02020603050405020304" pitchFamily="18" charset="0"/>
              </a:rPr>
              <a:t>c</a:t>
            </a:r>
            <a:r>
              <a:rPr lang="en-RW" sz="3200" b="1" dirty="0" err="1">
                <a:latin typeface="Times New Roman" panose="02020603050405020304" pitchFamily="18" charset="0"/>
                <a:ea typeface="Aptos" panose="020B0004020202020204" pitchFamily="34" charset="0"/>
                <a:cs typeface="Times New Roman" panose="02020603050405020304" pitchFamily="18" charset="0"/>
              </a:rPr>
              <a:t>ognitivism</a:t>
            </a:r>
            <a:br>
              <a:rPr lang="en-RW" sz="3200" dirty="0">
                <a:latin typeface="+mn-lt"/>
                <a:ea typeface="Aptos" panose="020B0004020202020204" pitchFamily="34" charset="0"/>
                <a:cs typeface="Times New Roman" panose="02020603050405020304" pitchFamily="18" charset="0"/>
              </a:rPr>
            </a:br>
            <a:endParaRPr lang="en-RW" sz="3200" dirty="0">
              <a:latin typeface="+mn-lt"/>
            </a:endParaRPr>
          </a:p>
        </p:txBody>
      </p:sp>
      <p:sp>
        <p:nvSpPr>
          <p:cNvPr id="3" name="Content Placeholder 2">
            <a:extLst>
              <a:ext uri="{FF2B5EF4-FFF2-40B4-BE49-F238E27FC236}">
                <a16:creationId xmlns:a16="http://schemas.microsoft.com/office/drawing/2014/main" id="{BE4F0CF7-331A-BA92-6CF4-8C0B15671DBF}"/>
              </a:ext>
            </a:extLst>
          </p:cNvPr>
          <p:cNvSpPr>
            <a:spLocks noGrp="1"/>
          </p:cNvSpPr>
          <p:nvPr>
            <p:ph idx="1"/>
          </p:nvPr>
        </p:nvSpPr>
        <p:spPr>
          <a:xfrm>
            <a:off x="491613" y="1376516"/>
            <a:ext cx="10323871" cy="5100484"/>
          </a:xfrm>
        </p:spPr>
        <p:txBody>
          <a:bodyPr>
            <a:normAutofit/>
          </a:bodyPr>
          <a:lstStyle/>
          <a:p>
            <a:pPr>
              <a:lnSpc>
                <a:spcPct val="107000"/>
              </a:lnSpc>
              <a:spcAft>
                <a:spcPts val="800"/>
              </a:spcAft>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Active </a:t>
            </a:r>
            <a:r>
              <a:rPr lang="en-US" sz="2400" b="1" dirty="0">
                <a:latin typeface="Aptos" panose="020B0004020202020204" pitchFamily="34" charset="0"/>
                <a:ea typeface="Aptos" panose="020B0004020202020204" pitchFamily="34" charset="0"/>
                <a:cs typeface="Times New Roman" panose="02020603050405020304" pitchFamily="18" charset="0"/>
              </a:rPr>
              <a:t>l</a:t>
            </a:r>
            <a:r>
              <a:rPr lang="en-RW" sz="2400" b="1" dirty="0">
                <a:latin typeface="Aptos" panose="020B0004020202020204" pitchFamily="34" charset="0"/>
                <a:ea typeface="Aptos" panose="020B0004020202020204" pitchFamily="34" charset="0"/>
                <a:cs typeface="Times New Roman" panose="02020603050405020304" pitchFamily="18" charset="0"/>
              </a:rPr>
              <a:t>earner</a:t>
            </a:r>
            <a:r>
              <a:rPr lang="en-RW" sz="2400" dirty="0">
                <a:latin typeface="Aptos" panose="020B0004020202020204" pitchFamily="34" charset="0"/>
                <a:ea typeface="Aptos" panose="020B0004020202020204" pitchFamily="34" charset="0"/>
                <a:cs typeface="Times New Roman" panose="02020603050405020304" pitchFamily="18" charset="0"/>
              </a:rPr>
              <a:t>: Learning is seen as an active process where learners build on their prior knowledge and experiences to make sense of new information.</a:t>
            </a:r>
          </a:p>
          <a:p>
            <a:pPr>
              <a:lnSpc>
                <a:spcPct val="107000"/>
              </a:lnSpc>
              <a:spcAft>
                <a:spcPts val="800"/>
              </a:spcAft>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Mental </a:t>
            </a:r>
            <a:r>
              <a:rPr lang="en-US" sz="2400" b="1" dirty="0">
                <a:latin typeface="Aptos" panose="020B0004020202020204" pitchFamily="34" charset="0"/>
                <a:ea typeface="Aptos" panose="020B0004020202020204" pitchFamily="34" charset="0"/>
                <a:cs typeface="Times New Roman" panose="02020603050405020304" pitchFamily="18" charset="0"/>
              </a:rPr>
              <a:t>r</a:t>
            </a:r>
            <a:r>
              <a:rPr lang="en-RW" sz="2400" b="1" dirty="0" err="1">
                <a:latin typeface="Aptos" panose="020B0004020202020204" pitchFamily="34" charset="0"/>
                <a:ea typeface="Aptos" panose="020B0004020202020204" pitchFamily="34" charset="0"/>
                <a:cs typeface="Times New Roman" panose="02020603050405020304" pitchFamily="18" charset="0"/>
              </a:rPr>
              <a:t>epresentation</a:t>
            </a:r>
            <a:r>
              <a:rPr lang="en-RW" sz="2400" dirty="0">
                <a:latin typeface="Aptos" panose="020B0004020202020204" pitchFamily="34" charset="0"/>
                <a:ea typeface="Aptos" panose="020B0004020202020204" pitchFamily="34" charset="0"/>
                <a:cs typeface="Times New Roman" panose="02020603050405020304" pitchFamily="18" charset="0"/>
              </a:rPr>
              <a:t>: Learners construct mental models or schemas, which help them organize and interpret new information.</a:t>
            </a:r>
          </a:p>
          <a:p>
            <a:pPr>
              <a:lnSpc>
                <a:spcPct val="107000"/>
              </a:lnSpc>
              <a:spcAft>
                <a:spcPts val="800"/>
              </a:spcAft>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Problem-</a:t>
            </a:r>
            <a:r>
              <a:rPr lang="en-US" sz="2400" b="1" dirty="0">
                <a:latin typeface="Aptos" panose="020B0004020202020204" pitchFamily="34" charset="0"/>
                <a:ea typeface="Aptos" panose="020B0004020202020204" pitchFamily="34" charset="0"/>
                <a:cs typeface="Times New Roman" panose="02020603050405020304" pitchFamily="18" charset="0"/>
              </a:rPr>
              <a:t>s</a:t>
            </a:r>
            <a:r>
              <a:rPr lang="en-RW" sz="2400" b="1" dirty="0" err="1">
                <a:latin typeface="Aptos" panose="020B0004020202020204" pitchFamily="34" charset="0"/>
                <a:ea typeface="Aptos" panose="020B0004020202020204" pitchFamily="34" charset="0"/>
                <a:cs typeface="Times New Roman" panose="02020603050405020304" pitchFamily="18" charset="0"/>
              </a:rPr>
              <a:t>olving</a:t>
            </a:r>
            <a:r>
              <a:rPr lang="en-RW" sz="2400" dirty="0">
                <a:latin typeface="Aptos" panose="020B0004020202020204" pitchFamily="34" charset="0"/>
                <a:ea typeface="Aptos" panose="020B0004020202020204" pitchFamily="34" charset="0"/>
                <a:cs typeface="Times New Roman" panose="02020603050405020304" pitchFamily="18" charset="0"/>
              </a:rPr>
              <a:t>: Cognitive learning emphasizes the importance of critical thinking, understanding, and applying knowledge to solve problems.</a:t>
            </a:r>
          </a:p>
          <a:p>
            <a:pPr>
              <a:lnSpc>
                <a:spcPct val="107000"/>
              </a:lnSpc>
              <a:spcAft>
                <a:spcPts val="800"/>
              </a:spcAft>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Information </a:t>
            </a:r>
            <a:r>
              <a:rPr lang="en-US" sz="2400" b="1" dirty="0">
                <a:latin typeface="Aptos" panose="020B0004020202020204" pitchFamily="34" charset="0"/>
                <a:ea typeface="Aptos" panose="020B0004020202020204" pitchFamily="34" charset="0"/>
                <a:cs typeface="Times New Roman" panose="02020603050405020304" pitchFamily="18" charset="0"/>
              </a:rPr>
              <a:t>p</a:t>
            </a:r>
            <a:r>
              <a:rPr lang="en-RW" sz="2400" b="1" dirty="0" err="1">
                <a:latin typeface="Aptos" panose="020B0004020202020204" pitchFamily="34" charset="0"/>
                <a:ea typeface="Aptos" panose="020B0004020202020204" pitchFamily="34" charset="0"/>
                <a:cs typeface="Times New Roman" panose="02020603050405020304" pitchFamily="18" charset="0"/>
              </a:rPr>
              <a:t>rocessing</a:t>
            </a:r>
            <a:r>
              <a:rPr lang="en-RW" sz="2400" dirty="0">
                <a:latin typeface="Aptos" panose="020B0004020202020204" pitchFamily="34" charset="0"/>
                <a:ea typeface="Aptos" panose="020B0004020202020204" pitchFamily="34" charset="0"/>
                <a:cs typeface="Times New Roman" panose="02020603050405020304" pitchFamily="18" charset="0"/>
              </a:rPr>
              <a:t>: Cognitivism views the brain as an information processor, similar to a computer, where information is encoded, stored, and retrieved.</a:t>
            </a:r>
          </a:p>
          <a:p>
            <a:endParaRPr lang="en-RW" dirty="0"/>
          </a:p>
        </p:txBody>
      </p:sp>
    </p:spTree>
    <p:extLst>
      <p:ext uri="{BB962C8B-B14F-4D97-AF65-F5344CB8AC3E}">
        <p14:creationId xmlns:p14="http://schemas.microsoft.com/office/powerpoint/2010/main" val="252933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8D0A-22A2-3945-6C4C-35A2E86BF1D0}"/>
              </a:ext>
            </a:extLst>
          </p:cNvPr>
          <p:cNvSpPr>
            <a:spLocks noGrp="1"/>
          </p:cNvSpPr>
          <p:nvPr>
            <p:ph type="title"/>
          </p:nvPr>
        </p:nvSpPr>
        <p:spPr/>
        <p:txBody>
          <a:bodyPr>
            <a:normAutofit/>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Application of cognitivism in classroom situations</a:t>
            </a:r>
            <a:br>
              <a:rPr lang="en-RW" sz="18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1A808759-2E49-0FA8-06DA-827900CA9825}"/>
              </a:ext>
            </a:extLst>
          </p:cNvPr>
          <p:cNvSpPr>
            <a:spLocks noGrp="1"/>
          </p:cNvSpPr>
          <p:nvPr>
            <p:ph idx="1"/>
          </p:nvPr>
        </p:nvSpPr>
        <p:spPr>
          <a:xfrm>
            <a:off x="838200" y="1825625"/>
            <a:ext cx="10055942" cy="4351338"/>
          </a:xfrm>
        </p:spPr>
        <p:txBody>
          <a:bodyPr>
            <a:normAutofit fontScale="85000" lnSpcReduction="20000"/>
          </a:bodyPr>
          <a:lstStyle/>
          <a:p>
            <a:pPr algn="just"/>
            <a:r>
              <a:rPr kumimoji="0" lang="en-RW" altLang="en-RW"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 the classroom, cognitive theories can be applied through activities that encourage </a:t>
            </a:r>
            <a:r>
              <a:rPr kumimoji="0" lang="en-RW" altLang="en-RW"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deep thinking</a:t>
            </a:r>
            <a:r>
              <a:rPr kumimoji="0" lang="en-RW" altLang="en-RW"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such as problem-solving tasks, discussions, and concept mapping. </a:t>
            </a:r>
            <a:endParaRPr kumimoji="0" lang="en-US" altLang="en-RW"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r>
              <a:rPr kumimoji="0" lang="en-RW" altLang="en-RW"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Teachers might use strategies like </a:t>
            </a:r>
            <a:r>
              <a:rPr kumimoji="0" lang="en-RW" altLang="en-RW"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scaffolding</a:t>
            </a:r>
            <a:r>
              <a:rPr kumimoji="0" lang="en-RW" altLang="en-RW"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(Vygotsky) to support learners as they progress through tasks, gradually reducing help as they become more proficient.</a:t>
            </a:r>
            <a:endParaRPr kumimoji="0" lang="en-US" altLang="en-RW"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ü"/>
              <a:tabLst>
                <a:tab pos="457200" algn="l"/>
              </a:tabLst>
            </a:pPr>
            <a:r>
              <a:rPr lang="en-RW" sz="2800" b="1" dirty="0">
                <a:latin typeface="Times New Roman" panose="02020603050405020304" pitchFamily="18" charset="0"/>
                <a:ea typeface="Aptos" panose="020B0004020202020204" pitchFamily="34" charset="0"/>
                <a:cs typeface="Times New Roman" panose="02020603050405020304" pitchFamily="18" charset="0"/>
              </a:rPr>
              <a:t>Scaffolding</a:t>
            </a:r>
            <a:r>
              <a:rPr lang="en-RW" sz="2800" dirty="0">
                <a:latin typeface="Times New Roman" panose="02020603050405020304" pitchFamily="18" charset="0"/>
                <a:ea typeface="Aptos" panose="020B0004020202020204" pitchFamily="34" charset="0"/>
                <a:cs typeface="Times New Roman" panose="02020603050405020304" pitchFamily="18" charset="0"/>
              </a:rPr>
              <a:t>:</a:t>
            </a:r>
            <a:r>
              <a:rPr lang="en-US" sz="2800" dirty="0">
                <a:latin typeface="Times New Roman" panose="02020603050405020304" pitchFamily="18" charset="0"/>
                <a:ea typeface="Aptos" panose="020B0004020202020204" pitchFamily="34" charset="0"/>
                <a:cs typeface="Times New Roman" panose="02020603050405020304" pitchFamily="18" charset="0"/>
              </a:rPr>
              <a:t> </a:t>
            </a:r>
            <a:r>
              <a:rPr lang="en-RW" sz="2800" dirty="0">
                <a:latin typeface="Times New Roman" panose="02020603050405020304" pitchFamily="18" charset="0"/>
                <a:ea typeface="Aptos" panose="020B0004020202020204" pitchFamily="34" charset="0"/>
                <a:cs typeface="Times New Roman" panose="02020603050405020304" pitchFamily="18" charset="0"/>
              </a:rPr>
              <a:t>the support provided by the teacher to help students achieve higher levels of understanding and independence in learning. The teacher gradually reduces support as the student becomes more capable.</a:t>
            </a:r>
            <a:endParaRPr lang="en-US" sz="28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800" dirty="0">
                <a:latin typeface="Times New Roman" panose="02020603050405020304" pitchFamily="18" charset="0"/>
                <a:ea typeface="Aptos" panose="020B0004020202020204" pitchFamily="34" charset="0"/>
                <a:cs typeface="Times New Roman" panose="02020603050405020304" pitchFamily="18" charset="0"/>
              </a:rPr>
              <a:t>Teachers can provide support through guided practice and gradually reduce assistance as students become more competent (Vygotsky’s Zone of Proximal Development).</a:t>
            </a:r>
          </a:p>
          <a:p>
            <a:endParaRPr lang="en-RW" dirty="0"/>
          </a:p>
        </p:txBody>
      </p:sp>
    </p:spTree>
    <p:extLst>
      <p:ext uri="{BB962C8B-B14F-4D97-AF65-F5344CB8AC3E}">
        <p14:creationId xmlns:p14="http://schemas.microsoft.com/office/powerpoint/2010/main" val="2891081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1DF9-7B14-640F-C2C1-6A4C13DE3ED9}"/>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Application of </a:t>
            </a:r>
            <a:r>
              <a:rPr lang="en-RW" sz="3200" b="1" dirty="0">
                <a:latin typeface="Times New Roman" panose="02020603050405020304" pitchFamily="18" charset="0"/>
                <a:ea typeface="Aptos" panose="020B0004020202020204" pitchFamily="34" charset="0"/>
                <a:cs typeface="Times New Roman" panose="02020603050405020304" pitchFamily="18" charset="0"/>
              </a:rPr>
              <a:t>cognitivism in classroom situations</a:t>
            </a:r>
            <a:br>
              <a:rPr lang="en-RW" sz="1800" dirty="0">
                <a:latin typeface="Aptos" panose="020B0004020202020204" pitchFamily="34" charset="0"/>
                <a:ea typeface="Aptos" panose="020B0004020202020204" pitchFamily="34" charset="0"/>
                <a:cs typeface="Times New Roman" panose="02020603050405020304" pitchFamily="18" charset="0"/>
              </a:rPr>
            </a:br>
            <a:endParaRPr lang="en-RW" sz="2400" dirty="0"/>
          </a:p>
        </p:txBody>
      </p:sp>
      <p:sp>
        <p:nvSpPr>
          <p:cNvPr id="3" name="Content Placeholder 2">
            <a:extLst>
              <a:ext uri="{FF2B5EF4-FFF2-40B4-BE49-F238E27FC236}">
                <a16:creationId xmlns:a16="http://schemas.microsoft.com/office/drawing/2014/main" id="{917DDA5E-C19A-45E5-BBAB-E04402AE559B}"/>
              </a:ext>
            </a:extLst>
          </p:cNvPr>
          <p:cNvSpPr>
            <a:spLocks noGrp="1"/>
          </p:cNvSpPr>
          <p:nvPr>
            <p:ph idx="1"/>
          </p:nvPr>
        </p:nvSpPr>
        <p:spPr>
          <a:xfrm>
            <a:off x="963561" y="1600200"/>
            <a:ext cx="9247239" cy="5036574"/>
          </a:xfrm>
        </p:spPr>
        <p:txBody>
          <a:bodyPr>
            <a:noAutofit/>
          </a:bodyPr>
          <a:lstStyle/>
          <a:p>
            <a:pPr algn="just">
              <a:lnSpc>
                <a:spcPct val="107000"/>
              </a:lnSpc>
              <a:spcAft>
                <a:spcPts val="800"/>
              </a:spcAft>
              <a:tabLst>
                <a:tab pos="457200" algn="l"/>
              </a:tabLst>
            </a:pPr>
            <a:r>
              <a:rPr lang="en-RW" sz="2400" b="1" dirty="0">
                <a:ea typeface="Aptos" panose="020B0004020202020204" pitchFamily="34" charset="0"/>
                <a:cs typeface="Times New Roman" panose="02020603050405020304" pitchFamily="18" charset="0"/>
              </a:rPr>
              <a:t>Example</a:t>
            </a:r>
            <a:r>
              <a:rPr lang="en-US" sz="2400" b="1" dirty="0">
                <a:ea typeface="Aptos" panose="020B0004020202020204" pitchFamily="34" charset="0"/>
                <a:cs typeface="Times New Roman" panose="02020603050405020304" pitchFamily="18" charset="0"/>
              </a:rPr>
              <a:t> of </a:t>
            </a:r>
            <a:r>
              <a:rPr kumimoji="0" lang="en-RW" altLang="en-RW"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scaffolding</a:t>
            </a:r>
            <a:r>
              <a:rPr lang="en-RW" sz="2400" dirty="0">
                <a:ea typeface="Aptos" panose="020B0004020202020204" pitchFamily="34" charset="0"/>
                <a:cs typeface="Times New Roman" panose="02020603050405020304" pitchFamily="18" charset="0"/>
              </a:rPr>
              <a:t>: In teaching math problem-solving, the teacher may first demonstrate how to solve a problem, then guide the student step-by-step, and eventually encourage the student to solve problems independently.</a:t>
            </a:r>
          </a:p>
          <a:p>
            <a:pPr algn="just">
              <a:buFont typeface="Arial" panose="020B0604020202020204" pitchFamily="34" charset="0"/>
              <a:buChar char="•"/>
            </a:pPr>
            <a:r>
              <a:rPr lang="en-US" sz="2400" dirty="0">
                <a:ea typeface="Aptos" panose="020B0004020202020204" pitchFamily="34" charset="0"/>
                <a:cs typeface="Times New Roman" panose="02020603050405020304" pitchFamily="18" charset="0"/>
              </a:rPr>
              <a:t>Scaffolding </a:t>
            </a:r>
            <a:r>
              <a:rPr lang="en-RW" sz="2400" dirty="0">
                <a:ea typeface="Aptos" panose="020B0004020202020204" pitchFamily="34" charset="0"/>
                <a:cs typeface="Times New Roman" panose="02020603050405020304" pitchFamily="18" charset="0"/>
              </a:rPr>
              <a:t>supports students in building a mental framework for solving problems and gradually allows them to apply cognitive skills on their own</a:t>
            </a:r>
            <a:r>
              <a:rPr lang="en-US" sz="2400" dirty="0">
                <a:ea typeface="Aptos" panose="020B0004020202020204" pitchFamily="34" charset="0"/>
                <a:cs typeface="Times New Roman" panose="02020603050405020304" pitchFamily="18" charset="0"/>
              </a:rPr>
              <a:t>.</a:t>
            </a:r>
          </a:p>
          <a:p>
            <a:pPr algn="just">
              <a:buFont typeface="Arial" panose="020B0604020202020204" pitchFamily="34" charset="0"/>
              <a:buChar char="•"/>
            </a:pPr>
            <a:r>
              <a:rPr lang="en-US" sz="2400" dirty="0"/>
              <a:t>Therefore, one of the teacher's responsibilities is to assist students in processing information to foster cognitive growth. Students attend school to acquire skills, knowledge, attitudes, and values. They absorb and internalize the knowledge that teachers provide, storing it in their memory for future use.</a:t>
            </a:r>
            <a:endParaRPr lang="en-RW" sz="2400" dirty="0"/>
          </a:p>
        </p:txBody>
      </p:sp>
    </p:spTree>
    <p:extLst>
      <p:ext uri="{BB962C8B-B14F-4D97-AF65-F5344CB8AC3E}">
        <p14:creationId xmlns:p14="http://schemas.microsoft.com/office/powerpoint/2010/main" val="3711726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FAC4-2F0C-8DBF-6287-EBAD4D9BEEC9}"/>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Application of cognitivism in classroom situations</a:t>
            </a:r>
            <a:endParaRPr lang="en-RW" sz="3200" dirty="0"/>
          </a:p>
        </p:txBody>
      </p:sp>
      <p:sp>
        <p:nvSpPr>
          <p:cNvPr id="3" name="Content Placeholder 2">
            <a:extLst>
              <a:ext uri="{FF2B5EF4-FFF2-40B4-BE49-F238E27FC236}">
                <a16:creationId xmlns:a16="http://schemas.microsoft.com/office/drawing/2014/main" id="{D1F4E9B7-8483-E1BC-15F6-6A21EAEDF01B}"/>
              </a:ext>
            </a:extLst>
          </p:cNvPr>
          <p:cNvSpPr>
            <a:spLocks noGrp="1"/>
          </p:cNvSpPr>
          <p:nvPr>
            <p:ph idx="1"/>
          </p:nvPr>
        </p:nvSpPr>
        <p:spPr>
          <a:xfrm>
            <a:off x="838200" y="1690689"/>
            <a:ext cx="9790471" cy="5014912"/>
          </a:xfrm>
        </p:spPr>
        <p:txBody>
          <a:bodyPr>
            <a:normAutofit fontScale="92500" lnSpcReduction="10000"/>
          </a:bodyPr>
          <a:lstStyle/>
          <a:p>
            <a:pPr algn="just"/>
            <a:r>
              <a:rPr lang="en-US" sz="2600" dirty="0">
                <a:latin typeface="Times New Roman" panose="02020603050405020304" pitchFamily="18" charset="0"/>
                <a:cs typeface="Times New Roman" panose="02020603050405020304" pitchFamily="18" charset="0"/>
              </a:rPr>
              <a:t>The </a:t>
            </a:r>
            <a:r>
              <a:rPr lang="en-US" sz="2600" b="1" dirty="0">
                <a:latin typeface="Times New Roman" panose="02020603050405020304" pitchFamily="18" charset="0"/>
                <a:cs typeface="Times New Roman" panose="02020603050405020304" pitchFamily="18" charset="0"/>
              </a:rPr>
              <a:t>Zone of Proximal Development (ZPD)</a:t>
            </a:r>
            <a:r>
              <a:rPr lang="en-US" sz="2600" dirty="0">
                <a:latin typeface="Times New Roman" panose="02020603050405020304" pitchFamily="18" charset="0"/>
                <a:cs typeface="Times New Roman" panose="02020603050405020304" pitchFamily="18" charset="0"/>
              </a:rPr>
              <a:t> refers to the range of tasks that a learner can perform with the help of a more knowledgeable other (MKO), such as a teacher, mentor, peer, or parent.</a:t>
            </a:r>
          </a:p>
          <a:p>
            <a:pPr algn="just"/>
            <a:r>
              <a:rPr lang="en-US" sz="2600" dirty="0">
                <a:latin typeface="Times New Roman" panose="02020603050405020304" pitchFamily="18" charset="0"/>
                <a:cs typeface="Times New Roman" panose="02020603050405020304" pitchFamily="18" charset="0"/>
              </a:rPr>
              <a:t>These tasks are too difficult for the learner to complete independently, but with guidance or collaboration, they can successfully accomplish them.</a:t>
            </a:r>
          </a:p>
          <a:p>
            <a:pPr algn="just"/>
            <a:r>
              <a:rPr lang="en-US" sz="2600" dirty="0">
                <a:latin typeface="Times New Roman" panose="02020603050405020304" pitchFamily="18" charset="0"/>
                <a:cs typeface="Times New Roman" panose="02020603050405020304" pitchFamily="18" charset="0"/>
              </a:rPr>
              <a:t>The ZPD is divided into three areas:</a:t>
            </a:r>
          </a:p>
          <a:p>
            <a:pPr algn="just">
              <a:buFont typeface="+mj-lt"/>
              <a:buAutoNum type="arabicPeriod"/>
            </a:pPr>
            <a:r>
              <a:rPr lang="en-US" sz="2600" b="1" dirty="0">
                <a:latin typeface="Times New Roman" panose="02020603050405020304" pitchFamily="18" charset="0"/>
                <a:cs typeface="Times New Roman" panose="02020603050405020304" pitchFamily="18" charset="0"/>
              </a:rPr>
              <a:t>What the learner can do independently</a:t>
            </a:r>
            <a:r>
              <a:rPr lang="en-US" sz="2600" dirty="0">
                <a:latin typeface="Times New Roman" panose="02020603050405020304" pitchFamily="18" charset="0"/>
                <a:cs typeface="Times New Roman" panose="02020603050405020304" pitchFamily="18" charset="0"/>
              </a:rPr>
              <a:t>: These are tasks or skills that the learner can perform without any assistance.</a:t>
            </a:r>
          </a:p>
          <a:p>
            <a:pPr algn="just">
              <a:buFont typeface="+mj-lt"/>
              <a:buAutoNum type="arabicPeriod"/>
            </a:pPr>
            <a:r>
              <a:rPr lang="en-US" sz="2600" b="1" dirty="0">
                <a:latin typeface="Times New Roman" panose="02020603050405020304" pitchFamily="18" charset="0"/>
                <a:cs typeface="Times New Roman" panose="02020603050405020304" pitchFamily="18" charset="0"/>
              </a:rPr>
              <a:t>What the learner can do with assistance (the ZPD)</a:t>
            </a:r>
            <a:r>
              <a:rPr lang="en-US" sz="2600" dirty="0">
                <a:latin typeface="Times New Roman" panose="02020603050405020304" pitchFamily="18" charset="0"/>
                <a:cs typeface="Times New Roman" panose="02020603050405020304" pitchFamily="18" charset="0"/>
              </a:rPr>
              <a:t>: These are tasks or skills that the learner cannot do alone but can accomplish with support, such as through scaffolding or guidance.</a:t>
            </a:r>
          </a:p>
          <a:p>
            <a:pPr algn="just">
              <a:buFont typeface="+mj-lt"/>
              <a:buAutoNum type="arabicPeriod"/>
            </a:pPr>
            <a:r>
              <a:rPr lang="en-US" sz="2600" b="1" dirty="0">
                <a:latin typeface="Times New Roman" panose="02020603050405020304" pitchFamily="18" charset="0"/>
                <a:cs typeface="Times New Roman" panose="02020603050405020304" pitchFamily="18" charset="0"/>
              </a:rPr>
              <a:t>What the learner cannot do, even with assistance</a:t>
            </a:r>
            <a:r>
              <a:rPr lang="en-US" sz="2600" dirty="0">
                <a:latin typeface="Times New Roman" panose="02020603050405020304" pitchFamily="18" charset="0"/>
                <a:cs typeface="Times New Roman" panose="02020603050405020304" pitchFamily="18" charset="0"/>
              </a:rPr>
              <a:t>: These are tasks that are beyond the learner's current abilities, even with help. These are skills or concepts that need to be learned before they can be achieved.</a:t>
            </a:r>
          </a:p>
          <a:p>
            <a:endParaRPr lang="en-RW" dirty="0"/>
          </a:p>
        </p:txBody>
      </p:sp>
    </p:spTree>
    <p:extLst>
      <p:ext uri="{BB962C8B-B14F-4D97-AF65-F5344CB8AC3E}">
        <p14:creationId xmlns:p14="http://schemas.microsoft.com/office/powerpoint/2010/main" val="3921227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41EE-E4F6-54B6-DE4F-2EFBA1FEBA5F}"/>
              </a:ext>
            </a:extLst>
          </p:cNvPr>
          <p:cNvSpPr>
            <a:spLocks noGrp="1"/>
          </p:cNvSpPr>
          <p:nvPr>
            <p:ph type="title"/>
          </p:nvPr>
        </p:nvSpPr>
        <p:spPr/>
        <p:txBody>
          <a:bodyPr>
            <a:normAutofit/>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Application of cognitivism in classroom situations</a:t>
            </a:r>
            <a:endParaRPr lang="en-RW" sz="3200" dirty="0"/>
          </a:p>
        </p:txBody>
      </p:sp>
      <p:sp>
        <p:nvSpPr>
          <p:cNvPr id="3" name="Content Placeholder 2">
            <a:extLst>
              <a:ext uri="{FF2B5EF4-FFF2-40B4-BE49-F238E27FC236}">
                <a16:creationId xmlns:a16="http://schemas.microsoft.com/office/drawing/2014/main" id="{8B014F6F-DC0F-4BD2-9160-F34D2B8E8A8D}"/>
              </a:ext>
            </a:extLst>
          </p:cNvPr>
          <p:cNvSpPr>
            <a:spLocks noGrp="1"/>
          </p:cNvSpPr>
          <p:nvPr>
            <p:ph idx="1"/>
          </p:nvPr>
        </p:nvSpPr>
        <p:spPr/>
        <p:txBody>
          <a:bodyPr>
            <a:normAutofit fontScale="92500" lnSpcReduction="10000"/>
          </a:bodyPr>
          <a:lstStyle/>
          <a:p>
            <a:pPr algn="just"/>
            <a:r>
              <a:rPr lang="en-US" sz="2800" dirty="0"/>
              <a:t>The ZPD lies between what a learner can do independently (the "actual developmental level") and what they cannot do, even with assistance (the "level of potential development").</a:t>
            </a:r>
          </a:p>
          <a:p>
            <a:pPr algn="just">
              <a:buFont typeface="Arial" panose="020B0604020202020204" pitchFamily="34" charset="0"/>
              <a:buChar char="•"/>
            </a:pPr>
            <a:r>
              <a:rPr lang="en-US" sz="2800" b="1" dirty="0"/>
              <a:t>Actual Developmental Level</a:t>
            </a:r>
            <a:r>
              <a:rPr lang="en-US" sz="2800" dirty="0"/>
              <a:t>: This refers to tasks that the learner can perform independently, without assistance.</a:t>
            </a:r>
          </a:p>
          <a:p>
            <a:pPr algn="just">
              <a:buFont typeface="Arial" panose="020B0604020202020204" pitchFamily="34" charset="0"/>
              <a:buChar char="•"/>
            </a:pPr>
            <a:r>
              <a:rPr lang="en-US" sz="2800" b="1" dirty="0"/>
              <a:t>Potential Development Level</a:t>
            </a:r>
            <a:r>
              <a:rPr lang="en-US" sz="2800" dirty="0"/>
              <a:t>: This is the level of tasks that the learner cannot yet perform, even with help, because they have not yet mastered the foundational skills or concepts.</a:t>
            </a:r>
          </a:p>
          <a:p>
            <a:pPr algn="just"/>
            <a:r>
              <a:rPr lang="en-US" sz="2800" dirty="0"/>
              <a:t>The key idea is that </a:t>
            </a:r>
            <a:r>
              <a:rPr lang="en-US" sz="2800" b="1" dirty="0"/>
              <a:t>learning occurs most effectively when students are working within their ZPD</a:t>
            </a:r>
            <a:r>
              <a:rPr lang="en-US" sz="2800" dirty="0"/>
              <a:t> — they need support to tackle slightly more advanced tasks that they cannot yet complete on their own but can accomplish with guidance.</a:t>
            </a:r>
          </a:p>
          <a:p>
            <a:endParaRPr lang="en-RW" dirty="0"/>
          </a:p>
        </p:txBody>
      </p:sp>
    </p:spTree>
    <p:extLst>
      <p:ext uri="{BB962C8B-B14F-4D97-AF65-F5344CB8AC3E}">
        <p14:creationId xmlns:p14="http://schemas.microsoft.com/office/powerpoint/2010/main" val="3135111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35D3-B7DB-D000-4AE1-8CAD89DDA624}"/>
              </a:ext>
            </a:extLst>
          </p:cNvPr>
          <p:cNvSpPr>
            <a:spLocks noGrp="1"/>
          </p:cNvSpPr>
          <p:nvPr>
            <p:ph type="title"/>
          </p:nvPr>
        </p:nvSpPr>
        <p:spPr>
          <a:xfrm>
            <a:off x="838200" y="365125"/>
            <a:ext cx="10515600" cy="1011391"/>
          </a:xfrm>
        </p:spPr>
        <p:txBody>
          <a:bodyPr>
            <a:normAutofit/>
          </a:bodyPr>
          <a:lstStyle/>
          <a:p>
            <a:r>
              <a:rPr lang="en-RW" sz="3200" b="1" dirty="0">
                <a:effectLst/>
                <a:latin typeface="Aptos" panose="020B0004020202020204" pitchFamily="34" charset="0"/>
                <a:ea typeface="Aptos" panose="020B0004020202020204" pitchFamily="34" charset="0"/>
                <a:cs typeface="Times New Roman" panose="02020603050405020304" pitchFamily="18" charset="0"/>
              </a:rPr>
              <a:t>Example</a:t>
            </a:r>
            <a:r>
              <a:rPr lang="en-US" sz="3200" b="1" dirty="0">
                <a:effectLst/>
                <a:latin typeface="Aptos" panose="020B0004020202020204" pitchFamily="34" charset="0"/>
                <a:ea typeface="Aptos" panose="020B0004020202020204" pitchFamily="34" charset="0"/>
                <a:cs typeface="Times New Roman" panose="02020603050405020304" pitchFamily="18" charset="0"/>
              </a:rPr>
              <a:t>s</a:t>
            </a:r>
            <a:r>
              <a:rPr lang="en-RW" sz="3200" b="1" dirty="0">
                <a:effectLst/>
                <a:latin typeface="Aptos" panose="020B0004020202020204" pitchFamily="34" charset="0"/>
                <a:ea typeface="Aptos" panose="020B0004020202020204" pitchFamily="34" charset="0"/>
                <a:cs typeface="Times New Roman" panose="02020603050405020304" pitchFamily="18" charset="0"/>
              </a:rPr>
              <a:t> </a:t>
            </a:r>
            <a:r>
              <a:rPr lang="en-US" sz="3200" b="1" dirty="0">
                <a:effectLst/>
                <a:latin typeface="Aptos" panose="020B0004020202020204" pitchFamily="34" charset="0"/>
                <a:ea typeface="Aptos" panose="020B0004020202020204" pitchFamily="34" charset="0"/>
                <a:cs typeface="Times New Roman" panose="02020603050405020304" pitchFamily="18" charset="0"/>
              </a:rPr>
              <a:t>of ZPD </a:t>
            </a:r>
            <a:r>
              <a:rPr lang="en-RW" sz="3200" b="1" dirty="0">
                <a:effectLst/>
                <a:latin typeface="Aptos" panose="020B0004020202020204" pitchFamily="34" charset="0"/>
                <a:ea typeface="Aptos" panose="020B0004020202020204" pitchFamily="34" charset="0"/>
                <a:cs typeface="Times New Roman" panose="02020603050405020304" pitchFamily="18" charset="0"/>
              </a:rPr>
              <a:t>in a Classroom Context:</a:t>
            </a:r>
            <a:br>
              <a:rPr lang="en-RW" sz="3200" dirty="0">
                <a:effectLst/>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F4FADC8A-BD8F-AFC0-1B5B-8296DCFD2394}"/>
              </a:ext>
            </a:extLst>
          </p:cNvPr>
          <p:cNvSpPr>
            <a:spLocks noGrp="1"/>
          </p:cNvSpPr>
          <p:nvPr>
            <p:ph idx="1"/>
          </p:nvPr>
        </p:nvSpPr>
        <p:spPr>
          <a:xfrm>
            <a:off x="838200" y="1524000"/>
            <a:ext cx="10203426" cy="5063613"/>
          </a:xfrm>
        </p:spPr>
        <p:txBody>
          <a:bodyPr>
            <a:normAutofit fontScale="92500" lnSpcReduction="20000"/>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RW" sz="2400" b="1" dirty="0">
                <a:effectLst/>
                <a:latin typeface="Aptos" panose="020B0004020202020204" pitchFamily="34" charset="0"/>
                <a:ea typeface="Aptos" panose="020B0004020202020204" pitchFamily="34" charset="0"/>
                <a:cs typeface="Times New Roman" panose="02020603050405020304" pitchFamily="18" charset="0"/>
              </a:rPr>
              <a:t>Math problem solving</a:t>
            </a:r>
            <a:r>
              <a:rPr lang="en-RW" sz="2400" dirty="0">
                <a:effectLst/>
                <a:latin typeface="Aptos" panose="020B0004020202020204" pitchFamily="34" charset="0"/>
                <a:ea typeface="Aptos" panose="020B0004020202020204" pitchFamily="34" charset="0"/>
                <a:cs typeface="Times New Roman" panose="02020603050405020304" pitchFamily="18" charset="0"/>
              </a:rPr>
              <a:t>: A student may not be able to solve a complex math problem on their own but can solve it with the help of the teacher. The teacher might guide the student through the steps or give hints. This task is in the student's ZPD—difficult without help but possible with it.</a:t>
            </a:r>
          </a:p>
          <a:p>
            <a:pPr marL="342900" lvl="0" indent="-342900" algn="just">
              <a:lnSpc>
                <a:spcPct val="107000"/>
              </a:lnSpc>
              <a:spcAft>
                <a:spcPts val="800"/>
              </a:spcAft>
              <a:buSzPts val="1000"/>
              <a:buFont typeface="Symbol" panose="05050102010706020507" pitchFamily="18" charset="2"/>
              <a:buChar char=""/>
              <a:tabLst>
                <a:tab pos="457200" algn="l"/>
              </a:tabLst>
            </a:pPr>
            <a:r>
              <a:rPr lang="en-RW" sz="2400" b="1" dirty="0">
                <a:effectLst/>
                <a:latin typeface="Aptos" panose="020B0004020202020204" pitchFamily="34" charset="0"/>
                <a:ea typeface="Aptos" panose="020B0004020202020204" pitchFamily="34" charset="0"/>
                <a:cs typeface="Times New Roman" panose="02020603050405020304" pitchFamily="18" charset="0"/>
              </a:rPr>
              <a:t>Reading </a:t>
            </a:r>
            <a:r>
              <a:rPr lang="en-US" sz="2400" b="1" dirty="0">
                <a:effectLst/>
                <a:latin typeface="Aptos" panose="020B0004020202020204" pitchFamily="34" charset="0"/>
                <a:ea typeface="Aptos" panose="020B0004020202020204" pitchFamily="34" charset="0"/>
                <a:cs typeface="Times New Roman" panose="02020603050405020304" pitchFamily="18" charset="0"/>
              </a:rPr>
              <a:t>c</a:t>
            </a:r>
            <a:r>
              <a:rPr lang="en-RW" sz="2400" b="1" dirty="0" err="1">
                <a:effectLst/>
                <a:latin typeface="Aptos" panose="020B0004020202020204" pitchFamily="34" charset="0"/>
                <a:ea typeface="Aptos" panose="020B0004020202020204" pitchFamily="34" charset="0"/>
                <a:cs typeface="Times New Roman" panose="02020603050405020304" pitchFamily="18" charset="0"/>
              </a:rPr>
              <a:t>omprehension</a:t>
            </a:r>
            <a:r>
              <a:rPr lang="en-RW" sz="2400" dirty="0">
                <a:effectLst/>
                <a:latin typeface="Aptos" panose="020B0004020202020204" pitchFamily="34" charset="0"/>
                <a:ea typeface="Aptos" panose="020B0004020202020204" pitchFamily="34" charset="0"/>
                <a:cs typeface="Times New Roman" panose="02020603050405020304" pitchFamily="18" charset="0"/>
              </a:rPr>
              <a:t>: If a student struggles with understanding a passage, they might need help identifying key ideas or discussing the meaning of certain words. With the teacher's guidance, the student can understand and </a:t>
            </a:r>
            <a:r>
              <a:rPr lang="en-RW" sz="2400" dirty="0" err="1">
                <a:effectLst/>
                <a:latin typeface="Aptos" panose="020B0004020202020204" pitchFamily="34" charset="0"/>
                <a:ea typeface="Aptos" panose="020B0004020202020204" pitchFamily="34" charset="0"/>
                <a:cs typeface="Times New Roman" panose="02020603050405020304" pitchFamily="18" charset="0"/>
              </a:rPr>
              <a:t>analyze</a:t>
            </a:r>
            <a:r>
              <a:rPr lang="en-RW" sz="2400" dirty="0">
                <a:effectLst/>
                <a:latin typeface="Aptos" panose="020B0004020202020204" pitchFamily="34" charset="0"/>
                <a:ea typeface="Aptos" panose="020B0004020202020204" pitchFamily="34" charset="0"/>
                <a:cs typeface="Times New Roman" panose="02020603050405020304" pitchFamily="18" charset="0"/>
              </a:rPr>
              <a:t> the text, which is something they could not do alone yet.</a:t>
            </a:r>
          </a:p>
          <a:p>
            <a:pPr algn="just">
              <a:lnSpc>
                <a:spcPct val="107000"/>
              </a:lnSpc>
              <a:spcAft>
                <a:spcPts val="800"/>
              </a:spcAft>
              <a:buFont typeface="Wingdings" panose="05000000000000000000" pitchFamily="2" charset="2"/>
              <a:buChar char="v"/>
            </a:pPr>
            <a:r>
              <a:rPr lang="en-RW" sz="2400" dirty="0">
                <a:effectLst/>
                <a:latin typeface="Aptos" panose="020B0004020202020204" pitchFamily="34" charset="0"/>
                <a:ea typeface="Aptos" panose="020B0004020202020204" pitchFamily="34" charset="0"/>
                <a:cs typeface="Times New Roman" panose="02020603050405020304" pitchFamily="18" charset="0"/>
              </a:rPr>
              <a:t>The ZPD is important because it suggests that learning happens most effectively when a learner is supported just beyond their current level of understanding. This is often referred to as </a:t>
            </a:r>
            <a:r>
              <a:rPr lang="en-RW" sz="2400" b="1" dirty="0">
                <a:effectLst/>
                <a:latin typeface="Aptos" panose="020B0004020202020204" pitchFamily="34" charset="0"/>
                <a:ea typeface="Aptos" panose="020B0004020202020204" pitchFamily="34" charset="0"/>
                <a:cs typeface="Times New Roman" panose="02020603050405020304" pitchFamily="18" charset="0"/>
              </a:rPr>
              <a:t>scaffolding</a:t>
            </a:r>
            <a:r>
              <a:rPr lang="en-RW" sz="2400" dirty="0">
                <a:effectLst/>
                <a:latin typeface="Aptos" panose="020B0004020202020204" pitchFamily="34" charset="0"/>
                <a:ea typeface="Aptos" panose="020B0004020202020204" pitchFamily="34" charset="0"/>
                <a:cs typeface="Times New Roman" panose="02020603050405020304" pitchFamily="18" charset="0"/>
              </a:rPr>
              <a:t>, where the teacher or mentor provides temporary support that helps the learner progress to higher levels of competence. As the learner becomes more capable, the support can gradually be reduced.</a:t>
            </a:r>
          </a:p>
          <a:p>
            <a:endParaRPr lang="en-RW" dirty="0"/>
          </a:p>
        </p:txBody>
      </p:sp>
    </p:spTree>
    <p:extLst>
      <p:ext uri="{BB962C8B-B14F-4D97-AF65-F5344CB8AC3E}">
        <p14:creationId xmlns:p14="http://schemas.microsoft.com/office/powerpoint/2010/main" val="1445755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6A5A-9275-A3A7-5367-77F149BABE2A}"/>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Application of Cognitivism in Classroom Situations</a:t>
            </a:r>
            <a:endParaRPr lang="en-RW" sz="3200" dirty="0"/>
          </a:p>
        </p:txBody>
      </p:sp>
      <p:sp>
        <p:nvSpPr>
          <p:cNvPr id="3" name="Content Placeholder 2">
            <a:extLst>
              <a:ext uri="{FF2B5EF4-FFF2-40B4-BE49-F238E27FC236}">
                <a16:creationId xmlns:a16="http://schemas.microsoft.com/office/drawing/2014/main" id="{5317C36B-D594-B75B-445A-4DA323506112}"/>
              </a:ext>
            </a:extLst>
          </p:cNvPr>
          <p:cNvSpPr>
            <a:spLocks noGrp="1"/>
          </p:cNvSpPr>
          <p:nvPr>
            <p:ph idx="1"/>
          </p:nvPr>
        </p:nvSpPr>
        <p:spPr>
          <a:xfrm>
            <a:off x="973394" y="1600200"/>
            <a:ext cx="9910916" cy="4983162"/>
          </a:xfrm>
        </p:spPr>
        <p:txBody>
          <a:bodyPr/>
          <a:lstStyle/>
          <a:p>
            <a:pPr algn="just">
              <a:buFont typeface="Wingdings" panose="05000000000000000000" pitchFamily="2" charset="2"/>
              <a:buChar char="ü"/>
            </a:pPr>
            <a:r>
              <a:rPr lang="en-RW" sz="2400" b="1" dirty="0">
                <a:latin typeface="Times New Roman" panose="02020603050405020304" pitchFamily="18" charset="0"/>
                <a:ea typeface="Aptos" panose="020B0004020202020204" pitchFamily="34" charset="0"/>
                <a:cs typeface="Times New Roman" panose="02020603050405020304" pitchFamily="18" charset="0"/>
              </a:rPr>
              <a:t>Concept mapping</a:t>
            </a:r>
            <a:r>
              <a:rPr lang="en-RW" sz="2400" dirty="0">
                <a:latin typeface="Times New Roman" panose="02020603050405020304" pitchFamily="18" charset="0"/>
                <a:ea typeface="Aptos" panose="020B0004020202020204" pitchFamily="34" charset="0"/>
                <a:cs typeface="Times New Roman" panose="02020603050405020304" pitchFamily="18" charset="0"/>
              </a:rPr>
              <a:t>: Encourage students to create visual representations of the relationships between concepts, which helps organize and deepen understanding.</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r>
              <a:rPr lang="en-RW" sz="2400" b="1" dirty="0">
                <a:latin typeface="Times New Roman" panose="02020603050405020304" pitchFamily="18" charset="0"/>
                <a:ea typeface="Aptos" panose="020B0004020202020204" pitchFamily="34" charset="0"/>
                <a:cs typeface="Times New Roman" panose="02020603050405020304" pitchFamily="18" charset="0"/>
              </a:rPr>
              <a:t>Example</a:t>
            </a:r>
            <a:r>
              <a:rPr lang="en-RW" sz="2400" dirty="0">
                <a:latin typeface="Times New Roman" panose="02020603050405020304" pitchFamily="18" charset="0"/>
                <a:ea typeface="Aptos" panose="020B0004020202020204" pitchFamily="34" charset="0"/>
                <a:cs typeface="Times New Roman" panose="02020603050405020304" pitchFamily="18" charset="0"/>
              </a:rPr>
              <a:t>: After learning a unit on ecosystems, students could create a concept map that connects key concepts such as food chains, biodiversity, and the water cycle.</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r>
              <a:rPr lang="en-RW" sz="2400" dirty="0">
                <a:latin typeface="Times New Roman" panose="02020603050405020304" pitchFamily="18" charset="0"/>
                <a:ea typeface="Aptos" panose="020B0004020202020204" pitchFamily="34" charset="0"/>
                <a:cs typeface="Times New Roman" panose="02020603050405020304" pitchFamily="18" charset="0"/>
              </a:rPr>
              <a:t>Concept maps help learners organize their thoughts, integrate new information with prior knowledge, and visualize complex ideas, making abstract concepts more concrete.</a:t>
            </a:r>
          </a:p>
          <a:p>
            <a:endParaRPr lang="en-RW" sz="2400" dirty="0">
              <a:latin typeface="Aptos" panose="020B0004020202020204" pitchFamily="34" charset="0"/>
              <a:ea typeface="Aptos" panose="020B0004020202020204" pitchFamily="34" charset="0"/>
              <a:cs typeface="Times New Roman" panose="02020603050405020304" pitchFamily="18" charset="0"/>
            </a:endParaRPr>
          </a:p>
          <a:p>
            <a:endParaRPr lang="en-RW" sz="2400" dirty="0"/>
          </a:p>
        </p:txBody>
      </p:sp>
    </p:spTree>
    <p:extLst>
      <p:ext uri="{BB962C8B-B14F-4D97-AF65-F5344CB8AC3E}">
        <p14:creationId xmlns:p14="http://schemas.microsoft.com/office/powerpoint/2010/main" val="2489299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F377-7D2C-7091-BB35-52A946DA85C9}"/>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Application of Cognitivism in Classroom Situations</a:t>
            </a:r>
            <a:endParaRPr lang="en-RW" sz="3200" dirty="0"/>
          </a:p>
        </p:txBody>
      </p:sp>
      <p:sp>
        <p:nvSpPr>
          <p:cNvPr id="3" name="Content Placeholder 2">
            <a:extLst>
              <a:ext uri="{FF2B5EF4-FFF2-40B4-BE49-F238E27FC236}">
                <a16:creationId xmlns:a16="http://schemas.microsoft.com/office/drawing/2014/main" id="{FC516028-A6EE-3E70-2D66-04281A3EEC12}"/>
              </a:ext>
            </a:extLst>
          </p:cNvPr>
          <p:cNvSpPr>
            <a:spLocks noGrp="1"/>
          </p:cNvSpPr>
          <p:nvPr>
            <p:ph idx="1"/>
          </p:nvPr>
        </p:nvSpPr>
        <p:spPr>
          <a:xfrm>
            <a:off x="838199" y="1600200"/>
            <a:ext cx="9623323" cy="5410200"/>
          </a:xfrm>
        </p:spPr>
        <p:txBody>
          <a:bodyPr/>
          <a:lstStyle/>
          <a:p>
            <a:pPr algn="just">
              <a:buFont typeface="Wingdings" panose="05000000000000000000" pitchFamily="2" charset="2"/>
              <a:buChar char="ü"/>
            </a:pPr>
            <a:r>
              <a:rPr lang="en-RW" sz="2400" b="1" dirty="0">
                <a:latin typeface="Times New Roman" panose="02020603050405020304" pitchFamily="18" charset="0"/>
                <a:ea typeface="Aptos" panose="020B0004020202020204" pitchFamily="34" charset="0"/>
                <a:cs typeface="Times New Roman" panose="02020603050405020304" pitchFamily="18" charset="0"/>
              </a:rPr>
              <a:t>Active learning</a:t>
            </a:r>
            <a:r>
              <a:rPr lang="en-RW" sz="2400" dirty="0">
                <a:latin typeface="Times New Roman" panose="02020603050405020304" pitchFamily="18" charset="0"/>
                <a:ea typeface="Aptos" panose="020B0004020202020204" pitchFamily="34" charset="0"/>
                <a:cs typeface="Times New Roman" panose="02020603050405020304" pitchFamily="18" charset="0"/>
              </a:rPr>
              <a:t>: Encourage students to engage in activities that require them to process information, that promote critical thinking and problem-solving rather than passive reception of information</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such as group discussions, problem-solving tasks, and hands-on experiments.</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r>
              <a:rPr lang="en-RW" sz="2400" dirty="0">
                <a:latin typeface="Times New Roman" panose="02020603050405020304" pitchFamily="18" charset="0"/>
                <a:ea typeface="Aptos" panose="020B0004020202020204" pitchFamily="34" charset="0"/>
                <a:cs typeface="Times New Roman" panose="02020603050405020304" pitchFamily="18" charset="0"/>
              </a:rPr>
              <a:t>Active learning enhances cognitive engagement and encourages students to process, </a:t>
            </a:r>
            <a:r>
              <a:rPr lang="en-RW" sz="2400" dirty="0" err="1">
                <a:latin typeface="Times New Roman" panose="02020603050405020304" pitchFamily="18" charset="0"/>
                <a:ea typeface="Aptos" panose="020B0004020202020204" pitchFamily="34" charset="0"/>
                <a:cs typeface="Times New Roman" panose="02020603050405020304" pitchFamily="18" charset="0"/>
              </a:rPr>
              <a:t>analyze</a:t>
            </a:r>
            <a:r>
              <a:rPr lang="en-RW" sz="2400" dirty="0">
                <a:latin typeface="Times New Roman" panose="02020603050405020304" pitchFamily="18" charset="0"/>
                <a:ea typeface="Aptos" panose="020B0004020202020204" pitchFamily="34" charset="0"/>
                <a:cs typeface="Times New Roman" panose="02020603050405020304" pitchFamily="18" charset="0"/>
              </a:rPr>
              <a:t>, and apply information actively, improving retention and understanding</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r>
              <a:rPr lang="en-RW" sz="2400" b="1" dirty="0">
                <a:latin typeface="Times New Roman" panose="02020603050405020304" pitchFamily="18" charset="0"/>
                <a:ea typeface="Aptos" panose="020B0004020202020204" pitchFamily="34" charset="0"/>
                <a:cs typeface="Times New Roman" panose="02020603050405020304" pitchFamily="18" charset="0"/>
              </a:rPr>
              <a:t>Example</a:t>
            </a:r>
            <a:r>
              <a:rPr lang="en-RW" sz="2400" dirty="0">
                <a:latin typeface="Times New Roman" panose="02020603050405020304" pitchFamily="18" charset="0"/>
                <a:ea typeface="Aptos" panose="020B0004020202020204" pitchFamily="34" charset="0"/>
                <a:cs typeface="Times New Roman" panose="02020603050405020304" pitchFamily="18" charset="0"/>
              </a:rPr>
              <a:t>: Students work on group projects or participate in debates where they are required to apply theoretical knowledge to real-world scenarios.</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endParaRPr lang="en-RW" sz="1800" dirty="0">
              <a:latin typeface="Aptos" panose="020B0004020202020204" pitchFamily="34" charset="0"/>
              <a:ea typeface="Aptos" panose="020B0004020202020204" pitchFamily="34" charset="0"/>
              <a:cs typeface="Times New Roman" panose="02020603050405020304" pitchFamily="18" charset="0"/>
            </a:endParaRPr>
          </a:p>
          <a:p>
            <a:endParaRPr lang="en-RW" dirty="0"/>
          </a:p>
        </p:txBody>
      </p:sp>
    </p:spTree>
    <p:extLst>
      <p:ext uri="{BB962C8B-B14F-4D97-AF65-F5344CB8AC3E}">
        <p14:creationId xmlns:p14="http://schemas.microsoft.com/office/powerpoint/2010/main" val="3931100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F2D-F70E-562A-BE4E-534580D7B442}"/>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Application of Cognitivism in Classroom Situations</a:t>
            </a:r>
            <a:endParaRPr lang="en-RW" sz="3200" dirty="0"/>
          </a:p>
        </p:txBody>
      </p:sp>
      <p:sp>
        <p:nvSpPr>
          <p:cNvPr id="3" name="Content Placeholder 2">
            <a:extLst>
              <a:ext uri="{FF2B5EF4-FFF2-40B4-BE49-F238E27FC236}">
                <a16:creationId xmlns:a16="http://schemas.microsoft.com/office/drawing/2014/main" id="{98661558-E7CC-CC2F-4159-D85776C12DA8}"/>
              </a:ext>
            </a:extLst>
          </p:cNvPr>
          <p:cNvSpPr>
            <a:spLocks noGrp="1"/>
          </p:cNvSpPr>
          <p:nvPr>
            <p:ph idx="1"/>
          </p:nvPr>
        </p:nvSpPr>
        <p:spPr>
          <a:xfrm>
            <a:off x="698090" y="1371600"/>
            <a:ext cx="9512710" cy="5486400"/>
          </a:xfrm>
        </p:spPr>
        <p:txBody>
          <a:bodyPr>
            <a:normAutofit/>
          </a:bodyPr>
          <a:lstStyle/>
          <a:p>
            <a:pPr algn="just">
              <a:lnSpc>
                <a:spcPct val="107000"/>
              </a:lnSpc>
              <a:spcAft>
                <a:spcPts val="800"/>
              </a:spcAft>
              <a:buFont typeface="Wingdings" panose="05000000000000000000" pitchFamily="2" charset="2"/>
              <a:buChar char="ü"/>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Metacognition</a:t>
            </a:r>
            <a:r>
              <a:rPr lang="en-RW" sz="2400" dirty="0">
                <a:latin typeface="Times New Roman" panose="02020603050405020304" pitchFamily="18" charset="0"/>
                <a:ea typeface="Aptos" panose="020B0004020202020204" pitchFamily="34" charset="0"/>
                <a:cs typeface="Times New Roman" panose="02020603050405020304" pitchFamily="18" charset="0"/>
              </a:rPr>
              <a:t>:</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the process of thinking about one's own thinking.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US" sz="2400" dirty="0">
                <a:latin typeface="Times New Roman" panose="02020603050405020304" pitchFamily="18" charset="0"/>
                <a:ea typeface="Aptos" panose="020B0004020202020204" pitchFamily="34" charset="0"/>
                <a:cs typeface="Times New Roman" panose="02020603050405020304" pitchFamily="18" charset="0"/>
              </a:rPr>
              <a:t>I</a:t>
            </a:r>
            <a:r>
              <a:rPr lang="en-RW" sz="2400" dirty="0">
                <a:latin typeface="Times New Roman" panose="02020603050405020304" pitchFamily="18" charset="0"/>
                <a:ea typeface="Aptos" panose="020B0004020202020204" pitchFamily="34" charset="0"/>
                <a:cs typeface="Times New Roman" panose="02020603050405020304" pitchFamily="18" charset="0"/>
              </a:rPr>
              <a:t>n the classroom, it refers to helping students become aware of their learning strategies and reflect on their understanding</a:t>
            </a:r>
            <a:r>
              <a:rPr lang="en-US" sz="2400" dirty="0">
                <a:latin typeface="Times New Roman" panose="02020603050405020304" pitchFamily="18" charset="0"/>
                <a:ea typeface="Aptos" panose="020B0004020202020204" pitchFamily="34" charset="0"/>
                <a:cs typeface="Times New Roman" panose="02020603050405020304" pitchFamily="18" charset="0"/>
              </a:rPr>
              <a:t> of the learning materials</a:t>
            </a:r>
            <a:r>
              <a:rPr lang="en-RW" sz="2400" dirty="0">
                <a:latin typeface="Times New Roman" panose="02020603050405020304" pitchFamily="18" charset="0"/>
                <a:ea typeface="Aptos" panose="020B0004020202020204" pitchFamily="34" charset="0"/>
                <a:cs typeface="Times New Roman" panose="02020603050405020304" pitchFamily="18" charset="0"/>
              </a:rPr>
              <a:t>.</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Example</a:t>
            </a:r>
            <a:r>
              <a:rPr lang="en-RW" sz="2400" dirty="0">
                <a:latin typeface="Times New Roman" panose="02020603050405020304" pitchFamily="18" charset="0"/>
                <a:ea typeface="Aptos" panose="020B0004020202020204" pitchFamily="34" charset="0"/>
                <a:cs typeface="Times New Roman" panose="02020603050405020304" pitchFamily="18" charset="0"/>
              </a:rPr>
              <a:t>: Before a test, the teacher might ask students to review their study strategies and think about which methods helped them understand the material best.</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Promoting metacognitive skills helps students become more self-regulated and reflective learners, improving their ability to plan, monitor, and evaluate their learning processes.</a:t>
            </a:r>
          </a:p>
          <a:p>
            <a:endParaRPr lang="en-RW" dirty="0"/>
          </a:p>
        </p:txBody>
      </p:sp>
    </p:spTree>
    <p:extLst>
      <p:ext uri="{BB962C8B-B14F-4D97-AF65-F5344CB8AC3E}">
        <p14:creationId xmlns:p14="http://schemas.microsoft.com/office/powerpoint/2010/main" val="8711695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BEFB-7A35-75CC-544A-DAE9CEE260E6}"/>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Application of cognitivism in classroom situations</a:t>
            </a:r>
            <a:endParaRPr lang="en-RW" sz="3200" dirty="0"/>
          </a:p>
        </p:txBody>
      </p:sp>
      <p:sp>
        <p:nvSpPr>
          <p:cNvPr id="3" name="Content Placeholder 2">
            <a:extLst>
              <a:ext uri="{FF2B5EF4-FFF2-40B4-BE49-F238E27FC236}">
                <a16:creationId xmlns:a16="http://schemas.microsoft.com/office/drawing/2014/main" id="{6C6B3D8B-BFF9-9EAE-700A-64384E4505F8}"/>
              </a:ext>
            </a:extLst>
          </p:cNvPr>
          <p:cNvSpPr>
            <a:spLocks noGrp="1"/>
          </p:cNvSpPr>
          <p:nvPr>
            <p:ph idx="1"/>
          </p:nvPr>
        </p:nvSpPr>
        <p:spPr>
          <a:xfrm>
            <a:off x="838200" y="1327355"/>
            <a:ext cx="10065774" cy="5397910"/>
          </a:xfrm>
        </p:spPr>
        <p:txBody>
          <a:bodyPr>
            <a:normAutofit fontScale="92500" lnSpcReduction="10000"/>
          </a:bodyPr>
          <a:lstStyle/>
          <a:p>
            <a:pPr algn="just">
              <a:lnSpc>
                <a:spcPct val="107000"/>
              </a:lnSpc>
              <a:spcAft>
                <a:spcPts val="800"/>
              </a:spcAft>
              <a:buFont typeface="Wingdings" panose="05000000000000000000" pitchFamily="2" charset="2"/>
              <a:buChar char="ü"/>
              <a:tabLst>
                <a:tab pos="457200" algn="l"/>
              </a:tabLst>
            </a:pPr>
            <a:r>
              <a:rPr lang="en-RW" sz="2600" b="1" dirty="0">
                <a:latin typeface="Times New Roman" panose="02020603050405020304" pitchFamily="18" charset="0"/>
                <a:ea typeface="Aptos" panose="020B0004020202020204" pitchFamily="34" charset="0"/>
                <a:cs typeface="Times New Roman" panose="02020603050405020304" pitchFamily="18" charset="0"/>
              </a:rPr>
              <a:t>Problem-Based Learning (PBL)</a:t>
            </a:r>
            <a:r>
              <a:rPr lang="en-RW" sz="2600" dirty="0">
                <a:latin typeface="Times New Roman" panose="02020603050405020304" pitchFamily="18" charset="0"/>
                <a:ea typeface="Aptos" panose="020B0004020202020204" pitchFamily="34" charset="0"/>
                <a:cs typeface="Times New Roman" panose="02020603050405020304" pitchFamily="18" charset="0"/>
              </a:rPr>
              <a:t>:</a:t>
            </a:r>
            <a:r>
              <a:rPr lang="en-US" sz="2600" dirty="0">
                <a:latin typeface="Times New Roman" panose="02020603050405020304" pitchFamily="18" charset="0"/>
                <a:ea typeface="Aptos" panose="020B0004020202020204" pitchFamily="34" charset="0"/>
                <a:cs typeface="Times New Roman" panose="02020603050405020304" pitchFamily="18" charset="0"/>
              </a:rPr>
              <a:t> encourage </a:t>
            </a:r>
            <a:r>
              <a:rPr lang="en-RW" sz="2600" dirty="0">
                <a:latin typeface="Times New Roman" panose="02020603050405020304" pitchFamily="18" charset="0"/>
                <a:ea typeface="Aptos" panose="020B0004020202020204" pitchFamily="34" charset="0"/>
                <a:cs typeface="Times New Roman" panose="02020603050405020304" pitchFamily="18" charset="0"/>
              </a:rPr>
              <a:t>students </a:t>
            </a:r>
            <a:r>
              <a:rPr lang="en-US" sz="2600" dirty="0">
                <a:latin typeface="Times New Roman" panose="02020603050405020304" pitchFamily="18" charset="0"/>
                <a:ea typeface="Aptos" panose="020B0004020202020204" pitchFamily="34" charset="0"/>
                <a:cs typeface="Times New Roman" panose="02020603050405020304" pitchFamily="18" charset="0"/>
              </a:rPr>
              <a:t>to </a:t>
            </a:r>
            <a:r>
              <a:rPr lang="en-RW" sz="2600" dirty="0">
                <a:latin typeface="Times New Roman" panose="02020603050405020304" pitchFamily="18" charset="0"/>
                <a:ea typeface="Aptos" panose="020B0004020202020204" pitchFamily="34" charset="0"/>
                <a:cs typeface="Times New Roman" panose="02020603050405020304" pitchFamily="18" charset="0"/>
              </a:rPr>
              <a:t>work in groups to solve complex, real-world problems</a:t>
            </a:r>
            <a:r>
              <a:rPr lang="en-US" sz="2600" dirty="0">
                <a:latin typeface="Times New Roman" panose="02020603050405020304" pitchFamily="18" charset="0"/>
                <a:ea typeface="Aptos" panose="020B0004020202020204" pitchFamily="34" charset="0"/>
                <a:cs typeface="Times New Roman" panose="02020603050405020304" pitchFamily="18" charset="0"/>
              </a:rPr>
              <a:t>. This</a:t>
            </a:r>
            <a:r>
              <a:rPr lang="en-RW" sz="2600" dirty="0">
                <a:latin typeface="Times New Roman" panose="02020603050405020304" pitchFamily="18" charset="0"/>
                <a:ea typeface="Aptos" panose="020B0004020202020204" pitchFamily="34" charset="0"/>
                <a:cs typeface="Times New Roman" panose="02020603050405020304" pitchFamily="18" charset="0"/>
              </a:rPr>
              <a:t> foster</a:t>
            </a:r>
            <a:r>
              <a:rPr lang="en-US" sz="2600" dirty="0">
                <a:latin typeface="Times New Roman" panose="02020603050405020304" pitchFamily="18" charset="0"/>
                <a:ea typeface="Aptos" panose="020B0004020202020204" pitchFamily="34" charset="0"/>
                <a:cs typeface="Times New Roman" panose="02020603050405020304" pitchFamily="18" charset="0"/>
              </a:rPr>
              <a:t>s</a:t>
            </a:r>
            <a:r>
              <a:rPr lang="en-RW" sz="2600" dirty="0">
                <a:latin typeface="Times New Roman" panose="02020603050405020304" pitchFamily="18" charset="0"/>
                <a:ea typeface="Aptos" panose="020B0004020202020204" pitchFamily="34" charset="0"/>
                <a:cs typeface="Times New Roman" panose="02020603050405020304" pitchFamily="18" charset="0"/>
              </a:rPr>
              <a:t> critical thinking, collaboration, and the application of knowledge.</a:t>
            </a:r>
            <a:endParaRPr lang="en-US" sz="26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600" b="1" dirty="0">
                <a:latin typeface="Times New Roman" panose="02020603050405020304" pitchFamily="18" charset="0"/>
                <a:ea typeface="Aptos" panose="020B0004020202020204" pitchFamily="34" charset="0"/>
                <a:cs typeface="Times New Roman" panose="02020603050405020304" pitchFamily="18" charset="0"/>
              </a:rPr>
              <a:t>Example</a:t>
            </a:r>
            <a:r>
              <a:rPr lang="en-RW" sz="2600" dirty="0">
                <a:latin typeface="Times New Roman" panose="02020603050405020304" pitchFamily="18" charset="0"/>
                <a:ea typeface="Aptos" panose="020B0004020202020204" pitchFamily="34" charset="0"/>
                <a:cs typeface="Times New Roman" panose="02020603050405020304" pitchFamily="18" charset="0"/>
              </a:rPr>
              <a:t>: A class is given the task of creating a sustainable city model. Students must research, plan, and propose solutions to issues such as waste management, energy use, and urban planning.</a:t>
            </a:r>
            <a:endParaRPr lang="en-US" sz="26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PBL </a:t>
            </a:r>
            <a:r>
              <a:rPr lang="en-RW" sz="2600" dirty="0" err="1">
                <a:latin typeface="Times New Roman" panose="02020603050405020304" pitchFamily="18" charset="0"/>
                <a:ea typeface="Aptos" panose="020B0004020202020204" pitchFamily="34" charset="0"/>
                <a:cs typeface="Times New Roman" panose="02020603050405020304" pitchFamily="18" charset="0"/>
              </a:rPr>
              <a:t>encourag</a:t>
            </a:r>
            <a:r>
              <a:rPr lang="en-US" sz="2600" dirty="0">
                <a:latin typeface="Times New Roman" panose="02020603050405020304" pitchFamily="18" charset="0"/>
                <a:ea typeface="Aptos" panose="020B0004020202020204" pitchFamily="34" charset="0"/>
                <a:cs typeface="Times New Roman" panose="02020603050405020304" pitchFamily="18" charset="0"/>
              </a:rPr>
              <a:t>es</a:t>
            </a:r>
            <a:r>
              <a:rPr lang="en-RW" sz="2600" dirty="0">
                <a:latin typeface="Times New Roman" panose="02020603050405020304" pitchFamily="18" charset="0"/>
                <a:ea typeface="Aptos" panose="020B0004020202020204" pitchFamily="34" charset="0"/>
                <a:cs typeface="Times New Roman" panose="02020603050405020304" pitchFamily="18" charset="0"/>
              </a:rPr>
              <a:t> students to actively engage with the content, synthesize information, and solve authentic problems, all of which help them build deeper understanding.</a:t>
            </a:r>
            <a:endParaRPr lang="en-US" sz="26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US" sz="2600" dirty="0">
                <a:latin typeface="Times New Roman" panose="02020603050405020304" pitchFamily="18" charset="0"/>
                <a:ea typeface="Aptos" panose="020B0004020202020204" pitchFamily="34" charset="0"/>
                <a:cs typeface="Times New Roman" panose="02020603050405020304" pitchFamily="18" charset="0"/>
              </a:rPr>
              <a:t>The teacher must support learners to develop p</a:t>
            </a:r>
            <a:r>
              <a:rPr lang="en-RW" sz="2600" dirty="0" err="1">
                <a:latin typeface="Times New Roman" panose="02020603050405020304" pitchFamily="18" charset="0"/>
                <a:ea typeface="Aptos" panose="020B0004020202020204" pitchFamily="34" charset="0"/>
                <a:cs typeface="Times New Roman" panose="02020603050405020304" pitchFamily="18" charset="0"/>
              </a:rPr>
              <a:t>roblem</a:t>
            </a:r>
            <a:r>
              <a:rPr lang="en-RW" sz="2600" dirty="0">
                <a:latin typeface="Times New Roman" panose="02020603050405020304" pitchFamily="18" charset="0"/>
                <a:ea typeface="Aptos" panose="020B0004020202020204" pitchFamily="34" charset="0"/>
                <a:cs typeface="Times New Roman" panose="02020603050405020304" pitchFamily="18" charset="0"/>
              </a:rPr>
              <a:t>-solving and critical thinking</a:t>
            </a:r>
            <a:r>
              <a:rPr lang="en-US" sz="2600" dirty="0">
                <a:latin typeface="Times New Roman" panose="02020603050405020304" pitchFamily="18" charset="0"/>
                <a:ea typeface="Aptos" panose="020B0004020202020204" pitchFamily="34" charset="0"/>
                <a:cs typeface="Times New Roman" panose="02020603050405020304" pitchFamily="18" charset="0"/>
              </a:rPr>
              <a:t> skills by teaching them</a:t>
            </a:r>
            <a:r>
              <a:rPr lang="en-RW" sz="2600" dirty="0">
                <a:latin typeface="Times New Roman" panose="02020603050405020304" pitchFamily="18" charset="0"/>
                <a:ea typeface="Aptos" panose="020B0004020202020204" pitchFamily="34" charset="0"/>
                <a:cs typeface="Times New Roman" panose="02020603050405020304" pitchFamily="18" charset="0"/>
              </a:rPr>
              <a:t> to approach problems systematically and make connections between new and existing knowledge</a:t>
            </a:r>
            <a:r>
              <a:rPr lang="en-US" sz="2600" dirty="0">
                <a:latin typeface="Times New Roman" panose="02020603050405020304" pitchFamily="18" charset="0"/>
                <a:ea typeface="Aptos" panose="020B0004020202020204" pitchFamily="34" charset="0"/>
                <a:cs typeface="Times New Roman" panose="02020603050405020304" pitchFamily="18" charset="0"/>
              </a:rPr>
              <a:t>.</a:t>
            </a:r>
            <a:endParaRPr lang="en-RW" sz="2600" dirty="0">
              <a:latin typeface="Times New Roman" panose="02020603050405020304" pitchFamily="18" charset="0"/>
              <a:ea typeface="Aptos" panose="020B0004020202020204" pitchFamily="34" charset="0"/>
              <a:cs typeface="Times New Roman" panose="02020603050405020304" pitchFamily="18" charset="0"/>
            </a:endParaRPr>
          </a:p>
          <a:p>
            <a:endParaRPr lang="en-RW" dirty="0"/>
          </a:p>
        </p:txBody>
      </p:sp>
    </p:spTree>
    <p:extLst>
      <p:ext uri="{BB962C8B-B14F-4D97-AF65-F5344CB8AC3E}">
        <p14:creationId xmlns:p14="http://schemas.microsoft.com/office/powerpoint/2010/main" val="47473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a:latin typeface="Times New Roman" panose="02020603050405020304" pitchFamily="18" charset="0"/>
                <a:cs typeface="Times New Roman" panose="02020603050405020304" pitchFamily="18" charset="0"/>
              </a:rPr>
              <a:t>Behaviourism</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76516"/>
            <a:ext cx="10331245" cy="5116359"/>
          </a:xfrm>
        </p:spPr>
        <p:txBody>
          <a:bodyPr>
            <a:normAutofit/>
          </a:bodyPr>
          <a:lstStyle/>
          <a:p>
            <a:pPr algn="just"/>
            <a:r>
              <a:rPr lang="en-US" sz="2400" dirty="0">
                <a:latin typeface="Times New Roman" panose="02020603050405020304" pitchFamily="18" charset="0"/>
                <a:cs typeface="Times New Roman" panose="02020603050405020304" pitchFamily="18" charset="0"/>
              </a:rPr>
              <a:t>The first behaviorist was the American psychologist </a:t>
            </a:r>
            <a:r>
              <a:rPr lang="en-US" sz="2400" b="1" dirty="0">
                <a:latin typeface="Times New Roman" panose="02020603050405020304" pitchFamily="18" charset="0"/>
                <a:cs typeface="Times New Roman" panose="02020603050405020304" pitchFamily="18" charset="0"/>
              </a:rPr>
              <a:t>John B. Watson </a:t>
            </a:r>
            <a:r>
              <a:rPr lang="en-US" sz="2400" dirty="0">
                <a:latin typeface="Times New Roman" panose="02020603050405020304" pitchFamily="18" charset="0"/>
                <a:cs typeface="Times New Roman" panose="02020603050405020304" pitchFamily="18" charset="0"/>
              </a:rPr>
              <a:t>(1878–1958).</a:t>
            </a:r>
          </a:p>
          <a:p>
            <a:pPr algn="just"/>
            <a:r>
              <a:rPr lang="en-US" sz="2400" dirty="0">
                <a:latin typeface="Times New Roman" panose="02020603050405020304" pitchFamily="18" charset="0"/>
                <a:cs typeface="Times New Roman" panose="02020603050405020304" pitchFamily="18" charset="0"/>
              </a:rPr>
              <a:t>Watson established behaviorism as the dominant perspective of American psychology in </a:t>
            </a:r>
            <a:r>
              <a:rPr lang="en-US" sz="2400" b="1" dirty="0">
                <a:latin typeface="Times New Roman" panose="02020603050405020304" pitchFamily="18" charset="0"/>
                <a:cs typeface="Times New Roman" panose="02020603050405020304" pitchFamily="18" charset="0"/>
              </a:rPr>
              <a:t>the first half of the 20</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century. </a:t>
            </a:r>
          </a:p>
          <a:p>
            <a:pPr algn="just"/>
            <a:r>
              <a:rPr lang="en-US" sz="2400" dirty="0">
                <a:latin typeface="Times New Roman" panose="02020603050405020304" pitchFamily="18" charset="0"/>
                <a:cs typeface="Times New Roman" panose="02020603050405020304" pitchFamily="18" charset="0"/>
              </a:rPr>
              <a:t>He advanced the notion that for Psychology to be considered a science it </a:t>
            </a:r>
            <a:r>
              <a:rPr lang="en-US" sz="2400" b="1" dirty="0">
                <a:latin typeface="Times New Roman" panose="02020603050405020304" pitchFamily="18" charset="0"/>
                <a:cs typeface="Times New Roman" panose="02020603050405020304" pitchFamily="18" charset="0"/>
              </a:rPr>
              <a:t>must limit itself to studying observable phenomena only</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not unobservable constructs such as the unconscious mind</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Behaviorists argued that Psychology should study only </a:t>
            </a:r>
            <a:r>
              <a:rPr lang="en-US" sz="2400" b="1" dirty="0">
                <a:latin typeface="Times New Roman" panose="02020603050405020304" pitchFamily="18" charset="0"/>
                <a:cs typeface="Times New Roman" panose="02020603050405020304" pitchFamily="18" charset="0"/>
              </a:rPr>
              <a:t>behavior and the causes of behavior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stimuli and responses.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B1D9-1B64-EBBD-46BD-5FC439FA32A5}"/>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Application of cognitivism in classroom situations</a:t>
            </a:r>
            <a:endParaRPr lang="en-RW" sz="3200" dirty="0"/>
          </a:p>
        </p:txBody>
      </p:sp>
      <p:sp>
        <p:nvSpPr>
          <p:cNvPr id="3" name="Content Placeholder 2">
            <a:extLst>
              <a:ext uri="{FF2B5EF4-FFF2-40B4-BE49-F238E27FC236}">
                <a16:creationId xmlns:a16="http://schemas.microsoft.com/office/drawing/2014/main" id="{7FE65C17-6A84-FE8D-A1F6-66D38C5940BD}"/>
              </a:ext>
            </a:extLst>
          </p:cNvPr>
          <p:cNvSpPr>
            <a:spLocks noGrp="1"/>
          </p:cNvSpPr>
          <p:nvPr>
            <p:ph idx="1"/>
          </p:nvPr>
        </p:nvSpPr>
        <p:spPr>
          <a:xfrm>
            <a:off x="707923" y="1600200"/>
            <a:ext cx="9596283" cy="4983162"/>
          </a:xfrm>
        </p:spPr>
        <p:txBody>
          <a:bodyPr>
            <a:normAutofit fontScale="62500" lnSpcReduction="20000"/>
          </a:bodyPr>
          <a:lstStyle/>
          <a:p>
            <a:pPr algn="just">
              <a:lnSpc>
                <a:spcPct val="107000"/>
              </a:lnSpc>
              <a:spcAft>
                <a:spcPts val="800"/>
              </a:spcAft>
              <a:buFont typeface="Wingdings" panose="05000000000000000000" pitchFamily="2" charset="2"/>
              <a:buChar char="ü"/>
              <a:tabLst>
                <a:tab pos="457200" algn="l"/>
              </a:tabLst>
            </a:pPr>
            <a:r>
              <a:rPr lang="en-RW" sz="3500" b="1" dirty="0">
                <a:latin typeface="Times New Roman" panose="02020603050405020304" pitchFamily="18" charset="0"/>
                <a:ea typeface="Aptos" panose="020B0004020202020204" pitchFamily="34" charset="0"/>
                <a:cs typeface="Times New Roman" panose="02020603050405020304" pitchFamily="18" charset="0"/>
              </a:rPr>
              <a:t>Cognitive </a:t>
            </a:r>
            <a:r>
              <a:rPr lang="en-US" sz="3500" b="1" dirty="0">
                <a:latin typeface="Times New Roman" panose="02020603050405020304" pitchFamily="18" charset="0"/>
                <a:ea typeface="Aptos" panose="020B0004020202020204" pitchFamily="34" charset="0"/>
                <a:cs typeface="Times New Roman" panose="02020603050405020304" pitchFamily="18" charset="0"/>
              </a:rPr>
              <a:t>a</a:t>
            </a:r>
            <a:r>
              <a:rPr lang="en-RW" sz="3500" b="1" dirty="0" err="1">
                <a:latin typeface="Times New Roman" panose="02020603050405020304" pitchFamily="18" charset="0"/>
                <a:ea typeface="Aptos" panose="020B0004020202020204" pitchFamily="34" charset="0"/>
                <a:cs typeface="Times New Roman" panose="02020603050405020304" pitchFamily="18" charset="0"/>
              </a:rPr>
              <a:t>pprenticeship</a:t>
            </a:r>
            <a:r>
              <a:rPr lang="en-RW" sz="3500" dirty="0">
                <a:latin typeface="Times New Roman" panose="02020603050405020304" pitchFamily="18" charset="0"/>
                <a:ea typeface="Aptos" panose="020B0004020202020204" pitchFamily="34" charset="0"/>
                <a:cs typeface="Times New Roman" panose="02020603050405020304" pitchFamily="18" charset="0"/>
              </a:rPr>
              <a:t>:</a:t>
            </a:r>
            <a:r>
              <a:rPr lang="en-US" sz="3500" dirty="0">
                <a:latin typeface="Times New Roman" panose="02020603050405020304" pitchFamily="18" charset="0"/>
                <a:ea typeface="Aptos" panose="020B0004020202020204" pitchFamily="34" charset="0"/>
                <a:cs typeface="Times New Roman" panose="02020603050405020304" pitchFamily="18" charset="0"/>
              </a:rPr>
              <a:t> </a:t>
            </a:r>
            <a:r>
              <a:rPr lang="en-US" sz="3500" dirty="0" err="1">
                <a:latin typeface="Times New Roman" panose="02020603050405020304" pitchFamily="18" charset="0"/>
                <a:ea typeface="Aptos" panose="020B0004020202020204" pitchFamily="34" charset="0"/>
                <a:cs typeface="Times New Roman" panose="02020603050405020304" pitchFamily="18" charset="0"/>
              </a:rPr>
              <a:t>Ateacher</a:t>
            </a:r>
            <a:r>
              <a:rPr lang="en-US" sz="3500" dirty="0">
                <a:latin typeface="Times New Roman" panose="02020603050405020304" pitchFamily="18" charset="0"/>
                <a:ea typeface="Aptos" panose="020B0004020202020204" pitchFamily="34" charset="0"/>
                <a:cs typeface="Times New Roman" panose="02020603050405020304" pitchFamily="18" charset="0"/>
              </a:rPr>
              <a:t> can apply this</a:t>
            </a:r>
            <a:r>
              <a:rPr lang="en-RW" sz="3500" dirty="0">
                <a:latin typeface="Times New Roman" panose="02020603050405020304" pitchFamily="18" charset="0"/>
                <a:ea typeface="Aptos" panose="020B0004020202020204" pitchFamily="34" charset="0"/>
                <a:cs typeface="Times New Roman" panose="02020603050405020304" pitchFamily="18" charset="0"/>
              </a:rPr>
              <a:t> teaching approach where students learn through observation, practice, and collaboration with an expert.</a:t>
            </a:r>
            <a:endParaRPr lang="en-US" sz="35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3500" dirty="0">
                <a:latin typeface="Times New Roman" panose="02020603050405020304" pitchFamily="18" charset="0"/>
                <a:ea typeface="Aptos" panose="020B0004020202020204" pitchFamily="34" charset="0"/>
                <a:cs typeface="Times New Roman" panose="02020603050405020304" pitchFamily="18" charset="0"/>
              </a:rPr>
              <a:t> It’s based on the idea that learning is best achieved in authentic contexts where learners can observe and participate in real tasks.</a:t>
            </a:r>
            <a:endParaRPr lang="en-US" sz="35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3500" b="1" dirty="0">
                <a:latin typeface="Times New Roman" panose="02020603050405020304" pitchFamily="18" charset="0"/>
                <a:ea typeface="Aptos" panose="020B0004020202020204" pitchFamily="34" charset="0"/>
                <a:cs typeface="Times New Roman" panose="02020603050405020304" pitchFamily="18" charset="0"/>
              </a:rPr>
              <a:t>Example</a:t>
            </a:r>
            <a:r>
              <a:rPr lang="en-RW" sz="3500" dirty="0">
                <a:latin typeface="Times New Roman" panose="02020603050405020304" pitchFamily="18" charset="0"/>
                <a:ea typeface="Aptos" panose="020B0004020202020204" pitchFamily="34" charset="0"/>
                <a:cs typeface="Times New Roman" panose="02020603050405020304" pitchFamily="18" charset="0"/>
              </a:rPr>
              <a:t>: In a science classroom, the teacher models how to conduct an experiment, explaining the steps and reasoning behind the process. Students then replicate the experiment, initially with guidance and eventually independently.</a:t>
            </a:r>
            <a:endParaRPr lang="en-US" sz="35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3500" dirty="0">
                <a:latin typeface="Times New Roman" panose="02020603050405020304" pitchFamily="18" charset="0"/>
                <a:ea typeface="Aptos" panose="020B0004020202020204" pitchFamily="34" charset="0"/>
                <a:cs typeface="Times New Roman" panose="02020603050405020304" pitchFamily="18" charset="0"/>
              </a:rPr>
              <a:t>This approach helps students develop both problem-solving skills and a deeper understanding of how knowledge is applied in real-life contexts.</a:t>
            </a:r>
            <a:endParaRPr lang="en-US" sz="35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US" sz="3500" dirty="0">
                <a:latin typeface="Times New Roman" panose="02020603050405020304" pitchFamily="18" charset="0"/>
                <a:cs typeface="Times New Roman" panose="02020603050405020304" pitchFamily="18" charset="0"/>
              </a:rPr>
              <a:t>It helps creating learning environments that allow and encourage learners to make connections with previously learned material.</a:t>
            </a:r>
          </a:p>
          <a:p>
            <a:pPr>
              <a:lnSpc>
                <a:spcPct val="107000"/>
              </a:lnSpc>
              <a:spcAft>
                <a:spcPts val="800"/>
              </a:spcAft>
              <a:tabLst>
                <a:tab pos="457200" algn="l"/>
              </a:tabLst>
            </a:pPr>
            <a:endParaRPr lang="en-US" sz="2000" dirty="0">
              <a:ea typeface="Aptos" panose="020B0004020202020204" pitchFamily="34" charset="0"/>
              <a:cs typeface="Times New Roman" panose="02020603050405020304" pitchFamily="18" charset="0"/>
            </a:endParaRPr>
          </a:p>
          <a:p>
            <a:pPr>
              <a:lnSpc>
                <a:spcPct val="107000"/>
              </a:lnSpc>
              <a:spcAft>
                <a:spcPts val="800"/>
              </a:spcAft>
              <a:tabLst>
                <a:tab pos="457200" algn="l"/>
              </a:tabLst>
            </a:pPr>
            <a:endParaRPr lang="en-RW" sz="2000" dirty="0">
              <a:ea typeface="Aptos" panose="020B0004020202020204" pitchFamily="34" charset="0"/>
              <a:cs typeface="Times New Roman" panose="02020603050405020304" pitchFamily="18" charset="0"/>
            </a:endParaRPr>
          </a:p>
          <a:p>
            <a:endParaRPr lang="en-RW" dirty="0"/>
          </a:p>
        </p:txBody>
      </p:sp>
    </p:spTree>
    <p:extLst>
      <p:ext uri="{BB962C8B-B14F-4D97-AF65-F5344CB8AC3E}">
        <p14:creationId xmlns:p14="http://schemas.microsoft.com/office/powerpoint/2010/main" val="3510599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8D72-4F2A-7A49-6549-2FD25981D075}"/>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Application of Cognitivism in Classroom Situations</a:t>
            </a:r>
            <a:endParaRPr lang="en-RW" sz="3200" dirty="0"/>
          </a:p>
        </p:txBody>
      </p:sp>
      <p:sp>
        <p:nvSpPr>
          <p:cNvPr id="3" name="Content Placeholder 2">
            <a:extLst>
              <a:ext uri="{FF2B5EF4-FFF2-40B4-BE49-F238E27FC236}">
                <a16:creationId xmlns:a16="http://schemas.microsoft.com/office/drawing/2014/main" id="{83DC6717-F65E-7D45-67A9-0BB11AFFD753}"/>
              </a:ext>
            </a:extLst>
          </p:cNvPr>
          <p:cNvSpPr>
            <a:spLocks noGrp="1"/>
          </p:cNvSpPr>
          <p:nvPr>
            <p:ph idx="1"/>
          </p:nvPr>
        </p:nvSpPr>
        <p:spPr>
          <a:xfrm>
            <a:off x="560439" y="1600200"/>
            <a:ext cx="9650361" cy="4983162"/>
          </a:xfrm>
        </p:spPr>
        <p:txBody>
          <a:bodyPr/>
          <a:lstStyle/>
          <a:p>
            <a:pPr algn="just">
              <a:lnSpc>
                <a:spcPct val="107000"/>
              </a:lnSpc>
              <a:spcAft>
                <a:spcPts val="800"/>
              </a:spcAft>
              <a:tabLst>
                <a:tab pos="457200" algn="l"/>
              </a:tabLst>
            </a:pPr>
            <a:r>
              <a:rPr lang="en-US" sz="2400" b="1" dirty="0">
                <a:latin typeface="Times New Roman" panose="02020603050405020304" pitchFamily="18" charset="0"/>
                <a:ea typeface="Aptos" panose="020B0004020202020204" pitchFamily="34" charset="0"/>
                <a:cs typeface="Times New Roman" panose="02020603050405020304" pitchFamily="18" charset="0"/>
              </a:rPr>
              <a:t>P</a:t>
            </a:r>
            <a:r>
              <a:rPr lang="en-RW" sz="2400" b="1" dirty="0">
                <a:latin typeface="Times New Roman" panose="02020603050405020304" pitchFamily="18" charset="0"/>
                <a:ea typeface="Aptos" panose="020B0004020202020204" pitchFamily="34" charset="0"/>
                <a:cs typeface="Times New Roman" panose="02020603050405020304" pitchFamily="18" charset="0"/>
              </a:rPr>
              <a:t>aced </a:t>
            </a:r>
            <a:r>
              <a:rPr lang="en-US" sz="2400" b="1" dirty="0">
                <a:latin typeface="Times New Roman" panose="02020603050405020304" pitchFamily="18" charset="0"/>
                <a:ea typeface="Aptos" panose="020B0004020202020204" pitchFamily="34" charset="0"/>
                <a:cs typeface="Times New Roman" panose="02020603050405020304" pitchFamily="18" charset="0"/>
              </a:rPr>
              <a:t>r</a:t>
            </a:r>
            <a:r>
              <a:rPr lang="en-RW" sz="2400" b="1" dirty="0" err="1">
                <a:latin typeface="Times New Roman" panose="02020603050405020304" pitchFamily="18" charset="0"/>
                <a:ea typeface="Aptos" panose="020B0004020202020204" pitchFamily="34" charset="0"/>
                <a:cs typeface="Times New Roman" panose="02020603050405020304" pitchFamily="18" charset="0"/>
              </a:rPr>
              <a:t>epetition</a:t>
            </a:r>
            <a:r>
              <a:rPr lang="en-RW" sz="2400" dirty="0">
                <a:latin typeface="Times New Roman" panose="02020603050405020304" pitchFamily="18" charset="0"/>
                <a:ea typeface="Aptos" panose="020B0004020202020204" pitchFamily="34" charset="0"/>
                <a:cs typeface="Times New Roman" panose="02020603050405020304" pitchFamily="18" charset="0"/>
              </a:rPr>
              <a:t>:</a:t>
            </a:r>
            <a:r>
              <a:rPr lang="en-US" sz="2400" dirty="0">
                <a:latin typeface="Times New Roman" panose="02020603050405020304" pitchFamily="18" charset="0"/>
                <a:ea typeface="Aptos" panose="020B0004020202020204" pitchFamily="34" charset="0"/>
                <a:cs typeface="Times New Roman" panose="02020603050405020304" pitchFamily="18" charset="0"/>
              </a:rPr>
              <a:t> A teacher can use this </a:t>
            </a:r>
            <a:r>
              <a:rPr lang="en-RW" sz="2400" dirty="0">
                <a:latin typeface="Times New Roman" panose="02020603050405020304" pitchFamily="18" charset="0"/>
                <a:ea typeface="Aptos" panose="020B0004020202020204" pitchFamily="34" charset="0"/>
                <a:cs typeface="Times New Roman" panose="02020603050405020304" pitchFamily="18" charset="0"/>
              </a:rPr>
              <a:t>technique where information is reviewed at increasing intervals over time, aiding in long-term retention and the reinforcement of cognitive schemas.</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Example</a:t>
            </a:r>
            <a:r>
              <a:rPr lang="en-RW" sz="2400" dirty="0">
                <a:latin typeface="Times New Roman" panose="02020603050405020304" pitchFamily="18" charset="0"/>
                <a:ea typeface="Aptos" panose="020B0004020202020204" pitchFamily="34" charset="0"/>
                <a:cs typeface="Times New Roman" panose="02020603050405020304" pitchFamily="18" charset="0"/>
              </a:rPr>
              <a:t>: A teacher may use quizzes spaced out over several weeks to help students retain vocabulary words for a foreign language. Each quiz covers previously learned material alongside new content.</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Spaced repetition helps solidify information in long-term memory and encourages deeper cognitive processing, improving retention and recall.</a:t>
            </a:r>
          </a:p>
          <a:p>
            <a:endParaRPr lang="en-RW" dirty="0"/>
          </a:p>
        </p:txBody>
      </p:sp>
    </p:spTree>
    <p:extLst>
      <p:ext uri="{BB962C8B-B14F-4D97-AF65-F5344CB8AC3E}">
        <p14:creationId xmlns:p14="http://schemas.microsoft.com/office/powerpoint/2010/main" val="2726194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DF07-3422-C512-276B-2E192026067D}"/>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Application of cognitivism in classroom situations</a:t>
            </a:r>
            <a:endParaRPr lang="en-RW" sz="3200" dirty="0"/>
          </a:p>
        </p:txBody>
      </p:sp>
      <p:sp>
        <p:nvSpPr>
          <p:cNvPr id="3" name="Content Placeholder 2">
            <a:extLst>
              <a:ext uri="{FF2B5EF4-FFF2-40B4-BE49-F238E27FC236}">
                <a16:creationId xmlns:a16="http://schemas.microsoft.com/office/drawing/2014/main" id="{B47B070B-1432-EADA-53BE-D051AC1AE4E0}"/>
              </a:ext>
            </a:extLst>
          </p:cNvPr>
          <p:cNvSpPr>
            <a:spLocks noGrp="1"/>
          </p:cNvSpPr>
          <p:nvPr>
            <p:ph idx="1"/>
          </p:nvPr>
        </p:nvSpPr>
        <p:spPr>
          <a:xfrm>
            <a:off x="838200" y="1825625"/>
            <a:ext cx="9505335" cy="4351338"/>
          </a:xfrm>
        </p:spPr>
        <p:txBody>
          <a:bodyPr/>
          <a:lstStyle/>
          <a:p>
            <a:pPr algn="just">
              <a:lnSpc>
                <a:spcPct val="107000"/>
              </a:lnSpc>
              <a:spcAft>
                <a:spcPts val="800"/>
              </a:spcAft>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Inquiry-Based Learning</a:t>
            </a:r>
            <a:r>
              <a:rPr lang="en-RW" sz="2400" dirty="0">
                <a:latin typeface="Times New Roman" panose="02020603050405020304" pitchFamily="18" charset="0"/>
                <a:ea typeface="Aptos" panose="020B0004020202020204" pitchFamily="34" charset="0"/>
                <a:cs typeface="Times New Roman" panose="02020603050405020304" pitchFamily="18" charset="0"/>
              </a:rPr>
              <a:t>:</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involves students actively participating in their learning by posing questions, investigating answers, and engaging in exploration.</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Example</a:t>
            </a:r>
            <a:r>
              <a:rPr lang="en-RW" sz="2400" dirty="0">
                <a:latin typeface="Times New Roman" panose="02020603050405020304" pitchFamily="18" charset="0"/>
                <a:ea typeface="Aptos" panose="020B0004020202020204" pitchFamily="34" charset="0"/>
                <a:cs typeface="Times New Roman" panose="02020603050405020304" pitchFamily="18" charset="0"/>
              </a:rPr>
              <a:t>: In a history class, students might be tasked with researching a historical event by asking questions, gathering resources, and </a:t>
            </a:r>
            <a:r>
              <a:rPr lang="en-RW" sz="2400" dirty="0" err="1">
                <a:latin typeface="Times New Roman" panose="02020603050405020304" pitchFamily="18" charset="0"/>
                <a:ea typeface="Aptos" panose="020B0004020202020204" pitchFamily="34" charset="0"/>
                <a:cs typeface="Times New Roman" panose="02020603050405020304" pitchFamily="18" charset="0"/>
              </a:rPr>
              <a:t>analyzing</a:t>
            </a:r>
            <a:r>
              <a:rPr lang="en-RW" sz="2400" dirty="0">
                <a:latin typeface="Times New Roman" panose="02020603050405020304" pitchFamily="18" charset="0"/>
                <a:ea typeface="Aptos" panose="020B0004020202020204" pitchFamily="34" charset="0"/>
                <a:cs typeface="Times New Roman" panose="02020603050405020304" pitchFamily="18" charset="0"/>
              </a:rPr>
              <a:t> sources to form their own conclusions.</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This approach stimulates curiosity, encourages active exploration, and fosters higher-order thinking skills such as analysis, synthesis, and evaluation.</a:t>
            </a:r>
          </a:p>
          <a:p>
            <a:endParaRPr lang="en-RW" dirty="0"/>
          </a:p>
        </p:txBody>
      </p:sp>
    </p:spTree>
    <p:extLst>
      <p:ext uri="{BB962C8B-B14F-4D97-AF65-F5344CB8AC3E}">
        <p14:creationId xmlns:p14="http://schemas.microsoft.com/office/powerpoint/2010/main" val="3330769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0C11-B172-29D9-F1D6-B23F270216E9}"/>
              </a:ext>
            </a:extLst>
          </p:cNvPr>
          <p:cNvSpPr>
            <a:spLocks noGrp="1"/>
          </p:cNvSpPr>
          <p:nvPr>
            <p:ph type="title"/>
          </p:nvPr>
        </p:nvSpPr>
        <p:spPr/>
        <p:txBody>
          <a:bodyPr/>
          <a:lstStyle/>
          <a:p>
            <a:r>
              <a:rPr lang="en-US" sz="3200" b="1" dirty="0"/>
              <a:t>Activity</a:t>
            </a:r>
            <a:endParaRPr lang="en-RW" sz="3200" b="1" dirty="0"/>
          </a:p>
        </p:txBody>
      </p:sp>
      <p:sp>
        <p:nvSpPr>
          <p:cNvPr id="3" name="Content Placeholder 2">
            <a:extLst>
              <a:ext uri="{FF2B5EF4-FFF2-40B4-BE49-F238E27FC236}">
                <a16:creationId xmlns:a16="http://schemas.microsoft.com/office/drawing/2014/main" id="{4FF83B7D-3FBE-28A4-261F-15F23BC3BF5A}"/>
              </a:ext>
            </a:extLst>
          </p:cNvPr>
          <p:cNvSpPr>
            <a:spLocks noGrp="1"/>
          </p:cNvSpPr>
          <p:nvPr>
            <p:ph idx="1"/>
          </p:nvPr>
        </p:nvSpPr>
        <p:spPr>
          <a:xfrm>
            <a:off x="838200" y="1563329"/>
            <a:ext cx="9328355" cy="4613634"/>
          </a:xfrm>
        </p:spPr>
        <p:txBody>
          <a:bodyPr/>
          <a:lstStyle/>
          <a:p>
            <a:pPr marL="85725" indent="0" algn="just">
              <a:buNone/>
            </a:pPr>
            <a:r>
              <a:rPr lang="en-GB" sz="2400" dirty="0">
                <a:latin typeface="Times New Roman" panose="02020603050405020304" pitchFamily="18" charset="0"/>
                <a:cs typeface="Times New Roman" panose="02020603050405020304" pitchFamily="18" charset="0"/>
              </a:rPr>
              <a:t>1. In small group, </a:t>
            </a:r>
          </a:p>
          <a:p>
            <a:pPr marL="85725" indent="0" algn="just">
              <a:buNone/>
            </a:pPr>
            <a:r>
              <a:rPr lang="en-GB" sz="2400" dirty="0">
                <a:latin typeface="Times New Roman" panose="02020603050405020304" pitchFamily="18" charset="0"/>
                <a:cs typeface="Times New Roman" panose="02020603050405020304" pitchFamily="18" charset="0"/>
              </a:rPr>
              <a:t>- Take a topic in one of the subjects you will teach in secondary schools and explain how you will apply cognitive learning theory to teach that topic.</a:t>
            </a:r>
          </a:p>
          <a:p>
            <a:pPr marL="85725" indent="0" algn="just">
              <a:buNone/>
            </a:pPr>
            <a:r>
              <a:rPr lang="en-GB" sz="2400" dirty="0">
                <a:latin typeface="Times New Roman" panose="02020603050405020304" pitchFamily="18" charset="0"/>
                <a:cs typeface="Times New Roman" panose="02020603050405020304" pitchFamily="18" charset="0"/>
              </a:rPr>
              <a:t>- Discuss the benefits and challenges of cognitivism in the classroom.</a:t>
            </a:r>
          </a:p>
        </p:txBody>
      </p:sp>
    </p:spTree>
    <p:extLst>
      <p:ext uri="{BB962C8B-B14F-4D97-AF65-F5344CB8AC3E}">
        <p14:creationId xmlns:p14="http://schemas.microsoft.com/office/powerpoint/2010/main" val="2563098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E597-575F-E52F-19CB-815FC36FBEC7}"/>
              </a:ext>
            </a:extLst>
          </p:cNvPr>
          <p:cNvSpPr>
            <a:spLocks noGrp="1"/>
          </p:cNvSpPr>
          <p:nvPr>
            <p:ph type="title"/>
          </p:nvPr>
        </p:nvSpPr>
        <p:spPr/>
        <p:txBody>
          <a:bodyPr/>
          <a:lstStyle/>
          <a:p>
            <a:r>
              <a:rPr lang="en-US" sz="3200" b="1" dirty="0"/>
              <a:t>3. Constructivism</a:t>
            </a:r>
            <a:endParaRPr lang="en-RW" sz="3200" b="1" dirty="0"/>
          </a:p>
        </p:txBody>
      </p:sp>
      <p:sp>
        <p:nvSpPr>
          <p:cNvPr id="3" name="Content Placeholder 2">
            <a:extLst>
              <a:ext uri="{FF2B5EF4-FFF2-40B4-BE49-F238E27FC236}">
                <a16:creationId xmlns:a16="http://schemas.microsoft.com/office/drawing/2014/main" id="{5A08F771-D23C-0AA6-7C41-39B1E0EA7B5C}"/>
              </a:ext>
            </a:extLst>
          </p:cNvPr>
          <p:cNvSpPr>
            <a:spLocks noGrp="1"/>
          </p:cNvSpPr>
          <p:nvPr>
            <p:ph idx="1"/>
          </p:nvPr>
        </p:nvSpPr>
        <p:spPr>
          <a:xfrm>
            <a:off x="491613" y="1317522"/>
            <a:ext cx="9871587" cy="5388077"/>
          </a:xfrm>
        </p:spPr>
        <p:txBody>
          <a:bodyPr>
            <a:normAutofit fontScale="92500"/>
          </a:bodyPr>
          <a:lstStyle/>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Constructivism posits that learners actively </a:t>
            </a:r>
            <a:r>
              <a:rPr lang="en-RW" sz="2400" b="1" dirty="0">
                <a:latin typeface="Times New Roman" panose="02020603050405020304" pitchFamily="18" charset="0"/>
                <a:ea typeface="Aptos" panose="020B0004020202020204" pitchFamily="34" charset="0"/>
                <a:cs typeface="Times New Roman" panose="02020603050405020304" pitchFamily="18" charset="0"/>
              </a:rPr>
              <a:t>construct their own understanding and knowledge</a:t>
            </a:r>
            <a:r>
              <a:rPr lang="en-RW" sz="2400" dirty="0">
                <a:latin typeface="Times New Roman" panose="02020603050405020304" pitchFamily="18" charset="0"/>
                <a:ea typeface="Aptos" panose="020B0004020202020204" pitchFamily="34" charset="0"/>
                <a:cs typeface="Times New Roman" panose="02020603050405020304" pitchFamily="18" charset="0"/>
              </a:rPr>
              <a:t> of the world through </a:t>
            </a:r>
            <a:r>
              <a:rPr lang="en-RW" sz="2400" b="1" dirty="0">
                <a:latin typeface="Times New Roman" panose="02020603050405020304" pitchFamily="18" charset="0"/>
                <a:ea typeface="Aptos" panose="020B0004020202020204" pitchFamily="34" charset="0"/>
                <a:cs typeface="Times New Roman" panose="02020603050405020304" pitchFamily="18" charset="0"/>
              </a:rPr>
              <a:t>experiences and reflecting on those experiences. </a:t>
            </a:r>
            <a:endParaRPr lang="en-US" sz="2400" b="1"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Aptos" panose="020B0004020202020204" pitchFamily="34" charset="0"/>
                <a:cs typeface="Times New Roman" panose="02020603050405020304" pitchFamily="18" charset="0"/>
              </a:rPr>
              <a:t>It </a:t>
            </a:r>
            <a:r>
              <a:rPr lang="en-RW" sz="2400" dirty="0">
                <a:latin typeface="Times New Roman" panose="02020603050405020304" pitchFamily="18" charset="0"/>
                <a:ea typeface="Aptos" panose="020B0004020202020204" pitchFamily="34" charset="0"/>
                <a:cs typeface="Times New Roman" panose="02020603050405020304" pitchFamily="18" charset="0"/>
              </a:rPr>
              <a:t>emphasizes the </a:t>
            </a:r>
            <a:r>
              <a:rPr lang="en-RW" sz="2400" b="1" dirty="0">
                <a:latin typeface="Times New Roman" panose="02020603050405020304" pitchFamily="18" charset="0"/>
                <a:ea typeface="Aptos" panose="020B0004020202020204" pitchFamily="34" charset="0"/>
                <a:cs typeface="Times New Roman" panose="02020603050405020304" pitchFamily="18" charset="0"/>
              </a:rPr>
              <a:t>active role of learners in constructing their own understanding of the world</a:t>
            </a:r>
            <a:r>
              <a:rPr lang="en-RW" sz="2400" dirty="0">
                <a:latin typeface="Times New Roman" panose="02020603050405020304" pitchFamily="18" charset="0"/>
                <a:ea typeface="Aptos" panose="020B0004020202020204" pitchFamily="34" charset="0"/>
                <a:cs typeface="Times New Roman" panose="02020603050405020304" pitchFamily="18" charset="0"/>
              </a:rPr>
              <a:t>.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Learning is seen as an active process where </a:t>
            </a:r>
            <a:r>
              <a:rPr lang="en-RW" sz="2400" b="1" dirty="0">
                <a:latin typeface="Times New Roman" panose="02020603050405020304" pitchFamily="18" charset="0"/>
                <a:ea typeface="Aptos" panose="020B0004020202020204" pitchFamily="34" charset="0"/>
                <a:cs typeface="Times New Roman" panose="02020603050405020304" pitchFamily="18" charset="0"/>
              </a:rPr>
              <a:t>students build on prior knowledge </a:t>
            </a:r>
            <a:endParaRPr lang="en-US" sz="2400" b="1"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According to this theory, knowledge is </a:t>
            </a:r>
            <a:r>
              <a:rPr lang="en-RW" sz="2400" b="1" dirty="0">
                <a:latin typeface="Times New Roman" panose="02020603050405020304" pitchFamily="18" charset="0"/>
                <a:ea typeface="Aptos" panose="020B0004020202020204" pitchFamily="34" charset="0"/>
                <a:cs typeface="Times New Roman" panose="02020603050405020304" pitchFamily="18" charset="0"/>
              </a:rPr>
              <a:t>not passively absorbed</a:t>
            </a:r>
            <a:r>
              <a:rPr lang="en-US" sz="2400" b="1" dirty="0">
                <a:latin typeface="Times New Roman" panose="02020603050405020304" pitchFamily="18" charset="0"/>
                <a:ea typeface="Aptos" panose="020B0004020202020204" pitchFamily="34" charset="0"/>
                <a:cs typeface="Times New Roman" panose="02020603050405020304" pitchFamily="18" charset="0"/>
              </a:rPr>
              <a:t>/received</a:t>
            </a:r>
            <a:r>
              <a:rPr lang="en-RW" sz="2400" dirty="0">
                <a:latin typeface="Times New Roman" panose="02020603050405020304" pitchFamily="18" charset="0"/>
                <a:ea typeface="Aptos" panose="020B0004020202020204" pitchFamily="34" charset="0"/>
                <a:cs typeface="Times New Roman" panose="02020603050405020304" pitchFamily="18" charset="0"/>
              </a:rPr>
              <a:t>, but rather actively </a:t>
            </a:r>
            <a:r>
              <a:rPr lang="en-RW" sz="2400" b="1" dirty="0">
                <a:latin typeface="Times New Roman" panose="02020603050405020304" pitchFamily="18" charset="0"/>
                <a:ea typeface="Aptos" panose="020B0004020202020204" pitchFamily="34" charset="0"/>
                <a:cs typeface="Times New Roman" panose="02020603050405020304" pitchFamily="18" charset="0"/>
              </a:rPr>
              <a:t>built by learners as they interact with their environment </a:t>
            </a:r>
            <a:endParaRPr lang="en-US" sz="2400" b="1"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kumimoji="0" lang="en-RW" altLang="en-RW"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Learning is seen as a process of discovery and personal meaning-making </a:t>
            </a:r>
            <a:endParaRPr kumimoji="0" lang="en-US" altLang="en-RW"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Constructivist learning is </a:t>
            </a:r>
            <a:r>
              <a:rPr lang="en-RW" sz="2400" b="1" dirty="0">
                <a:latin typeface="Times New Roman" panose="02020603050405020304" pitchFamily="18" charset="0"/>
                <a:ea typeface="Aptos" panose="020B0004020202020204" pitchFamily="34" charset="0"/>
                <a:cs typeface="Times New Roman" panose="02020603050405020304" pitchFamily="18" charset="0"/>
              </a:rPr>
              <a:t>learner-</a:t>
            </a:r>
            <a:r>
              <a:rPr lang="en-RW" sz="2400" b="1" dirty="0" err="1">
                <a:latin typeface="Times New Roman" panose="02020603050405020304" pitchFamily="18" charset="0"/>
                <a:ea typeface="Aptos" panose="020B0004020202020204" pitchFamily="34" charset="0"/>
                <a:cs typeface="Times New Roman" panose="02020603050405020304" pitchFamily="18" charset="0"/>
              </a:rPr>
              <a:t>centered</a:t>
            </a:r>
            <a:r>
              <a:rPr lang="en-RW" sz="2400" dirty="0">
                <a:latin typeface="Times New Roman" panose="02020603050405020304" pitchFamily="18" charset="0"/>
                <a:ea typeface="Aptos" panose="020B0004020202020204" pitchFamily="34" charset="0"/>
                <a:cs typeface="Times New Roman" panose="02020603050405020304" pitchFamily="18" charset="0"/>
              </a:rPr>
              <a:t>, focusing on the idea that learners create their own meanings through experiences, problem-solving, and reflection.</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en-US" sz="2000" b="1" dirty="0">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endParaRPr lang="en-RW" sz="2000" dirty="0">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endParaRPr lang="en-US" sz="2000" dirty="0">
              <a:ea typeface="Aptos" panose="020B0004020202020204" pitchFamily="34" charset="0"/>
              <a:cs typeface="Times New Roman" panose="02020603050405020304" pitchFamily="18" charset="0"/>
            </a:endParaRPr>
          </a:p>
          <a:p>
            <a:pPr>
              <a:lnSpc>
                <a:spcPct val="107000"/>
              </a:lnSpc>
              <a:spcAft>
                <a:spcPts val="800"/>
              </a:spcAft>
            </a:pPr>
            <a:endParaRPr lang="en-RW" sz="2000" dirty="0">
              <a:ea typeface="Aptos" panose="020B0004020202020204" pitchFamily="34" charset="0"/>
              <a:cs typeface="Times New Roman" panose="02020603050405020304" pitchFamily="18" charset="0"/>
            </a:endParaRPr>
          </a:p>
          <a:p>
            <a:endParaRPr lang="en-RW" dirty="0"/>
          </a:p>
        </p:txBody>
      </p:sp>
    </p:spTree>
    <p:extLst>
      <p:ext uri="{BB962C8B-B14F-4D97-AF65-F5344CB8AC3E}">
        <p14:creationId xmlns:p14="http://schemas.microsoft.com/office/powerpoint/2010/main" val="2079146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225C1-3950-B87C-56D5-40D8C7F010FF}"/>
              </a:ext>
            </a:extLst>
          </p:cNvPr>
          <p:cNvSpPr>
            <a:spLocks noGrp="1"/>
          </p:cNvSpPr>
          <p:nvPr>
            <p:ph type="title"/>
          </p:nvPr>
        </p:nvSpPr>
        <p:spPr/>
        <p:txBody>
          <a:bodyPr/>
          <a:lstStyle/>
          <a:p>
            <a:r>
              <a:rPr lang="en-US" sz="3200" b="1" dirty="0"/>
              <a:t>Constructivism</a:t>
            </a:r>
            <a:endParaRPr lang="en-RW" sz="3200" b="1" dirty="0"/>
          </a:p>
        </p:txBody>
      </p:sp>
      <p:pic>
        <p:nvPicPr>
          <p:cNvPr id="4" name="Google Shape;765;p96"/>
          <p:cNvPicPr preferRelativeResize="0">
            <a:picLocks noGrp="1"/>
          </p:cNvPicPr>
          <p:nvPr>
            <p:ph idx="1"/>
          </p:nvPr>
        </p:nvPicPr>
        <p:blipFill rotWithShape="1">
          <a:blip r:embed="rId2">
            <a:alphaModFix/>
          </a:blip>
          <a:srcRect/>
          <a:stretch/>
        </p:blipFill>
        <p:spPr>
          <a:xfrm>
            <a:off x="2590801" y="2209800"/>
            <a:ext cx="5799039" cy="3276600"/>
          </a:xfrm>
          <a:prstGeom prst="rect">
            <a:avLst/>
          </a:prstGeom>
          <a:noFill/>
          <a:ln>
            <a:noFill/>
          </a:ln>
        </p:spPr>
      </p:pic>
    </p:spTree>
    <p:extLst>
      <p:ext uri="{BB962C8B-B14F-4D97-AF65-F5344CB8AC3E}">
        <p14:creationId xmlns:p14="http://schemas.microsoft.com/office/powerpoint/2010/main" val="348565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8FF5-7830-D0DE-E922-E193553B68DD}"/>
              </a:ext>
            </a:extLst>
          </p:cNvPr>
          <p:cNvSpPr>
            <a:spLocks noGrp="1"/>
          </p:cNvSpPr>
          <p:nvPr>
            <p:ph type="title"/>
          </p:nvPr>
        </p:nvSpPr>
        <p:spPr/>
        <p:txBody>
          <a:bodyPr>
            <a:normAutofit/>
          </a:bodyPr>
          <a:lstStyle/>
          <a:p>
            <a:r>
              <a:rPr lang="en-US" sz="3200" b="1" dirty="0"/>
              <a:t>Constructivism</a:t>
            </a:r>
            <a:br>
              <a:rPr lang="en-US" sz="3200" b="1" dirty="0"/>
            </a:br>
            <a:endParaRPr lang="en-RW" sz="3200" b="1" dirty="0"/>
          </a:p>
        </p:txBody>
      </p:sp>
      <p:sp>
        <p:nvSpPr>
          <p:cNvPr id="3" name="Content Placeholder 2">
            <a:extLst>
              <a:ext uri="{FF2B5EF4-FFF2-40B4-BE49-F238E27FC236}">
                <a16:creationId xmlns:a16="http://schemas.microsoft.com/office/drawing/2014/main" id="{0EB993FF-BFF6-1E0C-F425-4ADA45662694}"/>
              </a:ext>
            </a:extLst>
          </p:cNvPr>
          <p:cNvSpPr>
            <a:spLocks noGrp="1"/>
          </p:cNvSpPr>
          <p:nvPr>
            <p:ph idx="1"/>
          </p:nvPr>
        </p:nvSpPr>
        <p:spPr>
          <a:xfrm>
            <a:off x="838199" y="1143000"/>
            <a:ext cx="9937955" cy="5562600"/>
          </a:xfrm>
        </p:spPr>
        <p:txBody>
          <a:bodyPr/>
          <a:lstStyle/>
          <a:p>
            <a:pPr algn="just">
              <a:lnSpc>
                <a:spcPct val="107000"/>
              </a:lnSpc>
              <a:spcAft>
                <a:spcPts val="800"/>
              </a:spcAft>
            </a:pPr>
            <a:r>
              <a:rPr lang="en-US" sz="2400" dirty="0">
                <a:latin typeface="Times New Roman" panose="02020603050405020304" pitchFamily="18" charset="0"/>
                <a:cs typeface="Times New Roman" panose="02020603050405020304" pitchFamily="18" charset="0"/>
              </a:rPr>
              <a:t>The theory focuses on </a:t>
            </a:r>
            <a:r>
              <a:rPr lang="en-US" sz="2400" b="1" dirty="0">
                <a:latin typeface="Times New Roman" panose="02020603050405020304" pitchFamily="18" charset="0"/>
                <a:cs typeface="Times New Roman" panose="02020603050405020304" pitchFamily="18" charset="0"/>
              </a:rPr>
              <a:t>meaningful learning:</a:t>
            </a:r>
            <a:r>
              <a:rPr lang="en-US" sz="2400" dirty="0">
                <a:latin typeface="Times New Roman" panose="02020603050405020304" pitchFamily="18" charset="0"/>
                <a:cs typeface="Times New Roman" panose="02020603050405020304" pitchFamily="18" charset="0"/>
              </a:rPr>
              <a:t> the active creation of knowledge from personal experiences, by changing what we believe, or maybe discarding the new information as irrelevant.</a:t>
            </a:r>
          </a:p>
          <a:p>
            <a:pPr algn="just">
              <a:lnSpc>
                <a:spcPct val="107000"/>
              </a:lnSpc>
              <a:spcAft>
                <a:spcPts val="800"/>
              </a:spcAft>
            </a:pPr>
            <a:r>
              <a:rPr lang="en-US" sz="2400" dirty="0">
                <a:latin typeface="Times New Roman" panose="02020603050405020304" pitchFamily="18" charset="0"/>
                <a:cs typeface="Times New Roman" panose="02020603050405020304" pitchFamily="18" charset="0"/>
              </a:rPr>
              <a:t>In any case, we are active creators of our own knowledge.</a:t>
            </a:r>
          </a:p>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This theory is rooted in the work of </a:t>
            </a:r>
            <a:r>
              <a:rPr lang="en-RW" sz="2400" b="1" dirty="0">
                <a:latin typeface="Times New Roman" panose="02020603050405020304" pitchFamily="18" charset="0"/>
                <a:ea typeface="Aptos" panose="020B0004020202020204" pitchFamily="34" charset="0"/>
                <a:cs typeface="Times New Roman" panose="02020603050405020304" pitchFamily="18" charset="0"/>
              </a:rPr>
              <a:t>Jean Piaget</a:t>
            </a:r>
            <a:r>
              <a:rPr lang="en-RW" sz="2400" dirty="0">
                <a:latin typeface="Times New Roman" panose="02020603050405020304" pitchFamily="18" charset="0"/>
                <a:ea typeface="Aptos" panose="020B0004020202020204" pitchFamily="34" charset="0"/>
                <a:cs typeface="Times New Roman" panose="02020603050405020304" pitchFamily="18" charset="0"/>
              </a:rPr>
              <a:t>, </a:t>
            </a:r>
            <a:r>
              <a:rPr lang="en-RW" sz="2400" b="1" dirty="0">
                <a:latin typeface="Times New Roman" panose="02020603050405020304" pitchFamily="18" charset="0"/>
                <a:ea typeface="Aptos" panose="020B0004020202020204" pitchFamily="34" charset="0"/>
                <a:cs typeface="Times New Roman" panose="02020603050405020304" pitchFamily="18" charset="0"/>
              </a:rPr>
              <a:t>Jerome Bruner</a:t>
            </a:r>
            <a:r>
              <a:rPr lang="en-US" sz="2400" b="1" dirty="0">
                <a:latin typeface="Times New Roman" panose="02020603050405020304" pitchFamily="18" charset="0"/>
                <a:ea typeface="Aptos" panose="020B0004020202020204" pitchFamily="34" charset="0"/>
                <a:cs typeface="Times New Roman" panose="02020603050405020304" pitchFamily="18" charset="0"/>
              </a:rPr>
              <a:t>, </a:t>
            </a:r>
            <a:r>
              <a:rPr lang="en-RW" sz="2400" b="1" dirty="0">
                <a:latin typeface="Times New Roman" panose="02020603050405020304" pitchFamily="18" charset="0"/>
                <a:ea typeface="Aptos" panose="020B0004020202020204" pitchFamily="34" charset="0"/>
                <a:cs typeface="Times New Roman" panose="02020603050405020304" pitchFamily="18" charset="0"/>
              </a:rPr>
              <a:t>David </a:t>
            </a:r>
            <a:r>
              <a:rPr lang="en-RW" sz="2400" b="1" dirty="0" err="1">
                <a:latin typeface="Times New Roman" panose="02020603050405020304" pitchFamily="18" charset="0"/>
                <a:ea typeface="Aptos" panose="020B0004020202020204" pitchFamily="34" charset="0"/>
                <a:cs typeface="Times New Roman" panose="02020603050405020304" pitchFamily="18" charset="0"/>
              </a:rPr>
              <a:t>Ausubel</a:t>
            </a:r>
            <a:r>
              <a:rPr lang="en-RW" sz="2400" dirty="0">
                <a:latin typeface="Times New Roman" panose="02020603050405020304" pitchFamily="18" charset="0"/>
                <a:ea typeface="Aptos" panose="020B0004020202020204" pitchFamily="34" charset="0"/>
                <a:cs typeface="Times New Roman" panose="02020603050405020304" pitchFamily="18" charset="0"/>
              </a:rPr>
              <a:t>, and other psychologists, who emphasized that </a:t>
            </a:r>
            <a:r>
              <a:rPr lang="en-RW" sz="2400" b="1" dirty="0">
                <a:latin typeface="Times New Roman" panose="02020603050405020304" pitchFamily="18" charset="0"/>
                <a:ea typeface="Aptos" panose="020B0004020202020204" pitchFamily="34" charset="0"/>
                <a:cs typeface="Times New Roman" panose="02020603050405020304" pitchFamily="18" charset="0"/>
              </a:rPr>
              <a:t>learning occurs best when students engage in active exploration and critical thinking, building on prior knowledge and experiences</a:t>
            </a:r>
            <a:r>
              <a:rPr lang="en-RW" sz="2400" dirty="0">
                <a:latin typeface="Times New Roman" panose="02020603050405020304" pitchFamily="18" charset="0"/>
                <a:ea typeface="Aptos" panose="020B000402020202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RW" dirty="0"/>
          </a:p>
        </p:txBody>
      </p:sp>
    </p:spTree>
    <p:extLst>
      <p:ext uri="{BB962C8B-B14F-4D97-AF65-F5344CB8AC3E}">
        <p14:creationId xmlns:p14="http://schemas.microsoft.com/office/powerpoint/2010/main" val="3650864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345E-2372-C23C-1854-FDBEECE36C69}"/>
              </a:ext>
            </a:extLst>
          </p:cNvPr>
          <p:cNvSpPr>
            <a:spLocks noGrp="1"/>
          </p:cNvSpPr>
          <p:nvPr>
            <p:ph type="title"/>
          </p:nvPr>
        </p:nvSpPr>
        <p:spPr>
          <a:xfrm>
            <a:off x="1828800" y="381000"/>
            <a:ext cx="8229600" cy="1143000"/>
          </a:xfrm>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theorists of constructivism:</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2FEBBE8A-E70D-3759-FE9C-C54296B74363}"/>
              </a:ext>
            </a:extLst>
          </p:cNvPr>
          <p:cNvSpPr>
            <a:spLocks noGrp="1"/>
          </p:cNvSpPr>
          <p:nvPr>
            <p:ph idx="1"/>
          </p:nvPr>
        </p:nvSpPr>
        <p:spPr>
          <a:xfrm>
            <a:off x="1199535" y="1600200"/>
            <a:ext cx="9340646" cy="4997245"/>
          </a:xfrm>
        </p:spPr>
        <p:txBody>
          <a:bodyPr>
            <a:normAutofit fontScale="85000" lnSpcReduction="20000"/>
          </a:bodyPr>
          <a:lstStyle/>
          <a:p>
            <a:pPr marL="342900" indent="-342900" algn="just">
              <a:lnSpc>
                <a:spcPct val="107000"/>
              </a:lnSpc>
              <a:spcAft>
                <a:spcPts val="800"/>
              </a:spcAft>
              <a:buFont typeface="+mj-lt"/>
              <a:buAutoNum type="arabicPeriod"/>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Jean Piaget (1896–1980):</a:t>
            </a: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Piaget is one of </a:t>
            </a:r>
            <a:r>
              <a:rPr lang="en-RW" b="1" dirty="0">
                <a:latin typeface="Times New Roman" panose="02020603050405020304" pitchFamily="18" charset="0"/>
                <a:ea typeface="Aptos" panose="020B0004020202020204" pitchFamily="34" charset="0"/>
                <a:cs typeface="Times New Roman" panose="02020603050405020304" pitchFamily="18" charset="0"/>
              </a:rPr>
              <a:t>the most well-known theorists in constructivism</a:t>
            </a:r>
            <a:r>
              <a:rPr lang="en-RW" dirty="0">
                <a:latin typeface="Times New Roman" panose="02020603050405020304" pitchFamily="18" charset="0"/>
                <a:ea typeface="Aptos" panose="020B0004020202020204" pitchFamily="34" charset="0"/>
                <a:cs typeface="Times New Roman" panose="02020603050405020304" pitchFamily="18" charset="0"/>
              </a:rPr>
              <a:t>.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His work focused on how children develop cognitive structures and how these structures evolve through stages as they actively interact with their environment.</a:t>
            </a: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Key </a:t>
            </a:r>
            <a:r>
              <a:rPr lang="en-US" dirty="0">
                <a:latin typeface="Times New Roman" panose="02020603050405020304" pitchFamily="18" charset="0"/>
                <a:ea typeface="Aptos" panose="020B0004020202020204" pitchFamily="34" charset="0"/>
                <a:cs typeface="Times New Roman" panose="02020603050405020304" pitchFamily="18" charset="0"/>
              </a:rPr>
              <a:t>c</a:t>
            </a:r>
            <a:r>
              <a:rPr lang="en-RW" dirty="0" err="1">
                <a:latin typeface="Times New Roman" panose="02020603050405020304" pitchFamily="18" charset="0"/>
                <a:ea typeface="Aptos" panose="020B0004020202020204" pitchFamily="34" charset="0"/>
                <a:cs typeface="Times New Roman" panose="02020603050405020304" pitchFamily="18" charset="0"/>
              </a:rPr>
              <a:t>ontributions</a:t>
            </a:r>
            <a:r>
              <a:rPr lang="en-RW" dirty="0">
                <a:latin typeface="Times New Roman" panose="02020603050405020304" pitchFamily="18" charset="0"/>
                <a:ea typeface="Aptos" panose="020B0004020202020204" pitchFamily="34" charset="0"/>
                <a:cs typeface="Times New Roman" panose="02020603050405020304" pitchFamily="18" charset="0"/>
              </a:rPr>
              <a:t>:</a:t>
            </a:r>
          </a:p>
          <a:p>
            <a:pPr lvl="2" algn="just">
              <a:lnSpc>
                <a:spcPct val="107000"/>
              </a:lnSpc>
              <a:spcAft>
                <a:spcPts val="800"/>
              </a:spcAft>
              <a:buSzPts val="1000"/>
              <a:buFont typeface="Wingdings" panose="05000000000000000000" pitchFamily="2" charset="2"/>
              <a:buChar char=""/>
              <a:tabLst>
                <a:tab pos="13716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Cognitive development stages: Piaget proposed four stages of cognitive development: sensorimotor, preoperational, concrete operational, and formal operational.</a:t>
            </a:r>
          </a:p>
          <a:p>
            <a:pPr lvl="2" algn="just">
              <a:lnSpc>
                <a:spcPct val="107000"/>
              </a:lnSpc>
              <a:spcAft>
                <a:spcPts val="800"/>
              </a:spcAft>
              <a:buSzPts val="1000"/>
              <a:buFont typeface="Wingdings" panose="05000000000000000000" pitchFamily="2" charset="2"/>
              <a:buChar char=""/>
              <a:tabLst>
                <a:tab pos="13716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Assimilation and </a:t>
            </a:r>
            <a:r>
              <a:rPr lang="en-US" sz="2400" dirty="0">
                <a:latin typeface="Times New Roman" panose="02020603050405020304" pitchFamily="18" charset="0"/>
                <a:ea typeface="Aptos" panose="020B0004020202020204" pitchFamily="34" charset="0"/>
                <a:cs typeface="Times New Roman" panose="02020603050405020304" pitchFamily="18" charset="0"/>
              </a:rPr>
              <a:t>a</a:t>
            </a:r>
            <a:r>
              <a:rPr lang="en-RW" sz="2400" dirty="0" err="1">
                <a:latin typeface="Times New Roman" panose="02020603050405020304" pitchFamily="18" charset="0"/>
                <a:ea typeface="Aptos" panose="020B0004020202020204" pitchFamily="34" charset="0"/>
                <a:cs typeface="Times New Roman" panose="02020603050405020304" pitchFamily="18" charset="0"/>
              </a:rPr>
              <a:t>ccommodation</a:t>
            </a:r>
            <a:r>
              <a:rPr lang="en-RW" sz="2400" dirty="0">
                <a:latin typeface="Times New Roman" panose="02020603050405020304" pitchFamily="18" charset="0"/>
                <a:ea typeface="Aptos" panose="020B0004020202020204" pitchFamily="34" charset="0"/>
                <a:cs typeface="Times New Roman" panose="02020603050405020304" pitchFamily="18" charset="0"/>
              </a:rPr>
              <a:t>: He emphasized the processes of assimilation (fitting new experiences into existing cognitive structures) and accommodation (changing cognitive structures to fit new experiences).</a:t>
            </a:r>
          </a:p>
          <a:p>
            <a:pPr lvl="2" algn="just">
              <a:lnSpc>
                <a:spcPct val="107000"/>
              </a:lnSpc>
              <a:spcAft>
                <a:spcPts val="800"/>
              </a:spcAft>
              <a:buSzPts val="1000"/>
              <a:buFont typeface="Wingdings" panose="05000000000000000000" pitchFamily="2" charset="2"/>
              <a:buChar char=""/>
              <a:tabLst>
                <a:tab pos="13716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Piaget believed that children actively construct their understanding of the world by interacting with it.</a:t>
            </a:r>
          </a:p>
          <a:p>
            <a:endParaRPr lang="en-RW" dirty="0"/>
          </a:p>
        </p:txBody>
      </p:sp>
    </p:spTree>
    <p:extLst>
      <p:ext uri="{BB962C8B-B14F-4D97-AF65-F5344CB8AC3E}">
        <p14:creationId xmlns:p14="http://schemas.microsoft.com/office/powerpoint/2010/main" val="16348631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3AE8-6277-CC9D-F976-76E842C73D3F}"/>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theorists of constructivism:</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37B072B2-18BB-C3C8-27B3-C3962207D572}"/>
              </a:ext>
            </a:extLst>
          </p:cNvPr>
          <p:cNvSpPr>
            <a:spLocks noGrp="1"/>
          </p:cNvSpPr>
          <p:nvPr>
            <p:ph idx="1"/>
          </p:nvPr>
        </p:nvSpPr>
        <p:spPr>
          <a:xfrm>
            <a:off x="838200" y="1475965"/>
            <a:ext cx="9227574" cy="5016910"/>
          </a:xfrm>
        </p:spPr>
        <p:txBody>
          <a:bodyPr>
            <a:normAutofit fontScale="92500" lnSpcReduction="20000"/>
          </a:bodyPr>
          <a:lstStyle/>
          <a:p>
            <a:pPr marL="0" indent="0" algn="just">
              <a:lnSpc>
                <a:spcPct val="107000"/>
              </a:lnSpc>
              <a:spcAft>
                <a:spcPts val="800"/>
              </a:spcAft>
              <a:buNone/>
              <a:tabLst>
                <a:tab pos="457200" algn="l"/>
              </a:tabLst>
            </a:pPr>
            <a:r>
              <a:rPr lang="en-US" sz="2600" b="1" dirty="0">
                <a:latin typeface="Times New Roman" panose="02020603050405020304" pitchFamily="18" charset="0"/>
                <a:ea typeface="Aptos" panose="020B0004020202020204" pitchFamily="34" charset="0"/>
                <a:cs typeface="Times New Roman" panose="02020603050405020304" pitchFamily="18" charset="0"/>
              </a:rPr>
              <a:t>2. </a:t>
            </a:r>
            <a:r>
              <a:rPr lang="en-RW" sz="2600" b="1" dirty="0">
                <a:latin typeface="Times New Roman" panose="02020603050405020304" pitchFamily="18" charset="0"/>
                <a:ea typeface="Aptos" panose="020B0004020202020204" pitchFamily="34" charset="0"/>
                <a:cs typeface="Times New Roman" panose="02020603050405020304" pitchFamily="18" charset="0"/>
              </a:rPr>
              <a:t>Jerome Bruner (1915–2016):</a:t>
            </a:r>
            <a:endParaRPr lang="en-US" sz="2600" b="1"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Bruner argued that learning is an active process where learners construct new ideas based on their current and past knowledge.</a:t>
            </a:r>
            <a:endParaRPr lang="en-US" sz="26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Key </a:t>
            </a:r>
            <a:r>
              <a:rPr lang="en-US" sz="2600" dirty="0">
                <a:latin typeface="Times New Roman" panose="02020603050405020304" pitchFamily="18" charset="0"/>
                <a:ea typeface="Aptos" panose="020B0004020202020204" pitchFamily="34" charset="0"/>
                <a:cs typeface="Times New Roman" panose="02020603050405020304" pitchFamily="18" charset="0"/>
              </a:rPr>
              <a:t>c</a:t>
            </a:r>
            <a:r>
              <a:rPr lang="en-RW" sz="2600" dirty="0" err="1">
                <a:latin typeface="Times New Roman" panose="02020603050405020304" pitchFamily="18" charset="0"/>
                <a:ea typeface="Aptos" panose="020B0004020202020204" pitchFamily="34" charset="0"/>
                <a:cs typeface="Times New Roman" panose="02020603050405020304" pitchFamily="18" charset="0"/>
              </a:rPr>
              <a:t>ontributions</a:t>
            </a:r>
            <a:r>
              <a:rPr lang="en-RW" sz="2600" dirty="0">
                <a:latin typeface="Times New Roman" panose="02020603050405020304" pitchFamily="18" charset="0"/>
                <a:ea typeface="Aptos" panose="020B0004020202020204" pitchFamily="34" charset="0"/>
                <a:cs typeface="Times New Roman" panose="02020603050405020304" pitchFamily="18" charset="0"/>
              </a:rPr>
              <a:t>:</a:t>
            </a:r>
          </a:p>
          <a:p>
            <a:pPr lvl="2" algn="just">
              <a:lnSpc>
                <a:spcPct val="107000"/>
              </a:lnSpc>
              <a:spcAft>
                <a:spcPts val="800"/>
              </a:spcAft>
              <a:buSzPts val="1000"/>
              <a:buFont typeface="Wingdings" panose="05000000000000000000" pitchFamily="2" charset="2"/>
              <a:buChar char=""/>
              <a:tabLst>
                <a:tab pos="13716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Discovery </a:t>
            </a:r>
            <a:r>
              <a:rPr lang="en-US" sz="2600" dirty="0">
                <a:latin typeface="Times New Roman" panose="02020603050405020304" pitchFamily="18" charset="0"/>
                <a:ea typeface="Aptos" panose="020B0004020202020204" pitchFamily="34" charset="0"/>
                <a:cs typeface="Times New Roman" panose="02020603050405020304" pitchFamily="18" charset="0"/>
              </a:rPr>
              <a:t>l</a:t>
            </a:r>
            <a:r>
              <a:rPr lang="en-RW" sz="2600" dirty="0">
                <a:latin typeface="Times New Roman" panose="02020603050405020304" pitchFamily="18" charset="0"/>
                <a:ea typeface="Aptos" panose="020B0004020202020204" pitchFamily="34" charset="0"/>
                <a:cs typeface="Times New Roman" panose="02020603050405020304" pitchFamily="18" charset="0"/>
              </a:rPr>
              <a:t>earning: Bruner advocated for teaching methods that encourage learners to discover information themselves, as opposed to passively receiving knowledge.</a:t>
            </a:r>
          </a:p>
          <a:p>
            <a:pPr lvl="2" algn="just">
              <a:lnSpc>
                <a:spcPct val="107000"/>
              </a:lnSpc>
              <a:spcAft>
                <a:spcPts val="800"/>
              </a:spcAft>
              <a:buSzPts val="1000"/>
              <a:buFont typeface="Wingdings" panose="05000000000000000000" pitchFamily="2" charset="2"/>
              <a:buChar char=""/>
              <a:tabLst>
                <a:tab pos="13716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Spiral </a:t>
            </a:r>
            <a:r>
              <a:rPr lang="en-US" sz="2600" dirty="0">
                <a:latin typeface="Times New Roman" panose="02020603050405020304" pitchFamily="18" charset="0"/>
                <a:ea typeface="Aptos" panose="020B0004020202020204" pitchFamily="34" charset="0"/>
                <a:cs typeface="Times New Roman" panose="02020603050405020304" pitchFamily="18" charset="0"/>
              </a:rPr>
              <a:t>c</a:t>
            </a:r>
            <a:r>
              <a:rPr lang="en-RW" sz="2600" dirty="0" err="1">
                <a:latin typeface="Times New Roman" panose="02020603050405020304" pitchFamily="18" charset="0"/>
                <a:ea typeface="Aptos" panose="020B0004020202020204" pitchFamily="34" charset="0"/>
                <a:cs typeface="Times New Roman" panose="02020603050405020304" pitchFamily="18" charset="0"/>
              </a:rPr>
              <a:t>urriculum</a:t>
            </a:r>
            <a:r>
              <a:rPr lang="en-RW" sz="2600" dirty="0">
                <a:latin typeface="Times New Roman" panose="02020603050405020304" pitchFamily="18" charset="0"/>
                <a:ea typeface="Aptos" panose="020B0004020202020204" pitchFamily="34" charset="0"/>
                <a:cs typeface="Times New Roman" panose="02020603050405020304" pitchFamily="18" charset="0"/>
              </a:rPr>
              <a:t>: He proposed that curriculum should revisit key concepts regularly at increasing levels of complexity.</a:t>
            </a:r>
          </a:p>
          <a:p>
            <a:pPr lvl="2" algn="just">
              <a:lnSpc>
                <a:spcPct val="107000"/>
              </a:lnSpc>
              <a:spcAft>
                <a:spcPts val="800"/>
              </a:spcAft>
              <a:buSzPts val="1000"/>
              <a:buFont typeface="Wingdings" panose="05000000000000000000" pitchFamily="2" charset="2"/>
              <a:buChar char=""/>
              <a:tabLst>
                <a:tab pos="13716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Scaffolding: Bruner emphasized the importance of providing learners with support structures that enable them to achieve tasks they can't accomplish alone.</a:t>
            </a:r>
          </a:p>
          <a:p>
            <a:endParaRPr lang="en-RW" dirty="0"/>
          </a:p>
        </p:txBody>
      </p:sp>
    </p:spTree>
    <p:extLst>
      <p:ext uri="{BB962C8B-B14F-4D97-AF65-F5344CB8AC3E}">
        <p14:creationId xmlns:p14="http://schemas.microsoft.com/office/powerpoint/2010/main" val="6287189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D2BF-659C-5C9E-2CEF-6808220C06A5}"/>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theorists of constructivism:</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88306A0C-A2A1-54D5-F3B8-A60BDFED331C}"/>
              </a:ext>
            </a:extLst>
          </p:cNvPr>
          <p:cNvSpPr>
            <a:spLocks noGrp="1"/>
          </p:cNvSpPr>
          <p:nvPr>
            <p:ph idx="1"/>
          </p:nvPr>
        </p:nvSpPr>
        <p:spPr>
          <a:xfrm>
            <a:off x="688257" y="1600200"/>
            <a:ext cx="10245213" cy="5105400"/>
          </a:xfrm>
        </p:spPr>
        <p:txBody>
          <a:bodyPr>
            <a:normAutofit/>
          </a:bodyPr>
          <a:lstStyle/>
          <a:p>
            <a:pPr marL="0" indent="0" algn="just">
              <a:lnSpc>
                <a:spcPct val="107000"/>
              </a:lnSpc>
              <a:spcAft>
                <a:spcPts val="800"/>
              </a:spcAft>
              <a:buNone/>
              <a:tabLst>
                <a:tab pos="457200" algn="l"/>
              </a:tabLst>
            </a:pPr>
            <a:r>
              <a:rPr lang="en-US" sz="2400" b="1" dirty="0">
                <a:latin typeface="Times New Roman" panose="02020603050405020304" pitchFamily="18" charset="0"/>
                <a:ea typeface="Aptos" panose="020B0004020202020204" pitchFamily="34" charset="0"/>
                <a:cs typeface="Times New Roman" panose="02020603050405020304" pitchFamily="18" charset="0"/>
              </a:rPr>
              <a:t>3. </a:t>
            </a:r>
            <a:r>
              <a:rPr lang="en-RW" sz="2400" b="1" dirty="0">
                <a:latin typeface="Times New Roman" panose="02020603050405020304" pitchFamily="18" charset="0"/>
                <a:ea typeface="Aptos" panose="020B0004020202020204" pitchFamily="34" charset="0"/>
                <a:cs typeface="Times New Roman" panose="02020603050405020304" pitchFamily="18" charset="0"/>
              </a:rPr>
              <a:t>David </a:t>
            </a:r>
            <a:r>
              <a:rPr lang="en-RW" sz="2400" b="1" dirty="0" err="1">
                <a:latin typeface="Times New Roman" panose="02020603050405020304" pitchFamily="18" charset="0"/>
                <a:ea typeface="Aptos" panose="020B0004020202020204" pitchFamily="34" charset="0"/>
                <a:cs typeface="Times New Roman" panose="02020603050405020304" pitchFamily="18" charset="0"/>
              </a:rPr>
              <a:t>Ausubel</a:t>
            </a:r>
            <a:r>
              <a:rPr lang="en-RW" sz="2400" b="1" dirty="0">
                <a:latin typeface="Times New Roman" panose="02020603050405020304" pitchFamily="18" charset="0"/>
                <a:ea typeface="Aptos" panose="020B0004020202020204" pitchFamily="34" charset="0"/>
                <a:cs typeface="Times New Roman" panose="02020603050405020304" pitchFamily="18" charset="0"/>
              </a:rPr>
              <a:t> (1918–2008):</a:t>
            </a:r>
            <a:endParaRPr lang="en-US" sz="2400" b="1"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While not always associated with the term "constructivism," </a:t>
            </a:r>
            <a:r>
              <a:rPr lang="en-RW" sz="2400" dirty="0" err="1">
                <a:latin typeface="Times New Roman" panose="02020603050405020304" pitchFamily="18" charset="0"/>
                <a:ea typeface="Aptos" panose="020B0004020202020204" pitchFamily="34" charset="0"/>
                <a:cs typeface="Times New Roman" panose="02020603050405020304" pitchFamily="18" charset="0"/>
              </a:rPr>
              <a:t>Ausubel's</a:t>
            </a:r>
            <a:r>
              <a:rPr lang="en-RW" sz="2400" dirty="0">
                <a:latin typeface="Times New Roman" panose="02020603050405020304" pitchFamily="18" charset="0"/>
                <a:ea typeface="Aptos" panose="020B0004020202020204" pitchFamily="34" charset="0"/>
                <a:cs typeface="Times New Roman" panose="02020603050405020304" pitchFamily="18" charset="0"/>
              </a:rPr>
              <a:t> theory of </a:t>
            </a:r>
            <a:r>
              <a:rPr lang="en-RW" sz="2400" b="1" dirty="0">
                <a:latin typeface="Times New Roman" panose="02020603050405020304" pitchFamily="18" charset="0"/>
                <a:ea typeface="Aptos" panose="020B0004020202020204" pitchFamily="34" charset="0"/>
                <a:cs typeface="Times New Roman" panose="02020603050405020304" pitchFamily="18" charset="0"/>
              </a:rPr>
              <a:t>meaningful learning </a:t>
            </a:r>
            <a:r>
              <a:rPr lang="en-RW" sz="2400" dirty="0">
                <a:latin typeface="Times New Roman" panose="02020603050405020304" pitchFamily="18" charset="0"/>
                <a:ea typeface="Aptos" panose="020B0004020202020204" pitchFamily="34" charset="0"/>
                <a:cs typeface="Times New Roman" panose="02020603050405020304" pitchFamily="18" charset="0"/>
              </a:rPr>
              <a:t>fits within a broader constructivist framework.</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Key </a:t>
            </a:r>
            <a:r>
              <a:rPr lang="en-US" sz="2400" dirty="0">
                <a:latin typeface="Times New Roman" panose="02020603050405020304" pitchFamily="18" charset="0"/>
                <a:ea typeface="Aptos" panose="020B0004020202020204" pitchFamily="34" charset="0"/>
                <a:cs typeface="Times New Roman" panose="02020603050405020304" pitchFamily="18" charset="0"/>
              </a:rPr>
              <a:t>c</a:t>
            </a:r>
            <a:r>
              <a:rPr lang="en-RW" sz="2400" dirty="0" err="1">
                <a:latin typeface="Times New Roman" panose="02020603050405020304" pitchFamily="18" charset="0"/>
                <a:ea typeface="Aptos" panose="020B0004020202020204" pitchFamily="34" charset="0"/>
                <a:cs typeface="Times New Roman" panose="02020603050405020304" pitchFamily="18" charset="0"/>
              </a:rPr>
              <a:t>ontributions</a:t>
            </a:r>
            <a:r>
              <a:rPr lang="en-RW" sz="2400" dirty="0">
                <a:latin typeface="Times New Roman" panose="02020603050405020304" pitchFamily="18" charset="0"/>
                <a:ea typeface="Aptos" panose="020B0004020202020204" pitchFamily="34" charset="0"/>
                <a:cs typeface="Times New Roman" panose="02020603050405020304" pitchFamily="18" charset="0"/>
              </a:rPr>
              <a:t>:</a:t>
            </a:r>
          </a:p>
          <a:p>
            <a:pPr lvl="2" algn="just">
              <a:lnSpc>
                <a:spcPct val="107000"/>
              </a:lnSpc>
              <a:spcAft>
                <a:spcPts val="800"/>
              </a:spcAft>
              <a:buSzPts val="1000"/>
              <a:buFont typeface="Wingdings" panose="05000000000000000000" pitchFamily="2" charset="2"/>
              <a:buChar char=""/>
              <a:tabLst>
                <a:tab pos="13716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Meaningful </a:t>
            </a:r>
            <a:r>
              <a:rPr lang="en-US" sz="2400" dirty="0">
                <a:latin typeface="Times New Roman" panose="02020603050405020304" pitchFamily="18" charset="0"/>
                <a:ea typeface="Aptos" panose="020B0004020202020204" pitchFamily="34" charset="0"/>
                <a:cs typeface="Times New Roman" panose="02020603050405020304" pitchFamily="18" charset="0"/>
              </a:rPr>
              <a:t>l</a:t>
            </a:r>
            <a:r>
              <a:rPr lang="en-RW" sz="2400" dirty="0">
                <a:latin typeface="Times New Roman" panose="02020603050405020304" pitchFamily="18" charset="0"/>
                <a:ea typeface="Aptos" panose="020B0004020202020204" pitchFamily="34" charset="0"/>
                <a:cs typeface="Times New Roman" panose="02020603050405020304" pitchFamily="18" charset="0"/>
              </a:rPr>
              <a:t>earning: </a:t>
            </a:r>
            <a:r>
              <a:rPr lang="en-RW" sz="2400" dirty="0" err="1">
                <a:latin typeface="Times New Roman" panose="02020603050405020304" pitchFamily="18" charset="0"/>
                <a:ea typeface="Aptos" panose="020B0004020202020204" pitchFamily="34" charset="0"/>
                <a:cs typeface="Times New Roman" panose="02020603050405020304" pitchFamily="18" charset="0"/>
              </a:rPr>
              <a:t>Ausubel</a:t>
            </a:r>
            <a:r>
              <a:rPr lang="en-RW" sz="2400" dirty="0">
                <a:latin typeface="Times New Roman" panose="02020603050405020304" pitchFamily="18" charset="0"/>
                <a:ea typeface="Aptos" panose="020B0004020202020204" pitchFamily="34" charset="0"/>
                <a:cs typeface="Times New Roman" panose="02020603050405020304" pitchFamily="18" charset="0"/>
              </a:rPr>
              <a:t> distinguished between meaningful learning (where learners relate new information to their existing knowledge) and rote memorization.</a:t>
            </a:r>
          </a:p>
          <a:p>
            <a:pPr lvl="2" algn="just">
              <a:lnSpc>
                <a:spcPct val="107000"/>
              </a:lnSpc>
              <a:spcAft>
                <a:spcPts val="800"/>
              </a:spcAft>
              <a:buSzPts val="1000"/>
              <a:buFont typeface="Wingdings" panose="05000000000000000000" pitchFamily="2" charset="2"/>
              <a:buChar char=""/>
              <a:tabLst>
                <a:tab pos="13716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He proposed that new knowledge should be presented in a way that connects to the learner's existing cognitive structures to make it meaningful and easier to retain.</a:t>
            </a:r>
          </a:p>
          <a:p>
            <a:endParaRPr lang="en-RW" dirty="0"/>
          </a:p>
        </p:txBody>
      </p:sp>
    </p:spTree>
    <p:extLst>
      <p:ext uri="{BB962C8B-B14F-4D97-AF65-F5344CB8AC3E}">
        <p14:creationId xmlns:p14="http://schemas.microsoft.com/office/powerpoint/2010/main" val="126744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latin typeface="Times New Roman" panose="02020603050405020304" pitchFamily="18" charset="0"/>
                <a:cs typeface="Times New Roman" panose="02020603050405020304" pitchFamily="18" charset="0"/>
              </a:rPr>
              <a:t>Behaviourism</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69806"/>
            <a:ext cx="10515600" cy="4807975"/>
          </a:xfrm>
        </p:spPr>
        <p:txBody>
          <a:bodyPr>
            <a:normAutofit/>
          </a:bodyPr>
          <a:lstStyle/>
          <a:p>
            <a:pPr algn="just"/>
            <a:r>
              <a:rPr lang="en-US" sz="2400" dirty="0">
                <a:latin typeface="Times New Roman" panose="02020603050405020304" pitchFamily="18" charset="0"/>
                <a:cs typeface="Times New Roman" panose="02020603050405020304" pitchFamily="18" charset="0"/>
              </a:rPr>
              <a:t>Watson was influenced in large part by the work of </a:t>
            </a:r>
            <a:r>
              <a:rPr lang="en-US" sz="2400" b="1" dirty="0">
                <a:latin typeface="Times New Roman" panose="02020603050405020304" pitchFamily="18" charset="0"/>
                <a:cs typeface="Times New Roman" panose="02020603050405020304" pitchFamily="18" charset="0"/>
              </a:rPr>
              <a:t>the Russian physiologist Ivan Pavlov </a:t>
            </a:r>
            <a:r>
              <a:rPr lang="en-US" sz="2400" dirty="0">
                <a:latin typeface="Times New Roman" panose="02020603050405020304" pitchFamily="18" charset="0"/>
                <a:cs typeface="Times New Roman" panose="02020603050405020304" pitchFamily="18" charset="0"/>
              </a:rPr>
              <a:t>(1849–1936), who had discovered that </a:t>
            </a:r>
            <a:r>
              <a:rPr lang="en-US" sz="2400" b="1" dirty="0">
                <a:latin typeface="Times New Roman" panose="02020603050405020304" pitchFamily="18" charset="0"/>
                <a:cs typeface="Times New Roman" panose="02020603050405020304" pitchFamily="18" charset="0"/>
              </a:rPr>
              <a:t>dogs would salivate at the sound of a tone that had previously been associated with the presentation of food.</a:t>
            </a:r>
          </a:p>
          <a:p>
            <a:pPr algn="just"/>
            <a:r>
              <a:rPr lang="en-US" sz="2400" dirty="0">
                <a:latin typeface="Times New Roman" panose="02020603050405020304" pitchFamily="18" charset="0"/>
                <a:cs typeface="Times New Roman" panose="02020603050405020304" pitchFamily="18" charset="0"/>
              </a:rPr>
              <a:t>Watson and  other behaviorists began to use these ideas to explain </a:t>
            </a:r>
            <a:r>
              <a:rPr lang="en-US" sz="2400" b="1" dirty="0">
                <a:latin typeface="Times New Roman" panose="02020603050405020304" pitchFamily="18" charset="0"/>
                <a:cs typeface="Times New Roman" panose="02020603050405020304" pitchFamily="18" charset="0"/>
              </a:rPr>
              <a:t>how events that people and other organisms experienced in their environment (</a:t>
            </a:r>
            <a:r>
              <a:rPr lang="en-US" sz="2400" b="1" i="1" dirty="0">
                <a:latin typeface="Times New Roman" panose="02020603050405020304" pitchFamily="18" charset="0"/>
                <a:cs typeface="Times New Roman" panose="02020603050405020304" pitchFamily="18" charset="0"/>
              </a:rPr>
              <a:t>stimuli</a:t>
            </a:r>
            <a:r>
              <a:rPr lang="en-US" sz="2400" b="1" dirty="0">
                <a:latin typeface="Times New Roman" panose="02020603050405020304" pitchFamily="18" charset="0"/>
                <a:cs typeface="Times New Roman" panose="02020603050405020304" pitchFamily="18" charset="0"/>
              </a:rPr>
              <a:t>) could produce specific behaviors (</a:t>
            </a:r>
            <a:r>
              <a:rPr lang="en-US" sz="2400" b="1" i="1" dirty="0">
                <a:latin typeface="Times New Roman" panose="02020603050405020304" pitchFamily="18" charset="0"/>
                <a:cs typeface="Times New Roman" panose="02020603050405020304" pitchFamily="18" charset="0"/>
              </a:rPr>
              <a:t>responses</a:t>
            </a:r>
            <a:r>
              <a:rPr lang="en-US" sz="2400" b="1"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For instance, in Pavlov’s research the </a:t>
            </a:r>
            <a:r>
              <a:rPr lang="en-US" sz="2400" b="1" i="1" dirty="0">
                <a:latin typeface="Times New Roman" panose="02020603050405020304" pitchFamily="18" charset="0"/>
                <a:cs typeface="Times New Roman" panose="02020603050405020304" pitchFamily="18" charset="0"/>
              </a:rPr>
              <a:t>stimulus</a:t>
            </a:r>
            <a:r>
              <a:rPr lang="en-US" sz="2400" dirty="0">
                <a:latin typeface="Times New Roman" panose="02020603050405020304" pitchFamily="18" charset="0"/>
                <a:cs typeface="Times New Roman" panose="02020603050405020304" pitchFamily="18" charset="0"/>
              </a:rPr>
              <a:t> (either the food or, after learning, the tone) would produce the </a:t>
            </a:r>
            <a:r>
              <a:rPr lang="en-US" sz="2400" b="1" i="1" dirty="0">
                <a:latin typeface="Times New Roman" panose="02020603050405020304" pitchFamily="18" charset="0"/>
                <a:cs typeface="Times New Roman" panose="02020603050405020304" pitchFamily="18" charset="0"/>
              </a:rPr>
              <a:t>response</a:t>
            </a:r>
            <a:r>
              <a:rPr lang="en-US" sz="2400" b="1" dirty="0">
                <a:latin typeface="Times New Roman" panose="02020603050405020304" pitchFamily="18" charset="0"/>
                <a:cs typeface="Times New Roman" panose="02020603050405020304" pitchFamily="18" charset="0"/>
              </a:rPr>
              <a:t> of salivation in the dogs.</a:t>
            </a:r>
          </a:p>
          <a:p>
            <a:endParaRPr lang="en-US"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678-1DBD-6EF5-9081-E27603339780}"/>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Core principles of constructivism</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09759536-54DF-4188-A61E-4D20BAF809B7}"/>
              </a:ext>
            </a:extLst>
          </p:cNvPr>
          <p:cNvSpPr>
            <a:spLocks noGrp="1"/>
          </p:cNvSpPr>
          <p:nvPr>
            <p:ph idx="1"/>
          </p:nvPr>
        </p:nvSpPr>
        <p:spPr>
          <a:xfrm>
            <a:off x="530942" y="1600200"/>
            <a:ext cx="9679858" cy="5029200"/>
          </a:xfrm>
        </p:spPr>
        <p:txBody>
          <a:bodyPr/>
          <a:lstStyle/>
          <a:p>
            <a:pPr algn="just">
              <a:lnSpc>
                <a:spcPct val="107000"/>
              </a:lnSpc>
              <a:spcAft>
                <a:spcPts val="800"/>
              </a:spcAft>
              <a:tabLst>
                <a:tab pos="457200" algn="l"/>
              </a:tabLst>
            </a:pPr>
            <a:r>
              <a:rPr lang="en-RW" sz="2400" b="1" dirty="0">
                <a:ea typeface="Aptos" panose="020B0004020202020204" pitchFamily="34" charset="0"/>
                <a:cs typeface="Times New Roman" panose="02020603050405020304" pitchFamily="18" charset="0"/>
              </a:rPr>
              <a:t>Active </a:t>
            </a:r>
            <a:r>
              <a:rPr lang="en-US" sz="2400" b="1" dirty="0">
                <a:ea typeface="Aptos" panose="020B0004020202020204" pitchFamily="34" charset="0"/>
                <a:cs typeface="Times New Roman" panose="02020603050405020304" pitchFamily="18" charset="0"/>
              </a:rPr>
              <a:t>l</a:t>
            </a:r>
            <a:r>
              <a:rPr lang="en-RW" sz="2400" b="1" dirty="0">
                <a:ea typeface="Aptos" panose="020B0004020202020204" pitchFamily="34" charset="0"/>
                <a:cs typeface="Times New Roman" panose="02020603050405020304" pitchFamily="18" charset="0"/>
              </a:rPr>
              <a:t>earning</a:t>
            </a:r>
            <a:r>
              <a:rPr lang="en-RW" sz="2400" dirty="0">
                <a:ea typeface="Aptos" panose="020B0004020202020204" pitchFamily="34" charset="0"/>
                <a:cs typeface="Times New Roman" panose="02020603050405020304" pitchFamily="18" charset="0"/>
              </a:rPr>
              <a:t>: Learners actively construct knowledge through experiences and interactions with their environment.</a:t>
            </a:r>
          </a:p>
          <a:p>
            <a:pPr algn="just">
              <a:lnSpc>
                <a:spcPct val="107000"/>
              </a:lnSpc>
              <a:spcAft>
                <a:spcPts val="800"/>
              </a:spcAft>
              <a:tabLst>
                <a:tab pos="457200" algn="l"/>
              </a:tabLst>
            </a:pPr>
            <a:r>
              <a:rPr lang="en-RW" sz="2400" b="1" dirty="0">
                <a:ea typeface="Aptos" panose="020B0004020202020204" pitchFamily="34" charset="0"/>
                <a:cs typeface="Times New Roman" panose="02020603050405020304" pitchFamily="18" charset="0"/>
              </a:rPr>
              <a:t>Social </a:t>
            </a:r>
            <a:r>
              <a:rPr lang="en-US" sz="2400" b="1" dirty="0" err="1">
                <a:ea typeface="Aptos" panose="020B0004020202020204" pitchFamily="34" charset="0"/>
                <a:cs typeface="Times New Roman" panose="02020603050405020304" pitchFamily="18" charset="0"/>
              </a:rPr>
              <a:t>i</a:t>
            </a:r>
            <a:r>
              <a:rPr lang="en-RW" sz="2400" b="1" dirty="0" err="1">
                <a:ea typeface="Aptos" panose="020B0004020202020204" pitchFamily="34" charset="0"/>
                <a:cs typeface="Times New Roman" panose="02020603050405020304" pitchFamily="18" charset="0"/>
              </a:rPr>
              <a:t>nteraction</a:t>
            </a:r>
            <a:r>
              <a:rPr lang="en-RW" sz="2400" dirty="0">
                <a:ea typeface="Aptos" panose="020B0004020202020204" pitchFamily="34" charset="0"/>
                <a:cs typeface="Times New Roman" panose="02020603050405020304" pitchFamily="18" charset="0"/>
              </a:rPr>
              <a:t>: Learning often occurs in social contexts, with collaboration and interaction playing a key role. Vygotsky’s Zone of Proximal Development (ZPD) emphasizes the importance of more knowledgeable others (</a:t>
            </a:r>
            <a:r>
              <a:rPr lang="en-RW" sz="2400" dirty="0" err="1">
                <a:ea typeface="Aptos" panose="020B0004020202020204" pitchFamily="34" charset="0"/>
                <a:cs typeface="Times New Roman" panose="02020603050405020304" pitchFamily="18" charset="0"/>
              </a:rPr>
              <a:t>MKOs</a:t>
            </a:r>
            <a:r>
              <a:rPr lang="en-RW" sz="2400" dirty="0">
                <a:ea typeface="Aptos" panose="020B0004020202020204" pitchFamily="34" charset="0"/>
                <a:cs typeface="Times New Roman" panose="02020603050405020304" pitchFamily="18" charset="0"/>
              </a:rPr>
              <a:t>) in this process.</a:t>
            </a:r>
            <a:endParaRPr lang="en-US" sz="2400" dirty="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b="1" dirty="0">
                <a:ea typeface="Aptos" panose="020B0004020202020204" pitchFamily="34" charset="0"/>
                <a:cs typeface="Times New Roman" panose="02020603050405020304" pitchFamily="18" charset="0"/>
              </a:rPr>
              <a:t>Prior </a:t>
            </a:r>
            <a:r>
              <a:rPr lang="en-US" sz="2400" b="1" dirty="0">
                <a:ea typeface="Aptos" panose="020B0004020202020204" pitchFamily="34" charset="0"/>
                <a:cs typeface="Times New Roman" panose="02020603050405020304" pitchFamily="18" charset="0"/>
              </a:rPr>
              <a:t>k</a:t>
            </a:r>
            <a:r>
              <a:rPr lang="en-RW" sz="2400" b="1" dirty="0" err="1">
                <a:ea typeface="Aptos" panose="020B0004020202020204" pitchFamily="34" charset="0"/>
                <a:cs typeface="Times New Roman" panose="02020603050405020304" pitchFamily="18" charset="0"/>
              </a:rPr>
              <a:t>nowledge</a:t>
            </a:r>
            <a:r>
              <a:rPr lang="en-RW" sz="2400" dirty="0">
                <a:ea typeface="Aptos" panose="020B0004020202020204" pitchFamily="34" charset="0"/>
                <a:cs typeface="Times New Roman" panose="02020603050405020304" pitchFamily="18" charset="0"/>
              </a:rPr>
              <a:t>: Learners build new knowledge upon their existing knowledge and experiences. This prior knowledge serves as the foundation for further learning.</a:t>
            </a:r>
          </a:p>
          <a:p>
            <a:endParaRPr lang="en-RW" dirty="0"/>
          </a:p>
        </p:txBody>
      </p:sp>
    </p:spTree>
    <p:extLst>
      <p:ext uri="{BB962C8B-B14F-4D97-AF65-F5344CB8AC3E}">
        <p14:creationId xmlns:p14="http://schemas.microsoft.com/office/powerpoint/2010/main" val="21639046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D86D-6943-713F-61EF-92515D30871D}"/>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Core principles of constructivism</a:t>
            </a:r>
            <a:endParaRPr lang="en-RW" sz="3200" dirty="0"/>
          </a:p>
        </p:txBody>
      </p:sp>
      <p:sp>
        <p:nvSpPr>
          <p:cNvPr id="3" name="Content Placeholder 2">
            <a:extLst>
              <a:ext uri="{FF2B5EF4-FFF2-40B4-BE49-F238E27FC236}">
                <a16:creationId xmlns:a16="http://schemas.microsoft.com/office/drawing/2014/main" id="{0E7B2E92-425C-EB10-AB1D-A92551C17ABB}"/>
              </a:ext>
            </a:extLst>
          </p:cNvPr>
          <p:cNvSpPr>
            <a:spLocks noGrp="1"/>
          </p:cNvSpPr>
          <p:nvPr>
            <p:ph idx="1"/>
          </p:nvPr>
        </p:nvSpPr>
        <p:spPr>
          <a:xfrm>
            <a:off x="678426" y="1690688"/>
            <a:ext cx="9532374" cy="4892674"/>
          </a:xfrm>
        </p:spPr>
        <p:txBody>
          <a:bodyPr>
            <a:normAutofit/>
          </a:bodyPr>
          <a:lstStyle/>
          <a:p>
            <a:pPr algn="just">
              <a:lnSpc>
                <a:spcPct val="107000"/>
              </a:lnSpc>
              <a:spcAft>
                <a:spcPts val="800"/>
              </a:spcAft>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Problem-</a:t>
            </a:r>
            <a:r>
              <a:rPr lang="en-US" sz="2400" b="1" dirty="0">
                <a:latin typeface="Times New Roman" panose="02020603050405020304" pitchFamily="18" charset="0"/>
                <a:ea typeface="Aptos" panose="020B0004020202020204" pitchFamily="34" charset="0"/>
                <a:cs typeface="Times New Roman" panose="02020603050405020304" pitchFamily="18" charset="0"/>
              </a:rPr>
              <a:t>s</a:t>
            </a:r>
            <a:r>
              <a:rPr lang="en-RW" sz="2400" b="1" dirty="0" err="1">
                <a:latin typeface="Times New Roman" panose="02020603050405020304" pitchFamily="18" charset="0"/>
                <a:ea typeface="Aptos" panose="020B0004020202020204" pitchFamily="34" charset="0"/>
                <a:cs typeface="Times New Roman" panose="02020603050405020304" pitchFamily="18" charset="0"/>
              </a:rPr>
              <a:t>olving</a:t>
            </a:r>
            <a:r>
              <a:rPr lang="en-RW" sz="2400" dirty="0">
                <a:latin typeface="Times New Roman" panose="02020603050405020304" pitchFamily="18" charset="0"/>
                <a:ea typeface="Aptos" panose="020B0004020202020204" pitchFamily="34" charset="0"/>
                <a:cs typeface="Times New Roman" panose="02020603050405020304" pitchFamily="18" charset="0"/>
              </a:rPr>
              <a:t>: Constructivism values real-world problem-solving and critical thinking. It encourages learners to engage in tasks that require them to make decisions, solve problems, and reflect on their learning.</a:t>
            </a:r>
          </a:p>
          <a:p>
            <a:pPr algn="just">
              <a:lnSpc>
                <a:spcPct val="107000"/>
              </a:lnSpc>
              <a:spcAft>
                <a:spcPts val="800"/>
              </a:spcAft>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Self-directed learning</a:t>
            </a:r>
            <a:r>
              <a:rPr lang="en-RW" sz="2400" dirty="0">
                <a:latin typeface="Times New Roman" panose="02020603050405020304" pitchFamily="18" charset="0"/>
                <a:ea typeface="Aptos" panose="020B0004020202020204" pitchFamily="34" charset="0"/>
                <a:cs typeface="Times New Roman" panose="02020603050405020304" pitchFamily="18" charset="0"/>
              </a:rPr>
              <a:t>: Students are encouraged to take responsibility for their own learning, promoting autonomy and self-regulation.</a:t>
            </a:r>
          </a:p>
          <a:p>
            <a:pPr algn="just">
              <a:lnSpc>
                <a:spcPct val="107000"/>
              </a:lnSpc>
              <a:spcAft>
                <a:spcPts val="800"/>
              </a:spcAft>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Scaffolding</a:t>
            </a:r>
            <a:r>
              <a:rPr lang="en-RW" sz="2400" dirty="0">
                <a:latin typeface="Times New Roman" panose="02020603050405020304" pitchFamily="18" charset="0"/>
                <a:ea typeface="Aptos" panose="020B0004020202020204" pitchFamily="34" charset="0"/>
                <a:cs typeface="Times New Roman" panose="02020603050405020304" pitchFamily="18" charset="0"/>
              </a:rPr>
              <a:t>: Teachers provide temporary support to help learners complete tasks that they cannot do independently but can accomplish with guidance. As learners gain mastery, the support is gradually reduced.</a:t>
            </a:r>
          </a:p>
          <a:p>
            <a:endParaRPr lang="en-RW" sz="2400" dirty="0"/>
          </a:p>
        </p:txBody>
      </p:sp>
    </p:spTree>
    <p:extLst>
      <p:ext uri="{BB962C8B-B14F-4D97-AF65-F5344CB8AC3E}">
        <p14:creationId xmlns:p14="http://schemas.microsoft.com/office/powerpoint/2010/main" val="1613523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F89F-64D4-151A-F474-E260900D754F}"/>
              </a:ext>
            </a:extLst>
          </p:cNvPr>
          <p:cNvSpPr>
            <a:spLocks noGrp="1"/>
          </p:cNvSpPr>
          <p:nvPr>
            <p:ph type="title"/>
          </p:nvPr>
        </p:nvSpPr>
        <p:spPr/>
        <p:txBody>
          <a:bodyPr/>
          <a:lstStyle/>
          <a:p>
            <a:r>
              <a:rPr lang="en-RW" sz="3200" b="1" dirty="0">
                <a:latin typeface="+mn-lt"/>
                <a:ea typeface="Aptos" panose="020B0004020202020204" pitchFamily="34" charset="0"/>
                <a:cs typeface="Times New Roman" panose="02020603050405020304" pitchFamily="18" charset="0"/>
              </a:rPr>
              <a:t>Application </a:t>
            </a:r>
            <a:r>
              <a:rPr lang="en-US" sz="3200" b="1" dirty="0">
                <a:latin typeface="+mn-lt"/>
                <a:ea typeface="Aptos" panose="020B0004020202020204" pitchFamily="34" charset="0"/>
                <a:cs typeface="Times New Roman" panose="02020603050405020304" pitchFamily="18" charset="0"/>
              </a:rPr>
              <a:t>of constructivism </a:t>
            </a:r>
            <a:r>
              <a:rPr lang="en-RW" sz="3200" b="1" dirty="0">
                <a:latin typeface="+mn-lt"/>
                <a:ea typeface="Aptos" panose="020B0004020202020204" pitchFamily="34" charset="0"/>
                <a:cs typeface="Times New Roman" panose="02020603050405020304" pitchFamily="18" charset="0"/>
              </a:rPr>
              <a:t>in </a:t>
            </a:r>
            <a:r>
              <a:rPr lang="en-US" sz="3200" b="1" dirty="0">
                <a:latin typeface="+mn-lt"/>
                <a:ea typeface="Aptos" panose="020B0004020202020204" pitchFamily="34" charset="0"/>
                <a:cs typeface="Times New Roman" panose="02020603050405020304" pitchFamily="18" charset="0"/>
              </a:rPr>
              <a:t>c</a:t>
            </a:r>
            <a:r>
              <a:rPr lang="en-RW" sz="3200" b="1" dirty="0" err="1">
                <a:latin typeface="+mn-lt"/>
                <a:ea typeface="Aptos" panose="020B0004020202020204" pitchFamily="34" charset="0"/>
                <a:cs typeface="Times New Roman" panose="02020603050405020304" pitchFamily="18" charset="0"/>
              </a:rPr>
              <a:t>lassroom</a:t>
            </a:r>
            <a:r>
              <a:rPr lang="en-US" sz="3200" b="1" dirty="0">
                <a:latin typeface="+mn-lt"/>
                <a:ea typeface="Aptos" panose="020B0004020202020204" pitchFamily="34" charset="0"/>
                <a:cs typeface="Times New Roman" panose="02020603050405020304" pitchFamily="18" charset="0"/>
              </a:rPr>
              <a:t> contexts</a:t>
            </a:r>
            <a:endParaRPr lang="en-RW" sz="3200" dirty="0">
              <a:latin typeface="+mn-lt"/>
            </a:endParaRPr>
          </a:p>
        </p:txBody>
      </p:sp>
      <p:sp>
        <p:nvSpPr>
          <p:cNvPr id="3" name="Content Placeholder 2">
            <a:extLst>
              <a:ext uri="{FF2B5EF4-FFF2-40B4-BE49-F238E27FC236}">
                <a16:creationId xmlns:a16="http://schemas.microsoft.com/office/drawing/2014/main" id="{632B0541-E708-E31C-2AD4-E9E4B318168C}"/>
              </a:ext>
            </a:extLst>
          </p:cNvPr>
          <p:cNvSpPr>
            <a:spLocks noGrp="1"/>
          </p:cNvSpPr>
          <p:nvPr>
            <p:ph idx="1"/>
          </p:nvPr>
        </p:nvSpPr>
        <p:spPr>
          <a:xfrm>
            <a:off x="838200" y="1455174"/>
            <a:ext cx="9564329" cy="5112773"/>
          </a:xfrm>
        </p:spPr>
        <p:txBody>
          <a:bodyPr>
            <a:normAutofit fontScale="77500" lnSpcReduction="20000"/>
          </a:bodyPr>
          <a:lstStyle/>
          <a:p>
            <a:pPr algn="just">
              <a:lnSpc>
                <a:spcPct val="107000"/>
              </a:lnSpc>
              <a:spcAft>
                <a:spcPts val="800"/>
              </a:spcAft>
            </a:pPr>
            <a:r>
              <a:rPr kumimoji="0" lang="en-RW" altLang="en-RW"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 the classroom, this could involve hands-on learning, project-based activities, and inquiry-based learning. </a:t>
            </a:r>
            <a:endParaRPr kumimoji="0" lang="en-US" altLang="en-RW"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kumimoji="0" lang="en-RW" altLang="en-RW"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Teachers create environments where students are encouraged to explore, ask questions, and solve real-world problems, with the teacher acting as a facilitator rather than a direct instructor. </a:t>
            </a:r>
          </a:p>
          <a:p>
            <a:pPr algn="just">
              <a:lnSpc>
                <a:spcPct val="107000"/>
              </a:lnSpc>
              <a:spcAft>
                <a:spcPts val="800"/>
              </a:spcAft>
              <a:buFont typeface="Wingdings" panose="05000000000000000000" pitchFamily="2" charset="2"/>
              <a:buChar char="ü"/>
            </a:pPr>
            <a:r>
              <a:rPr lang="en-RW" sz="2400" b="1" dirty="0">
                <a:latin typeface="Times New Roman" panose="02020603050405020304" pitchFamily="18" charset="0"/>
                <a:ea typeface="Aptos" panose="020B0004020202020204" pitchFamily="34" charset="0"/>
                <a:cs typeface="Times New Roman" panose="02020603050405020304" pitchFamily="18" charset="0"/>
              </a:rPr>
              <a:t>Inquiry-based learning</a:t>
            </a:r>
            <a:r>
              <a:rPr lang="en-RW" sz="2400" dirty="0">
                <a:latin typeface="Times New Roman" panose="02020603050405020304" pitchFamily="18" charset="0"/>
                <a:ea typeface="Aptos" panose="020B0004020202020204" pitchFamily="34" charset="0"/>
                <a:cs typeface="Times New Roman" panose="02020603050405020304" pitchFamily="18" charset="0"/>
              </a:rPr>
              <a:t>: </a:t>
            </a:r>
            <a:endParaRPr lang="en-RW" sz="2400" dirty="0">
              <a:effectLst/>
              <a:latin typeface="Times New Roman" panose="02020603050405020304" pitchFamily="18" charset="0"/>
              <a:cs typeface="Times New Roman" panose="02020603050405020304" pitchFamily="18" charset="0"/>
            </a:endParaRPr>
          </a:p>
          <a:p>
            <a:pPr lvl="1" algn="just">
              <a:lnSpc>
                <a:spcPct val="107000"/>
              </a:lnSpc>
              <a:spcAft>
                <a:spcPts val="800"/>
              </a:spcAft>
              <a:buSzPts val="1000"/>
              <a:tabLst>
                <a:tab pos="914400" algn="l"/>
              </a:tabLst>
            </a:pPr>
            <a:r>
              <a:rPr lang="en-US" dirty="0">
                <a:latin typeface="Times New Roman" panose="02020603050405020304" pitchFamily="18" charset="0"/>
                <a:ea typeface="Aptos" panose="020B0004020202020204" pitchFamily="34" charset="0"/>
                <a:cs typeface="Times New Roman" panose="02020603050405020304" pitchFamily="18" charset="0"/>
              </a:rPr>
              <a:t>S</a:t>
            </a:r>
            <a:r>
              <a:rPr lang="en-RW" dirty="0" err="1">
                <a:latin typeface="Times New Roman" panose="02020603050405020304" pitchFamily="18" charset="0"/>
                <a:ea typeface="Aptos" panose="020B0004020202020204" pitchFamily="34" charset="0"/>
                <a:cs typeface="Times New Roman" panose="02020603050405020304" pitchFamily="18" charset="0"/>
              </a:rPr>
              <a:t>tudents</a:t>
            </a:r>
            <a:r>
              <a:rPr lang="en-RW" dirty="0">
                <a:latin typeface="Times New Roman" panose="02020603050405020304" pitchFamily="18" charset="0"/>
                <a:ea typeface="Aptos" panose="020B0004020202020204" pitchFamily="34" charset="0"/>
                <a:cs typeface="Times New Roman" panose="02020603050405020304" pitchFamily="18" charset="0"/>
              </a:rPr>
              <a:t> take an active role in posing questions, investigating issues, and finding answers.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Teachers guide this process, helping students develop critical thinking and problem-solving skills.</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US" dirty="0">
                <a:latin typeface="Times New Roman" panose="02020603050405020304" pitchFamily="18" charset="0"/>
                <a:ea typeface="Aptos" panose="020B0004020202020204" pitchFamily="34" charset="0"/>
                <a:cs typeface="Times New Roman" panose="02020603050405020304" pitchFamily="18" charset="0"/>
              </a:rPr>
              <a:t>Teachers must </a:t>
            </a:r>
            <a:r>
              <a:rPr lang="en-RW" dirty="0">
                <a:latin typeface="Times New Roman" panose="02020603050405020304" pitchFamily="18" charset="0"/>
                <a:ea typeface="Aptos" panose="020B0004020202020204" pitchFamily="34" charset="0"/>
                <a:cs typeface="Times New Roman" panose="02020603050405020304" pitchFamily="18" charset="0"/>
              </a:rPr>
              <a:t>encourage students to ask questions, explore, and discover answers independently or through collaboration.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b="1" dirty="0">
                <a:latin typeface="Times New Roman" panose="02020603050405020304" pitchFamily="18" charset="0"/>
                <a:ea typeface="Aptos" panose="020B0004020202020204" pitchFamily="34" charset="0"/>
                <a:cs typeface="Times New Roman" panose="02020603050405020304" pitchFamily="18" charset="0"/>
              </a:rPr>
              <a:t>Example</a:t>
            </a:r>
            <a:r>
              <a:rPr lang="en-RW" dirty="0">
                <a:latin typeface="Times New Roman" panose="02020603050405020304" pitchFamily="18" charset="0"/>
                <a:ea typeface="Aptos" panose="020B0004020202020204" pitchFamily="34" charset="0"/>
                <a:cs typeface="Times New Roman" panose="02020603050405020304" pitchFamily="18" charset="0"/>
              </a:rPr>
              <a:t>: In a literature class, rather than merely summarizing a book, students might be asked to inquire into the themes, character motivations, or author’s intent. They could discuss their hypotheses with peers, research their questions, and present their findings</a:t>
            </a:r>
            <a:r>
              <a:rPr lang="en-RW" sz="2000" dirty="0">
                <a:latin typeface="Times New Roman" panose="02020603050405020304" pitchFamily="18"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1471052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7AD7-4C27-EB72-06D3-095D504BFA8C}"/>
              </a:ext>
            </a:extLst>
          </p:cNvPr>
          <p:cNvSpPr>
            <a:spLocks noGrp="1"/>
          </p:cNvSpPr>
          <p:nvPr>
            <p:ph type="title"/>
          </p:nvPr>
        </p:nvSpPr>
        <p:spPr/>
        <p:txBody>
          <a:bodyPr/>
          <a:lstStyle/>
          <a:p>
            <a:r>
              <a:rPr lang="en-RW" sz="3200" b="1" dirty="0">
                <a:latin typeface="+mn-lt"/>
                <a:ea typeface="Aptos" panose="020B0004020202020204" pitchFamily="34" charset="0"/>
                <a:cs typeface="Times New Roman" panose="02020603050405020304" pitchFamily="18" charset="0"/>
              </a:rPr>
              <a:t>Application </a:t>
            </a:r>
            <a:r>
              <a:rPr lang="en-US" sz="3200" b="1" dirty="0">
                <a:latin typeface="+mn-lt"/>
                <a:ea typeface="Aptos" panose="020B0004020202020204" pitchFamily="34" charset="0"/>
                <a:cs typeface="Times New Roman" panose="02020603050405020304" pitchFamily="18" charset="0"/>
              </a:rPr>
              <a:t>of constructivism </a:t>
            </a:r>
            <a:r>
              <a:rPr lang="en-RW" sz="3200" b="1" dirty="0">
                <a:latin typeface="+mn-lt"/>
                <a:ea typeface="Aptos" panose="020B0004020202020204" pitchFamily="34" charset="0"/>
                <a:cs typeface="Times New Roman" panose="02020603050405020304" pitchFamily="18" charset="0"/>
              </a:rPr>
              <a:t>in Classroom</a:t>
            </a:r>
            <a:r>
              <a:rPr lang="en-US" sz="3200" b="1" dirty="0">
                <a:latin typeface="+mn-lt"/>
                <a:ea typeface="Aptos" panose="020B0004020202020204" pitchFamily="34" charset="0"/>
                <a:cs typeface="Times New Roman" panose="02020603050405020304" pitchFamily="18" charset="0"/>
              </a:rPr>
              <a:t> contexts</a:t>
            </a:r>
            <a:endParaRPr lang="en-RW" sz="3200" dirty="0"/>
          </a:p>
        </p:txBody>
      </p:sp>
      <p:sp>
        <p:nvSpPr>
          <p:cNvPr id="3" name="Content Placeholder 2">
            <a:extLst>
              <a:ext uri="{FF2B5EF4-FFF2-40B4-BE49-F238E27FC236}">
                <a16:creationId xmlns:a16="http://schemas.microsoft.com/office/drawing/2014/main" id="{DFF0F146-4DD2-960B-1468-EB25E166EE61}"/>
              </a:ext>
            </a:extLst>
          </p:cNvPr>
          <p:cNvSpPr>
            <a:spLocks noGrp="1"/>
          </p:cNvSpPr>
          <p:nvPr>
            <p:ph idx="1"/>
          </p:nvPr>
        </p:nvSpPr>
        <p:spPr>
          <a:xfrm>
            <a:off x="1012723" y="1600200"/>
            <a:ext cx="9350477" cy="5257800"/>
          </a:xfrm>
        </p:spPr>
        <p:txBody>
          <a:bodyPr>
            <a:normAutofit fontScale="92500" lnSpcReduction="10000"/>
          </a:bodyPr>
          <a:lstStyle/>
          <a:p>
            <a:pPr algn="just">
              <a:buFont typeface="Wingdings" panose="05000000000000000000" pitchFamily="2" charset="2"/>
              <a:buChar char="ü"/>
            </a:pPr>
            <a:r>
              <a:rPr lang="en-RW" sz="2400" b="1" dirty="0">
                <a:latin typeface="Times New Roman" panose="02020603050405020304" pitchFamily="18" charset="0"/>
                <a:ea typeface="Aptos" panose="020B0004020202020204" pitchFamily="34" charset="0"/>
                <a:cs typeface="Times New Roman" panose="02020603050405020304" pitchFamily="18" charset="0"/>
              </a:rPr>
              <a:t>Collaborative learning</a:t>
            </a:r>
            <a:r>
              <a:rPr lang="en-RW" sz="2400" dirty="0">
                <a:latin typeface="Times New Roman" panose="02020603050405020304" pitchFamily="18" charset="0"/>
                <a:ea typeface="Aptos" panose="020B0004020202020204" pitchFamily="34" charset="0"/>
                <a:cs typeface="Times New Roman" panose="02020603050405020304" pitchFamily="18" charset="0"/>
              </a:rPr>
              <a:t>: </a:t>
            </a:r>
            <a:endParaRPr lang="en-RW" sz="2400" dirty="0">
              <a:latin typeface="Times New Roman" panose="02020603050405020304" pitchFamily="18" charset="0"/>
              <a:cs typeface="Times New Roman" panose="02020603050405020304" pitchFamily="18" charset="0"/>
            </a:endParaRP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Constructivism emphasizes the value of social interaction in learning.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Students can learn from each other, share ideas, and engage in joint problem-solving.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Teachers can create opportunities for collaborative learning through group work, peer discussions, and collaborative problem-solving tasks.</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US" dirty="0">
                <a:latin typeface="Times New Roman" panose="02020603050405020304" pitchFamily="18" charset="0"/>
                <a:ea typeface="Aptos" panose="020B0004020202020204" pitchFamily="34" charset="0"/>
                <a:cs typeface="Times New Roman" panose="02020603050405020304" pitchFamily="18" charset="0"/>
              </a:rPr>
              <a:t>These </a:t>
            </a:r>
            <a:r>
              <a:rPr lang="en-RW" dirty="0">
                <a:latin typeface="Times New Roman" panose="02020603050405020304" pitchFamily="18" charset="0"/>
                <a:ea typeface="Aptos" panose="020B0004020202020204" pitchFamily="34" charset="0"/>
                <a:cs typeface="Times New Roman" panose="02020603050405020304" pitchFamily="18" charset="0"/>
              </a:rPr>
              <a:t>help students build knowledge through social interaction (Vygotsky’s social constructivism).</a:t>
            </a:r>
          </a:p>
          <a:p>
            <a:pPr lvl="1" algn="just">
              <a:lnSpc>
                <a:spcPct val="107000"/>
              </a:lnSpc>
              <a:spcAft>
                <a:spcPts val="800"/>
              </a:spcAft>
              <a:buSzPts val="1000"/>
              <a:tabLst>
                <a:tab pos="914400" algn="l"/>
              </a:tabLst>
            </a:pPr>
            <a:r>
              <a:rPr lang="en-RW" b="1" dirty="0">
                <a:latin typeface="Times New Roman" panose="02020603050405020304" pitchFamily="18" charset="0"/>
                <a:ea typeface="Aptos" panose="020B0004020202020204" pitchFamily="34" charset="0"/>
                <a:cs typeface="Times New Roman" panose="02020603050405020304" pitchFamily="18" charset="0"/>
              </a:rPr>
              <a:t>Example</a:t>
            </a:r>
            <a:r>
              <a:rPr lang="en-RW" dirty="0">
                <a:latin typeface="Times New Roman" panose="02020603050405020304" pitchFamily="18" charset="0"/>
                <a:ea typeface="Aptos" panose="020B0004020202020204" pitchFamily="34" charset="0"/>
                <a:cs typeface="Times New Roman" panose="02020603050405020304" pitchFamily="18" charset="0"/>
              </a:rPr>
              <a:t>: In a history class, students can work in groups to research different aspects of a historical event and then present their findings to the class.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This fosters deeper understanding as they learn from each other and work together to create a comprehensive picture of the topic.</a:t>
            </a:r>
          </a:p>
          <a:p>
            <a:endParaRPr lang="en-RW" dirty="0"/>
          </a:p>
        </p:txBody>
      </p:sp>
    </p:spTree>
    <p:extLst>
      <p:ext uri="{BB962C8B-B14F-4D97-AF65-F5344CB8AC3E}">
        <p14:creationId xmlns:p14="http://schemas.microsoft.com/office/powerpoint/2010/main" val="17224875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FD83-7C78-C4FE-47DC-6679C8D3F993}"/>
              </a:ext>
            </a:extLst>
          </p:cNvPr>
          <p:cNvSpPr>
            <a:spLocks noGrp="1"/>
          </p:cNvSpPr>
          <p:nvPr>
            <p:ph type="title"/>
          </p:nvPr>
        </p:nvSpPr>
        <p:spPr/>
        <p:txBody>
          <a:bodyPr/>
          <a:lstStyle/>
          <a:p>
            <a:r>
              <a:rPr lang="en-RW" sz="3200" b="1" dirty="0">
                <a:latin typeface="+mn-lt"/>
                <a:ea typeface="Aptos" panose="020B0004020202020204" pitchFamily="34" charset="0"/>
                <a:cs typeface="Times New Roman" panose="02020603050405020304" pitchFamily="18" charset="0"/>
              </a:rPr>
              <a:t>Application </a:t>
            </a:r>
            <a:r>
              <a:rPr lang="en-US" sz="3200" b="1" dirty="0">
                <a:latin typeface="+mn-lt"/>
                <a:ea typeface="Aptos" panose="020B0004020202020204" pitchFamily="34" charset="0"/>
                <a:cs typeface="Times New Roman" panose="02020603050405020304" pitchFamily="18" charset="0"/>
              </a:rPr>
              <a:t>of constructivism </a:t>
            </a:r>
            <a:r>
              <a:rPr lang="en-RW" sz="3200" b="1" dirty="0">
                <a:latin typeface="+mn-lt"/>
                <a:ea typeface="Aptos" panose="020B0004020202020204" pitchFamily="34" charset="0"/>
                <a:cs typeface="Times New Roman" panose="02020603050405020304" pitchFamily="18" charset="0"/>
              </a:rPr>
              <a:t>in Classroom</a:t>
            </a:r>
            <a:r>
              <a:rPr lang="en-US" sz="3200" b="1" dirty="0">
                <a:latin typeface="+mn-lt"/>
                <a:ea typeface="Aptos" panose="020B0004020202020204" pitchFamily="34" charset="0"/>
                <a:cs typeface="Times New Roman" panose="02020603050405020304" pitchFamily="18" charset="0"/>
              </a:rPr>
              <a:t> contexts</a:t>
            </a:r>
            <a:endParaRPr lang="en-RW" sz="3200" dirty="0"/>
          </a:p>
        </p:txBody>
      </p:sp>
      <p:sp>
        <p:nvSpPr>
          <p:cNvPr id="3" name="Content Placeholder 2">
            <a:extLst>
              <a:ext uri="{FF2B5EF4-FFF2-40B4-BE49-F238E27FC236}">
                <a16:creationId xmlns:a16="http://schemas.microsoft.com/office/drawing/2014/main" id="{0818C50C-A5C2-DEED-06D1-8AB791A4AE22}"/>
              </a:ext>
            </a:extLst>
          </p:cNvPr>
          <p:cNvSpPr>
            <a:spLocks noGrp="1"/>
          </p:cNvSpPr>
          <p:nvPr>
            <p:ph idx="1"/>
          </p:nvPr>
        </p:nvSpPr>
        <p:spPr>
          <a:xfrm>
            <a:off x="838200" y="1477962"/>
            <a:ext cx="9372600" cy="5105400"/>
          </a:xfrm>
        </p:spPr>
        <p:txBody>
          <a:bodyPr>
            <a:normAutofit lnSpcReduction="10000"/>
          </a:bodyPr>
          <a:lstStyle/>
          <a:p>
            <a:pPr>
              <a:lnSpc>
                <a:spcPct val="107000"/>
              </a:lnSpc>
              <a:spcAft>
                <a:spcPts val="800"/>
              </a:spcAft>
              <a:buFont typeface="Wingdings" panose="05000000000000000000" pitchFamily="2" charset="2"/>
              <a:buChar char="ü"/>
              <a:tabLst>
                <a:tab pos="457200" algn="l"/>
              </a:tabLst>
            </a:pPr>
            <a:r>
              <a:rPr lang="en-RW" sz="2000" b="1" dirty="0">
                <a:ea typeface="Aptos" panose="020B0004020202020204" pitchFamily="34" charset="0"/>
                <a:cs typeface="Times New Roman" panose="02020603050405020304" pitchFamily="18" charset="0"/>
              </a:rPr>
              <a:t>Project-Based Learning (PBL)</a:t>
            </a:r>
            <a:r>
              <a:rPr lang="en-RW" sz="2000" dirty="0">
                <a:ea typeface="Aptos" panose="020B0004020202020204" pitchFamily="34" charset="0"/>
                <a:cs typeface="Times New Roman" panose="02020603050405020304" pitchFamily="18" charset="0"/>
              </a:rPr>
              <a:t>:</a:t>
            </a:r>
          </a:p>
          <a:p>
            <a:pPr lvl="1" algn="just">
              <a:lnSpc>
                <a:spcPct val="107000"/>
              </a:lnSpc>
              <a:spcAft>
                <a:spcPts val="800"/>
              </a:spcAft>
              <a:buSzPts val="1000"/>
              <a:tabLst>
                <a:tab pos="914400" algn="l"/>
              </a:tabLst>
            </a:pPr>
            <a:r>
              <a:rPr lang="en-RW" dirty="0">
                <a:ea typeface="Aptos" panose="020B0004020202020204" pitchFamily="34" charset="0"/>
                <a:cs typeface="Times New Roman" panose="02020603050405020304" pitchFamily="18" charset="0"/>
              </a:rPr>
              <a:t>In a constructivist classroom, project-based learning is an effective way to allow students to explore real-world problems and build knowledge through hands-on experiences.</a:t>
            </a:r>
            <a:endParaRPr lang="en-US" dirty="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dirty="0">
                <a:ea typeface="Aptos" panose="020B0004020202020204" pitchFamily="34" charset="0"/>
                <a:cs typeface="Times New Roman" panose="02020603050405020304" pitchFamily="18" charset="0"/>
              </a:rPr>
              <a:t> In PBL, students work on a project over an extended period of time, developing solutions, conducting research, and collaborating with peers.</a:t>
            </a:r>
          </a:p>
          <a:p>
            <a:pPr lvl="1" algn="just">
              <a:lnSpc>
                <a:spcPct val="107000"/>
              </a:lnSpc>
              <a:spcAft>
                <a:spcPts val="800"/>
              </a:spcAft>
              <a:buSzPts val="1000"/>
              <a:tabLst>
                <a:tab pos="914400" algn="l"/>
              </a:tabLst>
            </a:pPr>
            <a:r>
              <a:rPr lang="en-RW" b="1" dirty="0">
                <a:ea typeface="Aptos" panose="020B0004020202020204" pitchFamily="34" charset="0"/>
                <a:cs typeface="Times New Roman" panose="02020603050405020304" pitchFamily="18" charset="0"/>
              </a:rPr>
              <a:t>Example</a:t>
            </a:r>
            <a:r>
              <a:rPr lang="en-RW" dirty="0">
                <a:ea typeface="Aptos" panose="020B0004020202020204" pitchFamily="34" charset="0"/>
                <a:cs typeface="Times New Roman" panose="02020603050405020304" pitchFamily="18" charset="0"/>
              </a:rPr>
              <a:t>: In a science class, students might work on a project to design and build a sustainable model of a city. They would use principles of physics, engineering, and environmental science to solve problems and create prototypes, integrating knowledge from various subject areas.</a:t>
            </a:r>
          </a:p>
          <a:p>
            <a:endParaRPr lang="en-RW" dirty="0"/>
          </a:p>
        </p:txBody>
      </p:sp>
    </p:spTree>
    <p:extLst>
      <p:ext uri="{BB962C8B-B14F-4D97-AF65-F5344CB8AC3E}">
        <p14:creationId xmlns:p14="http://schemas.microsoft.com/office/powerpoint/2010/main" val="13362402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0D6D-D5A5-9EC7-B369-2386C12EC996}"/>
              </a:ext>
            </a:extLst>
          </p:cNvPr>
          <p:cNvSpPr>
            <a:spLocks noGrp="1"/>
          </p:cNvSpPr>
          <p:nvPr>
            <p:ph type="title"/>
          </p:nvPr>
        </p:nvSpPr>
        <p:spPr/>
        <p:txBody>
          <a:bodyPr/>
          <a:lstStyle/>
          <a:p>
            <a:r>
              <a:rPr lang="en-RW" sz="3200" b="1" dirty="0">
                <a:latin typeface="+mn-lt"/>
                <a:ea typeface="Aptos" panose="020B0004020202020204" pitchFamily="34" charset="0"/>
                <a:cs typeface="Times New Roman" panose="02020603050405020304" pitchFamily="18" charset="0"/>
              </a:rPr>
              <a:t>Application </a:t>
            </a:r>
            <a:r>
              <a:rPr lang="en-US" sz="3200" b="1" dirty="0">
                <a:latin typeface="+mn-lt"/>
                <a:ea typeface="Aptos" panose="020B0004020202020204" pitchFamily="34" charset="0"/>
                <a:cs typeface="Times New Roman" panose="02020603050405020304" pitchFamily="18" charset="0"/>
              </a:rPr>
              <a:t>of constructivism </a:t>
            </a:r>
            <a:r>
              <a:rPr lang="en-RW" sz="3200" b="1" dirty="0">
                <a:latin typeface="+mn-lt"/>
                <a:ea typeface="Aptos" panose="020B0004020202020204" pitchFamily="34" charset="0"/>
                <a:cs typeface="Times New Roman" panose="02020603050405020304" pitchFamily="18" charset="0"/>
              </a:rPr>
              <a:t>in Classroom</a:t>
            </a:r>
            <a:r>
              <a:rPr lang="en-US" sz="3200" b="1" dirty="0">
                <a:latin typeface="+mn-lt"/>
                <a:ea typeface="Aptos" panose="020B0004020202020204" pitchFamily="34" charset="0"/>
                <a:cs typeface="Times New Roman" panose="02020603050405020304" pitchFamily="18" charset="0"/>
              </a:rPr>
              <a:t> contexts</a:t>
            </a:r>
            <a:endParaRPr lang="en-RW" sz="3200" dirty="0"/>
          </a:p>
        </p:txBody>
      </p:sp>
      <p:sp>
        <p:nvSpPr>
          <p:cNvPr id="3" name="Content Placeholder 2">
            <a:extLst>
              <a:ext uri="{FF2B5EF4-FFF2-40B4-BE49-F238E27FC236}">
                <a16:creationId xmlns:a16="http://schemas.microsoft.com/office/drawing/2014/main" id="{7F8D72E0-AA64-70CC-16DA-1DE26CB8352B}"/>
              </a:ext>
            </a:extLst>
          </p:cNvPr>
          <p:cNvSpPr>
            <a:spLocks noGrp="1"/>
          </p:cNvSpPr>
          <p:nvPr>
            <p:ph idx="1"/>
          </p:nvPr>
        </p:nvSpPr>
        <p:spPr>
          <a:xfrm>
            <a:off x="838200" y="1600200"/>
            <a:ext cx="9613490" cy="4983162"/>
          </a:xfrm>
        </p:spPr>
        <p:txBody>
          <a:bodyPr>
            <a:normAutofit fontScale="92500" lnSpcReduction="10000"/>
          </a:bodyPr>
          <a:lstStyle/>
          <a:p>
            <a:pPr algn="just">
              <a:lnSpc>
                <a:spcPct val="107000"/>
              </a:lnSpc>
              <a:spcAft>
                <a:spcPts val="800"/>
              </a:spcAft>
              <a:buSzPts val="1000"/>
              <a:buFont typeface="Wingdings" panose="05000000000000000000" pitchFamily="2" charset="2"/>
              <a:buChar char="ü"/>
              <a:tabLst>
                <a:tab pos="457200" algn="l"/>
              </a:tabLst>
            </a:pPr>
            <a:r>
              <a:rPr lang="en-US" sz="2400" b="1" dirty="0">
                <a:latin typeface="Times New Roman" panose="02020603050405020304" pitchFamily="18" charset="0"/>
                <a:ea typeface="Aptos" panose="020B0004020202020204" pitchFamily="34" charset="0"/>
                <a:cs typeface="Times New Roman" panose="02020603050405020304" pitchFamily="18" charset="0"/>
              </a:rPr>
              <a:t>R</a:t>
            </a:r>
            <a:r>
              <a:rPr lang="en-RW" sz="2400" b="1" dirty="0" err="1">
                <a:latin typeface="Times New Roman" panose="02020603050405020304" pitchFamily="18" charset="0"/>
                <a:ea typeface="Aptos" panose="020B0004020202020204" pitchFamily="34" charset="0"/>
                <a:cs typeface="Times New Roman" panose="02020603050405020304" pitchFamily="18" charset="0"/>
              </a:rPr>
              <a:t>eal</a:t>
            </a:r>
            <a:r>
              <a:rPr lang="en-RW" sz="2400" b="1" dirty="0">
                <a:latin typeface="Times New Roman" panose="02020603050405020304" pitchFamily="18" charset="0"/>
                <a:ea typeface="Aptos" panose="020B0004020202020204" pitchFamily="34" charset="0"/>
                <a:cs typeface="Times New Roman" panose="02020603050405020304" pitchFamily="18" charset="0"/>
              </a:rPr>
              <a:t>-world connections</a:t>
            </a:r>
            <a:r>
              <a:rPr lang="en-RW" sz="2400" dirty="0">
                <a:latin typeface="Times New Roman" panose="02020603050405020304" pitchFamily="18" charset="0"/>
                <a:ea typeface="Aptos" panose="020B0004020202020204" pitchFamily="34" charset="0"/>
                <a:cs typeface="Times New Roman" panose="02020603050405020304" pitchFamily="18" charset="0"/>
              </a:rPr>
              <a:t>: connect lessons to real-life situations to make learning meaningful and relevant. for example, applying math skills to budgeting or discussing current events in the context of history.</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buSzPts val="1000"/>
              <a:buFont typeface="Wingdings" panose="05000000000000000000" pitchFamily="2" charset="2"/>
              <a:buChar char="ü"/>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Use of </a:t>
            </a:r>
            <a:r>
              <a:rPr lang="en-US" sz="2400" b="1" dirty="0">
                <a:latin typeface="Times New Roman" panose="02020603050405020304" pitchFamily="18" charset="0"/>
                <a:ea typeface="Aptos" panose="020B0004020202020204" pitchFamily="34" charset="0"/>
                <a:cs typeface="Times New Roman" panose="02020603050405020304" pitchFamily="18" charset="0"/>
              </a:rPr>
              <a:t>r</a:t>
            </a:r>
            <a:r>
              <a:rPr lang="en-RW" sz="2400" b="1" dirty="0" err="1">
                <a:latin typeface="Times New Roman" panose="02020603050405020304" pitchFamily="18" charset="0"/>
                <a:ea typeface="Aptos" panose="020B0004020202020204" pitchFamily="34" charset="0"/>
                <a:cs typeface="Times New Roman" panose="02020603050405020304" pitchFamily="18" charset="0"/>
              </a:rPr>
              <a:t>eal</a:t>
            </a:r>
            <a:r>
              <a:rPr lang="en-RW" sz="2400" b="1" dirty="0">
                <a:latin typeface="Times New Roman" panose="02020603050405020304" pitchFamily="18" charset="0"/>
                <a:ea typeface="Aptos" panose="020B0004020202020204" pitchFamily="34" charset="0"/>
                <a:cs typeface="Times New Roman" panose="02020603050405020304" pitchFamily="18" charset="0"/>
              </a:rPr>
              <a:t>-</a:t>
            </a:r>
            <a:r>
              <a:rPr lang="en-US" sz="2400" b="1" dirty="0">
                <a:latin typeface="Times New Roman" panose="02020603050405020304" pitchFamily="18" charset="0"/>
                <a:ea typeface="Aptos" panose="020B0004020202020204" pitchFamily="34" charset="0"/>
                <a:cs typeface="Times New Roman" panose="02020603050405020304" pitchFamily="18" charset="0"/>
              </a:rPr>
              <a:t>w</a:t>
            </a:r>
            <a:r>
              <a:rPr lang="en-RW" sz="2400" b="1" dirty="0" err="1">
                <a:latin typeface="Times New Roman" panose="02020603050405020304" pitchFamily="18" charset="0"/>
                <a:ea typeface="Aptos" panose="020B0004020202020204" pitchFamily="34" charset="0"/>
                <a:cs typeface="Times New Roman" panose="02020603050405020304" pitchFamily="18" charset="0"/>
              </a:rPr>
              <a:t>orld</a:t>
            </a:r>
            <a:r>
              <a:rPr lang="en-RW"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a:latin typeface="Times New Roman" panose="02020603050405020304" pitchFamily="18" charset="0"/>
                <a:ea typeface="Aptos" panose="020B0004020202020204" pitchFamily="34" charset="0"/>
                <a:cs typeface="Times New Roman" panose="02020603050405020304" pitchFamily="18" charset="0"/>
              </a:rPr>
              <a:t>p</a:t>
            </a:r>
            <a:r>
              <a:rPr lang="en-RW" sz="2400" b="1" dirty="0" err="1">
                <a:latin typeface="Times New Roman" panose="02020603050405020304" pitchFamily="18" charset="0"/>
                <a:ea typeface="Aptos" panose="020B0004020202020204" pitchFamily="34" charset="0"/>
                <a:cs typeface="Times New Roman" panose="02020603050405020304" pitchFamily="18" charset="0"/>
              </a:rPr>
              <a:t>roblems</a:t>
            </a:r>
            <a:r>
              <a:rPr lang="en-RW" sz="2400" dirty="0">
                <a:latin typeface="Times New Roman" panose="02020603050405020304" pitchFamily="18" charset="0"/>
                <a:ea typeface="Aptos" panose="020B0004020202020204" pitchFamily="34" charset="0"/>
                <a:cs typeface="Times New Roman" panose="02020603050405020304" pitchFamily="18" charset="0"/>
              </a:rPr>
              <a:t>:</a:t>
            </a:r>
          </a:p>
          <a:p>
            <a:pPr lvl="1" algn="just">
              <a:lnSpc>
                <a:spcPct val="107000"/>
              </a:lnSpc>
              <a:spcAft>
                <a:spcPts val="800"/>
              </a:spcAft>
              <a:buSzPts val="1000"/>
              <a:buFont typeface="Wingdings" panose="05000000000000000000" pitchFamily="2" charset="2"/>
              <a:buChar char="ü"/>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Constructivist teaching often involves solving real-world problems that help students apply knowledge in meaningful ways.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buFont typeface="Wingdings" panose="05000000000000000000" pitchFamily="2" charset="2"/>
              <a:buChar char="ü"/>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Teachers can design tasks that simulate real-life challenges and require students to engage in critical thinking and problem-solving.</a:t>
            </a:r>
          </a:p>
          <a:p>
            <a:pPr lvl="1" algn="just">
              <a:lnSpc>
                <a:spcPct val="107000"/>
              </a:lnSpc>
              <a:spcAft>
                <a:spcPts val="800"/>
              </a:spcAft>
              <a:buSzPts val="1000"/>
              <a:buFont typeface="Wingdings" panose="05000000000000000000" pitchFamily="2" charset="2"/>
              <a:buChar char="ü"/>
              <a:tabLst>
                <a:tab pos="914400" algn="l"/>
              </a:tabLst>
            </a:pPr>
            <a:r>
              <a:rPr lang="en-RW" b="1" dirty="0">
                <a:latin typeface="Times New Roman" panose="02020603050405020304" pitchFamily="18" charset="0"/>
                <a:ea typeface="Aptos" panose="020B0004020202020204" pitchFamily="34" charset="0"/>
                <a:cs typeface="Times New Roman" panose="02020603050405020304" pitchFamily="18" charset="0"/>
              </a:rPr>
              <a:t>Example</a:t>
            </a:r>
            <a:r>
              <a:rPr lang="en-RW" dirty="0">
                <a:latin typeface="Times New Roman" panose="02020603050405020304" pitchFamily="18" charset="0"/>
                <a:ea typeface="Aptos" panose="020B0004020202020204" pitchFamily="34" charset="0"/>
                <a:cs typeface="Times New Roman" panose="02020603050405020304" pitchFamily="18" charset="0"/>
              </a:rPr>
              <a:t>: In a geography class, students might be asked to design a community garden for their school, considering factors like climate, soil quality, and community needs. This requires them to apply geographic and environmental knowledge in a practical, problem-solving context.</a:t>
            </a:r>
          </a:p>
          <a:p>
            <a:pPr marL="342900" indent="-342900">
              <a:lnSpc>
                <a:spcPct val="107000"/>
              </a:lnSpc>
              <a:spcAft>
                <a:spcPts val="800"/>
              </a:spcAft>
              <a:buSzPts val="1000"/>
              <a:buFont typeface="Symbol" panose="05050102010706020507" pitchFamily="18" charset="2"/>
              <a:buChar char=""/>
              <a:tabLst>
                <a:tab pos="457200" algn="l"/>
              </a:tabLst>
            </a:pPr>
            <a:endParaRPr lang="en-RW" sz="2400" dirty="0">
              <a:latin typeface="Aptos" panose="020B0004020202020204" pitchFamily="34" charset="0"/>
              <a:ea typeface="Aptos" panose="020B0004020202020204" pitchFamily="34" charset="0"/>
              <a:cs typeface="Times New Roman" panose="02020603050405020304" pitchFamily="18" charset="0"/>
            </a:endParaRPr>
          </a:p>
          <a:p>
            <a:endParaRPr lang="en-RW" sz="2400" dirty="0"/>
          </a:p>
        </p:txBody>
      </p:sp>
    </p:spTree>
    <p:extLst>
      <p:ext uri="{BB962C8B-B14F-4D97-AF65-F5344CB8AC3E}">
        <p14:creationId xmlns:p14="http://schemas.microsoft.com/office/powerpoint/2010/main" val="37741142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C116-4C75-F17F-D417-4B1F3E33CED5}"/>
              </a:ext>
            </a:extLst>
          </p:cNvPr>
          <p:cNvSpPr>
            <a:spLocks noGrp="1"/>
          </p:cNvSpPr>
          <p:nvPr>
            <p:ph type="title"/>
          </p:nvPr>
        </p:nvSpPr>
        <p:spPr/>
        <p:txBody>
          <a:bodyPr/>
          <a:lstStyle/>
          <a:p>
            <a:r>
              <a:rPr lang="en-RW" sz="3200" b="1" dirty="0">
                <a:latin typeface="+mn-lt"/>
                <a:ea typeface="Aptos" panose="020B0004020202020204" pitchFamily="34" charset="0"/>
                <a:cs typeface="Times New Roman" panose="02020603050405020304" pitchFamily="18" charset="0"/>
              </a:rPr>
              <a:t>Application </a:t>
            </a:r>
            <a:r>
              <a:rPr lang="en-US" sz="3200" b="1" dirty="0">
                <a:latin typeface="+mn-lt"/>
                <a:ea typeface="Aptos" panose="020B0004020202020204" pitchFamily="34" charset="0"/>
                <a:cs typeface="Times New Roman" panose="02020603050405020304" pitchFamily="18" charset="0"/>
              </a:rPr>
              <a:t>of constructivism </a:t>
            </a:r>
            <a:r>
              <a:rPr lang="en-RW" sz="3200" b="1" dirty="0">
                <a:latin typeface="+mn-lt"/>
                <a:ea typeface="Aptos" panose="020B0004020202020204" pitchFamily="34" charset="0"/>
                <a:cs typeface="Times New Roman" panose="02020603050405020304" pitchFamily="18" charset="0"/>
              </a:rPr>
              <a:t>in </a:t>
            </a:r>
            <a:r>
              <a:rPr lang="en-US" sz="3200" b="1" dirty="0">
                <a:latin typeface="+mn-lt"/>
                <a:ea typeface="Aptos" panose="020B0004020202020204" pitchFamily="34" charset="0"/>
                <a:cs typeface="Times New Roman" panose="02020603050405020304" pitchFamily="18" charset="0"/>
              </a:rPr>
              <a:t>c</a:t>
            </a:r>
            <a:r>
              <a:rPr lang="en-RW" sz="3200" b="1" dirty="0" err="1">
                <a:latin typeface="+mn-lt"/>
                <a:ea typeface="Aptos" panose="020B0004020202020204" pitchFamily="34" charset="0"/>
                <a:cs typeface="Times New Roman" panose="02020603050405020304" pitchFamily="18" charset="0"/>
              </a:rPr>
              <a:t>lassroom</a:t>
            </a:r>
            <a:r>
              <a:rPr lang="en-US" sz="3200" b="1" dirty="0">
                <a:latin typeface="+mn-lt"/>
                <a:ea typeface="Aptos" panose="020B0004020202020204" pitchFamily="34" charset="0"/>
                <a:cs typeface="Times New Roman" panose="02020603050405020304" pitchFamily="18" charset="0"/>
              </a:rPr>
              <a:t> contexts</a:t>
            </a:r>
            <a:endParaRPr lang="en-RW" sz="3200" dirty="0"/>
          </a:p>
        </p:txBody>
      </p:sp>
      <p:sp>
        <p:nvSpPr>
          <p:cNvPr id="3" name="Content Placeholder 2">
            <a:extLst>
              <a:ext uri="{FF2B5EF4-FFF2-40B4-BE49-F238E27FC236}">
                <a16:creationId xmlns:a16="http://schemas.microsoft.com/office/drawing/2014/main" id="{C6308C1F-1A32-D50B-36B3-E59C99147ACC}"/>
              </a:ext>
            </a:extLst>
          </p:cNvPr>
          <p:cNvSpPr>
            <a:spLocks noGrp="1"/>
          </p:cNvSpPr>
          <p:nvPr>
            <p:ph idx="1"/>
          </p:nvPr>
        </p:nvSpPr>
        <p:spPr>
          <a:xfrm>
            <a:off x="838200" y="1600200"/>
            <a:ext cx="9372600" cy="5105400"/>
          </a:xfrm>
        </p:spPr>
        <p:txBody>
          <a:bodyPr/>
          <a:lstStyle/>
          <a:p>
            <a:pPr algn="just">
              <a:lnSpc>
                <a:spcPct val="107000"/>
              </a:lnSpc>
              <a:spcAft>
                <a:spcPts val="800"/>
              </a:spcAft>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Scaffolding</a:t>
            </a:r>
            <a:r>
              <a:rPr lang="en-RW" sz="2400" dirty="0">
                <a:latin typeface="Times New Roman" panose="02020603050405020304" pitchFamily="18" charset="0"/>
                <a:ea typeface="Aptos" panose="020B0004020202020204" pitchFamily="34" charset="0"/>
                <a:cs typeface="Times New Roman" panose="02020603050405020304" pitchFamily="18" charset="0"/>
              </a:rPr>
              <a:t>:</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Teachers provide guidance, resources, and support tailored to the learner’s current level of understanding. This support can be gradually reduced as students become more capable of working independently.</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Example</a:t>
            </a:r>
            <a:r>
              <a:rPr lang="en-RW" sz="2400" dirty="0">
                <a:latin typeface="Times New Roman" panose="02020603050405020304" pitchFamily="18" charset="0"/>
                <a:ea typeface="Aptos" panose="020B0004020202020204" pitchFamily="34" charset="0"/>
                <a:cs typeface="Times New Roman" panose="02020603050405020304" pitchFamily="18" charset="0"/>
              </a:rPr>
              <a:t>: In a math class, a teacher might start by providing step-by-step instructions for solving a complex problem.</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Over time, the teacher might provide fewer cues, allowing the students to solve similar problems on their own as their confidence and competence grow.</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endParaRPr lang="en-RW" dirty="0"/>
          </a:p>
        </p:txBody>
      </p:sp>
    </p:spTree>
    <p:extLst>
      <p:ext uri="{BB962C8B-B14F-4D97-AF65-F5344CB8AC3E}">
        <p14:creationId xmlns:p14="http://schemas.microsoft.com/office/powerpoint/2010/main" val="3062406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CA91-503F-ECFD-247B-310360C6F6C0}"/>
              </a:ext>
            </a:extLst>
          </p:cNvPr>
          <p:cNvSpPr>
            <a:spLocks noGrp="1"/>
          </p:cNvSpPr>
          <p:nvPr>
            <p:ph type="title"/>
          </p:nvPr>
        </p:nvSpPr>
        <p:spPr/>
        <p:txBody>
          <a:bodyPr/>
          <a:lstStyle/>
          <a:p>
            <a:r>
              <a:rPr lang="en-RW" sz="3200" b="1" dirty="0">
                <a:latin typeface="+mn-lt"/>
                <a:ea typeface="Aptos" panose="020B0004020202020204" pitchFamily="34" charset="0"/>
                <a:cs typeface="Times New Roman" panose="02020603050405020304" pitchFamily="18" charset="0"/>
              </a:rPr>
              <a:t>Application </a:t>
            </a:r>
            <a:r>
              <a:rPr lang="en-US" sz="3200" b="1" dirty="0">
                <a:latin typeface="+mn-lt"/>
                <a:ea typeface="Aptos" panose="020B0004020202020204" pitchFamily="34" charset="0"/>
                <a:cs typeface="Times New Roman" panose="02020603050405020304" pitchFamily="18" charset="0"/>
              </a:rPr>
              <a:t>of constructivism </a:t>
            </a:r>
            <a:r>
              <a:rPr lang="en-RW" sz="3200" b="1" dirty="0">
                <a:latin typeface="+mn-lt"/>
                <a:ea typeface="Aptos" panose="020B0004020202020204" pitchFamily="34" charset="0"/>
                <a:cs typeface="Times New Roman" panose="02020603050405020304" pitchFamily="18" charset="0"/>
              </a:rPr>
              <a:t>in Classroom</a:t>
            </a:r>
            <a:r>
              <a:rPr lang="en-US" sz="3200" b="1" dirty="0">
                <a:latin typeface="+mn-lt"/>
                <a:ea typeface="Aptos" panose="020B0004020202020204" pitchFamily="34" charset="0"/>
                <a:cs typeface="Times New Roman" panose="02020603050405020304" pitchFamily="18" charset="0"/>
              </a:rPr>
              <a:t> contexts</a:t>
            </a:r>
            <a:endParaRPr lang="en-RW" sz="3200" dirty="0"/>
          </a:p>
        </p:txBody>
      </p:sp>
      <p:sp>
        <p:nvSpPr>
          <p:cNvPr id="3" name="Content Placeholder 2">
            <a:extLst>
              <a:ext uri="{FF2B5EF4-FFF2-40B4-BE49-F238E27FC236}">
                <a16:creationId xmlns:a16="http://schemas.microsoft.com/office/drawing/2014/main" id="{CEA2A1E7-2BE7-99BE-9430-2817D02F031A}"/>
              </a:ext>
            </a:extLst>
          </p:cNvPr>
          <p:cNvSpPr>
            <a:spLocks noGrp="1"/>
          </p:cNvSpPr>
          <p:nvPr>
            <p:ph idx="1"/>
          </p:nvPr>
        </p:nvSpPr>
        <p:spPr>
          <a:xfrm>
            <a:off x="838200" y="1600200"/>
            <a:ext cx="10065774" cy="4892675"/>
          </a:xfrm>
        </p:spPr>
        <p:txBody>
          <a:bodyPr>
            <a:normAutofit lnSpcReduction="10000"/>
          </a:bodyPr>
          <a:lstStyle/>
          <a:p>
            <a:pPr lvl="1" algn="just">
              <a:lnSpc>
                <a:spcPct val="107000"/>
              </a:lnSpc>
              <a:spcAft>
                <a:spcPts val="800"/>
              </a:spcAft>
              <a:buSzPts val="1000"/>
              <a:buFont typeface="Wingdings" panose="05000000000000000000" pitchFamily="2" charset="2"/>
              <a:buChar char="ü"/>
              <a:tabLst>
                <a:tab pos="914400" algn="l"/>
              </a:tabLst>
            </a:pPr>
            <a:r>
              <a:rPr lang="en-RW" b="1" dirty="0">
                <a:latin typeface="Times New Roman" panose="02020603050405020304" pitchFamily="18" charset="0"/>
                <a:ea typeface="Aptos" panose="020B0004020202020204" pitchFamily="34" charset="0"/>
                <a:cs typeface="Times New Roman" panose="02020603050405020304" pitchFamily="18" charset="0"/>
              </a:rPr>
              <a:t>Learner-</a:t>
            </a:r>
            <a:r>
              <a:rPr lang="en-RW" b="1" dirty="0" err="1">
                <a:latin typeface="Times New Roman" panose="02020603050405020304" pitchFamily="18" charset="0"/>
                <a:ea typeface="Aptos" panose="020B0004020202020204" pitchFamily="34" charset="0"/>
                <a:cs typeface="Times New Roman" panose="02020603050405020304" pitchFamily="18" charset="0"/>
              </a:rPr>
              <a:t>Centered</a:t>
            </a:r>
            <a:r>
              <a:rPr lang="en-RW" b="1" dirty="0">
                <a:latin typeface="Times New Roman" panose="02020603050405020304" pitchFamily="18" charset="0"/>
                <a:ea typeface="Aptos" panose="020B0004020202020204" pitchFamily="34" charset="0"/>
                <a:cs typeface="Times New Roman" panose="02020603050405020304" pitchFamily="18" charset="0"/>
              </a:rPr>
              <a:t> Environment</a:t>
            </a:r>
            <a:r>
              <a:rPr lang="en-RW" dirty="0">
                <a:latin typeface="Times New Roman" panose="02020603050405020304" pitchFamily="18" charset="0"/>
                <a:ea typeface="Aptos" panose="020B0004020202020204" pitchFamily="34" charset="0"/>
                <a:cs typeface="Times New Roman" panose="02020603050405020304" pitchFamily="18" charset="0"/>
              </a:rPr>
              <a:t>:</a:t>
            </a: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Constructivist classrooms are student-</a:t>
            </a:r>
            <a:r>
              <a:rPr lang="en-RW" dirty="0" err="1">
                <a:latin typeface="Times New Roman" panose="02020603050405020304" pitchFamily="18" charset="0"/>
                <a:ea typeface="Aptos" panose="020B0004020202020204" pitchFamily="34" charset="0"/>
                <a:cs typeface="Times New Roman" panose="02020603050405020304" pitchFamily="18" charset="0"/>
              </a:rPr>
              <a:t>centered</a:t>
            </a:r>
            <a:r>
              <a:rPr lang="en-RW" dirty="0">
                <a:latin typeface="Times New Roman" panose="02020603050405020304" pitchFamily="18" charset="0"/>
                <a:ea typeface="Aptos" panose="020B0004020202020204" pitchFamily="34" charset="0"/>
                <a:cs typeface="Times New Roman" panose="02020603050405020304" pitchFamily="18" charset="0"/>
              </a:rPr>
              <a:t>, with a focus on creating an environment that encourages exploration, curiosity, and self-directed learning.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Teachers act as facilitators rather than lecturers, guiding and supporting students as they engage with the content.</a:t>
            </a:r>
          </a:p>
          <a:p>
            <a:pPr lvl="1" algn="just">
              <a:lnSpc>
                <a:spcPct val="107000"/>
              </a:lnSpc>
              <a:spcAft>
                <a:spcPts val="800"/>
              </a:spcAft>
              <a:buSzPts val="1000"/>
              <a:tabLst>
                <a:tab pos="914400" algn="l"/>
              </a:tabLst>
            </a:pPr>
            <a:r>
              <a:rPr lang="en-RW" b="1" dirty="0">
                <a:latin typeface="Times New Roman" panose="02020603050405020304" pitchFamily="18" charset="0"/>
                <a:ea typeface="Aptos" panose="020B0004020202020204" pitchFamily="34" charset="0"/>
                <a:cs typeface="Times New Roman" panose="02020603050405020304" pitchFamily="18" charset="0"/>
              </a:rPr>
              <a:t>Example</a:t>
            </a:r>
            <a:r>
              <a:rPr lang="en-RW" dirty="0">
                <a:latin typeface="Times New Roman" panose="02020603050405020304" pitchFamily="18" charset="0"/>
                <a:ea typeface="Aptos" panose="020B0004020202020204" pitchFamily="34" charset="0"/>
                <a:cs typeface="Times New Roman" panose="02020603050405020304" pitchFamily="18" charset="0"/>
              </a:rPr>
              <a:t>: In a l</a:t>
            </a:r>
            <a:r>
              <a:rPr lang="en-US" dirty="0" err="1">
                <a:latin typeface="Times New Roman" panose="02020603050405020304" pitchFamily="18" charset="0"/>
                <a:ea typeface="Aptos" panose="020B0004020202020204" pitchFamily="34" charset="0"/>
                <a:cs typeface="Times New Roman" panose="02020603050405020304" pitchFamily="18" charset="0"/>
              </a:rPr>
              <a:t>iterature</a:t>
            </a:r>
            <a:r>
              <a:rPr lang="en-RW" dirty="0">
                <a:latin typeface="Times New Roman" panose="02020603050405020304" pitchFamily="18" charset="0"/>
                <a:ea typeface="Aptos" panose="020B0004020202020204" pitchFamily="34" charset="0"/>
                <a:cs typeface="Times New Roman" panose="02020603050405020304" pitchFamily="18" charset="0"/>
              </a:rPr>
              <a:t> class, students may have the freedom to choose a book that interests them, and then share their insights or </a:t>
            </a:r>
            <a:r>
              <a:rPr lang="en-RW" dirty="0" err="1">
                <a:latin typeface="Times New Roman" panose="02020603050405020304" pitchFamily="18" charset="0"/>
                <a:ea typeface="Aptos" panose="020B0004020202020204" pitchFamily="34" charset="0"/>
                <a:cs typeface="Times New Roman" panose="02020603050405020304" pitchFamily="18" charset="0"/>
              </a:rPr>
              <a:t>analyze</a:t>
            </a:r>
            <a:r>
              <a:rPr lang="en-RW" dirty="0">
                <a:latin typeface="Times New Roman" panose="02020603050405020304" pitchFamily="18" charset="0"/>
                <a:ea typeface="Aptos" panose="020B0004020202020204" pitchFamily="34" charset="0"/>
                <a:cs typeface="Times New Roman" panose="02020603050405020304" pitchFamily="18" charset="0"/>
              </a:rPr>
              <a:t> the themes with their classmates.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This approach allows students to take ownership of their learning and develop intrinsic motivation.</a:t>
            </a:r>
          </a:p>
          <a:p>
            <a:pPr marL="742950" lvl="1" indent="-285750" algn="just">
              <a:lnSpc>
                <a:spcPct val="107000"/>
              </a:lnSpc>
              <a:spcAft>
                <a:spcPts val="800"/>
              </a:spcAft>
              <a:buSzPts val="1000"/>
              <a:buFont typeface="Courier New" panose="02070309020205020404" pitchFamily="49" charset="0"/>
              <a:buChar char="o"/>
              <a:tabLst>
                <a:tab pos="914400" algn="l"/>
              </a:tabLst>
            </a:pPr>
            <a:endParaRPr lang="en-RW" dirty="0">
              <a:latin typeface="Times New Roman" panose="02020603050405020304" pitchFamily="18" charset="0"/>
              <a:ea typeface="Aptos" panose="020B0004020202020204" pitchFamily="34" charset="0"/>
              <a:cs typeface="Times New Roman" panose="02020603050405020304" pitchFamily="18" charset="0"/>
            </a:endParaRPr>
          </a:p>
          <a:p>
            <a:endParaRPr lang="en-RW" sz="2400" dirty="0"/>
          </a:p>
        </p:txBody>
      </p:sp>
    </p:spTree>
    <p:extLst>
      <p:ext uri="{BB962C8B-B14F-4D97-AF65-F5344CB8AC3E}">
        <p14:creationId xmlns:p14="http://schemas.microsoft.com/office/powerpoint/2010/main" val="2202197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ABF0-26EA-52E8-273C-B7AD5B1D78F3}"/>
              </a:ext>
            </a:extLst>
          </p:cNvPr>
          <p:cNvSpPr>
            <a:spLocks noGrp="1"/>
          </p:cNvSpPr>
          <p:nvPr>
            <p:ph type="title"/>
          </p:nvPr>
        </p:nvSpPr>
        <p:spPr/>
        <p:txBody>
          <a:bodyPr/>
          <a:lstStyle/>
          <a:p>
            <a:r>
              <a:rPr lang="en-RW" sz="3200" b="1" dirty="0">
                <a:latin typeface="+mn-lt"/>
                <a:ea typeface="Aptos" panose="020B0004020202020204" pitchFamily="34" charset="0"/>
                <a:cs typeface="Times New Roman" panose="02020603050405020304" pitchFamily="18" charset="0"/>
              </a:rPr>
              <a:t>Application </a:t>
            </a:r>
            <a:r>
              <a:rPr lang="en-US" sz="3200" b="1" dirty="0">
                <a:latin typeface="+mn-lt"/>
                <a:ea typeface="Aptos" panose="020B0004020202020204" pitchFamily="34" charset="0"/>
                <a:cs typeface="Times New Roman" panose="02020603050405020304" pitchFamily="18" charset="0"/>
              </a:rPr>
              <a:t>of constructivism </a:t>
            </a:r>
            <a:r>
              <a:rPr lang="en-RW" sz="3200" b="1" dirty="0">
                <a:latin typeface="+mn-lt"/>
                <a:ea typeface="Aptos" panose="020B0004020202020204" pitchFamily="34" charset="0"/>
                <a:cs typeface="Times New Roman" panose="02020603050405020304" pitchFamily="18" charset="0"/>
              </a:rPr>
              <a:t>in Classroom</a:t>
            </a:r>
            <a:r>
              <a:rPr lang="en-US" sz="3200" b="1" dirty="0">
                <a:latin typeface="+mn-lt"/>
                <a:ea typeface="Aptos" panose="020B0004020202020204" pitchFamily="34" charset="0"/>
                <a:cs typeface="Times New Roman" panose="02020603050405020304" pitchFamily="18" charset="0"/>
              </a:rPr>
              <a:t> contexts</a:t>
            </a:r>
            <a:endParaRPr lang="en-RW" sz="3200" dirty="0"/>
          </a:p>
        </p:txBody>
      </p:sp>
      <p:sp>
        <p:nvSpPr>
          <p:cNvPr id="3" name="Content Placeholder 2">
            <a:extLst>
              <a:ext uri="{FF2B5EF4-FFF2-40B4-BE49-F238E27FC236}">
                <a16:creationId xmlns:a16="http://schemas.microsoft.com/office/drawing/2014/main" id="{9DB1F202-A363-F776-CC2D-27A7942156B0}"/>
              </a:ext>
            </a:extLst>
          </p:cNvPr>
          <p:cNvSpPr>
            <a:spLocks noGrp="1"/>
          </p:cNvSpPr>
          <p:nvPr>
            <p:ph idx="1"/>
          </p:nvPr>
        </p:nvSpPr>
        <p:spPr>
          <a:xfrm>
            <a:off x="838201" y="1600200"/>
            <a:ext cx="9898626" cy="4983162"/>
          </a:xfrm>
        </p:spPr>
        <p:txBody>
          <a:bodyPr/>
          <a:lstStyle/>
          <a:p>
            <a:pPr algn="just">
              <a:lnSpc>
                <a:spcPct val="107000"/>
              </a:lnSpc>
              <a:spcAft>
                <a:spcPts val="800"/>
              </a:spcAft>
              <a:buFont typeface="Wingdings" panose="05000000000000000000" pitchFamily="2" charset="2"/>
              <a:buChar char="ü"/>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Differentiated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i</a:t>
            </a:r>
            <a:r>
              <a:rPr lang="en-RW" sz="2400" b="1" dirty="0" err="1">
                <a:latin typeface="Times New Roman" panose="02020603050405020304" pitchFamily="18" charset="0"/>
                <a:ea typeface="Aptos" panose="020B0004020202020204" pitchFamily="34" charset="0"/>
                <a:cs typeface="Times New Roman" panose="02020603050405020304" pitchFamily="18" charset="0"/>
              </a:rPr>
              <a:t>nstruction</a:t>
            </a:r>
            <a:r>
              <a:rPr lang="en-RW" sz="2400" dirty="0">
                <a:latin typeface="Times New Roman" panose="02020603050405020304" pitchFamily="18" charset="0"/>
                <a:ea typeface="Aptos" panose="020B0004020202020204" pitchFamily="34" charset="0"/>
                <a:cs typeface="Times New Roman" panose="02020603050405020304" pitchFamily="18" charset="0"/>
              </a:rPr>
              <a:t>:</a:t>
            </a:r>
          </a:p>
          <a:p>
            <a:pPr lvl="1" algn="just">
              <a:lnSpc>
                <a:spcPct val="107000"/>
              </a:lnSpc>
              <a:spcAft>
                <a:spcPts val="800"/>
              </a:spcAft>
              <a:buSzPts val="1000"/>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Constructivist teachers recognize that students have varying levels of prior knowledge, skills, and learning preferences. They differentiate instruction by providing multiple avenues for students to engage with content, ensuring that all learners are appropriately challenged.</a:t>
            </a:r>
          </a:p>
          <a:p>
            <a:pPr lvl="1" algn="just">
              <a:lnSpc>
                <a:spcPct val="107000"/>
              </a:lnSpc>
              <a:spcAft>
                <a:spcPts val="800"/>
              </a:spcAft>
              <a:buSzPts val="1000"/>
              <a:tabLst>
                <a:tab pos="914400" algn="l"/>
              </a:tabLst>
            </a:pPr>
            <a:r>
              <a:rPr lang="en-RW" b="1" dirty="0">
                <a:latin typeface="Times New Roman" panose="02020603050405020304" pitchFamily="18" charset="0"/>
                <a:ea typeface="Aptos" panose="020B0004020202020204" pitchFamily="34" charset="0"/>
                <a:cs typeface="Times New Roman" panose="02020603050405020304" pitchFamily="18" charset="0"/>
              </a:rPr>
              <a:t>Example</a:t>
            </a:r>
            <a:r>
              <a:rPr lang="en-RW" dirty="0">
                <a:latin typeface="Times New Roman" panose="02020603050405020304" pitchFamily="18" charset="0"/>
                <a:ea typeface="Aptos" panose="020B0004020202020204" pitchFamily="34" charset="0"/>
                <a:cs typeface="Times New Roman" panose="02020603050405020304" pitchFamily="18" charset="0"/>
              </a:rPr>
              <a:t>: In a classroom where students have different reading levels, the teacher might offer a range of texts on the same topic—some may be more visual, others may be more complex—allowing each student to engage with the material at their own level.</a:t>
            </a:r>
          </a:p>
          <a:p>
            <a:endParaRPr lang="en-RW" dirty="0"/>
          </a:p>
        </p:txBody>
      </p:sp>
    </p:spTree>
    <p:extLst>
      <p:ext uri="{BB962C8B-B14F-4D97-AF65-F5344CB8AC3E}">
        <p14:creationId xmlns:p14="http://schemas.microsoft.com/office/powerpoint/2010/main" val="14805834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9709-2D58-433A-9851-BF9987C9C0B0}"/>
              </a:ext>
            </a:extLst>
          </p:cNvPr>
          <p:cNvSpPr>
            <a:spLocks noGrp="1"/>
          </p:cNvSpPr>
          <p:nvPr>
            <p:ph type="title"/>
          </p:nvPr>
        </p:nvSpPr>
        <p:spPr/>
        <p:txBody>
          <a:bodyPr/>
          <a:lstStyle/>
          <a:p>
            <a:r>
              <a:rPr lang="en-RW" sz="3200" b="1" dirty="0">
                <a:latin typeface="+mn-lt"/>
                <a:ea typeface="Aptos" panose="020B0004020202020204" pitchFamily="34" charset="0"/>
                <a:cs typeface="Times New Roman" panose="02020603050405020304" pitchFamily="18" charset="0"/>
              </a:rPr>
              <a:t>Application </a:t>
            </a:r>
            <a:r>
              <a:rPr lang="en-US" sz="3200" b="1" dirty="0">
                <a:latin typeface="+mn-lt"/>
                <a:ea typeface="Aptos" panose="020B0004020202020204" pitchFamily="34" charset="0"/>
                <a:cs typeface="Times New Roman" panose="02020603050405020304" pitchFamily="18" charset="0"/>
              </a:rPr>
              <a:t>of constructivism </a:t>
            </a:r>
            <a:r>
              <a:rPr lang="en-RW" sz="3200" b="1" dirty="0">
                <a:latin typeface="+mn-lt"/>
                <a:ea typeface="Aptos" panose="020B0004020202020204" pitchFamily="34" charset="0"/>
                <a:cs typeface="Times New Roman" panose="02020603050405020304" pitchFamily="18" charset="0"/>
              </a:rPr>
              <a:t>in Classroom</a:t>
            </a:r>
            <a:r>
              <a:rPr lang="en-US" sz="3200" b="1" dirty="0">
                <a:latin typeface="+mn-lt"/>
                <a:ea typeface="Aptos" panose="020B0004020202020204" pitchFamily="34" charset="0"/>
                <a:cs typeface="Times New Roman" panose="02020603050405020304" pitchFamily="18" charset="0"/>
              </a:rPr>
              <a:t> contexts</a:t>
            </a:r>
            <a:endParaRPr lang="en-RW" sz="3200" dirty="0"/>
          </a:p>
        </p:txBody>
      </p:sp>
      <p:sp>
        <p:nvSpPr>
          <p:cNvPr id="3" name="Content Placeholder 2">
            <a:extLst>
              <a:ext uri="{FF2B5EF4-FFF2-40B4-BE49-F238E27FC236}">
                <a16:creationId xmlns:a16="http://schemas.microsoft.com/office/drawing/2014/main" id="{E013A5AF-3ACD-2859-496A-C2EAB2A31188}"/>
              </a:ext>
            </a:extLst>
          </p:cNvPr>
          <p:cNvSpPr>
            <a:spLocks noGrp="1"/>
          </p:cNvSpPr>
          <p:nvPr>
            <p:ph idx="1"/>
          </p:nvPr>
        </p:nvSpPr>
        <p:spPr>
          <a:xfrm>
            <a:off x="838199" y="1600200"/>
            <a:ext cx="9485671" cy="4800600"/>
          </a:xfrm>
        </p:spPr>
        <p:txBody>
          <a:bodyPr/>
          <a:lstStyle/>
          <a:p>
            <a:pPr algn="just">
              <a:lnSpc>
                <a:spcPct val="107000"/>
              </a:lnSpc>
              <a:spcAft>
                <a:spcPts val="800"/>
              </a:spcAft>
              <a:buFont typeface="Wingdings" panose="05000000000000000000" pitchFamily="2" charset="2"/>
              <a:buChar char="ü"/>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Reflective </a:t>
            </a:r>
            <a:r>
              <a:rPr lang="en-US" sz="2400" b="1" dirty="0">
                <a:latin typeface="Times New Roman" panose="02020603050405020304" pitchFamily="18" charset="0"/>
                <a:ea typeface="Aptos" panose="020B0004020202020204" pitchFamily="34" charset="0"/>
                <a:cs typeface="Times New Roman" panose="02020603050405020304" pitchFamily="18" charset="0"/>
              </a:rPr>
              <a:t>t</a:t>
            </a:r>
            <a:r>
              <a:rPr lang="en-RW" sz="2400" b="1" dirty="0" err="1">
                <a:latin typeface="Times New Roman" panose="02020603050405020304" pitchFamily="18" charset="0"/>
                <a:ea typeface="Aptos" panose="020B0004020202020204" pitchFamily="34" charset="0"/>
                <a:cs typeface="Times New Roman" panose="02020603050405020304" pitchFamily="18" charset="0"/>
              </a:rPr>
              <a:t>hinking</a:t>
            </a:r>
            <a:r>
              <a:rPr lang="en-US" sz="2400" b="1" dirty="0">
                <a:latin typeface="Times New Roman" panose="02020603050405020304" pitchFamily="18" charset="0"/>
                <a:ea typeface="Aptos" panose="020B0004020202020204" pitchFamily="34" charset="0"/>
                <a:cs typeface="Times New Roman" panose="02020603050405020304" pitchFamily="18" charset="0"/>
              </a:rPr>
              <a:t>/reflection</a:t>
            </a:r>
            <a:r>
              <a:rPr lang="en-RW" sz="2400" dirty="0">
                <a:latin typeface="Times New Roman" panose="02020603050405020304" pitchFamily="18" charset="0"/>
                <a:ea typeface="Aptos" panose="020B0004020202020204" pitchFamily="34" charset="0"/>
                <a:cs typeface="Times New Roman" panose="02020603050405020304" pitchFamily="18" charset="0"/>
              </a:rPr>
              <a:t>:</a:t>
            </a:r>
          </a:p>
          <a:p>
            <a:pPr lvl="1" algn="just">
              <a:lnSpc>
                <a:spcPct val="107000"/>
              </a:lnSpc>
              <a:spcAft>
                <a:spcPts val="800"/>
              </a:spcAft>
              <a:buSzPts val="1000"/>
              <a:buFont typeface="Wingdings" panose="05000000000000000000" pitchFamily="2" charset="2"/>
              <a:buChar char="§"/>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Encouraging students to reflect on their learning </a:t>
            </a:r>
            <a:r>
              <a:rPr lang="en-US" dirty="0">
                <a:latin typeface="Times New Roman" panose="02020603050405020304" pitchFamily="18" charset="0"/>
                <a:ea typeface="Aptos" panose="020B0004020202020204" pitchFamily="34" charset="0"/>
                <a:cs typeface="Times New Roman" panose="02020603050405020304" pitchFamily="18" charset="0"/>
              </a:rPr>
              <a:t>(</a:t>
            </a:r>
            <a:r>
              <a:rPr lang="en-RW" dirty="0">
                <a:latin typeface="Times New Roman" panose="02020603050405020304" pitchFamily="18" charset="0"/>
                <a:ea typeface="Aptos" panose="020B0004020202020204" pitchFamily="34" charset="0"/>
                <a:cs typeface="Times New Roman" panose="02020603050405020304" pitchFamily="18" charset="0"/>
              </a:rPr>
              <a:t>through journals or discussions</a:t>
            </a:r>
            <a:r>
              <a:rPr lang="en-US" dirty="0">
                <a:latin typeface="Times New Roman" panose="02020603050405020304" pitchFamily="18" charset="0"/>
                <a:ea typeface="Aptos" panose="020B0004020202020204" pitchFamily="34" charset="0"/>
                <a:cs typeface="Times New Roman" panose="02020603050405020304" pitchFamily="18" charset="0"/>
              </a:rPr>
              <a:t>)</a:t>
            </a:r>
            <a:r>
              <a:rPr lang="en-RW" dirty="0">
                <a:latin typeface="Times New Roman" panose="02020603050405020304" pitchFamily="18" charset="0"/>
                <a:ea typeface="Aptos" panose="020B0004020202020204" pitchFamily="34" charset="0"/>
                <a:cs typeface="Times New Roman" panose="02020603050405020304" pitchFamily="18" charset="0"/>
              </a:rPr>
              <a:t> is an important aspect of constructivism.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buFont typeface="Wingdings" panose="05000000000000000000" pitchFamily="2" charset="2"/>
              <a:buChar char="§"/>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Reflection helps learners make sense of new information, identify gaps in understanding, and consolidate their knowledge.</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lvl="1" algn="just">
              <a:lnSpc>
                <a:spcPct val="107000"/>
              </a:lnSpc>
              <a:spcAft>
                <a:spcPts val="800"/>
              </a:spcAft>
              <a:buSzPts val="1000"/>
              <a:buFont typeface="Wingdings" panose="05000000000000000000" pitchFamily="2" charset="2"/>
              <a:buChar char="§"/>
              <a:tabLst>
                <a:tab pos="914400" algn="l"/>
              </a:tabLst>
            </a:pPr>
            <a:r>
              <a:rPr lang="en-RW" b="1" dirty="0">
                <a:latin typeface="Times New Roman" panose="02020603050405020304" pitchFamily="18" charset="0"/>
                <a:ea typeface="Aptos" panose="020B0004020202020204" pitchFamily="34" charset="0"/>
                <a:cs typeface="Times New Roman" panose="02020603050405020304" pitchFamily="18" charset="0"/>
              </a:rPr>
              <a:t>Example</a:t>
            </a:r>
            <a:r>
              <a:rPr lang="en-RW" dirty="0">
                <a:latin typeface="Times New Roman" panose="02020603050405020304" pitchFamily="18" charset="0"/>
                <a:ea typeface="Aptos" panose="020B0004020202020204" pitchFamily="34" charset="0"/>
                <a:cs typeface="Times New Roman" panose="02020603050405020304" pitchFamily="18" charset="0"/>
              </a:rPr>
              <a:t>: After completing a research project, students could be asked to reflect on what they learned, the challenges they encountered, and how they overcame them. This reflection helps them internalize their learning and apply it to future tasks</a:t>
            </a:r>
            <a:r>
              <a:rPr lang="en-RW" sz="20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75276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3600" b="1" dirty="0">
                <a:latin typeface="Times New Roman" panose="02020603050405020304" pitchFamily="18" charset="0"/>
                <a:cs typeface="Times New Roman" panose="02020603050405020304" pitchFamily="18" charset="0"/>
              </a:rPr>
              <a:t>1.1 Learning by association or classical conditioning</a:t>
            </a:r>
            <a:br>
              <a:rPr lang="en-US" sz="3600" b="1" dirty="0"/>
            </a:br>
            <a:endParaRPr lang="en-US" sz="3600" b="1" dirty="0"/>
          </a:p>
        </p:txBody>
      </p:sp>
      <p:sp>
        <p:nvSpPr>
          <p:cNvPr id="3" name="Content Placeholder 2"/>
          <p:cNvSpPr>
            <a:spLocks noGrp="1"/>
          </p:cNvSpPr>
          <p:nvPr>
            <p:ph idx="1"/>
          </p:nvPr>
        </p:nvSpPr>
        <p:spPr>
          <a:xfrm>
            <a:off x="838200" y="1825624"/>
            <a:ext cx="10272252" cy="4820981"/>
          </a:xfrm>
        </p:spPr>
        <p:txBody>
          <a:bodyPr>
            <a:normAutofit/>
          </a:bodyPr>
          <a:lstStyle/>
          <a:p>
            <a:r>
              <a:rPr lang="en-US" sz="2600" dirty="0"/>
              <a:t>This type of learning was proposed  by a Russian physiologist </a:t>
            </a:r>
            <a:r>
              <a:rPr lang="en-US" sz="2600" b="1" dirty="0"/>
              <a:t>Ivan Pavlov (1849–1936)</a:t>
            </a:r>
            <a:r>
              <a:rPr lang="en-US" sz="2600" dirty="0"/>
              <a:t> in the early part of the 20th century.</a:t>
            </a:r>
          </a:p>
          <a:p>
            <a:r>
              <a:rPr lang="en-US" dirty="0"/>
              <a:t>Pavlov realized that the dogs were salivating because they knew that they were about to be fed; the </a:t>
            </a:r>
            <a:r>
              <a:rPr lang="en-US" b="1" dirty="0"/>
              <a:t>dogs had begun to associate the arrival of the technicians with the food </a:t>
            </a:r>
            <a:r>
              <a:rPr lang="en-US" dirty="0"/>
              <a:t>that soon followed their appearance in the room.</a:t>
            </a:r>
          </a:p>
          <a:p>
            <a:r>
              <a:rPr lang="en-US" dirty="0"/>
              <a:t>With his team of researchers, Pavlov began studying this process in more details. </a:t>
            </a:r>
          </a:p>
          <a:p>
            <a:r>
              <a:rPr lang="en-US" dirty="0"/>
              <a:t>In his experiments, Pavlov observed that when </a:t>
            </a:r>
            <a:r>
              <a:rPr lang="en-US" b="1" dirty="0"/>
              <a:t>the food (Unconditioned Stimulus/US) </a:t>
            </a:r>
            <a:r>
              <a:rPr lang="en-US" dirty="0"/>
              <a:t>is given to a dog, </a:t>
            </a:r>
            <a:r>
              <a:rPr lang="en-US" b="1" dirty="0"/>
              <a:t>the dog will salivate (Unconditioned Response/UR);</a:t>
            </a:r>
          </a:p>
          <a:p>
            <a:endParaRPr lang="en-US" dirty="0"/>
          </a:p>
          <a:p>
            <a:pPr marL="0" indent="0">
              <a:buNone/>
            </a:pPr>
            <a:endParaRPr lang="en-US"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0A67-470A-9D5A-5BC9-0B441B0F4418}"/>
              </a:ext>
            </a:extLst>
          </p:cNvPr>
          <p:cNvSpPr>
            <a:spLocks noGrp="1"/>
          </p:cNvSpPr>
          <p:nvPr>
            <p:ph type="title"/>
          </p:nvPr>
        </p:nvSpPr>
        <p:spPr/>
        <p:txBody>
          <a:bodyPr>
            <a:normAutofit fontScale="90000"/>
          </a:bodyPr>
          <a:lstStyle/>
          <a:p>
            <a:r>
              <a:rPr lang="en-ZA" sz="3200" b="1" dirty="0">
                <a:latin typeface="Times New Roman" panose="02020603050405020304" pitchFamily="18" charset="0"/>
                <a:cs typeface="Times New Roman" panose="02020603050405020304" pitchFamily="18" charset="0"/>
              </a:rPr>
              <a:t>What teachers do in constructivist classrooms?</a:t>
            </a:r>
            <a:r>
              <a:rPr lang="en-ZA" sz="3200" dirty="0">
                <a:latin typeface="Times New Roman" panose="02020603050405020304" pitchFamily="18" charset="0"/>
                <a:cs typeface="Times New Roman" panose="02020603050405020304" pitchFamily="18" charset="0"/>
              </a:rPr>
              <a:t> (Killen, 2010)</a:t>
            </a:r>
            <a:br>
              <a:rPr lang="en-ZA" sz="3200" dirty="0">
                <a:latin typeface="Times New Roman" panose="02020603050405020304" pitchFamily="18"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E0EBE466-B5FF-E9A4-93F9-53779B967CE8}"/>
              </a:ext>
            </a:extLst>
          </p:cNvPr>
          <p:cNvSpPr>
            <a:spLocks noGrp="1"/>
          </p:cNvSpPr>
          <p:nvPr>
            <p:ph idx="1"/>
          </p:nvPr>
        </p:nvSpPr>
        <p:spPr>
          <a:xfrm>
            <a:off x="838200" y="1825625"/>
            <a:ext cx="10036277" cy="4351338"/>
          </a:xfrm>
        </p:spPr>
        <p:txBody>
          <a:bodyPr/>
          <a:lstStyle/>
          <a:p>
            <a:pPr>
              <a:buNone/>
            </a:pPr>
            <a:r>
              <a:rPr lang="en-ZA" sz="2400" dirty="0">
                <a:latin typeface="Times New Roman" panose="02020603050405020304" pitchFamily="18" charset="0"/>
                <a:cs typeface="Times New Roman" panose="02020603050405020304" pitchFamily="18" charset="0"/>
              </a:rPr>
              <a:t>In short, they: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seek and value their learners’ points of view;</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pose problems and structure classroom experiences that foster the creation of personal meaning;</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don’t provide everything, they incite learners to build knowledge;</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assess continually learning</a:t>
            </a:r>
          </a:p>
          <a:p>
            <a:pPr lvl="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continually adjust the level of facilitation in response to the learners’ level of performance (Scaffolding).</a:t>
            </a:r>
          </a:p>
          <a:p>
            <a:endParaRPr lang="en-RW" dirty="0"/>
          </a:p>
        </p:txBody>
      </p:sp>
    </p:spTree>
    <p:extLst>
      <p:ext uri="{BB962C8B-B14F-4D97-AF65-F5344CB8AC3E}">
        <p14:creationId xmlns:p14="http://schemas.microsoft.com/office/powerpoint/2010/main" val="2244925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2917-041C-0D88-A61C-0AC46C2BFD28}"/>
              </a:ext>
            </a:extLst>
          </p:cNvPr>
          <p:cNvSpPr>
            <a:spLocks noGrp="1"/>
          </p:cNvSpPr>
          <p:nvPr>
            <p:ph type="title"/>
          </p:nvPr>
        </p:nvSpPr>
        <p:spPr/>
        <p:txBody>
          <a:bodyPr/>
          <a:lstStyle/>
          <a:p>
            <a:r>
              <a:rPr lang="en-US" sz="3200" b="1" dirty="0"/>
              <a:t>4. Social constructivism</a:t>
            </a:r>
            <a:endParaRPr lang="en-RW" sz="3200" b="1" dirty="0"/>
          </a:p>
        </p:txBody>
      </p:sp>
      <p:sp>
        <p:nvSpPr>
          <p:cNvPr id="3" name="Content Placeholder 2">
            <a:extLst>
              <a:ext uri="{FF2B5EF4-FFF2-40B4-BE49-F238E27FC236}">
                <a16:creationId xmlns:a16="http://schemas.microsoft.com/office/drawing/2014/main" id="{426BB391-2FCD-4E9D-70CA-6803204A7E03}"/>
              </a:ext>
            </a:extLst>
          </p:cNvPr>
          <p:cNvSpPr>
            <a:spLocks noGrp="1"/>
          </p:cNvSpPr>
          <p:nvPr>
            <p:ph idx="1"/>
          </p:nvPr>
        </p:nvSpPr>
        <p:spPr>
          <a:xfrm>
            <a:off x="560439" y="1465006"/>
            <a:ext cx="10117393" cy="4827639"/>
          </a:xfrm>
        </p:spPr>
        <p:txBody>
          <a:bodyPr>
            <a:normAutofit/>
          </a:bodyPr>
          <a:lstStyle/>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Constructivism and social constructivism are both theories of learning that emphasize the active role of the learner in constructing their understanding of the world.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r>
              <a:rPr lang="en-RW" sz="2400" b="1" dirty="0">
                <a:latin typeface="Times New Roman" panose="02020603050405020304" pitchFamily="18" charset="0"/>
                <a:ea typeface="Aptos" panose="020B0004020202020204" pitchFamily="34" charset="0"/>
                <a:cs typeface="Times New Roman" panose="02020603050405020304" pitchFamily="18" charset="0"/>
              </a:rPr>
              <a:t>Social constructivism </a:t>
            </a:r>
            <a:r>
              <a:rPr lang="en-RW" sz="2400" dirty="0">
                <a:latin typeface="Times New Roman" panose="02020603050405020304" pitchFamily="18" charset="0"/>
                <a:ea typeface="Aptos" panose="020B0004020202020204" pitchFamily="34" charset="0"/>
                <a:cs typeface="Times New Roman" panose="02020603050405020304" pitchFamily="18" charset="0"/>
              </a:rPr>
              <a:t>builds on the ideas of constructivism but emphasizes </a:t>
            </a:r>
            <a:r>
              <a:rPr lang="en-RW" sz="2400" b="1" dirty="0">
                <a:latin typeface="Times New Roman" panose="02020603050405020304" pitchFamily="18" charset="0"/>
                <a:ea typeface="Aptos" panose="020B0004020202020204" pitchFamily="34" charset="0"/>
                <a:cs typeface="Times New Roman" panose="02020603050405020304" pitchFamily="18" charset="0"/>
              </a:rPr>
              <a:t>the social aspects of learning</a:t>
            </a:r>
            <a:r>
              <a:rPr lang="en-RW" sz="2400" dirty="0">
                <a:latin typeface="Times New Roman" panose="02020603050405020304" pitchFamily="18" charset="0"/>
                <a:ea typeface="Aptos" panose="020B0004020202020204" pitchFamily="34" charset="0"/>
                <a:cs typeface="Times New Roman" panose="02020603050405020304" pitchFamily="18" charset="0"/>
              </a:rPr>
              <a:t>.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r>
              <a:rPr lang="en-RW" sz="2400" dirty="0">
                <a:latin typeface="Times New Roman" panose="02020603050405020304" pitchFamily="18" charset="0"/>
                <a:ea typeface="Aptos" panose="020B0004020202020204" pitchFamily="34" charset="0"/>
                <a:cs typeface="Times New Roman" panose="02020603050405020304" pitchFamily="18" charset="0"/>
              </a:rPr>
              <a:t>According to social constructivists, </a:t>
            </a:r>
            <a:r>
              <a:rPr lang="en-RW" sz="2400" b="1" dirty="0">
                <a:latin typeface="Times New Roman" panose="02020603050405020304" pitchFamily="18" charset="0"/>
                <a:ea typeface="Aptos" panose="020B0004020202020204" pitchFamily="34" charset="0"/>
                <a:cs typeface="Times New Roman" panose="02020603050405020304" pitchFamily="18" charset="0"/>
              </a:rPr>
              <a:t>learning occurs not only through individual exploration but also through social interactions with others</a:t>
            </a:r>
            <a:r>
              <a:rPr lang="en-RW" sz="2400" dirty="0">
                <a:latin typeface="Times New Roman" panose="02020603050405020304" pitchFamily="18" charset="0"/>
                <a:ea typeface="Aptos" panose="020B0004020202020204" pitchFamily="34" charset="0"/>
                <a:cs typeface="Times New Roman" panose="02020603050405020304" pitchFamily="18" charset="0"/>
              </a:rPr>
              <a:t>.</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r>
              <a:rPr lang="en-RW" sz="2400" dirty="0">
                <a:latin typeface="Times New Roman" panose="02020603050405020304" pitchFamily="18" charset="0"/>
                <a:ea typeface="Aptos" panose="020B0004020202020204" pitchFamily="34" charset="0"/>
                <a:cs typeface="Times New Roman" panose="02020603050405020304" pitchFamily="18" charset="0"/>
              </a:rPr>
              <a:t>The process of knowledge construction is seen as a </a:t>
            </a:r>
            <a:r>
              <a:rPr lang="en-RW" sz="2400" b="1" dirty="0">
                <a:latin typeface="Times New Roman" panose="02020603050405020304" pitchFamily="18" charset="0"/>
                <a:ea typeface="Aptos" panose="020B0004020202020204" pitchFamily="34" charset="0"/>
                <a:cs typeface="Times New Roman" panose="02020603050405020304" pitchFamily="18" charset="0"/>
              </a:rPr>
              <a:t>collaborative activity, where social and cultural contexts play a significant role. </a:t>
            </a:r>
            <a:endParaRPr lang="en-RW"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5199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FC78-DAD0-FBCF-BA89-B1F31736D894}"/>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features of social constructivism</a:t>
            </a:r>
            <a:endParaRPr lang="en-RW" dirty="0"/>
          </a:p>
        </p:txBody>
      </p:sp>
      <p:sp>
        <p:nvSpPr>
          <p:cNvPr id="3" name="Content Placeholder 2">
            <a:extLst>
              <a:ext uri="{FF2B5EF4-FFF2-40B4-BE49-F238E27FC236}">
                <a16:creationId xmlns:a16="http://schemas.microsoft.com/office/drawing/2014/main" id="{87F50238-AE55-3779-B0D6-4592E5A4204C}"/>
              </a:ext>
            </a:extLst>
          </p:cNvPr>
          <p:cNvSpPr>
            <a:spLocks noGrp="1"/>
          </p:cNvSpPr>
          <p:nvPr>
            <p:ph idx="1"/>
          </p:nvPr>
        </p:nvSpPr>
        <p:spPr>
          <a:xfrm>
            <a:off x="838199" y="1494503"/>
            <a:ext cx="9849465" cy="5279924"/>
          </a:xfrm>
        </p:spPr>
        <p:txBody>
          <a:bodyPr>
            <a:normAutofit fontScale="92500"/>
          </a:bodyPr>
          <a:lstStyle/>
          <a:p>
            <a:pPr algn="just">
              <a:lnSpc>
                <a:spcPct val="107000"/>
              </a:lnSpc>
              <a:spcAft>
                <a:spcPts val="800"/>
              </a:spcAft>
              <a:buSzPts val="1000"/>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Social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i</a:t>
            </a:r>
            <a:r>
              <a:rPr lang="en-RW" sz="2400" b="1" dirty="0" err="1">
                <a:latin typeface="Times New Roman" panose="02020603050405020304" pitchFamily="18" charset="0"/>
                <a:ea typeface="Aptos" panose="020B0004020202020204" pitchFamily="34" charset="0"/>
                <a:cs typeface="Times New Roman" panose="02020603050405020304" pitchFamily="18" charset="0"/>
              </a:rPr>
              <a:t>nteraction</a:t>
            </a:r>
            <a:r>
              <a:rPr lang="en-RW" sz="2400" b="1"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Learning is viewed as a process that is deeply rooted in social interaction, where dialogue and communication with others (teachers, peers, etc.) help learners build and refine their understanding.</a:t>
            </a:r>
          </a:p>
          <a:p>
            <a:pPr algn="just">
              <a:lnSpc>
                <a:spcPct val="107000"/>
              </a:lnSpc>
              <a:spcAft>
                <a:spcPts val="800"/>
              </a:spcAft>
              <a:buSzPts val="1000"/>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Cultural </a:t>
            </a:r>
            <a:r>
              <a:rPr lang="en-US" sz="2400" b="1" dirty="0">
                <a:latin typeface="Times New Roman" panose="02020603050405020304" pitchFamily="18" charset="0"/>
                <a:ea typeface="Aptos" panose="020B0004020202020204" pitchFamily="34" charset="0"/>
                <a:cs typeface="Times New Roman" panose="02020603050405020304" pitchFamily="18" charset="0"/>
              </a:rPr>
              <a:t>c</a:t>
            </a:r>
            <a:r>
              <a:rPr lang="en-RW" sz="2400" b="1" dirty="0" err="1">
                <a:latin typeface="Times New Roman" panose="02020603050405020304" pitchFamily="18" charset="0"/>
                <a:ea typeface="Aptos" panose="020B0004020202020204" pitchFamily="34" charset="0"/>
                <a:cs typeface="Times New Roman" panose="02020603050405020304" pitchFamily="18" charset="0"/>
              </a:rPr>
              <a:t>ontext</a:t>
            </a:r>
            <a:r>
              <a:rPr lang="en-RW" sz="2400" b="1"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The cultural background of learners is important in shaping how they understand and interpret the world. Knowledge is viewed as co-constructed through shared experiences.</a:t>
            </a:r>
          </a:p>
          <a:p>
            <a:pPr algn="just">
              <a:lnSpc>
                <a:spcPct val="107000"/>
              </a:lnSpc>
              <a:spcAft>
                <a:spcPts val="800"/>
              </a:spcAft>
              <a:buSzPts val="1000"/>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Zone of Proximal Development (ZPD): </a:t>
            </a:r>
            <a:r>
              <a:rPr lang="en-RW" sz="2400" dirty="0">
                <a:latin typeface="Times New Roman" panose="02020603050405020304" pitchFamily="18" charset="0"/>
                <a:ea typeface="Aptos" panose="020B0004020202020204" pitchFamily="34" charset="0"/>
                <a:cs typeface="Times New Roman" panose="02020603050405020304" pitchFamily="18" charset="0"/>
              </a:rPr>
              <a:t>A concept developed by Lev Vygotsky, social constructivism emphasizes that learners can achieve higher levels of understanding with the help of more knowledgeable others (teachers, peers).</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buSzPts val="1000"/>
              <a:tabLst>
                <a:tab pos="457200" algn="l"/>
              </a:tabLst>
            </a:pPr>
            <a:r>
              <a:rPr lang="en-RW" sz="2400" b="1" dirty="0">
                <a:latin typeface="Times New Roman" panose="02020603050405020304" pitchFamily="18" charset="0"/>
                <a:ea typeface="Aptos" panose="020B0004020202020204" pitchFamily="34" charset="0"/>
                <a:cs typeface="Times New Roman" panose="02020603050405020304" pitchFamily="18" charset="0"/>
              </a:rPr>
              <a:t>Scaffolding: </a:t>
            </a:r>
            <a:r>
              <a:rPr lang="en-RW" sz="2400" dirty="0">
                <a:latin typeface="Times New Roman" panose="02020603050405020304" pitchFamily="18" charset="0"/>
                <a:ea typeface="Aptos" panose="020B0004020202020204" pitchFamily="34" charset="0"/>
                <a:cs typeface="Times New Roman" panose="02020603050405020304" pitchFamily="18" charset="0"/>
              </a:rPr>
              <a:t>The idea that learners are provided with temporary support from more knowledgeable individuals to help them reach higher levels of understanding, which is gradually removed as learners gain competence.</a:t>
            </a:r>
          </a:p>
          <a:p>
            <a:endParaRPr lang="en-RW" dirty="0"/>
          </a:p>
        </p:txBody>
      </p:sp>
    </p:spTree>
    <p:extLst>
      <p:ext uri="{BB962C8B-B14F-4D97-AF65-F5344CB8AC3E}">
        <p14:creationId xmlns:p14="http://schemas.microsoft.com/office/powerpoint/2010/main" val="1819847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13F8-D9DF-F1D8-F44C-04B64583B2C9}"/>
              </a:ext>
            </a:extLst>
          </p:cNvPr>
          <p:cNvSpPr>
            <a:spLocks noGrp="1"/>
          </p:cNvSpPr>
          <p:nvPr>
            <p:ph type="title"/>
          </p:nvPr>
        </p:nvSpPr>
        <p:spPr/>
        <p:txBody>
          <a:bodyPr>
            <a:normAutofit fontScale="90000"/>
          </a:bodyPr>
          <a:lstStyle/>
          <a:p>
            <a:br>
              <a:rPr lang="en-US" b="1" dirty="0">
                <a:latin typeface="Aptos" panose="020B0004020202020204" pitchFamily="34" charset="0"/>
                <a:ea typeface="Aptos" panose="020B0004020202020204" pitchFamily="34" charset="0"/>
                <a:cs typeface="Times New Roman" panose="02020603050405020304" pitchFamily="18" charset="0"/>
              </a:rPr>
            </a:br>
            <a:r>
              <a:rPr lang="en-RW" sz="3200" b="1" dirty="0">
                <a:latin typeface="Aptos" panose="020B0004020202020204" pitchFamily="34" charset="0"/>
                <a:ea typeface="Aptos" panose="020B0004020202020204" pitchFamily="34" charset="0"/>
                <a:cs typeface="Times New Roman" panose="02020603050405020304" pitchFamily="18" charset="0"/>
              </a:rPr>
              <a:t>Key </a:t>
            </a:r>
            <a:r>
              <a:rPr lang="en-RW" sz="3600" b="1" dirty="0">
                <a:latin typeface="Aptos" panose="020B0004020202020204" pitchFamily="34" charset="0"/>
                <a:ea typeface="Aptos" panose="020B0004020202020204" pitchFamily="34" charset="0"/>
                <a:cs typeface="Times New Roman" panose="02020603050405020304" pitchFamily="18" charset="0"/>
              </a:rPr>
              <a:t>theorists of social constructivism</a:t>
            </a:r>
            <a:r>
              <a:rPr lang="en-RW" sz="3200" b="1" dirty="0">
                <a:latin typeface="Aptos" panose="020B0004020202020204" pitchFamily="34" charset="0"/>
                <a:ea typeface="Aptos" panose="020B0004020202020204" pitchFamily="34" charset="0"/>
                <a:cs typeface="Times New Roman" panose="02020603050405020304" pitchFamily="18" charset="0"/>
              </a:rPr>
              <a:t>:</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5E9C6B60-7730-0713-94ED-81876C1373C5}"/>
              </a:ext>
            </a:extLst>
          </p:cNvPr>
          <p:cNvSpPr>
            <a:spLocks noGrp="1"/>
          </p:cNvSpPr>
          <p:nvPr>
            <p:ph idx="1"/>
          </p:nvPr>
        </p:nvSpPr>
        <p:spPr>
          <a:xfrm>
            <a:off x="838200" y="1690688"/>
            <a:ext cx="9534832" cy="4896925"/>
          </a:xfrm>
        </p:spPr>
        <p:txBody>
          <a:bodyPr>
            <a:normAutofit fontScale="47500" lnSpcReduction="20000"/>
          </a:bodyPr>
          <a:lstStyle/>
          <a:p>
            <a:pPr marL="342900" indent="-342900" algn="just">
              <a:lnSpc>
                <a:spcPct val="107000"/>
              </a:lnSpc>
              <a:spcAft>
                <a:spcPts val="800"/>
              </a:spcAft>
              <a:buFont typeface="+mj-lt"/>
              <a:buAutoNum type="arabicPeriod"/>
              <a:tabLst>
                <a:tab pos="457200" algn="l"/>
              </a:tabLst>
            </a:pPr>
            <a:r>
              <a:rPr lang="en-RW" sz="3400" b="1" dirty="0">
                <a:latin typeface="Times New Roman" panose="02020603050405020304" pitchFamily="18" charset="0"/>
                <a:ea typeface="Aptos" panose="020B0004020202020204" pitchFamily="34" charset="0"/>
                <a:cs typeface="Times New Roman" panose="02020603050405020304" pitchFamily="18" charset="0"/>
              </a:rPr>
              <a:t>Lev Vygotsky (1896–1934):</a:t>
            </a:r>
            <a:endParaRPr lang="en-RW" sz="3400" dirty="0">
              <a:latin typeface="Times New Roman" panose="02020603050405020304" pitchFamily="18" charset="0"/>
              <a:ea typeface="Aptos" panose="020B000402020202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sz="3400" dirty="0">
                <a:latin typeface="Times New Roman" panose="02020603050405020304" pitchFamily="18" charset="0"/>
                <a:ea typeface="Aptos" panose="020B0004020202020204" pitchFamily="34" charset="0"/>
                <a:cs typeface="Times New Roman" panose="02020603050405020304" pitchFamily="18" charset="0"/>
              </a:rPr>
              <a:t>Vygotsky is often considered </a:t>
            </a:r>
            <a:r>
              <a:rPr lang="en-RW" sz="3400" b="1" dirty="0">
                <a:latin typeface="Times New Roman" panose="02020603050405020304" pitchFamily="18" charset="0"/>
                <a:ea typeface="Aptos" panose="020B0004020202020204" pitchFamily="34" charset="0"/>
                <a:cs typeface="Times New Roman" panose="02020603050405020304" pitchFamily="18" charset="0"/>
              </a:rPr>
              <a:t>the father of social constructivism</a:t>
            </a:r>
            <a:r>
              <a:rPr lang="en-RW" sz="3400" dirty="0">
                <a:latin typeface="Times New Roman" panose="02020603050405020304" pitchFamily="18" charset="0"/>
                <a:ea typeface="Aptos" panose="020B0004020202020204" pitchFamily="34" charset="0"/>
                <a:cs typeface="Times New Roman" panose="02020603050405020304" pitchFamily="18" charset="0"/>
              </a:rPr>
              <a:t>. He focused on the critical role of social interactions and cultural contexts in cognitive development.</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sz="3400" dirty="0">
                <a:latin typeface="Times New Roman" panose="02020603050405020304" pitchFamily="18" charset="0"/>
                <a:ea typeface="Aptos" panose="020B0004020202020204" pitchFamily="34" charset="0"/>
                <a:cs typeface="Times New Roman" panose="02020603050405020304" pitchFamily="18" charset="0"/>
              </a:rPr>
              <a:t>Key </a:t>
            </a:r>
            <a:r>
              <a:rPr lang="en-US" sz="3400" dirty="0">
                <a:latin typeface="Times New Roman" panose="02020603050405020304" pitchFamily="18" charset="0"/>
                <a:ea typeface="Aptos" panose="020B0004020202020204" pitchFamily="34" charset="0"/>
                <a:cs typeface="Times New Roman" panose="02020603050405020304" pitchFamily="18" charset="0"/>
              </a:rPr>
              <a:t>c</a:t>
            </a:r>
            <a:r>
              <a:rPr lang="en-RW" sz="3400" dirty="0" err="1">
                <a:latin typeface="Times New Roman" panose="02020603050405020304" pitchFamily="18" charset="0"/>
                <a:ea typeface="Aptos" panose="020B0004020202020204" pitchFamily="34" charset="0"/>
                <a:cs typeface="Times New Roman" panose="02020603050405020304" pitchFamily="18" charset="0"/>
              </a:rPr>
              <a:t>ontributions</a:t>
            </a:r>
            <a:r>
              <a:rPr lang="en-RW" sz="3400" dirty="0">
                <a:latin typeface="Times New Roman" panose="02020603050405020304" pitchFamily="18" charset="0"/>
                <a:ea typeface="Aptos" panose="020B0004020202020204" pitchFamily="34" charset="0"/>
                <a:cs typeface="Times New Roman" panose="02020603050405020304" pitchFamily="18" charset="0"/>
              </a:rPr>
              <a:t>:</a:t>
            </a:r>
          </a:p>
          <a:p>
            <a:pPr lvl="2" algn="just">
              <a:lnSpc>
                <a:spcPct val="107000"/>
              </a:lnSpc>
              <a:spcAft>
                <a:spcPts val="800"/>
              </a:spcAft>
              <a:buSzPts val="1000"/>
              <a:buFont typeface="Wingdings" panose="05000000000000000000" pitchFamily="2" charset="2"/>
              <a:buChar char=""/>
              <a:tabLst>
                <a:tab pos="1371600" algn="l"/>
              </a:tabLst>
            </a:pPr>
            <a:r>
              <a:rPr lang="en-RW" sz="3400" dirty="0">
                <a:latin typeface="Times New Roman" panose="02020603050405020304" pitchFamily="18" charset="0"/>
                <a:ea typeface="Aptos" panose="020B0004020202020204" pitchFamily="34" charset="0"/>
                <a:cs typeface="Times New Roman" panose="02020603050405020304" pitchFamily="18" charset="0"/>
              </a:rPr>
              <a:t>Zone of Proximal Development (ZPD): Vygotsky introduced the concept of ZPD, which refers to the difference between what a learner can do independently and what they can do with assistance from more knowledgeable individuals (teachers, peers).</a:t>
            </a:r>
          </a:p>
          <a:p>
            <a:pPr lvl="2" algn="just">
              <a:lnSpc>
                <a:spcPct val="107000"/>
              </a:lnSpc>
              <a:spcAft>
                <a:spcPts val="800"/>
              </a:spcAft>
              <a:buSzPts val="1000"/>
              <a:buFont typeface="Wingdings" panose="05000000000000000000" pitchFamily="2" charset="2"/>
              <a:buChar char=""/>
              <a:tabLst>
                <a:tab pos="1371600" algn="l"/>
              </a:tabLst>
            </a:pPr>
            <a:r>
              <a:rPr lang="en-RW" sz="3400" dirty="0">
                <a:latin typeface="Times New Roman" panose="02020603050405020304" pitchFamily="18" charset="0"/>
                <a:ea typeface="Aptos" panose="020B0004020202020204" pitchFamily="34" charset="0"/>
                <a:cs typeface="Times New Roman" panose="02020603050405020304" pitchFamily="18" charset="0"/>
              </a:rPr>
              <a:t>Scaffolding: This concept involves providing temporary support to learners as they work through challenges, which is gradually removed as they gain competence.</a:t>
            </a:r>
          </a:p>
          <a:p>
            <a:pPr lvl="2" algn="just">
              <a:lnSpc>
                <a:spcPct val="107000"/>
              </a:lnSpc>
              <a:spcAft>
                <a:spcPts val="800"/>
              </a:spcAft>
              <a:buSzPts val="1000"/>
              <a:buFont typeface="Wingdings" panose="05000000000000000000" pitchFamily="2" charset="2"/>
              <a:buChar char=""/>
              <a:tabLst>
                <a:tab pos="1371600" algn="l"/>
              </a:tabLst>
            </a:pPr>
            <a:r>
              <a:rPr lang="en-RW" sz="3400" dirty="0">
                <a:latin typeface="Times New Roman" panose="02020603050405020304" pitchFamily="18" charset="0"/>
                <a:ea typeface="Aptos" panose="020B0004020202020204" pitchFamily="34" charset="0"/>
                <a:cs typeface="Times New Roman" panose="02020603050405020304" pitchFamily="18" charset="0"/>
              </a:rPr>
              <a:t>Cultural-</a:t>
            </a:r>
            <a:r>
              <a:rPr lang="en-US" sz="3400" dirty="0">
                <a:latin typeface="Times New Roman" panose="02020603050405020304" pitchFamily="18" charset="0"/>
                <a:ea typeface="Aptos" panose="020B0004020202020204" pitchFamily="34" charset="0"/>
                <a:cs typeface="Times New Roman" panose="02020603050405020304" pitchFamily="18" charset="0"/>
              </a:rPr>
              <a:t>h</a:t>
            </a:r>
            <a:r>
              <a:rPr lang="en-RW" sz="3400" dirty="0" err="1">
                <a:latin typeface="Times New Roman" panose="02020603050405020304" pitchFamily="18" charset="0"/>
                <a:ea typeface="Aptos" panose="020B0004020202020204" pitchFamily="34" charset="0"/>
                <a:cs typeface="Times New Roman" panose="02020603050405020304" pitchFamily="18" charset="0"/>
              </a:rPr>
              <a:t>istorical</a:t>
            </a:r>
            <a:r>
              <a:rPr lang="en-RW" sz="3400" dirty="0">
                <a:latin typeface="Times New Roman" panose="02020603050405020304" pitchFamily="18" charset="0"/>
                <a:ea typeface="Aptos" panose="020B0004020202020204" pitchFamily="34" charset="0"/>
                <a:cs typeface="Times New Roman" panose="02020603050405020304" pitchFamily="18" charset="0"/>
              </a:rPr>
              <a:t> </a:t>
            </a:r>
            <a:r>
              <a:rPr lang="en-US" sz="3400" dirty="0">
                <a:latin typeface="Times New Roman" panose="02020603050405020304" pitchFamily="18" charset="0"/>
                <a:ea typeface="Aptos" panose="020B0004020202020204" pitchFamily="34" charset="0"/>
                <a:cs typeface="Times New Roman" panose="02020603050405020304" pitchFamily="18" charset="0"/>
              </a:rPr>
              <a:t>t</a:t>
            </a:r>
            <a:r>
              <a:rPr lang="en-RW" sz="3400" dirty="0" err="1">
                <a:latin typeface="Times New Roman" panose="02020603050405020304" pitchFamily="18" charset="0"/>
                <a:ea typeface="Aptos" panose="020B0004020202020204" pitchFamily="34" charset="0"/>
                <a:cs typeface="Times New Roman" panose="02020603050405020304" pitchFamily="18" charset="0"/>
              </a:rPr>
              <a:t>heory</a:t>
            </a:r>
            <a:r>
              <a:rPr lang="en-RW" sz="3400" dirty="0">
                <a:latin typeface="Times New Roman" panose="02020603050405020304" pitchFamily="18" charset="0"/>
                <a:ea typeface="Aptos" panose="020B0004020202020204" pitchFamily="34" charset="0"/>
                <a:cs typeface="Times New Roman" panose="02020603050405020304" pitchFamily="18" charset="0"/>
              </a:rPr>
              <a:t>: Vygotsky argued that cognitive development is deeply influenced by the social and cultural environment, including language and tools provided by society.</a:t>
            </a:r>
          </a:p>
          <a:p>
            <a:pPr lvl="2" algn="just">
              <a:lnSpc>
                <a:spcPct val="107000"/>
              </a:lnSpc>
              <a:spcAft>
                <a:spcPts val="800"/>
              </a:spcAft>
              <a:buSzPts val="1000"/>
              <a:buFont typeface="Wingdings" panose="05000000000000000000" pitchFamily="2" charset="2"/>
              <a:buChar char=""/>
              <a:tabLst>
                <a:tab pos="1371600" algn="l"/>
              </a:tabLst>
            </a:pPr>
            <a:r>
              <a:rPr lang="en-RW" sz="3400" dirty="0">
                <a:latin typeface="Times New Roman" panose="02020603050405020304" pitchFamily="18" charset="0"/>
                <a:ea typeface="Aptos" panose="020B0004020202020204" pitchFamily="34" charset="0"/>
                <a:cs typeface="Times New Roman" panose="02020603050405020304" pitchFamily="18" charset="0"/>
              </a:rPr>
              <a:t>Social </a:t>
            </a:r>
            <a:r>
              <a:rPr lang="en-US" sz="3400" dirty="0" err="1">
                <a:latin typeface="Times New Roman" panose="02020603050405020304" pitchFamily="18" charset="0"/>
                <a:ea typeface="Aptos" panose="020B0004020202020204" pitchFamily="34" charset="0"/>
                <a:cs typeface="Times New Roman" panose="02020603050405020304" pitchFamily="18" charset="0"/>
              </a:rPr>
              <a:t>i</a:t>
            </a:r>
            <a:r>
              <a:rPr lang="en-RW" sz="3400" dirty="0" err="1">
                <a:latin typeface="Times New Roman" panose="02020603050405020304" pitchFamily="18" charset="0"/>
                <a:ea typeface="Aptos" panose="020B0004020202020204" pitchFamily="34" charset="0"/>
                <a:cs typeface="Times New Roman" panose="02020603050405020304" pitchFamily="18" charset="0"/>
              </a:rPr>
              <a:t>nteraction</a:t>
            </a:r>
            <a:r>
              <a:rPr lang="en-RW" sz="3400" dirty="0">
                <a:latin typeface="Times New Roman" panose="02020603050405020304" pitchFamily="18" charset="0"/>
                <a:ea typeface="Aptos" panose="020B0004020202020204" pitchFamily="34" charset="0"/>
                <a:cs typeface="Times New Roman" panose="02020603050405020304" pitchFamily="18" charset="0"/>
              </a:rPr>
              <a:t> and </a:t>
            </a:r>
            <a:r>
              <a:rPr lang="en-US" sz="3400" dirty="0">
                <a:latin typeface="Times New Roman" panose="02020603050405020304" pitchFamily="18" charset="0"/>
                <a:ea typeface="Aptos" panose="020B0004020202020204" pitchFamily="34" charset="0"/>
                <a:cs typeface="Times New Roman" panose="02020603050405020304" pitchFamily="18" charset="0"/>
              </a:rPr>
              <a:t>l</a:t>
            </a:r>
            <a:r>
              <a:rPr lang="en-RW" sz="3400" dirty="0" err="1">
                <a:latin typeface="Times New Roman" panose="02020603050405020304" pitchFamily="18" charset="0"/>
                <a:ea typeface="Aptos" panose="020B0004020202020204" pitchFamily="34" charset="0"/>
                <a:cs typeface="Times New Roman" panose="02020603050405020304" pitchFamily="18" charset="0"/>
              </a:rPr>
              <a:t>anguage</a:t>
            </a:r>
            <a:r>
              <a:rPr lang="en-RW" sz="3400" dirty="0">
                <a:latin typeface="Times New Roman" panose="02020603050405020304" pitchFamily="18" charset="0"/>
                <a:ea typeface="Aptos" panose="020B0004020202020204" pitchFamily="34" charset="0"/>
                <a:cs typeface="Times New Roman" panose="02020603050405020304" pitchFamily="18" charset="0"/>
              </a:rPr>
              <a:t>: Vygotsky emphasized the role of language and social dialogue in cognitive development, arguing that learning is fundamentally a social activity.</a:t>
            </a:r>
          </a:p>
          <a:p>
            <a:endParaRPr lang="en-RW" dirty="0"/>
          </a:p>
        </p:txBody>
      </p:sp>
    </p:spTree>
    <p:extLst>
      <p:ext uri="{BB962C8B-B14F-4D97-AF65-F5344CB8AC3E}">
        <p14:creationId xmlns:p14="http://schemas.microsoft.com/office/powerpoint/2010/main" val="1776438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84B0-65B6-D15A-7F74-640A5BA9B5A5}"/>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Theorists of Social Constructivism:</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4756D670-B031-1DF8-E1F1-8B06AEFE886D}"/>
              </a:ext>
            </a:extLst>
          </p:cNvPr>
          <p:cNvSpPr>
            <a:spLocks noGrp="1"/>
          </p:cNvSpPr>
          <p:nvPr>
            <p:ph idx="1"/>
          </p:nvPr>
        </p:nvSpPr>
        <p:spPr>
          <a:xfrm>
            <a:off x="838199" y="1600200"/>
            <a:ext cx="10006781" cy="5257800"/>
          </a:xfrm>
        </p:spPr>
        <p:txBody>
          <a:bodyPr/>
          <a:lstStyle/>
          <a:p>
            <a:pPr marL="0" indent="0" algn="just">
              <a:lnSpc>
                <a:spcPct val="107000"/>
              </a:lnSpc>
              <a:spcAft>
                <a:spcPts val="800"/>
              </a:spcAft>
              <a:buNone/>
              <a:tabLst>
                <a:tab pos="457200" algn="l"/>
              </a:tabLst>
            </a:pPr>
            <a:r>
              <a:rPr lang="en-US" sz="2400" b="1" dirty="0">
                <a:latin typeface="Aptos" panose="020B0004020202020204" pitchFamily="34" charset="0"/>
                <a:ea typeface="Aptos" panose="020B0004020202020204" pitchFamily="34" charset="0"/>
                <a:cs typeface="Times New Roman" panose="02020603050405020304" pitchFamily="18" charset="0"/>
              </a:rPr>
              <a:t>2. </a:t>
            </a:r>
            <a:r>
              <a:rPr lang="en-RW" sz="2400" b="1" dirty="0">
                <a:latin typeface="Times New Roman" panose="02020603050405020304" pitchFamily="18" charset="0"/>
                <a:ea typeface="Aptos" panose="020B0004020202020204" pitchFamily="34" charset="0"/>
                <a:cs typeface="Times New Roman" panose="02020603050405020304" pitchFamily="18" charset="0"/>
              </a:rPr>
              <a:t>Jerome Bruner (1915–2016):</a:t>
            </a:r>
            <a:endParaRPr lang="en-RW" sz="2400" dirty="0">
              <a:latin typeface="Times New Roman" panose="02020603050405020304" pitchFamily="18" charset="0"/>
              <a:ea typeface="Aptos" panose="020B000402020202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Bruner's work bridges both constructivism and social constructivism. </a:t>
            </a: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He extended Vygotsky's ideas and focused on how social interactions can support learning.</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Times New Roman" panose="02020603050405020304" pitchFamily="18" charset="0"/>
                <a:ea typeface="Aptos" panose="020B0004020202020204" pitchFamily="34" charset="0"/>
                <a:cs typeface="Times New Roman" panose="02020603050405020304" pitchFamily="18" charset="0"/>
              </a:rPr>
              <a:t>Key </a:t>
            </a:r>
            <a:r>
              <a:rPr lang="en-US" dirty="0">
                <a:latin typeface="Times New Roman" panose="02020603050405020304" pitchFamily="18" charset="0"/>
                <a:ea typeface="Aptos" panose="020B0004020202020204" pitchFamily="34" charset="0"/>
                <a:cs typeface="Times New Roman" panose="02020603050405020304" pitchFamily="18" charset="0"/>
              </a:rPr>
              <a:t>c</a:t>
            </a:r>
            <a:r>
              <a:rPr lang="en-RW" dirty="0" err="1">
                <a:latin typeface="Times New Roman" panose="02020603050405020304" pitchFamily="18" charset="0"/>
                <a:ea typeface="Aptos" panose="020B0004020202020204" pitchFamily="34" charset="0"/>
                <a:cs typeface="Times New Roman" panose="02020603050405020304" pitchFamily="18" charset="0"/>
              </a:rPr>
              <a:t>ontributions</a:t>
            </a:r>
            <a:r>
              <a:rPr lang="en-RW" dirty="0">
                <a:latin typeface="Times New Roman" panose="02020603050405020304" pitchFamily="18" charset="0"/>
                <a:ea typeface="Aptos" panose="020B0004020202020204" pitchFamily="34" charset="0"/>
                <a:cs typeface="Times New Roman" panose="02020603050405020304" pitchFamily="18" charset="0"/>
              </a:rPr>
              <a:t> (in Social Constructivism):</a:t>
            </a:r>
          </a:p>
          <a:p>
            <a:pPr lvl="2" algn="just">
              <a:lnSpc>
                <a:spcPct val="107000"/>
              </a:lnSpc>
              <a:spcAft>
                <a:spcPts val="800"/>
              </a:spcAft>
              <a:buSzPts val="1000"/>
              <a:buFont typeface="Wingdings" panose="05000000000000000000" pitchFamily="2" charset="2"/>
              <a:buChar char=""/>
              <a:tabLst>
                <a:tab pos="1371600" algn="l"/>
              </a:tabLst>
            </a:pPr>
            <a:r>
              <a:rPr lang="en-RW" sz="2400" dirty="0">
                <a:effectLst/>
                <a:latin typeface="Times New Roman" panose="02020603050405020304" pitchFamily="18" charset="0"/>
                <a:ea typeface="Aptos" panose="020B0004020202020204" pitchFamily="34" charset="0"/>
                <a:cs typeface="Times New Roman" panose="02020603050405020304" pitchFamily="18" charset="0"/>
              </a:rPr>
              <a:t>Bruner’s ideas on scaffolding are highly influential in social constructivism, as they stress how more experienced individuals (e.g., teachers, peers) can provide temporary support to help learners reach higher levels of understanding.</a:t>
            </a:r>
          </a:p>
          <a:p>
            <a:endParaRPr lang="en-RW" dirty="0"/>
          </a:p>
        </p:txBody>
      </p:sp>
    </p:spTree>
    <p:extLst>
      <p:ext uri="{BB962C8B-B14F-4D97-AF65-F5344CB8AC3E}">
        <p14:creationId xmlns:p14="http://schemas.microsoft.com/office/powerpoint/2010/main" val="23104858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F60F-C23F-BEF0-2907-ED60CDA7A233}"/>
              </a:ext>
            </a:extLst>
          </p:cNvPr>
          <p:cNvSpPr>
            <a:spLocks noGrp="1"/>
          </p:cNvSpPr>
          <p:nvPr>
            <p:ph type="title"/>
          </p:nvPr>
        </p:nvSpPr>
        <p:spPr/>
        <p:txBody>
          <a:bodyPr>
            <a:normAutofit/>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a:t>
            </a:r>
            <a:r>
              <a:rPr lang="en-RW" sz="3200" b="1" dirty="0">
                <a:latin typeface="Times New Roman" panose="02020603050405020304" pitchFamily="18" charset="0"/>
                <a:ea typeface="Aptos" panose="020B0004020202020204" pitchFamily="34" charset="0"/>
                <a:cs typeface="Times New Roman" panose="02020603050405020304" pitchFamily="18" charset="0"/>
              </a:rPr>
              <a:t>theorists of social constructivism</a:t>
            </a:r>
            <a:r>
              <a:rPr lang="en-RW" sz="3200" b="1" dirty="0">
                <a:latin typeface="Aptos" panose="020B0004020202020204" pitchFamily="34" charset="0"/>
                <a:ea typeface="Aptos" panose="020B0004020202020204" pitchFamily="34" charset="0"/>
                <a:cs typeface="Times New Roman" panose="02020603050405020304" pitchFamily="18" charset="0"/>
              </a:rPr>
              <a:t>:</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65532D64-8524-FCE1-7637-7740770DD932}"/>
              </a:ext>
            </a:extLst>
          </p:cNvPr>
          <p:cNvSpPr>
            <a:spLocks noGrp="1"/>
          </p:cNvSpPr>
          <p:nvPr>
            <p:ph idx="1"/>
          </p:nvPr>
        </p:nvSpPr>
        <p:spPr>
          <a:xfrm>
            <a:off x="838200" y="1347019"/>
            <a:ext cx="9987116" cy="5434781"/>
          </a:xfrm>
        </p:spPr>
        <p:txBody>
          <a:bodyPr>
            <a:normAutofit/>
          </a:bodyPr>
          <a:lstStyle/>
          <a:p>
            <a:pPr marL="0" indent="0" algn="just">
              <a:lnSpc>
                <a:spcPct val="107000"/>
              </a:lnSpc>
              <a:spcAft>
                <a:spcPts val="800"/>
              </a:spcAft>
              <a:buNone/>
              <a:tabLst>
                <a:tab pos="457200" algn="l"/>
              </a:tabLst>
            </a:pPr>
            <a:r>
              <a:rPr lang="en-US" sz="2400" b="1" dirty="0">
                <a:latin typeface="Aptos" panose="020B0004020202020204" pitchFamily="34" charset="0"/>
                <a:ea typeface="Aptos" panose="020B0004020202020204" pitchFamily="34" charset="0"/>
                <a:cs typeface="Times New Roman" panose="02020603050405020304" pitchFamily="18" charset="0"/>
              </a:rPr>
              <a:t>3. </a:t>
            </a:r>
            <a:r>
              <a:rPr lang="en-RW" sz="2400" b="1" dirty="0">
                <a:latin typeface="Aptos" panose="020B0004020202020204" pitchFamily="34" charset="0"/>
                <a:ea typeface="Aptos" panose="020B0004020202020204" pitchFamily="34" charset="0"/>
                <a:cs typeface="Times New Roman" panose="02020603050405020304" pitchFamily="18" charset="0"/>
              </a:rPr>
              <a:t>Albert Bandura (1925–2021):</a:t>
            </a:r>
            <a:endParaRPr lang="en-RW" sz="2400" dirty="0">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Aptos" panose="020B0004020202020204" pitchFamily="34" charset="0"/>
                <a:ea typeface="Aptos" panose="020B0004020202020204" pitchFamily="34" charset="0"/>
                <a:cs typeface="Times New Roman" panose="02020603050405020304" pitchFamily="18" charset="0"/>
              </a:rPr>
              <a:t>While not strictly a "social constructivist" in the same sense as Vygotsky, Bandura’s social learning theory greatly influenced social constructivist thought by emphasizing the role of observational learning, imitation, and </a:t>
            </a:r>
            <a:r>
              <a:rPr lang="en-RW" dirty="0" err="1">
                <a:latin typeface="Aptos" panose="020B0004020202020204" pitchFamily="34" charset="0"/>
                <a:ea typeface="Aptos" panose="020B0004020202020204" pitchFamily="34" charset="0"/>
                <a:cs typeface="Times New Roman" panose="02020603050405020304" pitchFamily="18" charset="0"/>
              </a:rPr>
              <a:t>modeling</a:t>
            </a:r>
            <a:r>
              <a:rPr lang="en-RW" dirty="0">
                <a:latin typeface="Aptos" panose="020B0004020202020204" pitchFamily="34" charset="0"/>
                <a:ea typeface="Aptos" panose="020B0004020202020204" pitchFamily="34" charset="0"/>
                <a:cs typeface="Times New Roman" panose="02020603050405020304" pitchFamily="18" charset="0"/>
              </a:rPr>
              <a:t> in the learning process.</a:t>
            </a:r>
          </a:p>
          <a:p>
            <a:pPr marL="742950" lvl="1" indent="-285750" algn="just">
              <a:lnSpc>
                <a:spcPct val="107000"/>
              </a:lnSpc>
              <a:spcAft>
                <a:spcPts val="800"/>
              </a:spcAft>
              <a:buSzPts val="1000"/>
              <a:buFont typeface="Courier New" panose="02070309020205020404" pitchFamily="49" charset="0"/>
              <a:buChar char="o"/>
              <a:tabLst>
                <a:tab pos="914400" algn="l"/>
              </a:tabLst>
            </a:pPr>
            <a:r>
              <a:rPr lang="en-RW" dirty="0">
                <a:latin typeface="Aptos" panose="020B0004020202020204" pitchFamily="34" charset="0"/>
                <a:ea typeface="Aptos" panose="020B0004020202020204" pitchFamily="34" charset="0"/>
                <a:cs typeface="Times New Roman" panose="02020603050405020304" pitchFamily="18" charset="0"/>
              </a:rPr>
              <a:t>Key </a:t>
            </a:r>
            <a:r>
              <a:rPr lang="en-US" dirty="0">
                <a:latin typeface="Aptos" panose="020B0004020202020204" pitchFamily="34" charset="0"/>
                <a:ea typeface="Aptos" panose="020B0004020202020204" pitchFamily="34" charset="0"/>
                <a:cs typeface="Times New Roman" panose="02020603050405020304" pitchFamily="18" charset="0"/>
              </a:rPr>
              <a:t>c</a:t>
            </a:r>
            <a:r>
              <a:rPr lang="en-RW" dirty="0" err="1">
                <a:latin typeface="Aptos" panose="020B0004020202020204" pitchFamily="34" charset="0"/>
                <a:ea typeface="Aptos" panose="020B0004020202020204" pitchFamily="34" charset="0"/>
                <a:cs typeface="Times New Roman" panose="02020603050405020304" pitchFamily="18" charset="0"/>
              </a:rPr>
              <a:t>ontributions</a:t>
            </a:r>
            <a:r>
              <a:rPr lang="en-RW" dirty="0">
                <a:latin typeface="Aptos" panose="020B0004020202020204" pitchFamily="34" charset="0"/>
                <a:ea typeface="Aptos" panose="020B0004020202020204" pitchFamily="34" charset="0"/>
                <a:cs typeface="Times New Roman" panose="02020603050405020304" pitchFamily="18" charset="0"/>
              </a:rPr>
              <a:t>:</a:t>
            </a:r>
          </a:p>
          <a:p>
            <a:pPr lvl="2" algn="just">
              <a:lnSpc>
                <a:spcPct val="107000"/>
              </a:lnSpc>
              <a:spcAft>
                <a:spcPts val="800"/>
              </a:spcAft>
              <a:buSzPts val="1000"/>
              <a:buFont typeface="Wingdings" panose="05000000000000000000" pitchFamily="2" charset="2"/>
              <a:buChar char=""/>
              <a:tabLst>
                <a:tab pos="1371600" algn="l"/>
              </a:tabLst>
            </a:pPr>
            <a:r>
              <a:rPr lang="en-RW" sz="2400" dirty="0">
                <a:latin typeface="Aptos" panose="020B0004020202020204" pitchFamily="34" charset="0"/>
                <a:ea typeface="Aptos" panose="020B0004020202020204" pitchFamily="34" charset="0"/>
                <a:cs typeface="Times New Roman" panose="02020603050405020304" pitchFamily="18" charset="0"/>
              </a:rPr>
              <a:t>Social Learning Theory: Bandura's theory posits that people learn from one another through observation, imitation, and </a:t>
            </a:r>
            <a:r>
              <a:rPr lang="en-RW" sz="2400" dirty="0" err="1">
                <a:latin typeface="Aptos" panose="020B0004020202020204" pitchFamily="34" charset="0"/>
                <a:ea typeface="Aptos" panose="020B0004020202020204" pitchFamily="34" charset="0"/>
                <a:cs typeface="Times New Roman" panose="02020603050405020304" pitchFamily="18" charset="0"/>
              </a:rPr>
              <a:t>modeling</a:t>
            </a:r>
            <a:r>
              <a:rPr lang="en-RW" sz="2400" dirty="0">
                <a:latin typeface="Aptos" panose="020B0004020202020204" pitchFamily="34" charset="0"/>
                <a:ea typeface="Aptos" panose="020B0004020202020204" pitchFamily="34" charset="0"/>
                <a:cs typeface="Times New Roman" panose="02020603050405020304" pitchFamily="18" charset="0"/>
              </a:rPr>
              <a:t>.</a:t>
            </a:r>
          </a:p>
          <a:p>
            <a:pPr lvl="2" algn="just">
              <a:lnSpc>
                <a:spcPct val="107000"/>
              </a:lnSpc>
              <a:spcAft>
                <a:spcPts val="800"/>
              </a:spcAft>
              <a:buSzPts val="1000"/>
              <a:buFont typeface="Wingdings" panose="05000000000000000000" pitchFamily="2" charset="2"/>
              <a:buChar char=""/>
              <a:tabLst>
                <a:tab pos="1371600" algn="l"/>
              </a:tabLst>
            </a:pPr>
            <a:r>
              <a:rPr lang="en-RW" sz="2400" dirty="0">
                <a:latin typeface="Aptos" panose="020B0004020202020204" pitchFamily="34" charset="0"/>
                <a:ea typeface="Aptos" panose="020B0004020202020204" pitchFamily="34" charset="0"/>
                <a:cs typeface="Times New Roman" panose="02020603050405020304" pitchFamily="18" charset="0"/>
              </a:rPr>
              <a:t>Self-Efficacy: He emphasized the role of self-efficacy, or the belief in one’s ability to succeed, in learning and motivation.</a:t>
            </a:r>
          </a:p>
          <a:p>
            <a:endParaRPr lang="en-RW" sz="2400" dirty="0"/>
          </a:p>
        </p:txBody>
      </p:sp>
    </p:spTree>
    <p:extLst>
      <p:ext uri="{BB962C8B-B14F-4D97-AF65-F5344CB8AC3E}">
        <p14:creationId xmlns:p14="http://schemas.microsoft.com/office/powerpoint/2010/main" val="1391760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98EE-216D-E5E5-33E0-5BF2AE0621E6}"/>
              </a:ext>
            </a:extLst>
          </p:cNvPr>
          <p:cNvSpPr>
            <a:spLocks noGrp="1"/>
          </p:cNvSpPr>
          <p:nvPr>
            <p:ph type="title"/>
          </p:nvPr>
        </p:nvSpPr>
        <p:spPr/>
        <p:txBody>
          <a:bodyPr>
            <a:noAutofit/>
          </a:bodyPr>
          <a:lstStyle/>
          <a:p>
            <a:pPr algn="ctr"/>
            <a:r>
              <a:rPr lang="en-US" sz="3200" b="1" dirty="0">
                <a:latin typeface="Aptos" panose="020B0004020202020204" pitchFamily="34" charset="0"/>
                <a:ea typeface="Aptos" panose="020B0004020202020204" pitchFamily="34" charset="0"/>
                <a:cs typeface="Times New Roman" panose="02020603050405020304" pitchFamily="18" charset="0"/>
              </a:rPr>
              <a:t>A</a:t>
            </a:r>
            <a:r>
              <a:rPr lang="en-RW" sz="3200" b="1" dirty="0" err="1">
                <a:latin typeface="Aptos" panose="020B0004020202020204" pitchFamily="34" charset="0"/>
                <a:ea typeface="Aptos" panose="020B0004020202020204" pitchFamily="34" charset="0"/>
                <a:cs typeface="Times New Roman" panose="02020603050405020304" pitchFamily="18" charset="0"/>
              </a:rPr>
              <a:t>pplication</a:t>
            </a:r>
            <a:r>
              <a:rPr lang="en-RW" sz="3200" b="1" dirty="0">
                <a:latin typeface="Aptos" panose="020B0004020202020204" pitchFamily="34" charset="0"/>
                <a:ea typeface="Aptos" panose="020B0004020202020204" pitchFamily="34" charset="0"/>
                <a:cs typeface="Times New Roman" panose="02020603050405020304" pitchFamily="18" charset="0"/>
              </a:rPr>
              <a:t> of social constructivism in the classroom contexts</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CF62331B-3923-4351-B20A-6C44EC2634D2}"/>
              </a:ext>
            </a:extLst>
          </p:cNvPr>
          <p:cNvSpPr>
            <a:spLocks noGrp="1"/>
          </p:cNvSpPr>
          <p:nvPr>
            <p:ph idx="1"/>
          </p:nvPr>
        </p:nvSpPr>
        <p:spPr/>
        <p:txBody>
          <a:bodyPr/>
          <a:lstStyle/>
          <a:p>
            <a:pPr algn="just"/>
            <a:r>
              <a:rPr lang="en-RW" sz="2400" dirty="0">
                <a:latin typeface="Times New Roman" panose="02020603050405020304" pitchFamily="18" charset="0"/>
                <a:ea typeface="Aptos" panose="020B0004020202020204" pitchFamily="34" charset="0"/>
                <a:cs typeface="Times New Roman" panose="02020603050405020304" pitchFamily="18" charset="0"/>
              </a:rPr>
              <a:t>The application of social constructivism in classroom contexts focuses on fostering an environment where learning is seen as </a:t>
            </a:r>
            <a:r>
              <a:rPr lang="en-RW" sz="2400" b="1" dirty="0">
                <a:latin typeface="Times New Roman" panose="02020603050405020304" pitchFamily="18" charset="0"/>
                <a:ea typeface="Aptos" panose="020B0004020202020204" pitchFamily="34" charset="0"/>
                <a:cs typeface="Times New Roman" panose="02020603050405020304" pitchFamily="18" charset="0"/>
              </a:rPr>
              <a:t>a collaborative process</a:t>
            </a:r>
            <a:r>
              <a:rPr lang="en-RW" sz="2400" dirty="0">
                <a:latin typeface="Times New Roman" panose="02020603050405020304" pitchFamily="18" charset="0"/>
                <a:ea typeface="Aptos" panose="020B0004020202020204" pitchFamily="34" charset="0"/>
                <a:cs typeface="Times New Roman" panose="02020603050405020304" pitchFamily="18" charset="0"/>
              </a:rPr>
              <a:t>, emphasizing social interaction, cultural context, and active engagement.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r>
              <a:rPr lang="en-RW" sz="2400" dirty="0">
                <a:latin typeface="Times New Roman" panose="02020603050405020304" pitchFamily="18" charset="0"/>
                <a:ea typeface="Aptos" panose="020B0004020202020204" pitchFamily="34" charset="0"/>
                <a:cs typeface="Times New Roman" panose="02020603050405020304" pitchFamily="18" charset="0"/>
              </a:rPr>
              <a:t>Teachers who use social constructivist approaches prioritize </a:t>
            </a:r>
            <a:r>
              <a:rPr lang="en-RW" sz="2400" b="1" dirty="0">
                <a:latin typeface="Times New Roman" panose="02020603050405020304" pitchFamily="18" charset="0"/>
                <a:ea typeface="Aptos" panose="020B0004020202020204" pitchFamily="34" charset="0"/>
                <a:cs typeface="Times New Roman" panose="02020603050405020304" pitchFamily="18" charset="0"/>
              </a:rPr>
              <a:t>student-</a:t>
            </a:r>
            <a:r>
              <a:rPr lang="en-RW" sz="2400" b="1" dirty="0" err="1">
                <a:latin typeface="Times New Roman" panose="02020603050405020304" pitchFamily="18" charset="0"/>
                <a:ea typeface="Aptos" panose="020B0004020202020204" pitchFamily="34" charset="0"/>
                <a:cs typeface="Times New Roman" panose="02020603050405020304" pitchFamily="18" charset="0"/>
              </a:rPr>
              <a:t>centered</a:t>
            </a:r>
            <a:r>
              <a:rPr lang="en-RW" sz="2400" b="1" dirty="0">
                <a:latin typeface="Times New Roman" panose="02020603050405020304" pitchFamily="18" charset="0"/>
                <a:ea typeface="Aptos" panose="020B0004020202020204" pitchFamily="34" charset="0"/>
                <a:cs typeface="Times New Roman" panose="02020603050405020304" pitchFamily="18" charset="0"/>
              </a:rPr>
              <a:t> learning</a:t>
            </a:r>
            <a:r>
              <a:rPr lang="en-RW" sz="2400" dirty="0">
                <a:latin typeface="Times New Roman" panose="02020603050405020304" pitchFamily="18" charset="0"/>
                <a:ea typeface="Aptos" panose="020B0004020202020204" pitchFamily="34" charset="0"/>
                <a:cs typeface="Times New Roman" panose="02020603050405020304" pitchFamily="18" charset="0"/>
              </a:rPr>
              <a:t>, where learners build knowledge together and learn through real-world, meaningful interactions.</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400" dirty="0">
                <a:latin typeface="Times New Roman" panose="02020603050405020304" pitchFamily="18" charset="0"/>
                <a:ea typeface="Aptos" panose="020B0004020202020204" pitchFamily="34" charset="0"/>
                <a:cs typeface="Times New Roman" panose="02020603050405020304" pitchFamily="18" charset="0"/>
              </a:rPr>
              <a:t>There </a:t>
            </a:r>
            <a:r>
              <a:rPr lang="en-RW" sz="2400" dirty="0">
                <a:latin typeface="Times New Roman" panose="02020603050405020304" pitchFamily="18" charset="0"/>
                <a:ea typeface="Aptos" panose="020B0004020202020204" pitchFamily="34" charset="0"/>
                <a:cs typeface="Times New Roman" panose="02020603050405020304" pitchFamily="18" charset="0"/>
              </a:rPr>
              <a:t>are </a:t>
            </a:r>
            <a:r>
              <a:rPr lang="en-RW" sz="2400" b="1" dirty="0">
                <a:latin typeface="Times New Roman" panose="02020603050405020304" pitchFamily="18" charset="0"/>
                <a:ea typeface="Aptos" panose="020B0004020202020204" pitchFamily="34" charset="0"/>
                <a:cs typeface="Times New Roman" panose="02020603050405020304" pitchFamily="18" charset="0"/>
              </a:rPr>
              <a:t>several key ways </a:t>
            </a:r>
            <a:r>
              <a:rPr lang="en-RW" sz="2400" dirty="0">
                <a:latin typeface="Times New Roman" panose="02020603050405020304" pitchFamily="18" charset="0"/>
                <a:ea typeface="Aptos" panose="020B0004020202020204" pitchFamily="34" charset="0"/>
                <a:cs typeface="Times New Roman" panose="02020603050405020304" pitchFamily="18" charset="0"/>
              </a:rPr>
              <a:t>in which social constructivism can be applied in the classroom:</a:t>
            </a:r>
          </a:p>
          <a:p>
            <a:endParaRPr lang="en-RW" sz="2400" dirty="0"/>
          </a:p>
        </p:txBody>
      </p:sp>
    </p:spTree>
    <p:extLst>
      <p:ext uri="{BB962C8B-B14F-4D97-AF65-F5344CB8AC3E}">
        <p14:creationId xmlns:p14="http://schemas.microsoft.com/office/powerpoint/2010/main" val="30897512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A066-0B36-571D-541E-A376363EE810}"/>
              </a:ext>
            </a:extLst>
          </p:cNvPr>
          <p:cNvSpPr>
            <a:spLocks noGrp="1"/>
          </p:cNvSpPr>
          <p:nvPr>
            <p:ph type="title"/>
          </p:nvPr>
        </p:nvSpPr>
        <p:spPr/>
        <p:txBody>
          <a:bodyPr/>
          <a:lstStyle/>
          <a:p>
            <a:r>
              <a:rPr lang="en-US" sz="3200" b="1" dirty="0">
                <a:latin typeface="Aptos" panose="020B0004020202020204" pitchFamily="34" charset="0"/>
                <a:ea typeface="Aptos" panose="020B0004020202020204" pitchFamily="34" charset="0"/>
                <a:cs typeface="Times New Roman" panose="02020603050405020304" pitchFamily="18" charset="0"/>
              </a:rPr>
              <a:t>A</a:t>
            </a:r>
            <a:r>
              <a:rPr lang="en-RW" sz="3200" b="1" dirty="0" err="1">
                <a:latin typeface="Aptos" panose="020B0004020202020204" pitchFamily="34" charset="0"/>
                <a:ea typeface="Aptos" panose="020B0004020202020204" pitchFamily="34" charset="0"/>
                <a:cs typeface="Times New Roman" panose="02020603050405020304" pitchFamily="18" charset="0"/>
              </a:rPr>
              <a:t>pplication</a:t>
            </a:r>
            <a:r>
              <a:rPr lang="en-RW" sz="3200" b="1" dirty="0">
                <a:latin typeface="Aptos" panose="020B0004020202020204" pitchFamily="34" charset="0"/>
                <a:ea typeface="Aptos" panose="020B0004020202020204" pitchFamily="34" charset="0"/>
                <a:cs typeface="Times New Roman" panose="02020603050405020304" pitchFamily="18" charset="0"/>
              </a:rPr>
              <a:t> of social constructivism in the classroom contexts</a:t>
            </a:r>
            <a:endParaRPr lang="en-RW" sz="3200" dirty="0"/>
          </a:p>
        </p:txBody>
      </p:sp>
      <p:sp>
        <p:nvSpPr>
          <p:cNvPr id="3" name="Content Placeholder 2">
            <a:extLst>
              <a:ext uri="{FF2B5EF4-FFF2-40B4-BE49-F238E27FC236}">
                <a16:creationId xmlns:a16="http://schemas.microsoft.com/office/drawing/2014/main" id="{F28678EF-858C-A7C2-BAD1-59245636A4BF}"/>
              </a:ext>
            </a:extLst>
          </p:cNvPr>
          <p:cNvSpPr>
            <a:spLocks noGrp="1"/>
          </p:cNvSpPr>
          <p:nvPr>
            <p:ph idx="1"/>
          </p:nvPr>
        </p:nvSpPr>
        <p:spPr>
          <a:xfrm>
            <a:off x="838201" y="1600200"/>
            <a:ext cx="9372600" cy="4983162"/>
          </a:xfrm>
        </p:spPr>
        <p:txBody>
          <a:bodyPr>
            <a:normAutofit fontScale="92500" lnSpcReduction="20000"/>
          </a:bodyPr>
          <a:lstStyle/>
          <a:p>
            <a:pPr>
              <a:lnSpc>
                <a:spcPct val="107000"/>
              </a:lnSpc>
              <a:spcAft>
                <a:spcPts val="800"/>
              </a:spcAft>
              <a:buFont typeface="Wingdings" panose="05000000000000000000" pitchFamily="2" charset="2"/>
              <a:buChar char="ü"/>
            </a:pPr>
            <a:r>
              <a:rPr lang="en-RW" sz="2400" b="1" dirty="0">
                <a:latin typeface="Aptos" panose="020B0004020202020204" pitchFamily="34" charset="0"/>
                <a:ea typeface="Aptos" panose="020B0004020202020204" pitchFamily="34" charset="0"/>
                <a:cs typeface="Times New Roman" panose="02020603050405020304" pitchFamily="18" charset="0"/>
              </a:rPr>
              <a:t>Collaborative Learning:</a:t>
            </a:r>
            <a:endParaRPr lang="en-RW" sz="24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Group </a:t>
            </a:r>
            <a:r>
              <a:rPr lang="en-US" sz="2400" b="1" dirty="0">
                <a:latin typeface="Aptos" panose="020B0004020202020204" pitchFamily="34" charset="0"/>
                <a:ea typeface="Aptos" panose="020B0004020202020204" pitchFamily="34" charset="0"/>
                <a:cs typeface="Times New Roman" panose="02020603050405020304" pitchFamily="18" charset="0"/>
              </a:rPr>
              <a:t>w</a:t>
            </a:r>
            <a:r>
              <a:rPr lang="en-RW" sz="2400" b="1" dirty="0" err="1">
                <a:latin typeface="Aptos" panose="020B0004020202020204" pitchFamily="34" charset="0"/>
                <a:ea typeface="Aptos" panose="020B0004020202020204" pitchFamily="34" charset="0"/>
                <a:cs typeface="Times New Roman" panose="02020603050405020304" pitchFamily="18" charset="0"/>
              </a:rPr>
              <a:t>ork</a:t>
            </a:r>
            <a:r>
              <a:rPr lang="en-RW" sz="2400" b="1" dirty="0">
                <a:latin typeface="Aptos" panose="020B0004020202020204" pitchFamily="34" charset="0"/>
                <a:ea typeface="Aptos" panose="020B0004020202020204" pitchFamily="34" charset="0"/>
                <a:cs typeface="Times New Roman" panose="02020603050405020304" pitchFamily="18" charset="0"/>
              </a:rPr>
              <a:t>: </a:t>
            </a:r>
            <a:r>
              <a:rPr lang="en-RW" sz="2400" dirty="0">
                <a:latin typeface="Aptos" panose="020B0004020202020204" pitchFamily="34" charset="0"/>
                <a:ea typeface="Aptos" panose="020B0004020202020204" pitchFamily="34" charset="0"/>
                <a:cs typeface="Times New Roman" panose="02020603050405020304" pitchFamily="18" charset="0"/>
              </a:rPr>
              <a:t>Students work in small groups to solve problems, discuss ideas, or complete projects. </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RW" sz="2400" dirty="0">
                <a:latin typeface="Aptos" panose="020B0004020202020204" pitchFamily="34" charset="0"/>
                <a:ea typeface="Aptos" panose="020B0004020202020204" pitchFamily="34" charset="0"/>
                <a:cs typeface="Times New Roman" panose="02020603050405020304" pitchFamily="18" charset="0"/>
              </a:rPr>
              <a:t>This encourages peer-to-peer learning and allows students to articulate their understanding, clarify misconceptions, and learn from each other.</a:t>
            </a:r>
          </a:p>
          <a:p>
            <a:pPr marL="342900" indent="-342900">
              <a:lnSpc>
                <a:spcPct val="107000"/>
              </a:lnSpc>
              <a:spcAft>
                <a:spcPts val="800"/>
              </a:spcAft>
              <a:buSzPts val="1000"/>
              <a:buFont typeface="Symbol" panose="05050102010706020507" pitchFamily="18" charset="2"/>
              <a:buChar char=""/>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Peer </a:t>
            </a:r>
            <a:r>
              <a:rPr lang="en-US" sz="2400" b="1" dirty="0">
                <a:latin typeface="Aptos" panose="020B0004020202020204" pitchFamily="34" charset="0"/>
                <a:ea typeface="Aptos" panose="020B0004020202020204" pitchFamily="34" charset="0"/>
                <a:cs typeface="Times New Roman" panose="02020603050405020304" pitchFamily="18" charset="0"/>
              </a:rPr>
              <a:t>t</a:t>
            </a:r>
            <a:r>
              <a:rPr lang="en-RW" sz="2400" b="1" dirty="0" err="1">
                <a:latin typeface="Aptos" panose="020B0004020202020204" pitchFamily="34" charset="0"/>
                <a:ea typeface="Aptos" panose="020B0004020202020204" pitchFamily="34" charset="0"/>
                <a:cs typeface="Times New Roman" panose="02020603050405020304" pitchFamily="18" charset="0"/>
              </a:rPr>
              <a:t>eaching</a:t>
            </a:r>
            <a:r>
              <a:rPr lang="en-RW" sz="2400" b="1" dirty="0">
                <a:latin typeface="Aptos" panose="020B0004020202020204" pitchFamily="34" charset="0"/>
                <a:ea typeface="Aptos" panose="020B0004020202020204" pitchFamily="34" charset="0"/>
                <a:cs typeface="Times New Roman" panose="02020603050405020304" pitchFamily="18" charset="0"/>
              </a:rPr>
              <a:t>: </a:t>
            </a:r>
            <a:r>
              <a:rPr lang="en-RW" sz="2400" dirty="0">
                <a:latin typeface="Aptos" panose="020B0004020202020204" pitchFamily="34" charset="0"/>
                <a:ea typeface="Aptos" panose="020B0004020202020204" pitchFamily="34" charset="0"/>
                <a:cs typeface="Times New Roman" panose="02020603050405020304" pitchFamily="18" charset="0"/>
              </a:rPr>
              <a:t>More knowledgeable students can assist others by explaining concepts, which reinforces their own understanding while helping others build new knowledge.</a:t>
            </a:r>
          </a:p>
          <a:p>
            <a:pPr marL="342900" indent="-342900">
              <a:lnSpc>
                <a:spcPct val="107000"/>
              </a:lnSpc>
              <a:spcAft>
                <a:spcPts val="800"/>
              </a:spcAft>
              <a:buSzPts val="1000"/>
              <a:buFont typeface="Symbol" panose="05050102010706020507" pitchFamily="18" charset="2"/>
              <a:buChar char=""/>
              <a:tabLst>
                <a:tab pos="457200" algn="l"/>
              </a:tabLst>
            </a:pPr>
            <a:r>
              <a:rPr lang="en-RW" sz="2400" b="1" dirty="0">
                <a:latin typeface="Aptos" panose="020B0004020202020204" pitchFamily="34" charset="0"/>
                <a:ea typeface="Aptos" panose="020B0004020202020204" pitchFamily="34" charset="0"/>
                <a:cs typeface="Times New Roman" panose="02020603050405020304" pitchFamily="18" charset="0"/>
              </a:rPr>
              <a:t>Cooperative Learning: </a:t>
            </a:r>
            <a:r>
              <a:rPr lang="en-RW" sz="2400" dirty="0">
                <a:latin typeface="Aptos" panose="020B0004020202020204" pitchFamily="34" charset="0"/>
                <a:ea typeface="Aptos" panose="020B0004020202020204" pitchFamily="34" charset="0"/>
                <a:cs typeface="Times New Roman" panose="02020603050405020304" pitchFamily="18" charset="0"/>
              </a:rPr>
              <a:t>Activities like Think-Pair-Share or Jigsaw allow students to collaborate and share insights. </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RW" sz="2400" dirty="0">
                <a:latin typeface="Aptos" panose="020B0004020202020204" pitchFamily="34" charset="0"/>
                <a:ea typeface="Aptos" panose="020B0004020202020204" pitchFamily="34" charset="0"/>
                <a:cs typeface="Times New Roman" panose="02020603050405020304" pitchFamily="18" charset="0"/>
              </a:rPr>
              <a:t>In a Jigsaw, each group member becomes an "expert" on a part of a topic and then teaches their peers, making learning a collective effort.</a:t>
            </a:r>
          </a:p>
          <a:p>
            <a:endParaRPr lang="en-RW" dirty="0"/>
          </a:p>
        </p:txBody>
      </p:sp>
    </p:spTree>
    <p:extLst>
      <p:ext uri="{BB962C8B-B14F-4D97-AF65-F5344CB8AC3E}">
        <p14:creationId xmlns:p14="http://schemas.microsoft.com/office/powerpoint/2010/main" val="21645460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CE09-0400-312E-2CAE-9986741C1C2B}"/>
              </a:ext>
            </a:extLst>
          </p:cNvPr>
          <p:cNvSpPr>
            <a:spLocks noGrp="1"/>
          </p:cNvSpPr>
          <p:nvPr>
            <p:ph type="title"/>
          </p:nvPr>
        </p:nvSpPr>
        <p:spPr/>
        <p:txBody>
          <a:bodyPr/>
          <a:lstStyle/>
          <a:p>
            <a:r>
              <a:rPr lang="en-US" sz="3200" b="1" dirty="0">
                <a:latin typeface="Aptos" panose="020B0004020202020204" pitchFamily="34" charset="0"/>
                <a:ea typeface="Aptos" panose="020B0004020202020204" pitchFamily="34" charset="0"/>
                <a:cs typeface="Times New Roman" panose="02020603050405020304" pitchFamily="18" charset="0"/>
              </a:rPr>
              <a:t>A</a:t>
            </a:r>
            <a:r>
              <a:rPr lang="en-RW" sz="3200" b="1" dirty="0" err="1">
                <a:latin typeface="Aptos" panose="020B0004020202020204" pitchFamily="34" charset="0"/>
                <a:ea typeface="Aptos" panose="020B0004020202020204" pitchFamily="34" charset="0"/>
                <a:cs typeface="Times New Roman" panose="02020603050405020304" pitchFamily="18" charset="0"/>
              </a:rPr>
              <a:t>pplication</a:t>
            </a:r>
            <a:r>
              <a:rPr lang="en-RW" sz="3200" b="1" dirty="0">
                <a:latin typeface="Aptos" panose="020B0004020202020204" pitchFamily="34" charset="0"/>
                <a:ea typeface="Aptos" panose="020B0004020202020204" pitchFamily="34" charset="0"/>
                <a:cs typeface="Times New Roman" panose="02020603050405020304" pitchFamily="18" charset="0"/>
              </a:rPr>
              <a:t> of social constructivism in the classroom contexts</a:t>
            </a:r>
            <a:endParaRPr lang="en-RW" sz="3200" dirty="0"/>
          </a:p>
        </p:txBody>
      </p:sp>
      <p:sp>
        <p:nvSpPr>
          <p:cNvPr id="3" name="Content Placeholder 2">
            <a:extLst>
              <a:ext uri="{FF2B5EF4-FFF2-40B4-BE49-F238E27FC236}">
                <a16:creationId xmlns:a16="http://schemas.microsoft.com/office/drawing/2014/main" id="{07AF56EE-30C8-B927-6532-2145E15586D4}"/>
              </a:ext>
            </a:extLst>
          </p:cNvPr>
          <p:cNvSpPr>
            <a:spLocks noGrp="1"/>
          </p:cNvSpPr>
          <p:nvPr>
            <p:ph idx="1"/>
          </p:nvPr>
        </p:nvSpPr>
        <p:spPr>
          <a:xfrm>
            <a:off x="838200" y="1600200"/>
            <a:ext cx="9372600" cy="5105400"/>
          </a:xfrm>
        </p:spPr>
        <p:txBody>
          <a:bodyPr/>
          <a:lstStyle/>
          <a:p>
            <a:pPr algn="just">
              <a:lnSpc>
                <a:spcPct val="107000"/>
              </a:lnSpc>
              <a:spcAft>
                <a:spcPts val="800"/>
              </a:spcAft>
              <a:buFont typeface="Wingdings" panose="05000000000000000000" pitchFamily="2" charset="2"/>
              <a:buChar char="ü"/>
            </a:pPr>
            <a:r>
              <a:rPr lang="en-RW" sz="2000" b="1" dirty="0">
                <a:ea typeface="Aptos" panose="020B0004020202020204" pitchFamily="34" charset="0"/>
                <a:cs typeface="Times New Roman" panose="02020603050405020304" pitchFamily="18" charset="0"/>
              </a:rPr>
              <a:t>Scaffolding:</a:t>
            </a:r>
            <a:endParaRPr lang="en-RW" sz="2000" dirty="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000" b="1" dirty="0">
                <a:ea typeface="Aptos" panose="020B0004020202020204" pitchFamily="34" charset="0"/>
                <a:cs typeface="Times New Roman" panose="02020603050405020304" pitchFamily="18" charset="0"/>
              </a:rPr>
              <a:t>Teacher Support: </a:t>
            </a:r>
            <a:r>
              <a:rPr lang="en-RW" sz="2000" dirty="0">
                <a:ea typeface="Aptos" panose="020B0004020202020204" pitchFamily="34" charset="0"/>
                <a:cs typeface="Times New Roman" panose="02020603050405020304" pitchFamily="18" charset="0"/>
              </a:rPr>
              <a:t>Teachers provide temporary guidance to students in their learning. </a:t>
            </a:r>
            <a:endParaRPr lang="en-US" sz="2000" dirty="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000" dirty="0">
                <a:ea typeface="Aptos" panose="020B0004020202020204" pitchFamily="34" charset="0"/>
                <a:cs typeface="Times New Roman" panose="02020603050405020304" pitchFamily="18" charset="0"/>
              </a:rPr>
              <a:t>This could be in the form of hints, guiding questions, or suggesting resources. </a:t>
            </a:r>
            <a:endParaRPr lang="en-US" sz="2000" dirty="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000" dirty="0">
                <a:ea typeface="Aptos" panose="020B0004020202020204" pitchFamily="34" charset="0"/>
                <a:cs typeface="Times New Roman" panose="02020603050405020304" pitchFamily="18" charset="0"/>
              </a:rPr>
              <a:t>The goal is to support students just beyond their current level of ability (within their Zone of Proximal Development, or ZPD), allowing them to independently solve problems over time.</a:t>
            </a:r>
          </a:p>
          <a:p>
            <a:pPr marL="342900" indent="-342900" algn="just">
              <a:lnSpc>
                <a:spcPct val="107000"/>
              </a:lnSpc>
              <a:spcAft>
                <a:spcPts val="800"/>
              </a:spcAft>
              <a:buSzPts val="1000"/>
              <a:buFont typeface="Symbol" panose="05050102010706020507" pitchFamily="18" charset="2"/>
              <a:buChar char=""/>
              <a:tabLst>
                <a:tab pos="457200" algn="l"/>
              </a:tabLst>
            </a:pPr>
            <a:r>
              <a:rPr lang="en-RW" sz="2000" b="1" dirty="0">
                <a:ea typeface="Aptos" panose="020B0004020202020204" pitchFamily="34" charset="0"/>
                <a:cs typeface="Times New Roman" panose="02020603050405020304" pitchFamily="18" charset="0"/>
              </a:rPr>
              <a:t>Gradual release of responsibility: </a:t>
            </a:r>
            <a:r>
              <a:rPr lang="en-RW" sz="2000" dirty="0">
                <a:ea typeface="Aptos" panose="020B0004020202020204" pitchFamily="34" charset="0"/>
                <a:cs typeface="Times New Roman" panose="02020603050405020304" pitchFamily="18" charset="0"/>
              </a:rPr>
              <a:t>A common instructional method is the "</a:t>
            </a:r>
            <a:r>
              <a:rPr lang="en-RW" sz="2000" b="1" dirty="0">
                <a:ea typeface="Aptos" panose="020B0004020202020204" pitchFamily="34" charset="0"/>
                <a:cs typeface="Times New Roman" panose="02020603050405020304" pitchFamily="18" charset="0"/>
              </a:rPr>
              <a:t>I do, we do, you do</a:t>
            </a:r>
            <a:r>
              <a:rPr lang="en-RW" sz="2000" dirty="0">
                <a:ea typeface="Aptos" panose="020B0004020202020204" pitchFamily="34" charset="0"/>
                <a:cs typeface="Times New Roman" panose="02020603050405020304" pitchFamily="18" charset="0"/>
              </a:rPr>
              <a:t>" approach, where the teacher first models the task (</a:t>
            </a:r>
            <a:r>
              <a:rPr lang="en-RW" sz="2000" b="1" dirty="0">
                <a:ea typeface="Aptos" panose="020B0004020202020204" pitchFamily="34" charset="0"/>
                <a:cs typeface="Times New Roman" panose="02020603050405020304" pitchFamily="18" charset="0"/>
              </a:rPr>
              <a:t>I do</a:t>
            </a:r>
            <a:r>
              <a:rPr lang="en-RW" sz="2000" dirty="0">
                <a:ea typeface="Aptos" panose="020B0004020202020204" pitchFamily="34" charset="0"/>
                <a:cs typeface="Times New Roman" panose="02020603050405020304" pitchFamily="18" charset="0"/>
              </a:rPr>
              <a:t>), then does it together with the class (</a:t>
            </a:r>
            <a:r>
              <a:rPr lang="en-RW" sz="2000" b="1" dirty="0">
                <a:ea typeface="Aptos" panose="020B0004020202020204" pitchFamily="34" charset="0"/>
                <a:cs typeface="Times New Roman" panose="02020603050405020304" pitchFamily="18" charset="0"/>
              </a:rPr>
              <a:t>We do</a:t>
            </a:r>
            <a:r>
              <a:rPr lang="en-RW" sz="2000" dirty="0">
                <a:ea typeface="Aptos" panose="020B0004020202020204" pitchFamily="34" charset="0"/>
                <a:cs typeface="Times New Roman" panose="02020603050405020304" pitchFamily="18" charset="0"/>
              </a:rPr>
              <a:t>), and finally lets the students complete the task on their own (</a:t>
            </a:r>
            <a:r>
              <a:rPr lang="en-RW" sz="2000" b="1" dirty="0">
                <a:ea typeface="Aptos" panose="020B0004020202020204" pitchFamily="34" charset="0"/>
                <a:cs typeface="Times New Roman" panose="02020603050405020304" pitchFamily="18" charset="0"/>
              </a:rPr>
              <a:t>You do</a:t>
            </a:r>
            <a:r>
              <a:rPr lang="en-RW" sz="2000" dirty="0">
                <a:ea typeface="Aptos" panose="020B0004020202020204" pitchFamily="34" charset="0"/>
                <a:cs typeface="Times New Roman" panose="02020603050405020304" pitchFamily="18" charset="0"/>
              </a:rPr>
              <a:t>).</a:t>
            </a:r>
          </a:p>
          <a:p>
            <a:endParaRPr lang="en-RW" dirty="0"/>
          </a:p>
        </p:txBody>
      </p:sp>
    </p:spTree>
    <p:extLst>
      <p:ext uri="{BB962C8B-B14F-4D97-AF65-F5344CB8AC3E}">
        <p14:creationId xmlns:p14="http://schemas.microsoft.com/office/powerpoint/2010/main" val="7374059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D80F-0B42-08C7-4F78-2F97D09B338C}"/>
              </a:ext>
            </a:extLst>
          </p:cNvPr>
          <p:cNvSpPr>
            <a:spLocks noGrp="1"/>
          </p:cNvSpPr>
          <p:nvPr>
            <p:ph type="title"/>
          </p:nvPr>
        </p:nvSpPr>
        <p:spPr/>
        <p:txBody>
          <a:bodyPr/>
          <a:lstStyle/>
          <a:p>
            <a:r>
              <a:rPr lang="en-US" sz="3200" b="1" dirty="0">
                <a:latin typeface="Aptos" panose="020B0004020202020204" pitchFamily="34" charset="0"/>
                <a:ea typeface="Aptos" panose="020B0004020202020204" pitchFamily="34" charset="0"/>
                <a:cs typeface="Times New Roman" panose="02020603050405020304" pitchFamily="18" charset="0"/>
              </a:rPr>
              <a:t>A</a:t>
            </a:r>
            <a:r>
              <a:rPr lang="en-RW" sz="3200" b="1" dirty="0" err="1">
                <a:latin typeface="Aptos" panose="020B0004020202020204" pitchFamily="34" charset="0"/>
                <a:ea typeface="Aptos" panose="020B0004020202020204" pitchFamily="34" charset="0"/>
                <a:cs typeface="Times New Roman" panose="02020603050405020304" pitchFamily="18" charset="0"/>
              </a:rPr>
              <a:t>pplication</a:t>
            </a:r>
            <a:r>
              <a:rPr lang="en-RW" sz="3200" b="1" dirty="0">
                <a:latin typeface="Aptos" panose="020B0004020202020204" pitchFamily="34" charset="0"/>
                <a:ea typeface="Aptos" panose="020B0004020202020204" pitchFamily="34" charset="0"/>
                <a:cs typeface="Times New Roman" panose="02020603050405020304" pitchFamily="18" charset="0"/>
              </a:rPr>
              <a:t> of social constructivism in the classroom contexts</a:t>
            </a:r>
            <a:endParaRPr lang="en-RW" sz="3200" dirty="0"/>
          </a:p>
        </p:txBody>
      </p:sp>
      <p:sp>
        <p:nvSpPr>
          <p:cNvPr id="3" name="Content Placeholder 2">
            <a:extLst>
              <a:ext uri="{FF2B5EF4-FFF2-40B4-BE49-F238E27FC236}">
                <a16:creationId xmlns:a16="http://schemas.microsoft.com/office/drawing/2014/main" id="{5EABBA51-3248-4AE6-35AB-21C3E59207FB}"/>
              </a:ext>
            </a:extLst>
          </p:cNvPr>
          <p:cNvSpPr>
            <a:spLocks noGrp="1"/>
          </p:cNvSpPr>
          <p:nvPr>
            <p:ph idx="1"/>
          </p:nvPr>
        </p:nvSpPr>
        <p:spPr>
          <a:xfrm>
            <a:off x="757084" y="1600200"/>
            <a:ext cx="9989574" cy="5181600"/>
          </a:xfrm>
        </p:spPr>
        <p:txBody>
          <a:bodyPr>
            <a:normAutofit fontScale="92500" lnSpcReduction="20000"/>
          </a:bodyPr>
          <a:lstStyle/>
          <a:p>
            <a:pPr>
              <a:lnSpc>
                <a:spcPct val="107000"/>
              </a:lnSpc>
              <a:spcAft>
                <a:spcPts val="800"/>
              </a:spcAft>
              <a:buFont typeface="Wingdings" panose="05000000000000000000" pitchFamily="2" charset="2"/>
              <a:buChar char="ü"/>
            </a:pPr>
            <a:r>
              <a:rPr lang="en-RW" sz="2400" b="1" dirty="0">
                <a:latin typeface="Times New Roman" panose="02020603050405020304" pitchFamily="18" charset="0"/>
                <a:ea typeface="Aptos" panose="020B0004020202020204" pitchFamily="34" charset="0"/>
                <a:cs typeface="Times New Roman" panose="02020603050405020304" pitchFamily="18" charset="0"/>
              </a:rPr>
              <a:t>Cultural </a:t>
            </a:r>
            <a:r>
              <a:rPr lang="en-US" sz="2400" b="1" dirty="0">
                <a:latin typeface="Times New Roman" panose="02020603050405020304" pitchFamily="18" charset="0"/>
                <a:ea typeface="Aptos" panose="020B0004020202020204" pitchFamily="34" charset="0"/>
                <a:cs typeface="Times New Roman" panose="02020603050405020304" pitchFamily="18" charset="0"/>
              </a:rPr>
              <a:t>r</a:t>
            </a:r>
            <a:r>
              <a:rPr lang="en-RW" sz="2400" b="1" dirty="0" err="1">
                <a:latin typeface="Times New Roman" panose="02020603050405020304" pitchFamily="18" charset="0"/>
                <a:ea typeface="Aptos" panose="020B0004020202020204" pitchFamily="34" charset="0"/>
                <a:cs typeface="Times New Roman" panose="02020603050405020304" pitchFamily="18" charset="0"/>
              </a:rPr>
              <a:t>elevance</a:t>
            </a:r>
            <a:r>
              <a:rPr lang="en-RW" sz="2400" b="1" dirty="0">
                <a:latin typeface="Times New Roman" panose="02020603050405020304" pitchFamily="18" charset="0"/>
                <a:ea typeface="Aptos" panose="020B0004020202020204" pitchFamily="34" charset="0"/>
                <a:cs typeface="Times New Roman" panose="02020603050405020304" pitchFamily="18" charset="0"/>
              </a:rPr>
              <a:t> and </a:t>
            </a:r>
            <a:r>
              <a:rPr lang="en-US" sz="2400" b="1" dirty="0">
                <a:latin typeface="Times New Roman" panose="02020603050405020304" pitchFamily="18" charset="0"/>
                <a:ea typeface="Aptos" panose="020B0004020202020204" pitchFamily="34" charset="0"/>
                <a:cs typeface="Times New Roman" panose="02020603050405020304" pitchFamily="18" charset="0"/>
              </a:rPr>
              <a:t>c</a:t>
            </a:r>
            <a:r>
              <a:rPr lang="en-RW" sz="2400" b="1" dirty="0" err="1">
                <a:latin typeface="Times New Roman" panose="02020603050405020304" pitchFamily="18" charset="0"/>
                <a:ea typeface="Aptos" panose="020B0004020202020204" pitchFamily="34" charset="0"/>
                <a:cs typeface="Times New Roman" panose="02020603050405020304" pitchFamily="18" charset="0"/>
              </a:rPr>
              <a:t>ontextual</a:t>
            </a:r>
            <a:r>
              <a:rPr lang="en-RW" sz="2400" b="1" dirty="0">
                <a:latin typeface="Times New Roman" panose="02020603050405020304" pitchFamily="18" charset="0"/>
                <a:ea typeface="Aptos" panose="020B0004020202020204" pitchFamily="34" charset="0"/>
                <a:cs typeface="Times New Roman" panose="02020603050405020304" pitchFamily="18" charset="0"/>
              </a:rPr>
              <a:t> </a:t>
            </a:r>
            <a:r>
              <a:rPr lang="en-US" sz="2400" b="1" dirty="0">
                <a:latin typeface="Times New Roman" panose="02020603050405020304" pitchFamily="18" charset="0"/>
                <a:ea typeface="Aptos" panose="020B0004020202020204" pitchFamily="34" charset="0"/>
                <a:cs typeface="Times New Roman" panose="02020603050405020304" pitchFamily="18" charset="0"/>
              </a:rPr>
              <a:t>l</a:t>
            </a:r>
            <a:r>
              <a:rPr lang="en-RW" sz="2400" b="1" dirty="0">
                <a:latin typeface="Times New Roman" panose="02020603050405020304" pitchFamily="18" charset="0"/>
                <a:ea typeface="Aptos" panose="020B0004020202020204" pitchFamily="34" charset="0"/>
                <a:cs typeface="Times New Roman" panose="02020603050405020304" pitchFamily="18" charset="0"/>
              </a:rPr>
              <a:t>earning:</a:t>
            </a:r>
            <a:endParaRPr lang="en-RW" sz="24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Social constructivism emphasizes the influence of culture and community.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In the classroom, this can mean connecting lessons to students' cultural backgrounds, experiences, and interests.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Teachers can use culturally relevant examples or topics that resonate with the students' lived experiences to make learning more meaningful.</a:t>
            </a: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Teachers design real-world tasks that encourage students to apply their knowledge in ways that mirror how it would be used outside the classroom.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This encourages students to understand the social relevance of what they are learning.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For example, students could work on community projects, participate in debates, or conduct experiments that relate to everyday life.</a:t>
            </a:r>
          </a:p>
          <a:p>
            <a:endParaRPr lang="en-RW" dirty="0"/>
          </a:p>
        </p:txBody>
      </p:sp>
    </p:spTree>
    <p:extLst>
      <p:ext uri="{BB962C8B-B14F-4D97-AF65-F5344CB8AC3E}">
        <p14:creationId xmlns:p14="http://schemas.microsoft.com/office/powerpoint/2010/main" val="262154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b="1" dirty="0"/>
            </a:br>
            <a:r>
              <a:rPr lang="en-US" sz="3200" b="1" dirty="0"/>
              <a:t>Learning by association or Classical conditioning</a:t>
            </a:r>
            <a:br>
              <a:rPr lang="en-US" sz="3200" b="1" dirty="0"/>
            </a:br>
            <a:endParaRPr lang="en-US" sz="3200" dirty="0"/>
          </a:p>
        </p:txBody>
      </p:sp>
      <p:sp>
        <p:nvSpPr>
          <p:cNvPr id="3" name="Content Placeholder 2"/>
          <p:cNvSpPr>
            <a:spLocks noGrp="1"/>
          </p:cNvSpPr>
          <p:nvPr>
            <p:ph idx="1"/>
          </p:nvPr>
        </p:nvSpPr>
        <p:spPr>
          <a:xfrm>
            <a:off x="838200" y="1825625"/>
            <a:ext cx="10223090" cy="4667250"/>
          </a:xfrm>
        </p:spPr>
        <p:txBody>
          <a:bodyPr>
            <a:normAutofit fontScale="85000" lnSpcReduction="10000"/>
          </a:bodyPr>
          <a:lstStyle/>
          <a:p>
            <a:r>
              <a:rPr lang="en-US" dirty="0"/>
              <a:t>Pavlov paired the presentation of food with the sound of a bell </a:t>
            </a:r>
            <a:r>
              <a:rPr lang="en-US" b="1" dirty="0"/>
              <a:t>(Unconditioned Stimulus/ US + Neutral Stimulus/NS) </a:t>
            </a:r>
            <a:r>
              <a:rPr lang="en-US" dirty="0"/>
              <a:t>and the dog salivates </a:t>
            </a:r>
            <a:r>
              <a:rPr lang="en-US" b="1" dirty="0"/>
              <a:t>(Unconditioned Response/UR</a:t>
            </a:r>
            <a:r>
              <a:rPr lang="en-US" dirty="0"/>
              <a:t>).</a:t>
            </a:r>
          </a:p>
          <a:p>
            <a:r>
              <a:rPr lang="en-US" sz="2800" dirty="0"/>
              <a:t>After </a:t>
            </a:r>
            <a:r>
              <a:rPr lang="en-US" sz="2800" b="1" dirty="0"/>
              <a:t>several pairings </a:t>
            </a:r>
            <a:r>
              <a:rPr lang="en-US" sz="2800" dirty="0"/>
              <a:t>(of the sound and the food), the dogs began to salivate as soon as they heard the sound </a:t>
            </a:r>
          </a:p>
          <a:p>
            <a:r>
              <a:rPr lang="en-US" sz="2800" dirty="0"/>
              <a:t>The sound of the bell (</a:t>
            </a:r>
            <a:r>
              <a:rPr lang="en-US" sz="2800" b="1" dirty="0"/>
              <a:t>Conditioned Stimulus/ CS </a:t>
            </a:r>
            <a:r>
              <a:rPr lang="en-US" sz="2800" dirty="0"/>
              <a:t>)</a:t>
            </a:r>
            <a:r>
              <a:rPr lang="en-US" sz="2800" b="1" dirty="0"/>
              <a:t> </a:t>
            </a:r>
            <a:r>
              <a:rPr lang="en-US" sz="2800" dirty="0"/>
              <a:t>caused the dog to salivate even in the absence of food</a:t>
            </a:r>
            <a:r>
              <a:rPr lang="en-US" sz="2800" b="1" dirty="0"/>
              <a:t> (Conditioned Response)</a:t>
            </a:r>
            <a:r>
              <a:rPr lang="en-US" sz="2800" dirty="0"/>
              <a:t>.</a:t>
            </a:r>
          </a:p>
          <a:p>
            <a:r>
              <a:rPr lang="en-US" sz="2800" dirty="0"/>
              <a:t>The dog had </a:t>
            </a:r>
            <a:r>
              <a:rPr lang="en-US" sz="2800" b="1" dirty="0"/>
              <a:t>learned to </a:t>
            </a:r>
            <a:r>
              <a:rPr lang="en-US" sz="2800" b="1" dirty="0">
                <a:highlight>
                  <a:srgbClr val="00FF00"/>
                </a:highlight>
              </a:rPr>
              <a:t>associate</a:t>
            </a:r>
            <a:r>
              <a:rPr lang="en-US" sz="2800" b="1" dirty="0"/>
              <a:t> the sound with the food that followed</a:t>
            </a:r>
            <a:r>
              <a:rPr lang="en-US" sz="2800" dirty="0"/>
              <a:t>.</a:t>
            </a:r>
          </a:p>
          <a:p>
            <a:r>
              <a:rPr lang="en-US" sz="2800" dirty="0"/>
              <a:t>The dog had learned </a:t>
            </a:r>
            <a:r>
              <a:rPr lang="en-US" sz="2800" b="1" dirty="0"/>
              <a:t>to salivate to a new stimulus</a:t>
            </a:r>
            <a:r>
              <a:rPr lang="en-US" sz="2800" dirty="0"/>
              <a:t>. </a:t>
            </a:r>
            <a:r>
              <a:rPr lang="en-US" sz="2800" dirty="0">
                <a:highlight>
                  <a:srgbClr val="00FF00"/>
                </a:highlight>
              </a:rPr>
              <a:t>This is </a:t>
            </a:r>
            <a:r>
              <a:rPr lang="en-US" sz="2800" b="1" dirty="0">
                <a:highlight>
                  <a:srgbClr val="00FF00"/>
                </a:highlight>
              </a:rPr>
              <a:t>conditioning</a:t>
            </a:r>
            <a:r>
              <a:rPr lang="en-US" sz="2800" b="1" dirty="0"/>
              <a:t>.</a:t>
            </a:r>
          </a:p>
          <a:p>
            <a:r>
              <a:rPr lang="en-US" dirty="0"/>
              <a:t>Even without seeing their meal, the dogs began to salivate at the ringing of the bell. </a:t>
            </a:r>
          </a:p>
          <a:p>
            <a:pPr>
              <a:buFont typeface="Wingdings" panose="05000000000000000000" pitchFamily="2" charset="2"/>
              <a:buChar char="Ø"/>
            </a:pPr>
            <a:r>
              <a:rPr lang="en-US" dirty="0"/>
              <a:t>These dogs </a:t>
            </a:r>
            <a:r>
              <a:rPr lang="en-US" b="1" dirty="0"/>
              <a:t>had </a:t>
            </a:r>
            <a:r>
              <a:rPr lang="en-US" b="1" dirty="0">
                <a:highlight>
                  <a:srgbClr val="00FF00"/>
                </a:highlight>
              </a:rPr>
              <a:t>associated the ringing of the bell with the arrival of the food and reacted accordingly</a:t>
            </a:r>
            <a:r>
              <a:rPr lang="en-US" b="1" dirty="0"/>
              <a:t>.</a:t>
            </a:r>
          </a:p>
          <a:p>
            <a:endParaRPr lang="en-US" dirty="0"/>
          </a:p>
        </p:txBody>
      </p:sp>
    </p:spTree>
    <p:extLst>
      <p:ext uri="{BB962C8B-B14F-4D97-AF65-F5344CB8AC3E}">
        <p14:creationId xmlns:p14="http://schemas.microsoft.com/office/powerpoint/2010/main" val="12537614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CE20-6E81-2DB1-637F-205FB43808A8}"/>
              </a:ext>
            </a:extLst>
          </p:cNvPr>
          <p:cNvSpPr>
            <a:spLocks noGrp="1"/>
          </p:cNvSpPr>
          <p:nvPr>
            <p:ph type="title"/>
          </p:nvPr>
        </p:nvSpPr>
        <p:spPr/>
        <p:txBody>
          <a:bodyPr/>
          <a:lstStyle/>
          <a:p>
            <a:r>
              <a:rPr lang="en-US" sz="3200" b="1" dirty="0">
                <a:latin typeface="Aptos" panose="020B0004020202020204" pitchFamily="34" charset="0"/>
                <a:ea typeface="Aptos" panose="020B0004020202020204" pitchFamily="34" charset="0"/>
                <a:cs typeface="Times New Roman" panose="02020603050405020304" pitchFamily="18" charset="0"/>
              </a:rPr>
              <a:t>A</a:t>
            </a:r>
            <a:r>
              <a:rPr lang="en-RW" sz="3200" b="1" dirty="0" err="1">
                <a:latin typeface="Aptos" panose="020B0004020202020204" pitchFamily="34" charset="0"/>
                <a:ea typeface="Aptos" panose="020B0004020202020204" pitchFamily="34" charset="0"/>
                <a:cs typeface="Times New Roman" panose="02020603050405020304" pitchFamily="18" charset="0"/>
              </a:rPr>
              <a:t>pplication</a:t>
            </a:r>
            <a:r>
              <a:rPr lang="en-RW" sz="3200" b="1" dirty="0">
                <a:latin typeface="Aptos" panose="020B0004020202020204" pitchFamily="34" charset="0"/>
                <a:ea typeface="Aptos" panose="020B0004020202020204" pitchFamily="34" charset="0"/>
                <a:cs typeface="Times New Roman" panose="02020603050405020304" pitchFamily="18" charset="0"/>
              </a:rPr>
              <a:t> of social constructivism in the classroom contexts</a:t>
            </a:r>
            <a:endParaRPr lang="en-RW" sz="3200" dirty="0"/>
          </a:p>
        </p:txBody>
      </p:sp>
      <p:sp>
        <p:nvSpPr>
          <p:cNvPr id="3" name="Content Placeholder 2">
            <a:extLst>
              <a:ext uri="{FF2B5EF4-FFF2-40B4-BE49-F238E27FC236}">
                <a16:creationId xmlns:a16="http://schemas.microsoft.com/office/drawing/2014/main" id="{FBE51E8C-53D9-93AE-EA50-E8AC316FEBAA}"/>
              </a:ext>
            </a:extLst>
          </p:cNvPr>
          <p:cNvSpPr>
            <a:spLocks noGrp="1"/>
          </p:cNvSpPr>
          <p:nvPr>
            <p:ph idx="1"/>
          </p:nvPr>
        </p:nvSpPr>
        <p:spPr>
          <a:xfrm>
            <a:off x="688258" y="1600200"/>
            <a:ext cx="9522542" cy="5085735"/>
          </a:xfrm>
        </p:spPr>
        <p:txBody>
          <a:bodyPr>
            <a:normAutofit fontScale="92500"/>
          </a:bodyPr>
          <a:lstStyle/>
          <a:p>
            <a:pPr algn="just">
              <a:lnSpc>
                <a:spcPct val="107000"/>
              </a:lnSpc>
              <a:spcAft>
                <a:spcPts val="800"/>
              </a:spcAft>
              <a:buFont typeface="Wingdings" panose="05000000000000000000" pitchFamily="2" charset="2"/>
              <a:buChar char="ü"/>
            </a:pPr>
            <a:r>
              <a:rPr lang="en-RW" sz="2400" b="1" dirty="0">
                <a:latin typeface="Times New Roman" panose="02020603050405020304" pitchFamily="18" charset="0"/>
                <a:ea typeface="Aptos" panose="020B0004020202020204" pitchFamily="34" charset="0"/>
                <a:cs typeface="Times New Roman" panose="02020603050405020304" pitchFamily="18" charset="0"/>
              </a:rPr>
              <a:t>Dialogic Teaching:</a:t>
            </a:r>
            <a:endParaRPr lang="en-RW" sz="24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Teachers use open-ended questions to stimulate critical thinking and dialogue among students</a:t>
            </a:r>
            <a:r>
              <a:rPr lang="en-US" sz="2400" dirty="0">
                <a:latin typeface="Times New Roman" panose="02020603050405020304" pitchFamily="18" charset="0"/>
                <a:ea typeface="Aptos" panose="020B0004020202020204" pitchFamily="34" charset="0"/>
                <a:cs typeface="Times New Roman" panose="02020603050405020304" pitchFamily="18" charset="0"/>
              </a:rPr>
              <a:t> where s</a:t>
            </a:r>
            <a:r>
              <a:rPr lang="en-RW" sz="2400" dirty="0" err="1">
                <a:latin typeface="Times New Roman" panose="02020603050405020304" pitchFamily="18" charset="0"/>
                <a:ea typeface="Aptos" panose="020B0004020202020204" pitchFamily="34" charset="0"/>
                <a:cs typeface="Times New Roman" panose="02020603050405020304" pitchFamily="18" charset="0"/>
              </a:rPr>
              <a:t>tudents</a:t>
            </a:r>
            <a:r>
              <a:rPr lang="en-RW" sz="2400" dirty="0">
                <a:latin typeface="Times New Roman" panose="02020603050405020304" pitchFamily="18" charset="0"/>
                <a:ea typeface="Aptos" panose="020B0004020202020204" pitchFamily="34" charset="0"/>
                <a:cs typeface="Times New Roman" panose="02020603050405020304" pitchFamily="18" charset="0"/>
              </a:rPr>
              <a:t> discuss complex ideas and explore multiple perspectives through discussion, rather than simply receiving information from the teacher.</a:t>
            </a: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The teacher fosters a classroom environment where all students are encouraged to share ideas and build on each other's contributions. </a:t>
            </a:r>
            <a:r>
              <a:rPr lang="en-US" sz="2400" dirty="0">
                <a:latin typeface="Times New Roman" panose="02020603050405020304" pitchFamily="18" charset="0"/>
                <a:ea typeface="Aptos" panose="020B0004020202020204" pitchFamily="34" charset="0"/>
                <a:cs typeface="Times New Roman" panose="02020603050405020304" pitchFamily="18" charset="0"/>
              </a:rPr>
              <a:t> </a:t>
            </a:r>
            <a:r>
              <a:rPr lang="en-RW" sz="2400" dirty="0">
                <a:latin typeface="Times New Roman" panose="02020603050405020304" pitchFamily="18" charset="0"/>
                <a:ea typeface="Aptos" panose="020B0004020202020204" pitchFamily="34" charset="0"/>
                <a:cs typeface="Times New Roman" panose="02020603050405020304" pitchFamily="18" charset="0"/>
              </a:rPr>
              <a:t>This helps learners refine their understanding through dialogue and debate.</a:t>
            </a: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Teachers encourage students to work together to solve open-ended or complex problems. This type of activity allows students to engage in higher-order thinking and to learn from the viewpoints and expertise of others.</a:t>
            </a:r>
          </a:p>
          <a:p>
            <a:endParaRPr lang="en-RW" dirty="0"/>
          </a:p>
        </p:txBody>
      </p:sp>
    </p:spTree>
    <p:extLst>
      <p:ext uri="{BB962C8B-B14F-4D97-AF65-F5344CB8AC3E}">
        <p14:creationId xmlns:p14="http://schemas.microsoft.com/office/powerpoint/2010/main" val="3042060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D38A-2552-5AC0-5F10-B1A6101B5B36}"/>
              </a:ext>
            </a:extLst>
          </p:cNvPr>
          <p:cNvSpPr>
            <a:spLocks noGrp="1"/>
          </p:cNvSpPr>
          <p:nvPr>
            <p:ph type="title"/>
          </p:nvPr>
        </p:nvSpPr>
        <p:spPr/>
        <p:txBody>
          <a:bodyPr/>
          <a:lstStyle/>
          <a:p>
            <a:r>
              <a:rPr lang="en-US" sz="3200" b="1" dirty="0">
                <a:latin typeface="Aptos" panose="020B0004020202020204" pitchFamily="34" charset="0"/>
                <a:ea typeface="Aptos" panose="020B0004020202020204" pitchFamily="34" charset="0"/>
                <a:cs typeface="Times New Roman" panose="02020603050405020304" pitchFamily="18" charset="0"/>
              </a:rPr>
              <a:t>A</a:t>
            </a:r>
            <a:r>
              <a:rPr lang="en-RW" sz="3200" b="1" dirty="0" err="1">
                <a:latin typeface="Aptos" panose="020B0004020202020204" pitchFamily="34" charset="0"/>
                <a:ea typeface="Aptos" panose="020B0004020202020204" pitchFamily="34" charset="0"/>
                <a:cs typeface="Times New Roman" panose="02020603050405020304" pitchFamily="18" charset="0"/>
              </a:rPr>
              <a:t>pplication</a:t>
            </a:r>
            <a:r>
              <a:rPr lang="en-RW" sz="3200" b="1" dirty="0">
                <a:latin typeface="Aptos" panose="020B0004020202020204" pitchFamily="34" charset="0"/>
                <a:ea typeface="Aptos" panose="020B0004020202020204" pitchFamily="34" charset="0"/>
                <a:cs typeface="Times New Roman" panose="02020603050405020304" pitchFamily="18" charset="0"/>
              </a:rPr>
              <a:t> of social constructivism in the classroom contexts</a:t>
            </a:r>
            <a:endParaRPr lang="en-RW" sz="3200" dirty="0"/>
          </a:p>
        </p:txBody>
      </p:sp>
      <p:sp>
        <p:nvSpPr>
          <p:cNvPr id="3" name="Content Placeholder 2">
            <a:extLst>
              <a:ext uri="{FF2B5EF4-FFF2-40B4-BE49-F238E27FC236}">
                <a16:creationId xmlns:a16="http://schemas.microsoft.com/office/drawing/2014/main" id="{E6E4A28B-F7E2-0D9C-5640-D7FDA0486E18}"/>
              </a:ext>
            </a:extLst>
          </p:cNvPr>
          <p:cNvSpPr>
            <a:spLocks noGrp="1"/>
          </p:cNvSpPr>
          <p:nvPr>
            <p:ph idx="1"/>
          </p:nvPr>
        </p:nvSpPr>
        <p:spPr>
          <a:xfrm>
            <a:off x="838200" y="1600200"/>
            <a:ext cx="9372600" cy="5056239"/>
          </a:xfrm>
        </p:spPr>
        <p:txBody>
          <a:bodyPr>
            <a:normAutofit fontScale="92500" lnSpcReduction="20000"/>
          </a:bodyPr>
          <a:lstStyle/>
          <a:p>
            <a:pPr algn="just">
              <a:lnSpc>
                <a:spcPct val="107000"/>
              </a:lnSpc>
              <a:spcAft>
                <a:spcPts val="800"/>
              </a:spcAft>
              <a:buFont typeface="Wingdings" panose="05000000000000000000" pitchFamily="2" charset="2"/>
              <a:buChar char="ü"/>
            </a:pPr>
            <a:r>
              <a:rPr lang="en-RW" sz="2400" b="1" dirty="0">
                <a:latin typeface="Times New Roman" panose="02020603050405020304" pitchFamily="18" charset="0"/>
                <a:ea typeface="Aptos" panose="020B0004020202020204" pitchFamily="34" charset="0"/>
                <a:cs typeface="Times New Roman" panose="02020603050405020304" pitchFamily="18" charset="0"/>
              </a:rPr>
              <a:t>Inquiry-Based Learning</a:t>
            </a:r>
            <a:r>
              <a:rPr lang="en-US" sz="2400" b="1" dirty="0">
                <a:latin typeface="Times New Roman" panose="02020603050405020304" pitchFamily="18" charset="0"/>
                <a:ea typeface="Aptos" panose="020B0004020202020204" pitchFamily="34" charset="0"/>
                <a:cs typeface="Times New Roman" panose="02020603050405020304" pitchFamily="18" charset="0"/>
              </a:rPr>
              <a:t> and </a:t>
            </a:r>
            <a:r>
              <a:rPr lang="en-RW" sz="2400" b="1" dirty="0">
                <a:latin typeface="Times New Roman" panose="02020603050405020304" pitchFamily="18" charset="0"/>
                <a:ea typeface="Aptos" panose="020B0004020202020204" pitchFamily="34" charset="0"/>
                <a:cs typeface="Times New Roman" panose="02020603050405020304" pitchFamily="18" charset="0"/>
              </a:rPr>
              <a:t>Problem-Based Learning (PBL): </a:t>
            </a:r>
            <a:endParaRPr lang="en-US" sz="2400" b="1"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b="1" dirty="0">
                <a:latin typeface="Times New Roman" panose="02020603050405020304" pitchFamily="18" charset="0"/>
                <a:ea typeface="Aptos" panose="020B0004020202020204" pitchFamily="34" charset="0"/>
                <a:cs typeface="Times New Roman" panose="02020603050405020304" pitchFamily="18" charset="0"/>
              </a:rPr>
              <a:t>Inquiry-Based Learning: </a:t>
            </a:r>
            <a:r>
              <a:rPr lang="en-RW" sz="2400" dirty="0">
                <a:latin typeface="Times New Roman" panose="02020603050405020304" pitchFamily="18" charset="0"/>
                <a:ea typeface="Aptos" panose="020B0004020202020204" pitchFamily="34" charset="0"/>
                <a:cs typeface="Times New Roman" panose="02020603050405020304" pitchFamily="18" charset="0"/>
              </a:rPr>
              <a:t>Social constructivist classrooms often emphasize inquiry-based learning, where students pose questions, investigate topics, and seek solutions through exploration.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Teachers guide this process, but students take the lead in constructing knowledge through inquiry.</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b="1" dirty="0">
                <a:latin typeface="Times New Roman" panose="02020603050405020304" pitchFamily="18" charset="0"/>
                <a:ea typeface="Aptos" panose="020B0004020202020204" pitchFamily="34" charset="0"/>
                <a:cs typeface="Times New Roman" panose="02020603050405020304" pitchFamily="18" charset="0"/>
              </a:rPr>
              <a:t>Problem-Based Learning (PBL): </a:t>
            </a:r>
            <a:r>
              <a:rPr lang="en-RW" sz="2400" dirty="0">
                <a:latin typeface="Times New Roman" panose="02020603050405020304" pitchFamily="18" charset="0"/>
                <a:ea typeface="Aptos" panose="020B0004020202020204" pitchFamily="34" charset="0"/>
                <a:cs typeface="Times New Roman" panose="02020603050405020304" pitchFamily="18" charset="0"/>
              </a:rPr>
              <a:t>students work on solving real-world problems.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They collaborate with peers, research topics, and discuss potential solutions in groups. </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400" dirty="0">
                <a:latin typeface="Times New Roman" panose="02020603050405020304" pitchFamily="18" charset="0"/>
                <a:ea typeface="Aptos" panose="020B0004020202020204" pitchFamily="34" charset="0"/>
                <a:cs typeface="Times New Roman" panose="02020603050405020304" pitchFamily="18" charset="0"/>
              </a:rPr>
              <a:t>The teacher facilitates the process but does not directly provide answers, allowing students to build knowledge and solve problems collaboratively.</a:t>
            </a:r>
          </a:p>
          <a:p>
            <a:endParaRPr lang="en-RW" dirty="0"/>
          </a:p>
        </p:txBody>
      </p:sp>
    </p:spTree>
    <p:extLst>
      <p:ext uri="{BB962C8B-B14F-4D97-AF65-F5344CB8AC3E}">
        <p14:creationId xmlns:p14="http://schemas.microsoft.com/office/powerpoint/2010/main" val="4913410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DA09-E8BE-D491-5868-89DE8C4A244F}"/>
              </a:ext>
            </a:extLst>
          </p:cNvPr>
          <p:cNvSpPr>
            <a:spLocks noGrp="1"/>
          </p:cNvSpPr>
          <p:nvPr>
            <p:ph type="title"/>
          </p:nvPr>
        </p:nvSpPr>
        <p:spPr/>
        <p:txBody>
          <a:bodyPr/>
          <a:lstStyle/>
          <a:p>
            <a:r>
              <a:rPr lang="en-US" sz="3200" b="1" dirty="0">
                <a:latin typeface="Aptos" panose="020B0004020202020204" pitchFamily="34" charset="0"/>
                <a:ea typeface="Aptos" panose="020B0004020202020204" pitchFamily="34" charset="0"/>
                <a:cs typeface="Times New Roman" panose="02020603050405020304" pitchFamily="18" charset="0"/>
              </a:rPr>
              <a:t>A</a:t>
            </a:r>
            <a:r>
              <a:rPr lang="en-RW" sz="3200" b="1" dirty="0" err="1">
                <a:latin typeface="Aptos" panose="020B0004020202020204" pitchFamily="34" charset="0"/>
                <a:ea typeface="Aptos" panose="020B0004020202020204" pitchFamily="34" charset="0"/>
                <a:cs typeface="Times New Roman" panose="02020603050405020304" pitchFamily="18" charset="0"/>
              </a:rPr>
              <a:t>pplication</a:t>
            </a:r>
            <a:r>
              <a:rPr lang="en-RW" sz="3200" b="1" dirty="0">
                <a:latin typeface="Aptos" panose="020B0004020202020204" pitchFamily="34" charset="0"/>
                <a:ea typeface="Aptos" panose="020B0004020202020204" pitchFamily="34" charset="0"/>
                <a:cs typeface="Times New Roman" panose="02020603050405020304" pitchFamily="18" charset="0"/>
              </a:rPr>
              <a:t> of social constructivism in the classroom contexts</a:t>
            </a:r>
            <a:endParaRPr lang="en-RW" sz="3200" dirty="0"/>
          </a:p>
        </p:txBody>
      </p:sp>
      <p:sp>
        <p:nvSpPr>
          <p:cNvPr id="3" name="Content Placeholder 2">
            <a:extLst>
              <a:ext uri="{FF2B5EF4-FFF2-40B4-BE49-F238E27FC236}">
                <a16:creationId xmlns:a16="http://schemas.microsoft.com/office/drawing/2014/main" id="{B8E39AFE-6B5B-3FF8-E2E5-2BD04A6C2610}"/>
              </a:ext>
            </a:extLst>
          </p:cNvPr>
          <p:cNvSpPr>
            <a:spLocks noGrp="1"/>
          </p:cNvSpPr>
          <p:nvPr>
            <p:ph idx="1"/>
          </p:nvPr>
        </p:nvSpPr>
        <p:spPr/>
        <p:txBody>
          <a:bodyPr>
            <a:normAutofit fontScale="92500" lnSpcReduction="20000"/>
          </a:bodyPr>
          <a:lstStyle/>
          <a:p>
            <a:pPr algn="just">
              <a:lnSpc>
                <a:spcPct val="107000"/>
              </a:lnSpc>
              <a:spcAft>
                <a:spcPts val="800"/>
              </a:spcAft>
            </a:pPr>
            <a:r>
              <a:rPr lang="en-RW" sz="2600" b="1" dirty="0">
                <a:latin typeface="Times New Roman" panose="02020603050405020304" pitchFamily="18" charset="0"/>
                <a:ea typeface="Aptos" panose="020B0004020202020204" pitchFamily="34" charset="0"/>
                <a:cs typeface="Times New Roman" panose="02020603050405020304" pitchFamily="18" charset="0"/>
              </a:rPr>
              <a:t>Student-</a:t>
            </a:r>
            <a:r>
              <a:rPr lang="en-RW" sz="2600" b="1" dirty="0" err="1">
                <a:latin typeface="Times New Roman" panose="02020603050405020304" pitchFamily="18" charset="0"/>
                <a:ea typeface="Aptos" panose="020B0004020202020204" pitchFamily="34" charset="0"/>
                <a:cs typeface="Times New Roman" panose="02020603050405020304" pitchFamily="18" charset="0"/>
              </a:rPr>
              <a:t>Centered</a:t>
            </a:r>
            <a:r>
              <a:rPr lang="en-RW" sz="2600" b="1" dirty="0">
                <a:latin typeface="Times New Roman" panose="02020603050405020304" pitchFamily="18" charset="0"/>
                <a:ea typeface="Aptos" panose="020B0004020202020204" pitchFamily="34" charset="0"/>
                <a:cs typeface="Times New Roman" panose="02020603050405020304" pitchFamily="18" charset="0"/>
              </a:rPr>
              <a:t> Teaching:</a:t>
            </a:r>
          </a:p>
          <a:p>
            <a:pPr marL="342900" indent="-342900" algn="just">
              <a:lnSpc>
                <a:spcPct val="107000"/>
              </a:lnSpc>
              <a:spcAft>
                <a:spcPts val="800"/>
              </a:spcAft>
              <a:buSzPts val="1000"/>
              <a:buFont typeface="Symbol" panose="05050102010706020507" pitchFamily="18" charset="2"/>
              <a:buChar char=""/>
              <a:tabLst>
                <a:tab pos="4572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In a social constructivist classroom, students take an active role in their learning</a:t>
            </a:r>
            <a:r>
              <a:rPr lang="en-US" sz="2600" dirty="0">
                <a:latin typeface="Times New Roman" panose="02020603050405020304" pitchFamily="18" charset="0"/>
                <a:ea typeface="Aptos" panose="020B0004020202020204" pitchFamily="34" charset="0"/>
                <a:cs typeface="Times New Roman" panose="02020603050405020304" pitchFamily="18" charset="0"/>
              </a:rPr>
              <a:t>: </a:t>
            </a:r>
            <a:r>
              <a:rPr lang="en-RW" sz="2600" dirty="0">
                <a:latin typeface="Times New Roman" panose="02020603050405020304" pitchFamily="18" charset="0"/>
                <a:ea typeface="Aptos" panose="020B0004020202020204" pitchFamily="34" charset="0"/>
                <a:cs typeface="Times New Roman" panose="02020603050405020304" pitchFamily="18" charset="0"/>
              </a:rPr>
              <a:t>Teachers may encourage students to set their own learning goals, self-assess their progress, and reflect on their learning experiences.</a:t>
            </a:r>
          </a:p>
          <a:p>
            <a:pPr marL="342900" indent="-342900" algn="just">
              <a:lnSpc>
                <a:spcPct val="107000"/>
              </a:lnSpc>
              <a:spcAft>
                <a:spcPts val="800"/>
              </a:spcAft>
              <a:buSzPts val="1000"/>
              <a:buFont typeface="Symbol" panose="05050102010706020507" pitchFamily="18" charset="2"/>
              <a:buChar char=""/>
              <a:tabLst>
                <a:tab pos="4572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Offering students some degree of autonomy over their learning process—such as choosing projects, topics, or modes of assessment—can help them feel more engaged and invested in their education.</a:t>
            </a:r>
          </a:p>
          <a:p>
            <a:pPr marL="342900" indent="-342900" algn="just">
              <a:lnSpc>
                <a:spcPct val="107000"/>
              </a:lnSpc>
              <a:spcAft>
                <a:spcPts val="800"/>
              </a:spcAft>
              <a:buSzPts val="1000"/>
              <a:buFont typeface="Symbol" panose="05050102010706020507" pitchFamily="18" charset="2"/>
              <a:buChar char=""/>
              <a:tabLst>
                <a:tab pos="457200" algn="l"/>
              </a:tabLst>
            </a:pPr>
            <a:r>
              <a:rPr lang="en-RW" sz="2600" dirty="0">
                <a:latin typeface="Times New Roman" panose="02020603050405020304" pitchFamily="18" charset="0"/>
                <a:ea typeface="Aptos" panose="020B0004020202020204" pitchFamily="34" charset="0"/>
                <a:cs typeface="Times New Roman" panose="02020603050405020304" pitchFamily="18" charset="0"/>
              </a:rPr>
              <a:t>Instead of traditional teacher-led conferences, students can lead the discussions about their progress, demonstrating how they have constructed their knowledge over the course of the term.</a:t>
            </a:r>
          </a:p>
          <a:p>
            <a:endParaRPr lang="en-RW" dirty="0"/>
          </a:p>
        </p:txBody>
      </p:sp>
    </p:spTree>
    <p:extLst>
      <p:ext uri="{BB962C8B-B14F-4D97-AF65-F5344CB8AC3E}">
        <p14:creationId xmlns:p14="http://schemas.microsoft.com/office/powerpoint/2010/main" val="30772442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6A99-03F8-3F84-3C05-8A0EBA425A34}"/>
              </a:ext>
            </a:extLst>
          </p:cNvPr>
          <p:cNvSpPr>
            <a:spLocks noGrp="1"/>
          </p:cNvSpPr>
          <p:nvPr>
            <p:ph type="title"/>
          </p:nvPr>
        </p:nvSpPr>
        <p:spPr/>
        <p:txBody>
          <a:bodyPr/>
          <a:lstStyle/>
          <a:p>
            <a:r>
              <a:rPr lang="en-US" sz="3200" b="1" dirty="0">
                <a:latin typeface="Aptos" panose="020B0004020202020204" pitchFamily="34" charset="0"/>
                <a:ea typeface="Aptos" panose="020B0004020202020204" pitchFamily="34" charset="0"/>
                <a:cs typeface="Times New Roman" panose="02020603050405020304" pitchFamily="18" charset="0"/>
              </a:rPr>
              <a:t>A</a:t>
            </a:r>
            <a:r>
              <a:rPr lang="en-RW" sz="3200" b="1" dirty="0" err="1">
                <a:latin typeface="Aptos" panose="020B0004020202020204" pitchFamily="34" charset="0"/>
                <a:ea typeface="Aptos" panose="020B0004020202020204" pitchFamily="34" charset="0"/>
                <a:cs typeface="Times New Roman" panose="02020603050405020304" pitchFamily="18" charset="0"/>
              </a:rPr>
              <a:t>pplication</a:t>
            </a:r>
            <a:r>
              <a:rPr lang="en-RW" sz="3200" b="1" dirty="0">
                <a:latin typeface="Aptos" panose="020B0004020202020204" pitchFamily="34" charset="0"/>
                <a:ea typeface="Aptos" panose="020B0004020202020204" pitchFamily="34" charset="0"/>
                <a:cs typeface="Times New Roman" panose="02020603050405020304" pitchFamily="18" charset="0"/>
              </a:rPr>
              <a:t> of social constructivism in the classroom contexts</a:t>
            </a:r>
            <a:endParaRPr lang="en-RW" sz="3200" dirty="0"/>
          </a:p>
        </p:txBody>
      </p:sp>
      <p:sp>
        <p:nvSpPr>
          <p:cNvPr id="3" name="Content Placeholder 2">
            <a:extLst>
              <a:ext uri="{FF2B5EF4-FFF2-40B4-BE49-F238E27FC236}">
                <a16:creationId xmlns:a16="http://schemas.microsoft.com/office/drawing/2014/main" id="{3FE3E30F-DD8C-7BC9-7629-7AB236B8D442}"/>
              </a:ext>
            </a:extLst>
          </p:cNvPr>
          <p:cNvSpPr>
            <a:spLocks noGrp="1"/>
          </p:cNvSpPr>
          <p:nvPr>
            <p:ph idx="1"/>
          </p:nvPr>
        </p:nvSpPr>
        <p:spPr>
          <a:xfrm>
            <a:off x="838200" y="1825624"/>
            <a:ext cx="10370574" cy="4879975"/>
          </a:xfrm>
        </p:spPr>
        <p:txBody>
          <a:bodyPr>
            <a:normAutofit/>
          </a:bodyPr>
          <a:lstStyle/>
          <a:p>
            <a:pPr algn="just">
              <a:lnSpc>
                <a:spcPct val="107000"/>
              </a:lnSpc>
              <a:spcAft>
                <a:spcPts val="800"/>
              </a:spcAft>
            </a:pPr>
            <a:r>
              <a:rPr lang="en-RW" sz="2400" b="1" dirty="0">
                <a:latin typeface="Times New Roman" panose="02020603050405020304" pitchFamily="18" charset="0"/>
                <a:ea typeface="Aptos" panose="020B0004020202020204" pitchFamily="34" charset="0"/>
                <a:cs typeface="Times New Roman" panose="02020603050405020304" pitchFamily="18" charset="0"/>
              </a:rPr>
              <a:t>Technology </a:t>
            </a:r>
            <a:r>
              <a:rPr lang="en-US" sz="2400" b="1" dirty="0" err="1">
                <a:latin typeface="Times New Roman" panose="02020603050405020304" pitchFamily="18" charset="0"/>
                <a:ea typeface="Aptos" panose="020B0004020202020204" pitchFamily="34" charset="0"/>
                <a:cs typeface="Times New Roman" panose="02020603050405020304" pitchFamily="18" charset="0"/>
              </a:rPr>
              <a:t>i</a:t>
            </a:r>
            <a:r>
              <a:rPr lang="en-RW" sz="2400" b="1" dirty="0" err="1">
                <a:latin typeface="Times New Roman" panose="02020603050405020304" pitchFamily="18" charset="0"/>
                <a:ea typeface="Aptos" panose="020B0004020202020204" pitchFamily="34" charset="0"/>
                <a:cs typeface="Times New Roman" panose="02020603050405020304" pitchFamily="18" charset="0"/>
              </a:rPr>
              <a:t>ntegration</a:t>
            </a:r>
            <a:r>
              <a:rPr lang="en-RW" sz="2400" b="1" dirty="0">
                <a:latin typeface="Times New Roman" panose="02020603050405020304" pitchFamily="18" charset="0"/>
                <a:ea typeface="Aptos" panose="020B0004020202020204" pitchFamily="34" charset="0"/>
                <a:cs typeface="Times New Roman" panose="02020603050405020304" pitchFamily="18" charset="0"/>
              </a:rPr>
              <a:t>:</a:t>
            </a:r>
            <a:endParaRPr lang="en-RW" sz="24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US" sz="2400" dirty="0">
                <a:latin typeface="Times New Roman" panose="02020603050405020304" pitchFamily="18" charset="0"/>
                <a:ea typeface="Aptos" panose="020B0004020202020204" pitchFamily="34" charset="0"/>
                <a:cs typeface="Times New Roman" panose="02020603050405020304" pitchFamily="18" charset="0"/>
              </a:rPr>
              <a:t>Use of c</a:t>
            </a:r>
            <a:r>
              <a:rPr lang="en-RW" sz="2400" dirty="0" err="1">
                <a:latin typeface="Times New Roman" panose="02020603050405020304" pitchFamily="18" charset="0"/>
                <a:ea typeface="Aptos" panose="020B0004020202020204" pitchFamily="34" charset="0"/>
                <a:cs typeface="Times New Roman" panose="02020603050405020304" pitchFamily="18" charset="0"/>
              </a:rPr>
              <a:t>ollaborative</a:t>
            </a:r>
            <a:r>
              <a:rPr lang="en-RW" sz="2400" dirty="0">
                <a:latin typeface="Times New Roman" panose="02020603050405020304" pitchFamily="18" charset="0"/>
                <a:ea typeface="Aptos" panose="020B0004020202020204" pitchFamily="34" charset="0"/>
                <a:cs typeface="Times New Roman" panose="02020603050405020304" pitchFamily="18" charset="0"/>
              </a:rPr>
              <a:t> </a:t>
            </a:r>
            <a:r>
              <a:rPr lang="en-US" sz="2400" dirty="0">
                <a:latin typeface="Times New Roman" panose="02020603050405020304" pitchFamily="18" charset="0"/>
                <a:ea typeface="Aptos" panose="020B0004020202020204" pitchFamily="34" charset="0"/>
                <a:cs typeface="Times New Roman" panose="02020603050405020304" pitchFamily="18" charset="0"/>
              </a:rPr>
              <a:t>t</a:t>
            </a:r>
            <a:r>
              <a:rPr lang="en-RW" sz="2400" dirty="0" err="1">
                <a:latin typeface="Times New Roman" panose="02020603050405020304" pitchFamily="18" charset="0"/>
                <a:ea typeface="Aptos" panose="020B0004020202020204" pitchFamily="34" charset="0"/>
                <a:cs typeface="Times New Roman" panose="02020603050405020304" pitchFamily="18" charset="0"/>
              </a:rPr>
              <a:t>ools</a:t>
            </a:r>
            <a:r>
              <a:rPr lang="en-RW" sz="2400" dirty="0">
                <a:latin typeface="Times New Roman" panose="02020603050405020304" pitchFamily="18" charset="0"/>
                <a:ea typeface="Aptos" panose="020B0004020202020204" pitchFamily="34" charset="0"/>
                <a:cs typeface="Times New Roman" panose="02020603050405020304" pitchFamily="18" charset="0"/>
              </a:rPr>
              <a:t>: Online platforms (e.g., Google Docs, Padlet, Edmodo) allow students to collaborate in real time, providing opportunities for peer feedback, joint creation of documents, and shared learning experiences.</a:t>
            </a: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Discussion </a:t>
            </a:r>
            <a:r>
              <a:rPr lang="en-US" sz="2400" dirty="0">
                <a:latin typeface="Times New Roman" panose="02020603050405020304" pitchFamily="18" charset="0"/>
                <a:ea typeface="Aptos" panose="020B0004020202020204" pitchFamily="34" charset="0"/>
                <a:cs typeface="Times New Roman" panose="02020603050405020304" pitchFamily="18" charset="0"/>
              </a:rPr>
              <a:t>f</a:t>
            </a:r>
            <a:r>
              <a:rPr lang="en-RW" sz="2400" dirty="0" err="1">
                <a:latin typeface="Times New Roman" panose="02020603050405020304" pitchFamily="18" charset="0"/>
                <a:ea typeface="Aptos" panose="020B0004020202020204" pitchFamily="34" charset="0"/>
                <a:cs typeface="Times New Roman" panose="02020603050405020304" pitchFamily="18" charset="0"/>
              </a:rPr>
              <a:t>orums</a:t>
            </a:r>
            <a:r>
              <a:rPr lang="en-RW" sz="2400" dirty="0">
                <a:latin typeface="Times New Roman" panose="02020603050405020304" pitchFamily="18" charset="0"/>
                <a:ea typeface="Aptos" panose="020B0004020202020204" pitchFamily="34" charset="0"/>
                <a:cs typeface="Times New Roman" panose="02020603050405020304" pitchFamily="18" charset="0"/>
              </a:rPr>
              <a:t> and </a:t>
            </a:r>
            <a:r>
              <a:rPr lang="en-US" sz="2400" dirty="0">
                <a:latin typeface="Times New Roman" panose="02020603050405020304" pitchFamily="18" charset="0"/>
                <a:ea typeface="Aptos" panose="020B0004020202020204" pitchFamily="34" charset="0"/>
                <a:cs typeface="Times New Roman" panose="02020603050405020304" pitchFamily="18" charset="0"/>
              </a:rPr>
              <a:t>o</a:t>
            </a:r>
            <a:r>
              <a:rPr lang="en-RW" sz="2400" dirty="0" err="1">
                <a:latin typeface="Times New Roman" panose="02020603050405020304" pitchFamily="18" charset="0"/>
                <a:ea typeface="Aptos" panose="020B0004020202020204" pitchFamily="34" charset="0"/>
                <a:cs typeface="Times New Roman" panose="02020603050405020304" pitchFamily="18" charset="0"/>
              </a:rPr>
              <a:t>nline</a:t>
            </a:r>
            <a:r>
              <a:rPr lang="en-RW" sz="2400" dirty="0">
                <a:latin typeface="Times New Roman" panose="02020603050405020304" pitchFamily="18" charset="0"/>
                <a:ea typeface="Aptos" panose="020B0004020202020204" pitchFamily="34" charset="0"/>
                <a:cs typeface="Times New Roman" panose="02020603050405020304" pitchFamily="18" charset="0"/>
              </a:rPr>
              <a:t> learning communities: Social constructivism can also extend beyond the physical classroom with virtual collaboration.</a:t>
            </a:r>
            <a:endParaRPr lang="en-US" sz="24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Times New Roman" panose="02020603050405020304" pitchFamily="18" charset="0"/>
                <a:ea typeface="Aptos" panose="020B0004020202020204" pitchFamily="34" charset="0"/>
                <a:cs typeface="Times New Roman" panose="02020603050405020304" pitchFamily="18" charset="0"/>
              </a:rPr>
              <a:t> Discussion boards, video conferences, and collaborative online research activities allow students to engage with peers and experts from around the world, broadening their learning experiences.</a:t>
            </a:r>
          </a:p>
          <a:p>
            <a:endParaRPr lang="en-RW" dirty="0"/>
          </a:p>
        </p:txBody>
      </p:sp>
    </p:spTree>
    <p:extLst>
      <p:ext uri="{BB962C8B-B14F-4D97-AF65-F5344CB8AC3E}">
        <p14:creationId xmlns:p14="http://schemas.microsoft.com/office/powerpoint/2010/main" val="28129743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4F50-3C38-5F1D-6624-112BF5DCABC6}"/>
              </a:ext>
            </a:extLst>
          </p:cNvPr>
          <p:cNvSpPr>
            <a:spLocks noGrp="1"/>
          </p:cNvSpPr>
          <p:nvPr>
            <p:ph type="title"/>
          </p:nvPr>
        </p:nvSpPr>
        <p:spPr/>
        <p:txBody>
          <a:bodyPr/>
          <a:lstStyle/>
          <a:p>
            <a:r>
              <a:rPr lang="en-US" sz="3200" b="1" dirty="0">
                <a:latin typeface="Aptos" panose="020B0004020202020204" pitchFamily="34" charset="0"/>
                <a:ea typeface="Aptos" panose="020B0004020202020204" pitchFamily="34" charset="0"/>
                <a:cs typeface="Times New Roman" panose="02020603050405020304" pitchFamily="18" charset="0"/>
              </a:rPr>
              <a:t>A</a:t>
            </a:r>
            <a:r>
              <a:rPr lang="en-RW" sz="3200" b="1" dirty="0" err="1">
                <a:latin typeface="Aptos" panose="020B0004020202020204" pitchFamily="34" charset="0"/>
                <a:ea typeface="Aptos" panose="020B0004020202020204" pitchFamily="34" charset="0"/>
                <a:cs typeface="Times New Roman" panose="02020603050405020304" pitchFamily="18" charset="0"/>
              </a:rPr>
              <a:t>pplication</a:t>
            </a:r>
            <a:r>
              <a:rPr lang="en-RW" sz="3200" b="1" dirty="0">
                <a:latin typeface="Aptos" panose="020B0004020202020204" pitchFamily="34" charset="0"/>
                <a:ea typeface="Aptos" panose="020B0004020202020204" pitchFamily="34" charset="0"/>
                <a:cs typeface="Times New Roman" panose="02020603050405020304" pitchFamily="18" charset="0"/>
              </a:rPr>
              <a:t> of social constructivism in the classroom contexts</a:t>
            </a:r>
            <a:endParaRPr lang="en-RW" sz="3200" dirty="0"/>
          </a:p>
        </p:txBody>
      </p:sp>
      <p:sp>
        <p:nvSpPr>
          <p:cNvPr id="3" name="Content Placeholder 2">
            <a:extLst>
              <a:ext uri="{FF2B5EF4-FFF2-40B4-BE49-F238E27FC236}">
                <a16:creationId xmlns:a16="http://schemas.microsoft.com/office/drawing/2014/main" id="{84D495ED-EF24-D1A7-51F3-6BF007F06203}"/>
              </a:ext>
            </a:extLst>
          </p:cNvPr>
          <p:cNvSpPr>
            <a:spLocks noGrp="1"/>
          </p:cNvSpPr>
          <p:nvPr>
            <p:ph idx="1"/>
          </p:nvPr>
        </p:nvSpPr>
        <p:spPr>
          <a:xfrm>
            <a:off x="580103" y="1417638"/>
            <a:ext cx="9935497" cy="5287962"/>
          </a:xfrm>
        </p:spPr>
        <p:txBody>
          <a:bodyPr>
            <a:normAutofit/>
          </a:bodyPr>
          <a:lstStyle/>
          <a:p>
            <a:pPr algn="just">
              <a:lnSpc>
                <a:spcPct val="107000"/>
              </a:lnSpc>
              <a:spcAft>
                <a:spcPts val="800"/>
              </a:spcAft>
            </a:pPr>
            <a:r>
              <a:rPr lang="en-US" sz="2400" b="1" dirty="0">
                <a:latin typeface="Aptos" panose="020B0004020202020204" pitchFamily="34" charset="0"/>
                <a:ea typeface="Aptos" panose="020B0004020202020204" pitchFamily="34" charset="0"/>
                <a:cs typeface="Times New Roman" panose="02020603050405020304" pitchFamily="18" charset="0"/>
              </a:rPr>
              <a:t>Reflection: </a:t>
            </a:r>
            <a:r>
              <a:rPr lang="en-RW" sz="2400" dirty="0">
                <a:latin typeface="Aptos" panose="020B0004020202020204" pitchFamily="34" charset="0"/>
                <a:ea typeface="Aptos" panose="020B0004020202020204" pitchFamily="34" charset="0"/>
                <a:cs typeface="Times New Roman" panose="02020603050405020304" pitchFamily="18" charset="0"/>
              </a:rPr>
              <a:t>Teachers encourage students to engage in reflective practices where they consider how they constructed knowledge, what they learned, and how they interacted with peers. </a:t>
            </a:r>
            <a:endParaRPr lang="en-US" sz="2400" dirty="0">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en-RW" sz="2400" dirty="0">
                <a:latin typeface="Aptos" panose="020B0004020202020204" pitchFamily="34" charset="0"/>
                <a:ea typeface="Aptos" panose="020B0004020202020204" pitchFamily="34" charset="0"/>
                <a:cs typeface="Times New Roman" panose="02020603050405020304" pitchFamily="18" charset="0"/>
              </a:rPr>
              <a:t>After completing collaborative tasks, groups can discuss their learning process, including what strategies worked, what challenges they faced, and how they overcame them</a:t>
            </a:r>
            <a:r>
              <a:rPr lang="en-RW" sz="2400" b="1" dirty="0">
                <a:latin typeface="Aptos" panose="020B0004020202020204" pitchFamily="34" charset="0"/>
                <a:ea typeface="Aptos" panose="020B0004020202020204" pitchFamily="34" charset="0"/>
                <a:cs typeface="Times New Roman" panose="02020603050405020304" pitchFamily="18" charset="0"/>
              </a:rPr>
              <a:t>.</a:t>
            </a:r>
            <a:endParaRPr lang="en-RW" sz="2400" dirty="0">
              <a:latin typeface="Aptos" panose="020B0004020202020204" pitchFamily="34" charset="0"/>
              <a:ea typeface="Aptos" panose="020B0004020202020204" pitchFamily="34" charset="0"/>
              <a:cs typeface="Times New Roman" panose="02020603050405020304" pitchFamily="18" charset="0"/>
            </a:endParaRPr>
          </a:p>
          <a:p>
            <a:endParaRPr lang="en-RW" dirty="0"/>
          </a:p>
        </p:txBody>
      </p:sp>
    </p:spTree>
    <p:extLst>
      <p:ext uri="{BB962C8B-B14F-4D97-AF65-F5344CB8AC3E}">
        <p14:creationId xmlns:p14="http://schemas.microsoft.com/office/powerpoint/2010/main" val="31396839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07D2-0CE8-A698-62B6-DEAE5FB5E268}"/>
              </a:ext>
            </a:extLst>
          </p:cNvPr>
          <p:cNvSpPr>
            <a:spLocks noGrp="1"/>
          </p:cNvSpPr>
          <p:nvPr>
            <p:ph type="title"/>
          </p:nvPr>
        </p:nvSpPr>
        <p:spPr/>
        <p:txBody>
          <a:bodyPr/>
          <a:lstStyle/>
          <a:p>
            <a:r>
              <a:rPr lang="en-US" sz="3200" b="1" dirty="0"/>
              <a:t>5. Sociocultural theory </a:t>
            </a:r>
            <a:endParaRPr lang="en-RW" sz="3200" b="1" dirty="0"/>
          </a:p>
        </p:txBody>
      </p:sp>
      <p:sp>
        <p:nvSpPr>
          <p:cNvPr id="3" name="Content Placeholder 2">
            <a:extLst>
              <a:ext uri="{FF2B5EF4-FFF2-40B4-BE49-F238E27FC236}">
                <a16:creationId xmlns:a16="http://schemas.microsoft.com/office/drawing/2014/main" id="{1D603E26-2717-2C92-FB3A-7F0C4899846B}"/>
              </a:ext>
            </a:extLst>
          </p:cNvPr>
          <p:cNvSpPr>
            <a:spLocks noGrp="1"/>
          </p:cNvSpPr>
          <p:nvPr>
            <p:ph idx="1"/>
          </p:nvPr>
        </p:nvSpPr>
        <p:spPr>
          <a:xfrm>
            <a:off x="521110" y="1199535"/>
            <a:ext cx="10304206" cy="5506065"/>
          </a:xfrm>
        </p:spPr>
        <p:txBody>
          <a:bodyPr>
            <a:noAutofit/>
          </a:bodyPr>
          <a:lstStyle/>
          <a:p>
            <a:pPr algn="just"/>
            <a:r>
              <a:rPr lang="en-RW" sz="2400" dirty="0">
                <a:ea typeface="Aptos" panose="020B0004020202020204" pitchFamily="34" charset="0"/>
                <a:cs typeface="Times New Roman" panose="02020603050405020304" pitchFamily="18" charset="0"/>
              </a:rPr>
              <a:t>This theory is most famously associated with </a:t>
            </a:r>
            <a:r>
              <a:rPr lang="en-RW" sz="2400" b="1" dirty="0">
                <a:ea typeface="Aptos" panose="020B0004020202020204" pitchFamily="34" charset="0"/>
                <a:cs typeface="Times New Roman" panose="02020603050405020304" pitchFamily="18" charset="0"/>
              </a:rPr>
              <a:t>Lev Vygotsky</a:t>
            </a:r>
            <a:r>
              <a:rPr lang="en-US" sz="2400" b="1" dirty="0">
                <a:ea typeface="Aptos" panose="020B0004020202020204" pitchFamily="34" charset="0"/>
                <a:cs typeface="Times New Roman" panose="02020603050405020304" pitchFamily="18" charset="0"/>
              </a:rPr>
              <a:t> (1896-1934) </a:t>
            </a:r>
            <a:r>
              <a:rPr lang="en-RW" sz="2400" dirty="0">
                <a:ea typeface="Aptos" panose="020B0004020202020204" pitchFamily="34" charset="0"/>
                <a:cs typeface="Times New Roman" panose="02020603050405020304" pitchFamily="18" charset="0"/>
              </a:rPr>
              <a:t>, a Russian psychologist who believed that </a:t>
            </a:r>
            <a:r>
              <a:rPr lang="en-RW" sz="2400" b="1" dirty="0">
                <a:ea typeface="Aptos" panose="020B0004020202020204" pitchFamily="34" charset="0"/>
                <a:cs typeface="Times New Roman" panose="02020603050405020304" pitchFamily="18" charset="0"/>
              </a:rPr>
              <a:t>cognitive development is deeply embedded in the social and cultural contexts in which a person is situated</a:t>
            </a:r>
            <a:r>
              <a:rPr lang="en-US" sz="2400" b="1" dirty="0">
                <a:ea typeface="Aptos" panose="020B0004020202020204" pitchFamily="34" charset="0"/>
                <a:cs typeface="Times New Roman" panose="02020603050405020304" pitchFamily="18" charset="0"/>
              </a:rPr>
              <a:t>.</a:t>
            </a:r>
          </a:p>
          <a:p>
            <a:pPr algn="just"/>
            <a:r>
              <a:rPr lang="en-US" sz="2400" dirty="0">
                <a:ea typeface="Aptos" panose="020B0004020202020204" pitchFamily="34" charset="0"/>
                <a:cs typeface="Times New Roman" panose="02020603050405020304" pitchFamily="18" charset="0"/>
              </a:rPr>
              <a:t>The theory </a:t>
            </a:r>
            <a:r>
              <a:rPr lang="en-RW" sz="2400" dirty="0">
                <a:ea typeface="Aptos" panose="020B0004020202020204" pitchFamily="34" charset="0"/>
                <a:cs typeface="Times New Roman" panose="02020603050405020304" pitchFamily="18" charset="0"/>
              </a:rPr>
              <a:t>emphasizes the role of social environments, cultural practices, and tools (especially language) in shaping how individuals think, learn, and construct knowledge.</a:t>
            </a:r>
            <a:endParaRPr lang="en-US" sz="2400" dirty="0">
              <a:ea typeface="Aptos" panose="020B0004020202020204" pitchFamily="34" charset="0"/>
              <a:cs typeface="Times New Roman" panose="02020603050405020304" pitchFamily="18" charset="0"/>
            </a:endParaRPr>
          </a:p>
          <a:p>
            <a:pPr algn="just"/>
            <a:r>
              <a:rPr lang="en-RW" sz="2400" b="1" dirty="0">
                <a:ea typeface="Aptos" panose="020B0004020202020204" pitchFamily="34" charset="0"/>
                <a:cs typeface="Times New Roman" panose="02020603050405020304" pitchFamily="18" charset="0"/>
              </a:rPr>
              <a:t>Sociocultural theory</a:t>
            </a:r>
            <a:r>
              <a:rPr lang="en-RW" sz="2400" dirty="0">
                <a:ea typeface="Aptos" panose="020B0004020202020204" pitchFamily="34" charset="0"/>
                <a:cs typeface="Times New Roman" panose="02020603050405020304" pitchFamily="18" charset="0"/>
              </a:rPr>
              <a:t> is a framework for understanding how social interaction, culture, and language influence learning and cognitive development.</a:t>
            </a:r>
            <a:endParaRPr lang="en-US" sz="2400" dirty="0">
              <a:ea typeface="Aptos" panose="020B0004020202020204" pitchFamily="34" charset="0"/>
              <a:cs typeface="Times New Roman" panose="02020603050405020304" pitchFamily="18" charset="0"/>
            </a:endParaRPr>
          </a:p>
          <a:p>
            <a:pPr algn="just"/>
            <a:r>
              <a:rPr lang="en-US" sz="2400" dirty="0"/>
              <a:t>The theory emphasizes the role of social relationships and cultural tools in shaping cognitive development. </a:t>
            </a:r>
          </a:p>
          <a:p>
            <a:pPr algn="just"/>
            <a:r>
              <a:rPr lang="en-US" sz="2400" dirty="0"/>
              <a:t>According to sociocultural theory, learning is a social process, and cognitive functions develop through interactions with more knowledgeable others, such as teachers, peers, and family members.</a:t>
            </a:r>
            <a:endParaRPr lang="en-RW" sz="2400" b="1" dirty="0"/>
          </a:p>
        </p:txBody>
      </p:sp>
    </p:spTree>
    <p:extLst>
      <p:ext uri="{BB962C8B-B14F-4D97-AF65-F5344CB8AC3E}">
        <p14:creationId xmlns:p14="http://schemas.microsoft.com/office/powerpoint/2010/main" val="33606424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4FCD-0504-1626-43BB-822648BCFAA2}"/>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concepts of sociocultural theory:</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0EEE5EF2-8F0C-E04E-AA8D-A043F1569F8F}"/>
              </a:ext>
            </a:extLst>
          </p:cNvPr>
          <p:cNvSpPr>
            <a:spLocks noGrp="1"/>
          </p:cNvSpPr>
          <p:nvPr>
            <p:ph idx="1"/>
          </p:nvPr>
        </p:nvSpPr>
        <p:spPr>
          <a:xfrm>
            <a:off x="727587" y="1066800"/>
            <a:ext cx="9792929" cy="5426075"/>
          </a:xfrm>
        </p:spPr>
        <p:txBody>
          <a:bodyPr>
            <a:normAutofit fontScale="92500" lnSpcReduction="20000"/>
          </a:bodyPr>
          <a:lstStyle/>
          <a:p>
            <a:pPr marL="342900" indent="-342900" algn="just">
              <a:lnSpc>
                <a:spcPct val="107000"/>
              </a:lnSpc>
              <a:spcAft>
                <a:spcPts val="800"/>
              </a:spcAft>
              <a:buFont typeface="+mj-lt"/>
              <a:buAutoNum type="arabicPeriod"/>
              <a:tabLst>
                <a:tab pos="457200" algn="l"/>
              </a:tabLst>
            </a:pPr>
            <a:r>
              <a:rPr lang="en-RW" sz="2600" b="1" dirty="0">
                <a:ea typeface="Aptos" panose="020B0004020202020204" pitchFamily="34" charset="0"/>
                <a:cs typeface="Times New Roman" panose="02020603050405020304" pitchFamily="18" charset="0"/>
              </a:rPr>
              <a:t>Social </a:t>
            </a:r>
            <a:r>
              <a:rPr lang="en-US" sz="2600" b="1" dirty="0">
                <a:ea typeface="Aptos" panose="020B0004020202020204" pitchFamily="34" charset="0"/>
                <a:cs typeface="Times New Roman" panose="02020603050405020304" pitchFamily="18" charset="0"/>
              </a:rPr>
              <a:t>i</a:t>
            </a:r>
            <a:r>
              <a:rPr lang="en-RW" sz="2600" b="1" dirty="0" err="1">
                <a:ea typeface="Aptos" panose="020B0004020202020204" pitchFamily="34" charset="0"/>
                <a:cs typeface="Times New Roman" panose="02020603050405020304" pitchFamily="18" charset="0"/>
              </a:rPr>
              <a:t>nteraction</a:t>
            </a:r>
            <a:r>
              <a:rPr lang="en-RW" sz="2600" b="1" dirty="0">
                <a:ea typeface="Aptos" panose="020B0004020202020204" pitchFamily="34" charset="0"/>
                <a:cs typeface="Times New Roman" panose="02020603050405020304" pitchFamily="18" charset="0"/>
              </a:rPr>
              <a:t> and cognitive development</a:t>
            </a:r>
            <a:r>
              <a:rPr lang="en-RW" sz="2600" dirty="0">
                <a:ea typeface="Aptos" panose="020B0004020202020204" pitchFamily="34" charset="0"/>
                <a:cs typeface="Times New Roman" panose="02020603050405020304" pitchFamily="18" charset="0"/>
              </a:rPr>
              <a:t>:</a:t>
            </a:r>
          </a:p>
          <a:p>
            <a:pPr lvl="1" algn="just">
              <a:lnSpc>
                <a:spcPct val="107000"/>
              </a:lnSpc>
              <a:spcAft>
                <a:spcPts val="800"/>
              </a:spcAft>
              <a:buSzPts val="1000"/>
              <a:tabLst>
                <a:tab pos="914400" algn="l"/>
              </a:tabLst>
            </a:pPr>
            <a:r>
              <a:rPr lang="en-US" sz="2600" dirty="0"/>
              <a:t>Vygotsky believed that cognitive development is largely driven by social interactions. </a:t>
            </a:r>
          </a:p>
          <a:p>
            <a:pPr lvl="1" algn="just">
              <a:lnSpc>
                <a:spcPct val="107000"/>
              </a:lnSpc>
              <a:spcAft>
                <a:spcPts val="800"/>
              </a:spcAft>
              <a:buSzPts val="1000"/>
              <a:tabLst>
                <a:tab pos="914400" algn="l"/>
              </a:tabLst>
            </a:pPr>
            <a:r>
              <a:rPr lang="en-US" sz="2600" dirty="0"/>
              <a:t>Learning is not an isolated process but occurs within a social context where individuals collaborate, discuss, and exchange ideas with others. Through these interactions, individuals internalize cultural knowledge and develop higher-level thinking skills.</a:t>
            </a:r>
          </a:p>
          <a:p>
            <a:pPr lvl="1" algn="just">
              <a:lnSpc>
                <a:spcPct val="107000"/>
              </a:lnSpc>
              <a:spcAft>
                <a:spcPts val="800"/>
              </a:spcAft>
              <a:buSzPts val="1000"/>
              <a:tabLst>
                <a:tab pos="914400" algn="l"/>
              </a:tabLst>
            </a:pPr>
            <a:r>
              <a:rPr lang="en-RW" sz="2600" dirty="0">
                <a:ea typeface="Aptos" panose="020B0004020202020204" pitchFamily="34" charset="0"/>
                <a:cs typeface="Times New Roman" panose="02020603050405020304" pitchFamily="18" charset="0"/>
              </a:rPr>
              <a:t>Vygotsky argued that cognitive functions (e.g., thinking, problem-solving, memory) are initially developed through social interactions with others, particularly more knowledgeable individuals such as parents, teachers, or peers.</a:t>
            </a:r>
          </a:p>
          <a:p>
            <a:pPr lvl="1" algn="just">
              <a:lnSpc>
                <a:spcPct val="107000"/>
              </a:lnSpc>
              <a:spcAft>
                <a:spcPts val="800"/>
              </a:spcAft>
              <a:buSzPts val="1000"/>
              <a:tabLst>
                <a:tab pos="914400" algn="l"/>
              </a:tabLst>
            </a:pPr>
            <a:r>
              <a:rPr lang="en-RW" sz="2600" dirty="0">
                <a:ea typeface="Aptos" panose="020B0004020202020204" pitchFamily="34" charset="0"/>
                <a:cs typeface="Times New Roman" panose="02020603050405020304" pitchFamily="18" charset="0"/>
              </a:rPr>
              <a:t>According to this theory, children learn from the guidance and support of others, which helps them internalize cultural tools and knowledge.</a:t>
            </a:r>
            <a:endParaRPr lang="en-US" sz="2600" dirty="0">
              <a:ea typeface="Aptos" panose="020B0004020202020204" pitchFamily="34" charset="0"/>
              <a:cs typeface="Times New Roman" panose="02020603050405020304" pitchFamily="18" charset="0"/>
            </a:endParaRPr>
          </a:p>
          <a:p>
            <a:pPr lvl="1" algn="just">
              <a:lnSpc>
                <a:spcPct val="107000"/>
              </a:lnSpc>
              <a:spcAft>
                <a:spcPts val="800"/>
              </a:spcAft>
              <a:buSzPts val="1000"/>
              <a:tabLst>
                <a:tab pos="914400" algn="l"/>
              </a:tabLst>
            </a:pPr>
            <a:endParaRPr lang="en-RW" dirty="0"/>
          </a:p>
        </p:txBody>
      </p:sp>
    </p:spTree>
    <p:extLst>
      <p:ext uri="{BB962C8B-B14F-4D97-AF65-F5344CB8AC3E}">
        <p14:creationId xmlns:p14="http://schemas.microsoft.com/office/powerpoint/2010/main" val="34870489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CA46-0268-F4BF-F358-EDFBA624FC66}"/>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concepts of sociocultural theory:</a:t>
            </a:r>
            <a:br>
              <a:rPr lang="en-RW" sz="4400" dirty="0">
                <a:latin typeface="Aptos" panose="020B0004020202020204" pitchFamily="34" charset="0"/>
                <a:ea typeface="Aptos" panose="020B0004020202020204" pitchFamily="34" charset="0"/>
                <a:cs typeface="Times New Roman" panose="02020603050405020304" pitchFamily="18" charset="0"/>
              </a:rPr>
            </a:br>
            <a:endParaRPr lang="en-RW" dirty="0"/>
          </a:p>
        </p:txBody>
      </p:sp>
      <p:sp>
        <p:nvSpPr>
          <p:cNvPr id="3" name="Content Placeholder 2">
            <a:extLst>
              <a:ext uri="{FF2B5EF4-FFF2-40B4-BE49-F238E27FC236}">
                <a16:creationId xmlns:a16="http://schemas.microsoft.com/office/drawing/2014/main" id="{42D5E913-7977-2E51-69FB-B9A1FC379733}"/>
              </a:ext>
            </a:extLst>
          </p:cNvPr>
          <p:cNvSpPr>
            <a:spLocks noGrp="1"/>
          </p:cNvSpPr>
          <p:nvPr>
            <p:ph idx="1"/>
          </p:nvPr>
        </p:nvSpPr>
        <p:spPr>
          <a:xfrm>
            <a:off x="838199" y="1976284"/>
            <a:ext cx="10105103" cy="4881716"/>
          </a:xfrm>
        </p:spPr>
        <p:txBody>
          <a:bodyPr/>
          <a:lstStyle/>
          <a:p>
            <a:pPr algn="just"/>
            <a:r>
              <a:rPr lang="en-GB" altLang="en-US" sz="2400" dirty="0">
                <a:latin typeface="Times New Roman" panose="02020603050405020304" pitchFamily="18" charset="0"/>
                <a:cs typeface="Times New Roman" panose="02020603050405020304" pitchFamily="18" charset="0"/>
              </a:rPr>
              <a:t>Learning appears twice: first on the social level and then on the individual level; i.e. Between people (</a:t>
            </a:r>
            <a:r>
              <a:rPr lang="en-GB" altLang="en-US" sz="2400" dirty="0" err="1">
                <a:latin typeface="Times New Roman" panose="02020603050405020304" pitchFamily="18" charset="0"/>
                <a:cs typeface="Times New Roman" panose="02020603050405020304" pitchFamily="18" charset="0"/>
              </a:rPr>
              <a:t>interpsychology</a:t>
            </a:r>
            <a:r>
              <a:rPr lang="en-GB" altLang="en-US" sz="2400" dirty="0">
                <a:latin typeface="Times New Roman" panose="02020603050405020304" pitchFamily="18" charset="0"/>
                <a:cs typeface="Times New Roman" panose="02020603050405020304" pitchFamily="18" charset="0"/>
              </a:rPr>
              <a:t>) and inside the child (</a:t>
            </a:r>
            <a:r>
              <a:rPr lang="en-GB" altLang="en-US" sz="2400" dirty="0" err="1">
                <a:latin typeface="Times New Roman" panose="02020603050405020304" pitchFamily="18" charset="0"/>
                <a:cs typeface="Times New Roman" panose="02020603050405020304" pitchFamily="18" charset="0"/>
              </a:rPr>
              <a:t>intrapsychology</a:t>
            </a:r>
            <a:r>
              <a:rPr lang="en-GB" altLang="en-US" sz="2400" dirty="0">
                <a:latin typeface="Times New Roman" panose="02020603050405020304" pitchFamily="18" charset="0"/>
                <a:cs typeface="Times New Roman" panose="02020603050405020304" pitchFamily="18" charset="0"/>
              </a:rPr>
              <a:t>).</a:t>
            </a:r>
          </a:p>
          <a:p>
            <a:pPr algn="just"/>
            <a:r>
              <a:rPr lang="en-GB" altLang="en-US" sz="2400" dirty="0">
                <a:latin typeface="Times New Roman" panose="02020603050405020304" pitchFamily="18" charset="0"/>
                <a:cs typeface="Times New Roman" panose="02020603050405020304" pitchFamily="18" charset="0"/>
              </a:rPr>
              <a:t>Development cannot be separated from its social context.</a:t>
            </a:r>
          </a:p>
          <a:p>
            <a:pPr algn="just"/>
            <a:r>
              <a:rPr lang="en-GB" sz="2400" dirty="0">
                <a:latin typeface="Times New Roman" pitchFamily="18" charset="0"/>
                <a:cs typeface="Times New Roman" pitchFamily="18" charset="0"/>
              </a:rPr>
              <a:t>Vygotsky focused on a child not as an individual but as a product of social interaction, especially with adults (parents, teachers).</a:t>
            </a:r>
            <a:endParaRPr lang="en-GB" altLang="en-US" sz="2400" dirty="0">
              <a:latin typeface="Times New Roman" panose="02020603050405020304" pitchFamily="18" charset="0"/>
              <a:cs typeface="Times New Roman" panose="02020603050405020304" pitchFamily="18" charset="0"/>
            </a:endParaRPr>
          </a:p>
          <a:p>
            <a:endParaRPr lang="en-RW" dirty="0"/>
          </a:p>
        </p:txBody>
      </p:sp>
    </p:spTree>
    <p:extLst>
      <p:ext uri="{BB962C8B-B14F-4D97-AF65-F5344CB8AC3E}">
        <p14:creationId xmlns:p14="http://schemas.microsoft.com/office/powerpoint/2010/main" val="25821818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DB43-9205-0FE0-8CCE-6C4C3A6C9AFD}"/>
              </a:ext>
            </a:extLst>
          </p:cNvPr>
          <p:cNvSpPr>
            <a:spLocks noGrp="1"/>
          </p:cNvSpPr>
          <p:nvPr>
            <p:ph type="title"/>
          </p:nvPr>
        </p:nvSpPr>
        <p:spPr/>
        <p:txBody>
          <a:bodyPr/>
          <a:lstStyle/>
          <a:p>
            <a:r>
              <a:rPr lang="en-RW" sz="3200" b="1" dirty="0">
                <a:latin typeface="Aptos" panose="020B0004020202020204" pitchFamily="34" charset="0"/>
                <a:ea typeface="Aptos" panose="020B0004020202020204" pitchFamily="34" charset="0"/>
                <a:cs typeface="Times New Roman" panose="02020603050405020304" pitchFamily="18" charset="0"/>
              </a:rPr>
              <a:t>Key </a:t>
            </a:r>
            <a:r>
              <a:rPr lang="en-RW" sz="3200" b="1" dirty="0">
                <a:latin typeface="Times New Roman" panose="02020603050405020304" pitchFamily="18" charset="0"/>
                <a:ea typeface="Aptos" panose="020B0004020202020204" pitchFamily="34" charset="0"/>
                <a:cs typeface="Times New Roman" panose="02020603050405020304" pitchFamily="18" charset="0"/>
              </a:rPr>
              <a:t>concepts of sociocultural theory</a:t>
            </a:r>
            <a:r>
              <a:rPr lang="en-RW" sz="3200" b="1" dirty="0">
                <a:latin typeface="Aptos" panose="020B0004020202020204" pitchFamily="34" charset="0"/>
                <a:ea typeface="Aptos" panose="020B0004020202020204" pitchFamily="34" charset="0"/>
                <a:cs typeface="Times New Roman" panose="02020603050405020304" pitchFamily="18" charset="0"/>
              </a:rPr>
              <a:t>:</a:t>
            </a:r>
            <a:br>
              <a:rPr lang="en-RW" sz="3200" dirty="0">
                <a:latin typeface="Aptos" panose="020B0004020202020204" pitchFamily="34" charset="0"/>
                <a:ea typeface="Aptos" panose="020B0004020202020204" pitchFamily="34" charset="0"/>
                <a:cs typeface="Times New Roman" panose="02020603050405020304" pitchFamily="18" charset="0"/>
              </a:rPr>
            </a:br>
            <a:endParaRPr lang="en-RW" sz="3200" dirty="0"/>
          </a:p>
        </p:txBody>
      </p:sp>
      <p:sp>
        <p:nvSpPr>
          <p:cNvPr id="3" name="Content Placeholder 2">
            <a:extLst>
              <a:ext uri="{FF2B5EF4-FFF2-40B4-BE49-F238E27FC236}">
                <a16:creationId xmlns:a16="http://schemas.microsoft.com/office/drawing/2014/main" id="{7EFDF2BF-5EF9-06D1-DE49-D62AEEEF00BC}"/>
              </a:ext>
            </a:extLst>
          </p:cNvPr>
          <p:cNvSpPr>
            <a:spLocks noGrp="1"/>
          </p:cNvSpPr>
          <p:nvPr>
            <p:ph idx="1"/>
          </p:nvPr>
        </p:nvSpPr>
        <p:spPr>
          <a:xfrm>
            <a:off x="838200" y="1209368"/>
            <a:ext cx="9677400" cy="5283507"/>
          </a:xfrm>
        </p:spPr>
        <p:txBody>
          <a:bodyPr/>
          <a:lstStyle/>
          <a:p>
            <a:pPr marL="0" indent="0">
              <a:lnSpc>
                <a:spcPct val="107000"/>
              </a:lnSpc>
              <a:spcAft>
                <a:spcPts val="800"/>
              </a:spcAft>
              <a:buNone/>
              <a:tabLst>
                <a:tab pos="457200" algn="l"/>
              </a:tabLst>
            </a:pPr>
            <a:r>
              <a:rPr lang="en-US" sz="2400" b="1" dirty="0">
                <a:latin typeface="Aptos" panose="020B0004020202020204" pitchFamily="34" charset="0"/>
                <a:ea typeface="Aptos" panose="020B0004020202020204" pitchFamily="34" charset="0"/>
                <a:cs typeface="Times New Roman" panose="02020603050405020304" pitchFamily="18" charset="0"/>
              </a:rPr>
              <a:t>2. </a:t>
            </a:r>
            <a:r>
              <a:rPr lang="en-RW" sz="2400" b="1" dirty="0">
                <a:latin typeface="Aptos" panose="020B0004020202020204" pitchFamily="34" charset="0"/>
                <a:ea typeface="Aptos" panose="020B0004020202020204" pitchFamily="34" charset="0"/>
                <a:cs typeface="Times New Roman" panose="02020603050405020304" pitchFamily="18" charset="0"/>
              </a:rPr>
              <a:t>Zone of Proximal Development (ZPD)</a:t>
            </a:r>
            <a:r>
              <a:rPr lang="en-RW" sz="2400" dirty="0">
                <a:latin typeface="Aptos" panose="020B0004020202020204" pitchFamily="34" charset="0"/>
                <a:ea typeface="Aptos" panose="020B0004020202020204" pitchFamily="34" charset="0"/>
                <a:cs typeface="Times New Roman" panose="02020603050405020304" pitchFamily="18" charset="0"/>
              </a:rPr>
              <a:t>:</a:t>
            </a:r>
          </a:p>
          <a:p>
            <a:pPr lvl="1">
              <a:lnSpc>
                <a:spcPct val="107000"/>
              </a:lnSpc>
              <a:spcAft>
                <a:spcPts val="800"/>
              </a:spcAft>
              <a:buSzPts val="1000"/>
              <a:tabLst>
                <a:tab pos="914400" algn="l"/>
              </a:tabLst>
            </a:pPr>
            <a:r>
              <a:rPr lang="en-US" dirty="0">
                <a:latin typeface="Aptos" panose="020B0004020202020204" pitchFamily="34" charset="0"/>
                <a:ea typeface="Aptos" panose="020B0004020202020204" pitchFamily="34" charset="0"/>
                <a:cs typeface="Times New Roman" panose="02020603050405020304" pitchFamily="18" charset="0"/>
              </a:rPr>
              <a:t>It </a:t>
            </a:r>
            <a:r>
              <a:rPr lang="en-RW" dirty="0">
                <a:latin typeface="Aptos" panose="020B0004020202020204" pitchFamily="34" charset="0"/>
                <a:ea typeface="Aptos" panose="020B0004020202020204" pitchFamily="34" charset="0"/>
                <a:cs typeface="Times New Roman" panose="02020603050405020304" pitchFamily="18" charset="0"/>
              </a:rPr>
              <a:t>is one of the central concepts in sociocultural theory. </a:t>
            </a:r>
            <a:endParaRPr lang="en-US" dirty="0">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Aft>
                <a:spcPts val="800"/>
              </a:spcAft>
              <a:buSzPts val="1000"/>
              <a:tabLst>
                <a:tab pos="914400" algn="l"/>
              </a:tabLst>
            </a:pPr>
            <a:r>
              <a:rPr lang="en-RW" dirty="0">
                <a:latin typeface="Aptos" panose="020B0004020202020204" pitchFamily="34" charset="0"/>
                <a:ea typeface="Aptos" panose="020B0004020202020204" pitchFamily="34" charset="0"/>
                <a:cs typeface="Times New Roman" panose="02020603050405020304" pitchFamily="18" charset="0"/>
              </a:rPr>
              <a:t>It refers to the range of tasks that a learner can perform with the help of more knowledgeable others, such as teachers or peers, but cannot yet perform independently.</a:t>
            </a:r>
          </a:p>
          <a:p>
            <a:pPr lvl="1">
              <a:lnSpc>
                <a:spcPct val="107000"/>
              </a:lnSpc>
              <a:spcAft>
                <a:spcPts val="800"/>
              </a:spcAft>
              <a:buSzPts val="1000"/>
              <a:tabLst>
                <a:tab pos="914400" algn="l"/>
              </a:tabLst>
            </a:pPr>
            <a:r>
              <a:rPr lang="en-RW" dirty="0">
                <a:latin typeface="Aptos" panose="020B0004020202020204" pitchFamily="34" charset="0"/>
                <a:ea typeface="Aptos" panose="020B0004020202020204" pitchFamily="34" charset="0"/>
                <a:cs typeface="Times New Roman" panose="02020603050405020304" pitchFamily="18" charset="0"/>
              </a:rPr>
              <a:t>The ZPD represents the difference between what a learner can do alone (</a:t>
            </a:r>
            <a:r>
              <a:rPr lang="en-RW" b="1" dirty="0">
                <a:latin typeface="Aptos" panose="020B0004020202020204" pitchFamily="34" charset="0"/>
                <a:ea typeface="Aptos" panose="020B0004020202020204" pitchFamily="34" charset="0"/>
                <a:cs typeface="Times New Roman" panose="02020603050405020304" pitchFamily="18" charset="0"/>
              </a:rPr>
              <a:t>independent performance</a:t>
            </a:r>
            <a:r>
              <a:rPr lang="en-RW" dirty="0">
                <a:latin typeface="Aptos" panose="020B0004020202020204" pitchFamily="34" charset="0"/>
                <a:ea typeface="Aptos" panose="020B0004020202020204" pitchFamily="34" charset="0"/>
                <a:cs typeface="Times New Roman" panose="02020603050405020304" pitchFamily="18" charset="0"/>
              </a:rPr>
              <a:t>) and what they can do with assistance (</a:t>
            </a:r>
            <a:r>
              <a:rPr lang="en-RW" b="1" dirty="0">
                <a:latin typeface="Aptos" panose="020B0004020202020204" pitchFamily="34" charset="0"/>
                <a:ea typeface="Aptos" panose="020B0004020202020204" pitchFamily="34" charset="0"/>
                <a:cs typeface="Times New Roman" panose="02020603050405020304" pitchFamily="18" charset="0"/>
              </a:rPr>
              <a:t>assisted performance</a:t>
            </a:r>
            <a:r>
              <a:rPr lang="en-RW" dirty="0">
                <a:latin typeface="Aptos" panose="020B0004020202020204" pitchFamily="34" charset="0"/>
                <a:ea typeface="Aptos" panose="020B0004020202020204" pitchFamily="34" charset="0"/>
                <a:cs typeface="Times New Roman" panose="02020603050405020304" pitchFamily="18" charset="0"/>
              </a:rPr>
              <a:t>). </a:t>
            </a:r>
            <a:endParaRPr lang="en-US" dirty="0">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Aft>
                <a:spcPts val="800"/>
              </a:spcAft>
              <a:buSzPts val="1000"/>
              <a:tabLst>
                <a:tab pos="914400" algn="l"/>
              </a:tabLst>
            </a:pPr>
            <a:r>
              <a:rPr lang="en-RW" dirty="0">
                <a:latin typeface="Aptos" panose="020B0004020202020204" pitchFamily="34" charset="0"/>
                <a:ea typeface="Aptos" panose="020B0004020202020204" pitchFamily="34" charset="0"/>
                <a:cs typeface="Times New Roman" panose="02020603050405020304" pitchFamily="18" charset="0"/>
              </a:rPr>
              <a:t>Learning occurs most effectively within the ZPD, as learners are challenged just beyond their current abilities but still within their potential capacity to achieve with help.</a:t>
            </a:r>
          </a:p>
          <a:p>
            <a:endParaRPr lang="en-RW" dirty="0"/>
          </a:p>
        </p:txBody>
      </p:sp>
    </p:spTree>
    <p:extLst>
      <p:ext uri="{BB962C8B-B14F-4D97-AF65-F5344CB8AC3E}">
        <p14:creationId xmlns:p14="http://schemas.microsoft.com/office/powerpoint/2010/main" val="30278384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0C24-5DE5-A531-F37E-DF52B152AA6E}"/>
              </a:ext>
            </a:extLst>
          </p:cNvPr>
          <p:cNvSpPr>
            <a:spLocks noGrp="1"/>
          </p:cNvSpPr>
          <p:nvPr>
            <p:ph type="title"/>
          </p:nvPr>
        </p:nvSpPr>
        <p:spPr/>
        <p:txBody>
          <a:bodyPr/>
          <a:lstStyle/>
          <a:p>
            <a:r>
              <a:rPr lang="en-US" dirty="0"/>
              <a:t>The ZPD</a:t>
            </a:r>
            <a:endParaRPr lang="en-RW" dirty="0"/>
          </a:p>
        </p:txBody>
      </p:sp>
      <p:pic>
        <p:nvPicPr>
          <p:cNvPr id="4" name="Picture 6" descr="j0090102">
            <a:extLst>
              <a:ext uri="{FF2B5EF4-FFF2-40B4-BE49-F238E27FC236}">
                <a16:creationId xmlns:a16="http://schemas.microsoft.com/office/drawing/2014/main" id="{F9330B95-89BA-8C10-1976-7885A90CEBA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r="57036"/>
          <a:stretch>
            <a:fillRect/>
          </a:stretch>
        </p:blipFill>
        <p:spPr bwMode="auto">
          <a:xfrm>
            <a:off x="2438401" y="1905001"/>
            <a:ext cx="1369487" cy="238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j0090102">
            <a:extLst>
              <a:ext uri="{FF2B5EF4-FFF2-40B4-BE49-F238E27FC236}">
                <a16:creationId xmlns:a16="http://schemas.microsoft.com/office/drawing/2014/main" id="{DF856FC1-E1BC-CE97-370D-8236545518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1" y="2534245"/>
            <a:ext cx="2394347" cy="178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595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988</TotalTime>
  <Words>14855</Words>
  <Application>Microsoft Macintosh PowerPoint</Application>
  <PresentationFormat>Widescreen</PresentationFormat>
  <Paragraphs>784</Paragraphs>
  <Slides>137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137</vt:i4>
      </vt:variant>
    </vt:vector>
  </HeadingPairs>
  <TitlesOfParts>
    <vt:vector size="145" baseType="lpstr">
      <vt:lpstr>Aptos</vt:lpstr>
      <vt:lpstr>Aptos Display</vt:lpstr>
      <vt:lpstr>Arial</vt:lpstr>
      <vt:lpstr>Courier New</vt:lpstr>
      <vt:lpstr>Symbol</vt:lpstr>
      <vt:lpstr>Times New Roman</vt:lpstr>
      <vt:lpstr>Wingdings</vt:lpstr>
      <vt:lpstr>Office Theme</vt:lpstr>
      <vt:lpstr>Unit 3: Theories of learning and their application in the T/L process</vt:lpstr>
      <vt:lpstr>Unit learning outcomes </vt:lpstr>
      <vt:lpstr>Theories of learning: Unit content</vt:lpstr>
      <vt:lpstr>Theories of learning</vt:lpstr>
      <vt:lpstr>1. Behaviorism</vt:lpstr>
      <vt:lpstr>Behaviourism</vt:lpstr>
      <vt:lpstr>Behaviourism</vt:lpstr>
      <vt:lpstr> 1.1 Learning by association or classical conditioning </vt:lpstr>
      <vt:lpstr> Learning by association or Classical conditioning </vt:lpstr>
      <vt:lpstr> Learning by association or Classical conditioning </vt:lpstr>
      <vt:lpstr>Classical conditioning</vt:lpstr>
      <vt:lpstr> Learning by association or Classical conditioning </vt:lpstr>
      <vt:lpstr> Learning by association or Classical conditioning </vt:lpstr>
      <vt:lpstr> Learning by association or classical conditioning </vt:lpstr>
      <vt:lpstr>Classroom application of classical conditioning</vt:lpstr>
      <vt:lpstr>Classroom application of classical conditioning</vt:lpstr>
      <vt:lpstr>Classroom application of classical conditioning</vt:lpstr>
      <vt:lpstr>Classroom application of classical conditioning</vt:lpstr>
      <vt:lpstr>1.2 Operant conditioning: Changing behavior through reinforcement and punishment</vt:lpstr>
      <vt:lpstr>Operant conditioning :The research of Thorndike</vt:lpstr>
      <vt:lpstr>The research of Thorndike</vt:lpstr>
      <vt:lpstr>The research of Thorndike: The law of effect</vt:lpstr>
      <vt:lpstr>Operant conditioning : The research of Skinner</vt:lpstr>
      <vt:lpstr>Operant conditioning : The research of Skinner</vt:lpstr>
      <vt:lpstr>Operant conditioning : The research of Skinner</vt:lpstr>
      <vt:lpstr>Examples of positive and negative reinforcement</vt:lpstr>
      <vt:lpstr>Negative and positive reinforcement</vt:lpstr>
      <vt:lpstr> Continuous and partial reinforcement </vt:lpstr>
      <vt:lpstr>Partial reinforcement</vt:lpstr>
      <vt:lpstr>Partial reinforcement</vt:lpstr>
      <vt:lpstr> The four types of partial reinforcement schedules </vt:lpstr>
      <vt:lpstr>Types of partial reinforcement schedules </vt:lpstr>
      <vt:lpstr>Types of partial reinforcement schedules</vt:lpstr>
      <vt:lpstr>Types of partial reinforcement schedules</vt:lpstr>
      <vt:lpstr>Types of partial reinforcement schedules</vt:lpstr>
      <vt:lpstr>Types of partial reinforcement schedules</vt:lpstr>
      <vt:lpstr>Operant conditioning : The research of Skinner: Punishment</vt:lpstr>
      <vt:lpstr>Operant conditioning : The research of Skinner</vt:lpstr>
      <vt:lpstr>Operant conditioning : The research of Skinner</vt:lpstr>
      <vt:lpstr>Classroom application of operant conditioning</vt:lpstr>
      <vt:lpstr>Classroom application of operant conditioning</vt:lpstr>
      <vt:lpstr>Classroom application of operant conditioning</vt:lpstr>
      <vt:lpstr>Classroom application of operant conditioning</vt:lpstr>
      <vt:lpstr>Classroom application of operant conditioning</vt:lpstr>
      <vt:lpstr>Activity</vt:lpstr>
      <vt:lpstr>2. Cognitivism</vt:lpstr>
      <vt:lpstr>Cognitivism</vt:lpstr>
      <vt:lpstr>Cognitivism</vt:lpstr>
      <vt:lpstr>Cognitivism</vt:lpstr>
      <vt:lpstr>Key principles of cognitivism </vt:lpstr>
      <vt:lpstr>Application of cognitivism in classroom situations </vt:lpstr>
      <vt:lpstr>Application of cognitivism in classroom situations </vt:lpstr>
      <vt:lpstr>Application of cognitivism in classroom situations</vt:lpstr>
      <vt:lpstr>Application of cognitivism in classroom situations</vt:lpstr>
      <vt:lpstr>Examples of ZPD in a Classroom Context: </vt:lpstr>
      <vt:lpstr>Application of Cognitivism in Classroom Situations</vt:lpstr>
      <vt:lpstr>Application of Cognitivism in Classroom Situations</vt:lpstr>
      <vt:lpstr>Application of Cognitivism in Classroom Situations</vt:lpstr>
      <vt:lpstr>Application of cognitivism in classroom situations</vt:lpstr>
      <vt:lpstr>Application of cognitivism in classroom situations</vt:lpstr>
      <vt:lpstr>Application of Cognitivism in Classroom Situations</vt:lpstr>
      <vt:lpstr>Application of cognitivism in classroom situations</vt:lpstr>
      <vt:lpstr>Activity</vt:lpstr>
      <vt:lpstr>3. Constructivism</vt:lpstr>
      <vt:lpstr>Constructivism</vt:lpstr>
      <vt:lpstr>Constructivism </vt:lpstr>
      <vt:lpstr>Key theorists of constructivism: </vt:lpstr>
      <vt:lpstr>Key theorists of constructivism: </vt:lpstr>
      <vt:lpstr>Key theorists of constructivism: </vt:lpstr>
      <vt:lpstr>Core principles of constructivism </vt:lpstr>
      <vt:lpstr>Core principles of constructivism</vt:lpstr>
      <vt:lpstr>Application of constructivism in classroom contexts</vt:lpstr>
      <vt:lpstr>Application of constructivism in Classroom contexts</vt:lpstr>
      <vt:lpstr>Application of constructivism in Classroom contexts</vt:lpstr>
      <vt:lpstr>Application of constructivism in Classroom contexts</vt:lpstr>
      <vt:lpstr>Application of constructivism in classroom contexts</vt:lpstr>
      <vt:lpstr>Application of constructivism in Classroom contexts</vt:lpstr>
      <vt:lpstr>Application of constructivism in Classroom contexts</vt:lpstr>
      <vt:lpstr>Application of constructivism in Classroom contexts</vt:lpstr>
      <vt:lpstr>What teachers do in constructivist classrooms? (Killen, 2010) </vt:lpstr>
      <vt:lpstr>4. Social constructivism</vt:lpstr>
      <vt:lpstr>Key features of social constructivism</vt:lpstr>
      <vt:lpstr> Key theorists of social constructivism: </vt:lpstr>
      <vt:lpstr>Key Theorists of Social Constructivism: </vt:lpstr>
      <vt:lpstr>Key theorists of social constructivism: </vt:lpstr>
      <vt:lpstr>Application of social constructivism in the classroom contexts </vt:lpstr>
      <vt:lpstr>Application of social constructivism in the classroom contexts</vt:lpstr>
      <vt:lpstr>Application of social constructivism in the classroom contexts</vt:lpstr>
      <vt:lpstr>Application of social constructivism in the classroom contexts</vt:lpstr>
      <vt:lpstr>Application of social constructivism in the classroom contexts</vt:lpstr>
      <vt:lpstr>Application of social constructivism in the classroom contexts</vt:lpstr>
      <vt:lpstr>Application of social constructivism in the classroom contexts</vt:lpstr>
      <vt:lpstr>Application of social constructivism in the classroom contexts</vt:lpstr>
      <vt:lpstr>Application of social constructivism in the classroom contexts</vt:lpstr>
      <vt:lpstr>5. Sociocultural theory </vt:lpstr>
      <vt:lpstr>Key concepts of sociocultural theory: </vt:lpstr>
      <vt:lpstr>Key concepts of sociocultural theory: </vt:lpstr>
      <vt:lpstr>Key concepts of sociocultural theory: </vt:lpstr>
      <vt:lpstr>The ZPD</vt:lpstr>
      <vt:lpstr>The distance between actual and potential knowledge</vt:lpstr>
      <vt:lpstr>The distance between actual and potential knowledge</vt:lpstr>
      <vt:lpstr>The distance between actual and potential knowledge</vt:lpstr>
      <vt:lpstr>  Key aspects of the relationship Between Actual and Potential Knowledge: ZPD, Mediated learning and scaffolding </vt:lpstr>
      <vt:lpstr>Example of the relationship between actual and potential knowledge</vt:lpstr>
      <vt:lpstr>Key concepts of sociocultural theory: </vt:lpstr>
      <vt:lpstr>Key concepts of sociocultural theory: </vt:lpstr>
      <vt:lpstr>Key concepts of sociocultural theory: </vt:lpstr>
      <vt:lpstr>Key concepts of sociocultural theory: </vt:lpstr>
      <vt:lpstr> Key concepts of sociocultural theory: </vt:lpstr>
      <vt:lpstr>Classroom applications of Sociocultural Theory </vt:lpstr>
      <vt:lpstr>Classroom applications of Sociocultural Theory </vt:lpstr>
      <vt:lpstr>Classroom applications of Sociocultural Theory </vt:lpstr>
      <vt:lpstr>Classroom applications of Sociocultural Theory </vt:lpstr>
      <vt:lpstr>6. Social learning theory by Albert Bandura (1925-2021)</vt:lpstr>
      <vt:lpstr>Social learning theory by Albert Bandura (1925-2021)</vt:lpstr>
      <vt:lpstr>Social learning theory</vt:lpstr>
      <vt:lpstr>Social learning theory</vt:lpstr>
      <vt:lpstr>Key elements of social learning theory</vt:lpstr>
      <vt:lpstr>Key elements of social learning theory</vt:lpstr>
      <vt:lpstr>Key elements of social learning theory</vt:lpstr>
      <vt:lpstr>Key elements of social learning theory</vt:lpstr>
      <vt:lpstr>Vicarious reinforcement</vt:lpstr>
      <vt:lpstr>Vicarious punishment</vt:lpstr>
      <vt:lpstr>Vicarious Reinforcement and Punishment </vt:lpstr>
      <vt:lpstr> Application of social learning theory in the classroom </vt:lpstr>
      <vt:lpstr>Application of social learning theory in the classroom</vt:lpstr>
      <vt:lpstr>Application of social learning theory in the classroom</vt:lpstr>
      <vt:lpstr>Application of social learning theory in the classroom</vt:lpstr>
      <vt:lpstr>Application of Social Learning Theory in the Classroom</vt:lpstr>
      <vt:lpstr>Application of social learning theory in the classroom</vt:lpstr>
      <vt:lpstr>Application of Social Learning Theory in the Classroom</vt:lpstr>
      <vt:lpstr>Application of Social Learning Theory in the Classroom</vt:lpstr>
      <vt:lpstr>Application of Social Learning Theory in the Classroom</vt:lpstr>
      <vt:lpstr>PowerPoint Presentation</vt:lpstr>
      <vt:lpstr>Activity</vt:lpstr>
      <vt:lpstr>Check your progress!!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Delphine MUKINGAMBEHO</dc:creator>
  <cp:lastModifiedBy>Leon NTABOMVURA</cp:lastModifiedBy>
  <cp:revision>70</cp:revision>
  <dcterms:created xsi:type="dcterms:W3CDTF">2025-01-05T18:45:02Z</dcterms:created>
  <dcterms:modified xsi:type="dcterms:W3CDTF">2025-02-05T07:08:08Z</dcterms:modified>
</cp:coreProperties>
</file>