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6"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Sheet1!$B$31</c:f>
              <c:strCache>
                <c:ptCount val="1"/>
                <c:pt idx="0">
                  <c:v>South Asia</c:v>
                </c:pt>
              </c:strCache>
            </c:strRef>
          </c:tx>
          <c:invertIfNegative val="0"/>
          <c:dPt>
            <c:idx val="1"/>
            <c:invertIfNegative val="0"/>
            <c:bubble3D val="0"/>
            <c:spPr>
              <a:noFill/>
              <a:ln>
                <a:noFill/>
              </a:ln>
            </c:spPr>
            <c:extLst>
              <c:ext xmlns:c16="http://schemas.microsoft.com/office/drawing/2014/chart" uri="{C3380CC4-5D6E-409C-BE32-E72D297353CC}">
                <c16:uniqueId val="{00000001-2D65-4780-969B-6A8826C31F07}"/>
              </c:ext>
            </c:extLst>
          </c:dPt>
          <c:cat>
            <c:strRef>
              <c:f>Sheet1!$C$30:$E$30</c:f>
              <c:strCache>
                <c:ptCount val="3"/>
                <c:pt idx="0">
                  <c:v>Per Capita health spending</c:v>
                </c:pt>
                <c:pt idx="1">
                  <c:v>Life Expectancy</c:v>
                </c:pt>
                <c:pt idx="2">
                  <c:v>Child Mortality</c:v>
                </c:pt>
              </c:strCache>
            </c:strRef>
          </c:cat>
          <c:val>
            <c:numRef>
              <c:f>Sheet1!$C$31:$E$31</c:f>
              <c:numCache>
                <c:formatCode>General</c:formatCode>
                <c:ptCount val="3"/>
                <c:pt idx="0">
                  <c:v>24</c:v>
                </c:pt>
                <c:pt idx="1">
                  <c:v>68</c:v>
                </c:pt>
                <c:pt idx="2">
                  <c:v>78</c:v>
                </c:pt>
              </c:numCache>
            </c:numRef>
          </c:val>
          <c:extLst>
            <c:ext xmlns:c16="http://schemas.microsoft.com/office/drawing/2014/chart" uri="{C3380CC4-5D6E-409C-BE32-E72D297353CC}">
              <c16:uniqueId val="{00000002-2D65-4780-969B-6A8826C31F07}"/>
            </c:ext>
          </c:extLst>
        </c:ser>
        <c:ser>
          <c:idx val="1"/>
          <c:order val="1"/>
          <c:tx>
            <c:strRef>
              <c:f>Sheet1!$B$32</c:f>
              <c:strCache>
                <c:ptCount val="1"/>
                <c:pt idx="0">
                  <c:v>Africa</c:v>
                </c:pt>
              </c:strCache>
            </c:strRef>
          </c:tx>
          <c:invertIfNegative val="0"/>
          <c:dPt>
            <c:idx val="1"/>
            <c:invertIfNegative val="0"/>
            <c:bubble3D val="0"/>
            <c:spPr>
              <a:noFill/>
              <a:ln>
                <a:noFill/>
              </a:ln>
            </c:spPr>
            <c:extLst>
              <c:ext xmlns:c16="http://schemas.microsoft.com/office/drawing/2014/chart" uri="{C3380CC4-5D6E-409C-BE32-E72D297353CC}">
                <c16:uniqueId val="{00000004-2D65-4780-969B-6A8826C31F07}"/>
              </c:ext>
            </c:extLst>
          </c:dPt>
          <c:cat>
            <c:strRef>
              <c:f>Sheet1!$C$30:$E$30</c:f>
              <c:strCache>
                <c:ptCount val="3"/>
                <c:pt idx="0">
                  <c:v>Per Capita health spending</c:v>
                </c:pt>
                <c:pt idx="1">
                  <c:v>Life Expectancy</c:v>
                </c:pt>
                <c:pt idx="2">
                  <c:v>Child Mortality</c:v>
                </c:pt>
              </c:strCache>
            </c:strRef>
          </c:cat>
          <c:val>
            <c:numRef>
              <c:f>Sheet1!$C$32:$E$32</c:f>
              <c:numCache>
                <c:formatCode>General</c:formatCode>
                <c:ptCount val="3"/>
                <c:pt idx="0">
                  <c:v>31</c:v>
                </c:pt>
                <c:pt idx="1">
                  <c:v>47</c:v>
                </c:pt>
                <c:pt idx="2">
                  <c:v>161</c:v>
                </c:pt>
              </c:numCache>
            </c:numRef>
          </c:val>
          <c:extLst>
            <c:ext xmlns:c16="http://schemas.microsoft.com/office/drawing/2014/chart" uri="{C3380CC4-5D6E-409C-BE32-E72D297353CC}">
              <c16:uniqueId val="{00000005-2D65-4780-969B-6A8826C31F07}"/>
            </c:ext>
          </c:extLst>
        </c:ser>
        <c:dLbls>
          <c:showLegendKey val="0"/>
          <c:showVal val="0"/>
          <c:showCatName val="0"/>
          <c:showSerName val="0"/>
          <c:showPercent val="0"/>
          <c:showBubbleSize val="0"/>
        </c:dLbls>
        <c:gapWidth val="150"/>
        <c:axId val="290841992"/>
        <c:axId val="290842384"/>
      </c:barChart>
      <c:catAx>
        <c:axId val="290841992"/>
        <c:scaling>
          <c:orientation val="minMax"/>
        </c:scaling>
        <c:delete val="0"/>
        <c:axPos val="b"/>
        <c:numFmt formatCode="General" sourceLinked="0"/>
        <c:majorTickMark val="out"/>
        <c:minorTickMark val="none"/>
        <c:tickLblPos val="nextTo"/>
        <c:crossAx val="290842384"/>
        <c:crosses val="autoZero"/>
        <c:auto val="1"/>
        <c:lblAlgn val="ctr"/>
        <c:lblOffset val="100"/>
        <c:noMultiLvlLbl val="0"/>
      </c:catAx>
      <c:valAx>
        <c:axId val="290842384"/>
        <c:scaling>
          <c:orientation val="minMax"/>
        </c:scaling>
        <c:delete val="0"/>
        <c:axPos val="l"/>
        <c:majorGridlines/>
        <c:numFmt formatCode="General" sourceLinked="1"/>
        <c:majorTickMark val="out"/>
        <c:minorTickMark val="none"/>
        <c:tickLblPos val="nextTo"/>
        <c:crossAx val="290841992"/>
        <c:crosses val="autoZero"/>
        <c:crossBetween val="between"/>
      </c:valAx>
    </c:plotArea>
    <c:legend>
      <c:legendPos val="r"/>
      <c:layout>
        <c:manualLayout>
          <c:xMode val="edge"/>
          <c:yMode val="edge"/>
          <c:x val="0.74062092659765932"/>
          <c:y val="0.25791293329713144"/>
          <c:w val="0.24733094458698313"/>
          <c:h val="0.51386770732605758"/>
        </c:manualLayout>
      </c:layout>
      <c:overlay val="0"/>
      <c:txPr>
        <a:bodyPr/>
        <a:lstStyle/>
        <a:p>
          <a:pPr>
            <a:defRPr sz="2000"/>
          </a:pPr>
          <a:endParaRPr lang="en-US"/>
        </a:p>
      </c:txPr>
    </c:legend>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B68DB8-B406-4279-84DA-8D8C42753089}" type="datetimeFigureOut">
              <a:rPr lang="en-US" smtClean="0"/>
              <a:t>4/1/2020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2FBEBB-491E-43FD-ACC0-D07988ECE0C9}" type="slidenum">
              <a:rPr lang="en-US" smtClean="0"/>
              <a:t>‹#›</a:t>
            </a:fld>
            <a:endParaRPr lang="en-US"/>
          </a:p>
        </p:txBody>
      </p:sp>
    </p:spTree>
    <p:extLst>
      <p:ext uri="{BB962C8B-B14F-4D97-AF65-F5344CB8AC3E}">
        <p14:creationId xmlns:p14="http://schemas.microsoft.com/office/powerpoint/2010/main" val="2150301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xfrm>
            <a:off x="687388" y="4343400"/>
            <a:ext cx="5484812"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010" tIns="45505" rIns="91010" bIns="45505" numCol="1" anchor="t" anchorCtr="0" compatLnSpc="1">
            <a:prstTxWarp prst="textNoShape">
              <a:avLst/>
            </a:prstTxWarp>
          </a:bodyPr>
          <a:lstStyle/>
          <a:p>
            <a:pPr eaLnBrk="1" hangingPunct="1">
              <a:spcBef>
                <a:spcPct val="0"/>
              </a:spcBef>
            </a:pPr>
            <a:endParaRPr lang="it-IT" altLang="en-US" smtClean="0"/>
          </a:p>
        </p:txBody>
      </p:sp>
      <p:sp>
        <p:nvSpPr>
          <p:cNvPr id="297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10" tIns="45505" rIns="91010" bIns="45505"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740B8398-E897-41D9-A390-9BFFA6B7EA9A}" type="slidenum">
              <a:rPr lang="en-GB" altLang="en-US" sz="1200">
                <a:latin typeface="Calibri" panose="020F0502020204030204" pitchFamily="34" charset="0"/>
              </a:rPr>
              <a:pPr algn="r" eaLnBrk="1" hangingPunct="1"/>
              <a:t>2</a:t>
            </a:fld>
            <a:endParaRPr lang="en-GB" altLang="en-US" sz="1200">
              <a:latin typeface="Calibri" panose="020F0502020204030204" pitchFamily="34" charset="0"/>
            </a:endParaRPr>
          </a:p>
        </p:txBody>
      </p:sp>
    </p:spTree>
    <p:extLst>
      <p:ext uri="{BB962C8B-B14F-4D97-AF65-F5344CB8AC3E}">
        <p14:creationId xmlns:p14="http://schemas.microsoft.com/office/powerpoint/2010/main" val="2371317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E75C38-0316-470D-938B-A652AA1A49EC}" type="slidenum">
              <a:rPr lang="en-US" smtClean="0"/>
              <a:t>14</a:t>
            </a:fld>
            <a:endParaRPr lang="en-US"/>
          </a:p>
        </p:txBody>
      </p:sp>
    </p:spTree>
    <p:extLst>
      <p:ext uri="{BB962C8B-B14F-4D97-AF65-F5344CB8AC3E}">
        <p14:creationId xmlns:p14="http://schemas.microsoft.com/office/powerpoint/2010/main" val="2605947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F1805F1-7EC6-4D19-A00B-DAF225F33F0B}" type="slidenum">
              <a:rPr lang="en-US" altLang="en-US" smtClean="0"/>
              <a:pPr/>
              <a:t>19</a:t>
            </a:fld>
            <a:endParaRPr lang="en-US" altLang="en-US" smtClean="0"/>
          </a:p>
        </p:txBody>
      </p:sp>
    </p:spTree>
    <p:extLst>
      <p:ext uri="{BB962C8B-B14F-4D97-AF65-F5344CB8AC3E}">
        <p14:creationId xmlns:p14="http://schemas.microsoft.com/office/powerpoint/2010/main" val="2413885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How  and what services are produced!</a:t>
            </a:r>
          </a:p>
        </p:txBody>
      </p:sp>
      <p:sp>
        <p:nvSpPr>
          <p:cNvPr id="3072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4223D0-8A33-4D6B-B199-655C23871C4C}" type="slidenum">
              <a:rPr lang="en-US" altLang="en-US">
                <a:latin typeface="Calibri" panose="020F0502020204030204" pitchFamily="34" charset="0"/>
              </a:rPr>
              <a:pPr eaLnBrk="1" hangingPunct="1"/>
              <a:t>20</a:t>
            </a:fld>
            <a:endParaRPr lang="en-US" altLang="en-US">
              <a:latin typeface="Calibri" panose="020F0502020204030204" pitchFamily="34" charset="0"/>
            </a:endParaRPr>
          </a:p>
        </p:txBody>
      </p:sp>
    </p:spTree>
    <p:extLst>
      <p:ext uri="{BB962C8B-B14F-4D97-AF65-F5344CB8AC3E}">
        <p14:creationId xmlns:p14="http://schemas.microsoft.com/office/powerpoint/2010/main" val="1654822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To overcome the allocative and technical efficiency problems and increase probability that the additional  resources will have the desired effect on health outcomes, countries must carefully answer some fundamental questions through the plans embedded in their poverty reduction paper.</a:t>
            </a:r>
          </a:p>
        </p:txBody>
      </p:sp>
      <p:sp>
        <p:nvSpPr>
          <p:cNvPr id="317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D2DBB6-41BA-4A42-84CF-3515395C4595}" type="slidenum">
              <a:rPr lang="en-US" altLang="en-US">
                <a:latin typeface="Calibri" panose="020F0502020204030204" pitchFamily="34" charset="0"/>
              </a:rPr>
              <a:pPr eaLnBrk="1" hangingPunct="1"/>
              <a:t>23</a:t>
            </a:fld>
            <a:endParaRPr lang="en-US" altLang="en-US">
              <a:latin typeface="Calibri" panose="020F0502020204030204" pitchFamily="34" charset="0"/>
            </a:endParaRPr>
          </a:p>
        </p:txBody>
      </p:sp>
    </p:spTree>
    <p:extLst>
      <p:ext uri="{BB962C8B-B14F-4D97-AF65-F5344CB8AC3E}">
        <p14:creationId xmlns:p14="http://schemas.microsoft.com/office/powerpoint/2010/main" val="1937935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smtClean="0">
                <a:solidFill>
                  <a:schemeClr val="tx1"/>
                </a:solidFill>
                <a:effectLst/>
                <a:latin typeface="+mn-lt"/>
                <a:ea typeface="+mn-ea"/>
                <a:cs typeface="+mn-cs"/>
              </a:rPr>
              <a:t>Public goods are goods which the "free market" will not provide because they are:</a:t>
            </a:r>
          </a:p>
          <a:p>
            <a:pPr fontAlgn="base"/>
            <a:r>
              <a:rPr lang="en-US" sz="1200" b="1" i="0" kern="1200" dirty="0" smtClean="0">
                <a:solidFill>
                  <a:schemeClr val="tx1"/>
                </a:solidFill>
                <a:effectLst/>
                <a:latin typeface="+mn-lt"/>
                <a:ea typeface="+mn-ea"/>
                <a:cs typeface="+mn-cs"/>
              </a:rPr>
              <a:t>non-excludable</a:t>
            </a:r>
            <a:r>
              <a:rPr lang="en-US" sz="1200" b="0" i="0" kern="1200" dirty="0" smtClean="0">
                <a:solidFill>
                  <a:schemeClr val="tx1"/>
                </a:solidFill>
                <a:effectLst/>
                <a:latin typeface="+mn-lt"/>
                <a:ea typeface="+mn-ea"/>
                <a:cs typeface="+mn-cs"/>
              </a:rPr>
              <a:t>: benefits of good available to all</a:t>
            </a:r>
          </a:p>
          <a:p>
            <a:pPr fontAlgn="base"/>
            <a:r>
              <a:rPr lang="en-US" sz="1200" b="1" i="0" kern="1200" dirty="0" smtClean="0">
                <a:solidFill>
                  <a:schemeClr val="tx1"/>
                </a:solidFill>
                <a:effectLst/>
                <a:latin typeface="+mn-lt"/>
                <a:ea typeface="+mn-ea"/>
                <a:cs typeface="+mn-cs"/>
              </a:rPr>
              <a:t>non-rival in consumption</a:t>
            </a:r>
            <a:r>
              <a:rPr lang="en-US" sz="1200" b="0" i="0" kern="1200" dirty="0" smtClean="0">
                <a:solidFill>
                  <a:schemeClr val="tx1"/>
                </a:solidFill>
                <a:effectLst/>
                <a:latin typeface="+mn-lt"/>
                <a:ea typeface="+mn-ea"/>
                <a:cs typeface="+mn-cs"/>
              </a:rPr>
              <a:t>: consumption by one person does not prevent consumption by others (e.g. a lighthouse, street lighting, clean air...)</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24</a:t>
            </a:fld>
            <a:endParaRPr lang="en-US"/>
          </a:p>
        </p:txBody>
      </p:sp>
    </p:spTree>
    <p:extLst>
      <p:ext uri="{BB962C8B-B14F-4D97-AF65-F5344CB8AC3E}">
        <p14:creationId xmlns:p14="http://schemas.microsoft.com/office/powerpoint/2010/main" val="2677859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250FAF-5615-49CB-AA25-84283986A99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3938293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50FAF-5615-49CB-AA25-84283986A99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399247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50FAF-5615-49CB-AA25-84283986A99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159208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50FAF-5615-49CB-AA25-84283986A99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3797891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250FAF-5615-49CB-AA25-84283986A99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3747343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250FAF-5615-49CB-AA25-84283986A99B}"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2204518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250FAF-5615-49CB-AA25-84283986A99B}"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1870865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250FAF-5615-49CB-AA25-84283986A99B}"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4221250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0FAF-5615-49CB-AA25-84283986A99B}"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177076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250FAF-5615-49CB-AA25-84283986A99B}"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409004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250FAF-5615-49CB-AA25-84283986A99B}"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ECDDFF-EF3C-4456-8F2C-492555573093}" type="slidenum">
              <a:rPr lang="en-US" smtClean="0"/>
              <a:t>‹#›</a:t>
            </a:fld>
            <a:endParaRPr lang="en-US"/>
          </a:p>
        </p:txBody>
      </p:sp>
    </p:spTree>
    <p:extLst>
      <p:ext uri="{BB962C8B-B14F-4D97-AF65-F5344CB8AC3E}">
        <p14:creationId xmlns:p14="http://schemas.microsoft.com/office/powerpoint/2010/main" val="207827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0FAF-5615-49CB-AA25-84283986A99B}" type="datetimeFigureOut">
              <a:rPr lang="en-US" smtClean="0"/>
              <a:t>4/1/2020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CDDFF-EF3C-4456-8F2C-492555573093}" type="slidenum">
              <a:rPr lang="en-US" smtClean="0"/>
              <a:t>‹#›</a:t>
            </a:fld>
            <a:endParaRPr lang="en-US"/>
          </a:p>
        </p:txBody>
      </p:sp>
    </p:spTree>
    <p:extLst>
      <p:ext uri="{BB962C8B-B14F-4D97-AF65-F5344CB8AC3E}">
        <p14:creationId xmlns:p14="http://schemas.microsoft.com/office/powerpoint/2010/main" val="3824155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www.childinfor.org/" TargetMode="Externa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5400" dirty="0">
                <a:solidFill>
                  <a:srgbClr val="7030A0"/>
                </a:solidFill>
                <a:latin typeface="+mn-lt"/>
              </a:rPr>
              <a:t>Challenges in Health Financing</a:t>
            </a:r>
            <a:br>
              <a:rPr lang="en-US" altLang="en-US" sz="5400" dirty="0">
                <a:solidFill>
                  <a:srgbClr val="7030A0"/>
                </a:solidFill>
                <a:latin typeface="+mn-lt"/>
              </a:rPr>
            </a:br>
            <a:endParaRPr lang="en-US" sz="5400" dirty="0">
              <a:solidFill>
                <a:srgbClr val="7030A0"/>
              </a:solidFill>
              <a:latin typeface="+mn-lt"/>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9071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60704" y="155179"/>
            <a:ext cx="10107168" cy="887014"/>
          </a:xfrm>
          <a:solidFill>
            <a:srgbClr val="FFFFFF"/>
          </a:solidFill>
        </p:spPr>
        <p:txBody>
          <a:bodyPr anchor="t">
            <a:noAutofit/>
          </a:bodyPr>
          <a:lstStyle/>
          <a:p>
            <a:pPr algn="l" eaLnBrk="1" hangingPunct="1"/>
            <a:r>
              <a:rPr lang="fr-FR" altLang="en-US" sz="3200" dirty="0">
                <a:solidFill>
                  <a:srgbClr val="7030A0"/>
                </a:solidFill>
                <a:latin typeface="+mn-lt"/>
              </a:rPr>
              <a:t>How money </a:t>
            </a:r>
            <a:r>
              <a:rPr lang="fr-FR" altLang="en-US" sz="3200" dirty="0" err="1">
                <a:solidFill>
                  <a:srgbClr val="7030A0"/>
                </a:solidFill>
                <a:latin typeface="+mn-lt"/>
              </a:rPr>
              <a:t>is</a:t>
            </a:r>
            <a:r>
              <a:rPr lang="fr-FR" altLang="en-US" sz="3200" dirty="0">
                <a:solidFill>
                  <a:srgbClr val="7030A0"/>
                </a:solidFill>
                <a:latin typeface="+mn-lt"/>
              </a:rPr>
              <a:t> </a:t>
            </a:r>
            <a:r>
              <a:rPr lang="fr-FR" altLang="en-US" sz="3200" dirty="0" err="1">
                <a:solidFill>
                  <a:srgbClr val="7030A0"/>
                </a:solidFill>
                <a:latin typeface="+mn-lt"/>
              </a:rPr>
              <a:t>used</a:t>
            </a:r>
            <a:r>
              <a:rPr lang="fr-FR" altLang="en-US" sz="3200" dirty="0">
                <a:solidFill>
                  <a:srgbClr val="7030A0"/>
                </a:solidFill>
                <a:latin typeface="+mn-lt"/>
              </a:rPr>
              <a:t> and in </a:t>
            </a:r>
            <a:r>
              <a:rPr lang="fr-FR" altLang="en-US" sz="3200" dirty="0" err="1">
                <a:solidFill>
                  <a:srgbClr val="7030A0"/>
                </a:solidFill>
                <a:latin typeface="+mn-lt"/>
              </a:rPr>
              <a:t>which</a:t>
            </a:r>
            <a:r>
              <a:rPr lang="fr-FR" altLang="en-US" sz="3200" dirty="0">
                <a:solidFill>
                  <a:srgbClr val="7030A0"/>
                </a:solidFill>
                <a:latin typeface="+mn-lt"/>
              </a:rPr>
              <a:t> system </a:t>
            </a:r>
            <a:r>
              <a:rPr lang="fr-FR" altLang="en-US" sz="3200" dirty="0" err="1">
                <a:solidFill>
                  <a:srgbClr val="7030A0"/>
                </a:solidFill>
                <a:latin typeface="+mn-lt"/>
              </a:rPr>
              <a:t>it</a:t>
            </a:r>
            <a:r>
              <a:rPr lang="fr-FR" altLang="en-US" sz="3200" dirty="0">
                <a:solidFill>
                  <a:srgbClr val="7030A0"/>
                </a:solidFill>
                <a:latin typeface="+mn-lt"/>
              </a:rPr>
              <a:t> </a:t>
            </a:r>
            <a:r>
              <a:rPr lang="fr-FR" altLang="en-US" sz="3200" dirty="0" err="1">
                <a:solidFill>
                  <a:srgbClr val="7030A0"/>
                </a:solidFill>
                <a:latin typeface="+mn-lt"/>
              </a:rPr>
              <a:t>is</a:t>
            </a:r>
            <a:r>
              <a:rPr lang="fr-FR" altLang="en-US" sz="3200" dirty="0">
                <a:solidFill>
                  <a:srgbClr val="7030A0"/>
                </a:solidFill>
                <a:latin typeface="+mn-lt"/>
              </a:rPr>
              <a:t> </a:t>
            </a:r>
            <a:r>
              <a:rPr lang="fr-FR" altLang="en-US" sz="3200" dirty="0" err="1">
                <a:solidFill>
                  <a:srgbClr val="7030A0"/>
                </a:solidFill>
                <a:latin typeface="+mn-lt"/>
              </a:rPr>
              <a:t>injected</a:t>
            </a:r>
            <a:r>
              <a:rPr lang="fr-FR" altLang="en-US" sz="3200" dirty="0">
                <a:solidFill>
                  <a:srgbClr val="7030A0"/>
                </a:solidFill>
                <a:latin typeface="+mn-lt"/>
              </a:rPr>
              <a:t>  </a:t>
            </a:r>
            <a:r>
              <a:rPr lang="fr-FR" altLang="en-US" sz="3200" dirty="0" err="1">
                <a:solidFill>
                  <a:srgbClr val="7030A0"/>
                </a:solidFill>
                <a:latin typeface="+mn-lt"/>
              </a:rPr>
              <a:t>is</a:t>
            </a:r>
            <a:r>
              <a:rPr lang="fr-FR" altLang="en-US" sz="3200" dirty="0">
                <a:solidFill>
                  <a:srgbClr val="7030A0"/>
                </a:solidFill>
                <a:latin typeface="+mn-lt"/>
              </a:rPr>
              <a:t> an essential question</a:t>
            </a:r>
            <a:endParaRPr lang="en-US" altLang="en-US" sz="3200" dirty="0">
              <a:solidFill>
                <a:srgbClr val="7030A0"/>
              </a:solidFill>
              <a:latin typeface="+mn-lt"/>
            </a:endParaRPr>
          </a:p>
        </p:txBody>
      </p:sp>
      <p:sp>
        <p:nvSpPr>
          <p:cNvPr id="11267" name="Rectangle 3"/>
          <p:cNvSpPr>
            <a:spLocks noGrp="1" noChangeArrowheads="1"/>
          </p:cNvSpPr>
          <p:nvPr>
            <p:ph type="body" idx="1"/>
          </p:nvPr>
        </p:nvSpPr>
        <p:spPr>
          <a:xfrm>
            <a:off x="1524000" y="2209800"/>
            <a:ext cx="8794750" cy="4724400"/>
          </a:xfrm>
        </p:spPr>
        <p:txBody>
          <a:bodyPr/>
          <a:lstStyle/>
          <a:p>
            <a:pPr eaLnBrk="1" hangingPunct="1">
              <a:buFont typeface="Wingdings" panose="05000000000000000000" pitchFamily="2" charset="2"/>
              <a:buNone/>
            </a:pPr>
            <a:endParaRPr lang="fr-FR" altLang="en-US" smtClean="0"/>
          </a:p>
          <a:p>
            <a:pPr eaLnBrk="1" hangingPunct="1">
              <a:buFont typeface="Wingdings" panose="05000000000000000000" pitchFamily="2" charset="2"/>
              <a:buNone/>
            </a:pPr>
            <a:endParaRPr lang="en-US" altLang="en-US" smtClean="0"/>
          </a:p>
        </p:txBody>
      </p:sp>
      <p:pic>
        <p:nvPicPr>
          <p:cNvPr id="1126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b="10200"/>
          <a:stretch/>
        </p:blipFill>
        <p:spPr bwMode="auto">
          <a:xfrm>
            <a:off x="321505" y="1296534"/>
            <a:ext cx="5737920" cy="5314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b="9587"/>
          <a:stretch/>
        </p:blipFill>
        <p:spPr bwMode="auto">
          <a:xfrm>
            <a:off x="6201409" y="1298018"/>
            <a:ext cx="5506177" cy="5313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7439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036320" y="228600"/>
            <a:ext cx="10472928" cy="1189038"/>
          </a:xfrm>
        </p:spPr>
        <p:txBody>
          <a:bodyPr>
            <a:normAutofit fontScale="90000"/>
          </a:bodyPr>
          <a:lstStyle/>
          <a:p>
            <a:pPr algn="just" eaLnBrk="1" hangingPunct="1"/>
            <a:r>
              <a:rPr lang="en-US" altLang="en-US" sz="2800" dirty="0"/>
              <a:t/>
            </a:r>
            <a:br>
              <a:rPr lang="en-US" altLang="en-US" sz="2800" dirty="0"/>
            </a:br>
            <a:r>
              <a:rPr lang="en-US" altLang="en-US" sz="3600" dirty="0">
                <a:solidFill>
                  <a:srgbClr val="7030A0"/>
                </a:solidFill>
                <a:latin typeface="+mn-lt"/>
              </a:rPr>
              <a:t>……Increasing spending is not enough! Similar changes in public spending can be associated with vastly different changes in outcomes</a:t>
            </a:r>
          </a:p>
        </p:txBody>
      </p:sp>
      <p:pic>
        <p:nvPicPr>
          <p:cNvPr id="1229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1" y="2362200"/>
            <a:ext cx="2835275" cy="392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1" y="2514600"/>
            <a:ext cx="2644775" cy="369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74498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38200" y="109093"/>
            <a:ext cx="10515600" cy="1244219"/>
          </a:xfrm>
        </p:spPr>
        <p:txBody>
          <a:bodyPr>
            <a:noAutofit/>
          </a:bodyPr>
          <a:lstStyle/>
          <a:p>
            <a:pPr algn="l" eaLnBrk="1" hangingPunct="1"/>
            <a:r>
              <a:rPr lang="en-US" altLang="en-US" sz="4000" dirty="0">
                <a:solidFill>
                  <a:srgbClr val="7030A0"/>
                </a:solidFill>
                <a:latin typeface="+mn-lt"/>
              </a:rPr>
              <a:t/>
            </a:r>
            <a:br>
              <a:rPr lang="en-US" altLang="en-US" sz="4000" dirty="0">
                <a:solidFill>
                  <a:srgbClr val="7030A0"/>
                </a:solidFill>
                <a:latin typeface="+mn-lt"/>
              </a:rPr>
            </a:br>
            <a:r>
              <a:rPr lang="en-US" altLang="en-US" sz="4000" dirty="0" smtClean="0">
                <a:solidFill>
                  <a:srgbClr val="7030A0"/>
                </a:solidFill>
                <a:latin typeface="+mn-lt"/>
              </a:rPr>
              <a:t>Increasing </a:t>
            </a:r>
            <a:r>
              <a:rPr lang="en-US" altLang="en-US" sz="4000" dirty="0">
                <a:solidFill>
                  <a:srgbClr val="7030A0"/>
                </a:solidFill>
                <a:latin typeface="+mn-lt"/>
              </a:rPr>
              <a:t>spending </a:t>
            </a:r>
            <a:r>
              <a:rPr lang="en-US" altLang="en-US" sz="4000" dirty="0" smtClean="0">
                <a:solidFill>
                  <a:srgbClr val="7030A0"/>
                </a:solidFill>
                <a:latin typeface="+mn-lt"/>
              </a:rPr>
              <a:t>? Fiscal space</a:t>
            </a:r>
            <a:r>
              <a:rPr lang="en-US" altLang="en-US" sz="4000" dirty="0">
                <a:solidFill>
                  <a:srgbClr val="7030A0"/>
                </a:solidFill>
                <a:latin typeface="+mn-lt"/>
              </a:rPr>
              <a:t/>
            </a:r>
            <a:br>
              <a:rPr lang="en-US" altLang="en-US" sz="4000" dirty="0">
                <a:solidFill>
                  <a:srgbClr val="7030A0"/>
                </a:solidFill>
                <a:latin typeface="+mn-lt"/>
              </a:rPr>
            </a:br>
            <a:endParaRPr lang="en-US" altLang="en-US" sz="4000" dirty="0">
              <a:solidFill>
                <a:srgbClr val="7030A0"/>
              </a:solidFill>
              <a:latin typeface="+mn-lt"/>
            </a:endParaRPr>
          </a:p>
        </p:txBody>
      </p:sp>
      <p:sp>
        <p:nvSpPr>
          <p:cNvPr id="3" name="Content Placeholder 2"/>
          <p:cNvSpPr>
            <a:spLocks noGrp="1"/>
          </p:cNvSpPr>
          <p:nvPr>
            <p:ph idx="1"/>
          </p:nvPr>
        </p:nvSpPr>
        <p:spPr>
          <a:xfrm>
            <a:off x="838200" y="1548384"/>
            <a:ext cx="10515600" cy="4925567"/>
          </a:xfrm>
        </p:spPr>
        <p:txBody>
          <a:bodyPr rtlCol="0">
            <a:normAutofit/>
          </a:bodyPr>
          <a:lstStyle/>
          <a:p>
            <a:pPr>
              <a:lnSpc>
                <a:spcPct val="150000"/>
              </a:lnSpc>
            </a:pPr>
            <a:r>
              <a:rPr lang="en-US" altLang="en-US" dirty="0"/>
              <a:t>Fiscal space: </a:t>
            </a:r>
          </a:p>
          <a:p>
            <a:pPr lvl="1">
              <a:lnSpc>
                <a:spcPct val="150000"/>
              </a:lnSpc>
            </a:pPr>
            <a:r>
              <a:rPr lang="en-US" altLang="en-US" sz="2800" dirty="0"/>
              <a:t> room in a government´s budget that allows it to provide resources for a desired purpose without jeopardizing the sustainability of its financial position or the stability of the economy</a:t>
            </a:r>
          </a:p>
          <a:p>
            <a:pPr lvl="1">
              <a:lnSpc>
                <a:spcPct val="150000"/>
              </a:lnSpc>
            </a:pPr>
            <a:r>
              <a:rPr lang="en-US" altLang="en-US" sz="2800" dirty="0"/>
              <a:t>refers to the envelope of resources available for spending</a:t>
            </a:r>
          </a:p>
          <a:p>
            <a:pPr>
              <a:lnSpc>
                <a:spcPct val="150000"/>
              </a:lnSpc>
            </a:pPr>
            <a:r>
              <a:rPr lang="en-US" altLang="en-US" dirty="0"/>
              <a:t>How can we increase fiscal space?</a:t>
            </a:r>
          </a:p>
          <a:p>
            <a:pPr marL="457200" lvl="1" indent="0">
              <a:lnSpc>
                <a:spcPct val="150000"/>
              </a:lnSpc>
              <a:buNone/>
              <a:defRPr/>
            </a:pPr>
            <a:endParaRPr lang="en-US" sz="2800" dirty="0" smtClean="0"/>
          </a:p>
          <a:p>
            <a:pPr lvl="1">
              <a:lnSpc>
                <a:spcPct val="150000"/>
              </a:lnSpc>
              <a:defRPr/>
            </a:pPr>
            <a:endParaRPr lang="en-US" sz="2800" dirty="0" smtClean="0"/>
          </a:p>
        </p:txBody>
      </p:sp>
    </p:spTree>
    <p:extLst>
      <p:ext uri="{BB962C8B-B14F-4D97-AF65-F5344CB8AC3E}">
        <p14:creationId xmlns:p14="http://schemas.microsoft.com/office/powerpoint/2010/main" val="2701621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38200" y="109093"/>
            <a:ext cx="10750062" cy="1314645"/>
          </a:xfrm>
        </p:spPr>
        <p:txBody>
          <a:bodyPr>
            <a:noAutofit/>
          </a:bodyPr>
          <a:lstStyle/>
          <a:p>
            <a:pPr algn="l" eaLnBrk="1" hangingPunct="1"/>
            <a:r>
              <a:rPr lang="en-US" altLang="en-US" sz="4000" dirty="0">
                <a:solidFill>
                  <a:srgbClr val="7030A0"/>
                </a:solidFill>
                <a:latin typeface="+mn-lt"/>
              </a:rPr>
              <a:t/>
            </a:r>
            <a:br>
              <a:rPr lang="en-US" altLang="en-US" sz="4000" dirty="0">
                <a:solidFill>
                  <a:srgbClr val="7030A0"/>
                </a:solidFill>
                <a:latin typeface="+mn-lt"/>
              </a:rPr>
            </a:br>
            <a:r>
              <a:rPr lang="en-US" altLang="en-US" sz="4000" dirty="0" smtClean="0">
                <a:solidFill>
                  <a:srgbClr val="7030A0"/>
                </a:solidFill>
                <a:latin typeface="+mn-lt"/>
              </a:rPr>
              <a:t>Is there any room to increase the public budget?</a:t>
            </a:r>
            <a:r>
              <a:rPr lang="en-US" altLang="en-US" sz="4000" dirty="0">
                <a:solidFill>
                  <a:srgbClr val="7030A0"/>
                </a:solidFill>
                <a:latin typeface="+mn-lt"/>
              </a:rPr>
              <a:t/>
            </a:r>
            <a:br>
              <a:rPr lang="en-US" altLang="en-US" sz="4000" dirty="0">
                <a:solidFill>
                  <a:srgbClr val="7030A0"/>
                </a:solidFill>
                <a:latin typeface="+mn-lt"/>
              </a:rPr>
            </a:br>
            <a:endParaRPr lang="en-US" altLang="en-US" sz="4000" dirty="0">
              <a:solidFill>
                <a:srgbClr val="7030A0"/>
              </a:solidFill>
              <a:latin typeface="+mn-lt"/>
            </a:endParaRPr>
          </a:p>
        </p:txBody>
      </p:sp>
      <p:sp>
        <p:nvSpPr>
          <p:cNvPr id="3" name="Content Placeholder 2"/>
          <p:cNvSpPr>
            <a:spLocks noGrp="1"/>
          </p:cNvSpPr>
          <p:nvPr>
            <p:ph idx="1"/>
          </p:nvPr>
        </p:nvSpPr>
        <p:spPr>
          <a:xfrm>
            <a:off x="838200" y="1548384"/>
            <a:ext cx="10515600" cy="4925567"/>
          </a:xfrm>
        </p:spPr>
        <p:txBody>
          <a:bodyPr rtlCol="0">
            <a:normAutofit/>
          </a:bodyPr>
          <a:lstStyle/>
          <a:p>
            <a:pPr marL="457200" lvl="1" indent="0">
              <a:lnSpc>
                <a:spcPct val="150000"/>
              </a:lnSpc>
              <a:buNone/>
              <a:defRPr/>
            </a:pPr>
            <a:endParaRPr lang="en-US" sz="2800" dirty="0" smtClean="0"/>
          </a:p>
          <a:p>
            <a:pPr lvl="1">
              <a:lnSpc>
                <a:spcPct val="150000"/>
              </a:lnSpc>
              <a:defRPr/>
            </a:pPr>
            <a:endParaRPr lang="en-US" sz="2800" dirty="0" smtClean="0"/>
          </a:p>
        </p:txBody>
      </p:sp>
      <p:sp>
        <p:nvSpPr>
          <p:cNvPr id="2" name="TextBox 1"/>
          <p:cNvSpPr txBox="1"/>
          <p:nvPr/>
        </p:nvSpPr>
        <p:spPr>
          <a:xfrm>
            <a:off x="2168434" y="1899805"/>
            <a:ext cx="2481943" cy="1569660"/>
          </a:xfrm>
          <a:prstGeom prst="rect">
            <a:avLst/>
          </a:prstGeom>
          <a:solidFill>
            <a:schemeClr val="accent5">
              <a:lumMod val="20000"/>
              <a:lumOff val="80000"/>
            </a:schemeClr>
          </a:solidFill>
        </p:spPr>
        <p:txBody>
          <a:bodyPr wrap="square" rtlCol="0">
            <a:spAutoFit/>
          </a:bodyPr>
          <a:lstStyle/>
          <a:p>
            <a:pPr algn="ctr"/>
            <a:r>
              <a:rPr lang="en-US" sz="3200" dirty="0" smtClean="0"/>
              <a:t>Raise more government revenue?</a:t>
            </a:r>
            <a:endParaRPr lang="en-US" sz="3200" dirty="0"/>
          </a:p>
        </p:txBody>
      </p:sp>
      <p:sp>
        <p:nvSpPr>
          <p:cNvPr id="5" name="TextBox 4"/>
          <p:cNvSpPr txBox="1"/>
          <p:nvPr/>
        </p:nvSpPr>
        <p:spPr>
          <a:xfrm>
            <a:off x="5562600" y="1899805"/>
            <a:ext cx="3172097" cy="1569660"/>
          </a:xfrm>
          <a:prstGeom prst="rect">
            <a:avLst/>
          </a:prstGeom>
          <a:solidFill>
            <a:schemeClr val="accent5">
              <a:lumMod val="20000"/>
              <a:lumOff val="80000"/>
            </a:schemeClr>
          </a:solidFill>
        </p:spPr>
        <p:txBody>
          <a:bodyPr wrap="square" rtlCol="0">
            <a:spAutoFit/>
          </a:bodyPr>
          <a:lstStyle/>
          <a:p>
            <a:pPr algn="ctr"/>
            <a:r>
              <a:rPr lang="en-US" sz="3200" dirty="0" smtClean="0"/>
              <a:t>Allocate  more of the government budget to health?</a:t>
            </a:r>
            <a:endParaRPr lang="en-US" sz="3200" dirty="0"/>
          </a:p>
        </p:txBody>
      </p:sp>
      <p:sp>
        <p:nvSpPr>
          <p:cNvPr id="6" name="TextBox 5"/>
          <p:cNvSpPr txBox="1"/>
          <p:nvPr/>
        </p:nvSpPr>
        <p:spPr>
          <a:xfrm>
            <a:off x="2168433" y="3945532"/>
            <a:ext cx="2481943" cy="2062103"/>
          </a:xfrm>
          <a:prstGeom prst="rect">
            <a:avLst/>
          </a:prstGeom>
          <a:solidFill>
            <a:schemeClr val="accent5">
              <a:lumMod val="20000"/>
              <a:lumOff val="80000"/>
            </a:schemeClr>
          </a:solidFill>
        </p:spPr>
        <p:txBody>
          <a:bodyPr wrap="square" rtlCol="0">
            <a:spAutoFit/>
          </a:bodyPr>
          <a:lstStyle/>
          <a:p>
            <a:pPr algn="ctr"/>
            <a:r>
              <a:rPr lang="en-US" sz="3200" dirty="0" smtClean="0"/>
              <a:t>Ask people to contribute more?</a:t>
            </a:r>
            <a:endParaRPr lang="en-US" sz="3200" dirty="0"/>
          </a:p>
          <a:p>
            <a:pPr algn="ctr"/>
            <a:endParaRPr lang="en-US" sz="3200" dirty="0"/>
          </a:p>
        </p:txBody>
      </p:sp>
      <p:sp>
        <p:nvSpPr>
          <p:cNvPr id="7" name="TextBox 6"/>
          <p:cNvSpPr txBox="1"/>
          <p:nvPr/>
        </p:nvSpPr>
        <p:spPr>
          <a:xfrm>
            <a:off x="5562600" y="3940656"/>
            <a:ext cx="3172097" cy="2062103"/>
          </a:xfrm>
          <a:prstGeom prst="rect">
            <a:avLst/>
          </a:prstGeom>
          <a:solidFill>
            <a:schemeClr val="accent5">
              <a:lumMod val="20000"/>
              <a:lumOff val="80000"/>
            </a:schemeClr>
          </a:solidFill>
        </p:spPr>
        <p:txBody>
          <a:bodyPr wrap="square" rtlCol="0">
            <a:spAutoFit/>
          </a:bodyPr>
          <a:lstStyle/>
          <a:p>
            <a:pPr algn="ctr"/>
            <a:r>
              <a:rPr lang="en-US" sz="3200" dirty="0" smtClean="0"/>
              <a:t>Get more health out of the existing resources (Efficiency)!</a:t>
            </a:r>
            <a:endParaRPr lang="en-US" sz="3200" dirty="0"/>
          </a:p>
        </p:txBody>
      </p:sp>
    </p:spTree>
    <p:extLst>
      <p:ext uri="{BB962C8B-B14F-4D97-AF65-F5344CB8AC3E}">
        <p14:creationId xmlns:p14="http://schemas.microsoft.com/office/powerpoint/2010/main" val="1507696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838200" y="94197"/>
            <a:ext cx="10515600" cy="1325563"/>
          </a:xfrm>
        </p:spPr>
        <p:txBody>
          <a:bodyPr>
            <a:normAutofit/>
          </a:bodyPr>
          <a:lstStyle/>
          <a:p>
            <a:pPr algn="l"/>
            <a:r>
              <a:rPr lang="en-US" altLang="en-US" sz="4000" dirty="0" smtClean="0">
                <a:solidFill>
                  <a:srgbClr val="0070C0"/>
                </a:solidFill>
                <a:latin typeface="+mn-lt"/>
              </a:rPr>
              <a:t>Increasing fiscal space</a:t>
            </a:r>
          </a:p>
        </p:txBody>
      </p:sp>
      <p:sp>
        <p:nvSpPr>
          <p:cNvPr id="3" name="Content Placeholder 2"/>
          <p:cNvSpPr>
            <a:spLocks noGrp="1"/>
          </p:cNvSpPr>
          <p:nvPr>
            <p:ph idx="1"/>
          </p:nvPr>
        </p:nvSpPr>
        <p:spPr>
          <a:xfrm>
            <a:off x="838200" y="1419760"/>
            <a:ext cx="4512733" cy="4757203"/>
          </a:xfrm>
        </p:spPr>
        <p:txBody>
          <a:bodyPr>
            <a:noAutofit/>
          </a:bodyPr>
          <a:lstStyle/>
          <a:p>
            <a:pPr>
              <a:lnSpc>
                <a:spcPct val="114000"/>
              </a:lnSpc>
              <a:buFont typeface="Arial" charset="0"/>
              <a:buChar char="–"/>
              <a:defRPr/>
            </a:pPr>
            <a:r>
              <a:rPr lang="en-US" sz="3600" dirty="0" smtClean="0"/>
              <a:t>Public sources</a:t>
            </a:r>
          </a:p>
          <a:p>
            <a:pPr lvl="1">
              <a:lnSpc>
                <a:spcPct val="114000"/>
              </a:lnSpc>
              <a:buFont typeface="Arial" charset="0"/>
              <a:buChar char="–"/>
              <a:defRPr/>
            </a:pPr>
            <a:r>
              <a:rPr lang="en-US" sz="3200" dirty="0" smtClean="0"/>
              <a:t>Tax collection</a:t>
            </a:r>
          </a:p>
          <a:p>
            <a:pPr lvl="1">
              <a:lnSpc>
                <a:spcPct val="114000"/>
              </a:lnSpc>
              <a:buFont typeface="Arial" charset="0"/>
              <a:buChar char="–"/>
              <a:defRPr/>
            </a:pPr>
            <a:r>
              <a:rPr lang="en-US" sz="3200" dirty="0" smtClean="0"/>
              <a:t>Budget reallocation</a:t>
            </a:r>
          </a:p>
          <a:p>
            <a:pPr lvl="1">
              <a:lnSpc>
                <a:spcPct val="114000"/>
              </a:lnSpc>
              <a:buFont typeface="Arial" charset="0"/>
              <a:buChar char="–"/>
              <a:defRPr/>
            </a:pPr>
            <a:r>
              <a:rPr lang="en-US" sz="3200" dirty="0" smtClean="0"/>
              <a:t>Loans</a:t>
            </a:r>
          </a:p>
          <a:p>
            <a:pPr lvl="1">
              <a:lnSpc>
                <a:spcPct val="114000"/>
              </a:lnSpc>
              <a:buFont typeface="Arial" charset="0"/>
              <a:buChar char="–"/>
              <a:defRPr/>
            </a:pPr>
            <a:r>
              <a:rPr lang="en-US" sz="3200" dirty="0" smtClean="0"/>
              <a:t>Debt relief</a:t>
            </a:r>
          </a:p>
          <a:p>
            <a:pPr lvl="1">
              <a:lnSpc>
                <a:spcPct val="114000"/>
              </a:lnSpc>
              <a:buFont typeface="Arial" charset="0"/>
              <a:buChar char="–"/>
              <a:defRPr/>
            </a:pPr>
            <a:r>
              <a:rPr lang="en-US" sz="3200" dirty="0" smtClean="0"/>
              <a:t>Grants</a:t>
            </a:r>
          </a:p>
          <a:p>
            <a:pPr marL="342900" lvl="1" indent="0">
              <a:lnSpc>
                <a:spcPct val="114000"/>
              </a:lnSpc>
              <a:buNone/>
              <a:defRPr/>
            </a:pPr>
            <a:endParaRPr lang="en-US" sz="3200" dirty="0" smtClean="0"/>
          </a:p>
          <a:p>
            <a:pPr lvl="1">
              <a:lnSpc>
                <a:spcPct val="114000"/>
              </a:lnSpc>
              <a:buFont typeface="Arial" charset="0"/>
              <a:buChar char="–"/>
              <a:defRPr/>
            </a:pPr>
            <a:endParaRPr lang="en-US" sz="3200" dirty="0" smtClean="0"/>
          </a:p>
          <a:p>
            <a:pPr>
              <a:lnSpc>
                <a:spcPct val="114000"/>
              </a:lnSpc>
              <a:buFont typeface="Arial" charset="0"/>
              <a:buNone/>
              <a:defRPr/>
            </a:pPr>
            <a:endParaRPr lang="en-US" sz="3200" dirty="0"/>
          </a:p>
        </p:txBody>
      </p:sp>
      <p:sp>
        <p:nvSpPr>
          <p:cNvPr id="6" name="Content Placeholder 2"/>
          <p:cNvSpPr txBox="1">
            <a:spLocks/>
          </p:cNvSpPr>
          <p:nvPr/>
        </p:nvSpPr>
        <p:spPr>
          <a:xfrm>
            <a:off x="6354233" y="1419760"/>
            <a:ext cx="4512733" cy="30675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4000"/>
              </a:lnSpc>
              <a:buFont typeface="Arial" charset="0"/>
              <a:buChar char="–"/>
              <a:defRPr/>
            </a:pPr>
            <a:r>
              <a:rPr lang="en-US" sz="3600" dirty="0" smtClean="0"/>
              <a:t>Private sources</a:t>
            </a:r>
          </a:p>
          <a:p>
            <a:pPr lvl="1">
              <a:lnSpc>
                <a:spcPct val="114000"/>
              </a:lnSpc>
              <a:buFont typeface="Arial" charset="0"/>
              <a:buChar char="–"/>
              <a:defRPr/>
            </a:pPr>
            <a:r>
              <a:rPr lang="en-US" sz="3200" dirty="0" smtClean="0"/>
              <a:t> Social Health insurance</a:t>
            </a:r>
          </a:p>
          <a:p>
            <a:pPr lvl="1">
              <a:lnSpc>
                <a:spcPct val="114000"/>
              </a:lnSpc>
              <a:buFont typeface="Arial" charset="0"/>
              <a:buChar char="–"/>
              <a:defRPr/>
            </a:pPr>
            <a:r>
              <a:rPr lang="en-US" sz="3200" dirty="0" smtClean="0"/>
              <a:t>Community Based Health insurance </a:t>
            </a:r>
          </a:p>
          <a:p>
            <a:pPr marL="342900" lvl="1" indent="0">
              <a:lnSpc>
                <a:spcPct val="114000"/>
              </a:lnSpc>
              <a:buFont typeface="Arial" panose="020B0604020202020204" pitchFamily="34" charset="0"/>
              <a:buNone/>
              <a:defRPr/>
            </a:pPr>
            <a:endParaRPr lang="en-US" sz="3200" dirty="0" smtClean="0"/>
          </a:p>
          <a:p>
            <a:pPr lvl="1">
              <a:lnSpc>
                <a:spcPct val="114000"/>
              </a:lnSpc>
              <a:buFont typeface="Arial" charset="0"/>
              <a:buChar char="–"/>
              <a:defRPr/>
            </a:pPr>
            <a:endParaRPr lang="en-US" sz="3200" dirty="0" smtClean="0"/>
          </a:p>
          <a:p>
            <a:pPr>
              <a:lnSpc>
                <a:spcPct val="114000"/>
              </a:lnSpc>
              <a:buFont typeface="Arial" charset="0"/>
              <a:buNone/>
              <a:defRPr/>
            </a:pPr>
            <a:endParaRPr lang="en-US" sz="3200" dirty="0"/>
          </a:p>
        </p:txBody>
      </p:sp>
      <p:sp>
        <p:nvSpPr>
          <p:cNvPr id="7" name="Content Placeholder 2"/>
          <p:cNvSpPr txBox="1">
            <a:spLocks/>
          </p:cNvSpPr>
          <p:nvPr/>
        </p:nvSpPr>
        <p:spPr>
          <a:xfrm>
            <a:off x="6354233" y="4944533"/>
            <a:ext cx="4512733" cy="12324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4000"/>
              </a:lnSpc>
              <a:buFont typeface="Arial" charset="0"/>
              <a:buChar char="–"/>
              <a:defRPr/>
            </a:pPr>
            <a:r>
              <a:rPr lang="en-US" sz="3600" dirty="0" smtClean="0"/>
              <a:t> Donor funding</a:t>
            </a:r>
            <a:endParaRPr lang="en-US" sz="3200" dirty="0" smtClean="0"/>
          </a:p>
          <a:p>
            <a:pPr marL="342900" lvl="1" indent="0">
              <a:lnSpc>
                <a:spcPct val="114000"/>
              </a:lnSpc>
              <a:buFont typeface="Arial" panose="020B0604020202020204" pitchFamily="34" charset="0"/>
              <a:buNone/>
              <a:defRPr/>
            </a:pPr>
            <a:endParaRPr lang="en-US" sz="3200" dirty="0" smtClean="0"/>
          </a:p>
          <a:p>
            <a:pPr lvl="1">
              <a:lnSpc>
                <a:spcPct val="114000"/>
              </a:lnSpc>
              <a:buFont typeface="Arial" charset="0"/>
              <a:buChar char="–"/>
              <a:defRPr/>
            </a:pPr>
            <a:endParaRPr lang="en-US" sz="3200" dirty="0" smtClean="0"/>
          </a:p>
          <a:p>
            <a:pPr>
              <a:lnSpc>
                <a:spcPct val="114000"/>
              </a:lnSpc>
              <a:buFont typeface="Arial" charset="0"/>
              <a:buNone/>
              <a:defRPr/>
            </a:pPr>
            <a:endParaRPr lang="en-US" sz="3200" dirty="0"/>
          </a:p>
        </p:txBody>
      </p:sp>
    </p:spTree>
    <p:extLst>
      <p:ext uri="{BB962C8B-B14F-4D97-AF65-F5344CB8AC3E}">
        <p14:creationId xmlns:p14="http://schemas.microsoft.com/office/powerpoint/2010/main" val="2629067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838200" y="26460"/>
            <a:ext cx="10515600" cy="1325563"/>
          </a:xfrm>
        </p:spPr>
        <p:txBody>
          <a:bodyPr>
            <a:normAutofit/>
          </a:bodyPr>
          <a:lstStyle/>
          <a:p>
            <a:pPr algn="l"/>
            <a:r>
              <a:rPr lang="en-US" altLang="en-US" sz="4000" dirty="0" smtClean="0">
                <a:solidFill>
                  <a:srgbClr val="0070C0"/>
                </a:solidFill>
                <a:latin typeface="+mn-lt"/>
              </a:rPr>
              <a:t>Increasing fiscal space (</a:t>
            </a:r>
            <a:r>
              <a:rPr lang="en-US" altLang="en-US" sz="4000" dirty="0" err="1" smtClean="0">
                <a:solidFill>
                  <a:srgbClr val="0070C0"/>
                </a:solidFill>
                <a:latin typeface="+mn-lt"/>
              </a:rPr>
              <a:t>ctd</a:t>
            </a:r>
            <a:r>
              <a:rPr lang="en-US" altLang="en-US" sz="4000" dirty="0" smtClean="0">
                <a:solidFill>
                  <a:srgbClr val="0070C0"/>
                </a:solidFill>
                <a:latin typeface="+mn-lt"/>
              </a:rPr>
              <a:t>)</a:t>
            </a:r>
          </a:p>
        </p:txBody>
      </p:sp>
      <p:sp>
        <p:nvSpPr>
          <p:cNvPr id="3" name="Content Placeholder 2"/>
          <p:cNvSpPr>
            <a:spLocks noGrp="1"/>
          </p:cNvSpPr>
          <p:nvPr>
            <p:ph idx="1"/>
          </p:nvPr>
        </p:nvSpPr>
        <p:spPr>
          <a:xfrm>
            <a:off x="838200" y="1453621"/>
            <a:ext cx="10515600" cy="4544482"/>
          </a:xfrm>
        </p:spPr>
        <p:txBody>
          <a:bodyPr>
            <a:noAutofit/>
          </a:bodyPr>
          <a:lstStyle/>
          <a:p>
            <a:pPr marL="385763" indent="-385763">
              <a:lnSpc>
                <a:spcPct val="150000"/>
              </a:lnSpc>
              <a:buFont typeface="Wingdings" pitchFamily="2" charset="2"/>
              <a:buChar char="ü"/>
              <a:defRPr/>
            </a:pPr>
            <a:r>
              <a:rPr lang="en-US" sz="2700" dirty="0"/>
              <a:t>Tax collection</a:t>
            </a:r>
          </a:p>
          <a:p>
            <a:pPr lvl="1">
              <a:lnSpc>
                <a:spcPct val="150000"/>
              </a:lnSpc>
              <a:buFont typeface="Arial" charset="0"/>
              <a:buChar char="–"/>
              <a:defRPr/>
            </a:pPr>
            <a:r>
              <a:rPr lang="en-US" sz="2700" dirty="0"/>
              <a:t>depend highly on the growth rate </a:t>
            </a:r>
          </a:p>
          <a:p>
            <a:pPr lvl="1">
              <a:lnSpc>
                <a:spcPct val="150000"/>
              </a:lnSpc>
              <a:buFont typeface="Arial" charset="0"/>
              <a:buChar char="–"/>
              <a:defRPr/>
            </a:pPr>
            <a:r>
              <a:rPr lang="en-US" sz="2700" dirty="0"/>
              <a:t>However room to increase revenues from taxation  </a:t>
            </a:r>
            <a:r>
              <a:rPr lang="en-US" sz="2700" dirty="0" smtClean="0"/>
              <a:t>available</a:t>
            </a:r>
          </a:p>
          <a:p>
            <a:pPr lvl="1">
              <a:lnSpc>
                <a:spcPct val="150000"/>
              </a:lnSpc>
              <a:buFont typeface="Arial" charset="0"/>
              <a:buChar char="–"/>
              <a:defRPr/>
            </a:pPr>
            <a:r>
              <a:rPr lang="en-US" sz="2700" dirty="0" smtClean="0"/>
              <a:t>Special taxes and fees</a:t>
            </a:r>
            <a:endParaRPr lang="en-US" sz="2700" dirty="0"/>
          </a:p>
          <a:p>
            <a:pPr lvl="1">
              <a:lnSpc>
                <a:spcPct val="150000"/>
              </a:lnSpc>
              <a:buFont typeface="Arial" charset="0"/>
              <a:buChar char="–"/>
              <a:defRPr/>
            </a:pPr>
            <a:r>
              <a:rPr lang="en-US" sz="2700" dirty="0"/>
              <a:t>Implementation: institutional changes are important, and  many interests</a:t>
            </a:r>
          </a:p>
          <a:p>
            <a:pPr lvl="1">
              <a:lnSpc>
                <a:spcPct val="150000"/>
              </a:lnSpc>
              <a:buFont typeface="Arial" charset="0"/>
              <a:buNone/>
              <a:defRPr/>
            </a:pPr>
            <a:r>
              <a:rPr lang="en-US" sz="2700" b="1" dirty="0"/>
              <a:t>→</a:t>
            </a:r>
            <a:r>
              <a:rPr lang="en-US" sz="2700" dirty="0"/>
              <a:t>  Countries are unlikely to attempt tax reforms only to  accommodate additional health expenditures.</a:t>
            </a:r>
          </a:p>
        </p:txBody>
      </p:sp>
    </p:spTree>
    <p:extLst>
      <p:ext uri="{BB962C8B-B14F-4D97-AF65-F5344CB8AC3E}">
        <p14:creationId xmlns:p14="http://schemas.microsoft.com/office/powerpoint/2010/main" val="5653805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838200" y="144992"/>
            <a:ext cx="10515600" cy="1325563"/>
          </a:xfrm>
        </p:spPr>
        <p:txBody>
          <a:bodyPr>
            <a:normAutofit/>
          </a:bodyPr>
          <a:lstStyle/>
          <a:p>
            <a:pPr algn="l"/>
            <a:r>
              <a:rPr lang="en-US" altLang="en-US" sz="4000" dirty="0" smtClean="0">
                <a:solidFill>
                  <a:srgbClr val="0070C0"/>
                </a:solidFill>
                <a:latin typeface="+mn-lt"/>
              </a:rPr>
              <a:t>Increasing fiscal space (</a:t>
            </a:r>
            <a:r>
              <a:rPr lang="en-US" altLang="en-US" sz="4000" dirty="0" err="1" smtClean="0">
                <a:solidFill>
                  <a:srgbClr val="0070C0"/>
                </a:solidFill>
                <a:latin typeface="+mn-lt"/>
              </a:rPr>
              <a:t>ctd</a:t>
            </a:r>
            <a:r>
              <a:rPr lang="en-US" altLang="en-US" sz="4000" dirty="0" smtClean="0">
                <a:solidFill>
                  <a:srgbClr val="0070C0"/>
                </a:solidFill>
                <a:latin typeface="+mn-lt"/>
              </a:rPr>
              <a:t>)</a:t>
            </a:r>
          </a:p>
        </p:txBody>
      </p:sp>
      <p:sp>
        <p:nvSpPr>
          <p:cNvPr id="96259" name="Content Placeholder 2"/>
          <p:cNvSpPr>
            <a:spLocks noGrp="1"/>
          </p:cNvSpPr>
          <p:nvPr>
            <p:ph idx="1"/>
          </p:nvPr>
        </p:nvSpPr>
        <p:spPr>
          <a:xfrm>
            <a:off x="838200" y="1825625"/>
            <a:ext cx="11049000" cy="4351338"/>
          </a:xfrm>
        </p:spPr>
        <p:txBody>
          <a:bodyPr>
            <a:normAutofit fontScale="92500"/>
          </a:bodyPr>
          <a:lstStyle/>
          <a:p>
            <a:pPr marL="385763" indent="-385763">
              <a:lnSpc>
                <a:spcPct val="150000"/>
              </a:lnSpc>
              <a:buFont typeface="Wingdings" panose="05000000000000000000" pitchFamily="2" charset="2"/>
              <a:buChar char="ü"/>
            </a:pPr>
            <a:r>
              <a:rPr lang="en-US" altLang="en-US" dirty="0" smtClean="0"/>
              <a:t>Budget reallocation: </a:t>
            </a:r>
          </a:p>
          <a:p>
            <a:pPr lvl="1" indent="-385763">
              <a:lnSpc>
                <a:spcPct val="150000"/>
              </a:lnSpc>
              <a:buFont typeface="Calibri" panose="020F0502020204030204" pitchFamily="34" charset="0"/>
              <a:buChar char="–"/>
            </a:pPr>
            <a:r>
              <a:rPr lang="en-US" altLang="en-US" sz="2800" dirty="0" smtClean="0"/>
              <a:t>Prioritization: reallocate resources from lower priority expenditures  to higher</a:t>
            </a:r>
          </a:p>
          <a:p>
            <a:pPr lvl="1" indent="-385763">
              <a:lnSpc>
                <a:spcPct val="150000"/>
              </a:lnSpc>
              <a:buFont typeface="Calibri" panose="020F0502020204030204" pitchFamily="34" charset="0"/>
              <a:buChar char="–"/>
            </a:pPr>
            <a:r>
              <a:rPr lang="en-US" altLang="en-US" sz="2800" dirty="0" smtClean="0"/>
              <a:t>However, b</a:t>
            </a:r>
            <a:r>
              <a:rPr lang="en-US" sz="2800" dirty="0" smtClean="0"/>
              <a:t>udgets </a:t>
            </a:r>
            <a:r>
              <a:rPr lang="en-US" sz="2800" dirty="0"/>
              <a:t>are often rigid with little discretionary spending to shift</a:t>
            </a:r>
          </a:p>
          <a:p>
            <a:pPr lvl="1" indent="-385763">
              <a:lnSpc>
                <a:spcPct val="150000"/>
              </a:lnSpc>
              <a:buFont typeface="Calibri" panose="020F0502020204030204" pitchFamily="34" charset="0"/>
              <a:buChar char="–"/>
            </a:pPr>
            <a:r>
              <a:rPr lang="en-US" altLang="en-US" sz="2800" dirty="0" smtClean="0"/>
              <a:t>Implementation: difficult requires major political will and significant time for an important impact to take place</a:t>
            </a:r>
          </a:p>
          <a:p>
            <a:pPr lvl="1" indent="-385763">
              <a:lnSpc>
                <a:spcPct val="150000"/>
              </a:lnSpc>
              <a:buFont typeface="Calibri" panose="020F0502020204030204" pitchFamily="34" charset="0"/>
              <a:buChar char="–"/>
            </a:pPr>
            <a:endParaRPr lang="en-US" altLang="en-US" sz="2800" dirty="0" smtClean="0"/>
          </a:p>
        </p:txBody>
      </p:sp>
    </p:spTree>
    <p:extLst>
      <p:ext uri="{BB962C8B-B14F-4D97-AF65-F5344CB8AC3E}">
        <p14:creationId xmlns:p14="http://schemas.microsoft.com/office/powerpoint/2010/main" val="1577562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838200" y="0"/>
            <a:ext cx="10515600" cy="1325563"/>
          </a:xfrm>
        </p:spPr>
        <p:txBody>
          <a:bodyPr>
            <a:normAutofit/>
          </a:bodyPr>
          <a:lstStyle/>
          <a:p>
            <a:pPr algn="l"/>
            <a:r>
              <a:rPr lang="en-US" altLang="en-US" sz="4000" dirty="0" smtClean="0">
                <a:solidFill>
                  <a:srgbClr val="7030A0"/>
                </a:solidFill>
                <a:latin typeface="+mn-lt"/>
              </a:rPr>
              <a:t>Increasing fiscal space (</a:t>
            </a:r>
            <a:r>
              <a:rPr lang="en-US" altLang="en-US" sz="4000" dirty="0" err="1" smtClean="0">
                <a:solidFill>
                  <a:srgbClr val="7030A0"/>
                </a:solidFill>
                <a:latin typeface="+mn-lt"/>
              </a:rPr>
              <a:t>ctd</a:t>
            </a:r>
            <a:r>
              <a:rPr lang="en-US" altLang="en-US" sz="4000" dirty="0" smtClean="0">
                <a:solidFill>
                  <a:srgbClr val="7030A0"/>
                </a:solidFill>
                <a:latin typeface="+mn-lt"/>
              </a:rPr>
              <a:t>)</a:t>
            </a:r>
          </a:p>
        </p:txBody>
      </p:sp>
      <p:sp>
        <p:nvSpPr>
          <p:cNvPr id="3" name="Content Placeholder 2"/>
          <p:cNvSpPr>
            <a:spLocks noGrp="1"/>
          </p:cNvSpPr>
          <p:nvPr>
            <p:ph idx="1"/>
          </p:nvPr>
        </p:nvSpPr>
        <p:spPr>
          <a:xfrm>
            <a:off x="838200" y="1490133"/>
            <a:ext cx="10515600" cy="4686830"/>
          </a:xfrm>
        </p:spPr>
        <p:txBody>
          <a:bodyPr>
            <a:noAutofit/>
          </a:bodyPr>
          <a:lstStyle/>
          <a:p>
            <a:pPr>
              <a:lnSpc>
                <a:spcPct val="150000"/>
              </a:lnSpc>
              <a:buFont typeface="Wingdings" pitchFamily="2" charset="2"/>
              <a:buChar char="ü"/>
              <a:defRPr/>
            </a:pPr>
            <a:r>
              <a:rPr lang="en-US" sz="2700" dirty="0" smtClean="0"/>
              <a:t>Debt relief</a:t>
            </a:r>
          </a:p>
          <a:p>
            <a:pPr lvl="1">
              <a:lnSpc>
                <a:spcPct val="150000"/>
              </a:lnSpc>
              <a:buFont typeface="Arial" charset="0"/>
              <a:buChar char="–"/>
              <a:defRPr/>
            </a:pPr>
            <a:r>
              <a:rPr lang="en-US" sz="2700" dirty="0" smtClean="0"/>
              <a:t>Linked with borrowing</a:t>
            </a:r>
          </a:p>
          <a:p>
            <a:pPr lvl="1">
              <a:lnSpc>
                <a:spcPct val="150000"/>
              </a:lnSpc>
              <a:buFont typeface="Arial" charset="0"/>
              <a:buChar char="–"/>
              <a:defRPr/>
            </a:pPr>
            <a:r>
              <a:rPr lang="en-US" sz="2700" dirty="0" smtClean="0"/>
              <a:t>LIC have a large debt burden already</a:t>
            </a:r>
          </a:p>
          <a:p>
            <a:pPr lvl="1">
              <a:lnSpc>
                <a:spcPct val="150000"/>
              </a:lnSpc>
              <a:buFont typeface="Arial" charset="0"/>
              <a:buChar char="–"/>
              <a:defRPr/>
            </a:pPr>
            <a:r>
              <a:rPr lang="en-US" sz="2700" dirty="0" smtClean="0"/>
              <a:t>Borrowing money not for recurrent expenditures</a:t>
            </a:r>
          </a:p>
          <a:p>
            <a:pPr lvl="1">
              <a:lnSpc>
                <a:spcPct val="150000"/>
              </a:lnSpc>
              <a:buFont typeface="Arial" charset="0"/>
              <a:buChar char="–"/>
              <a:defRPr/>
            </a:pPr>
            <a:r>
              <a:rPr lang="en-US" sz="2700" dirty="0" smtClean="0"/>
              <a:t>Debt relief allows releasing domestic resources and saving on debt service payments</a:t>
            </a:r>
          </a:p>
          <a:p>
            <a:pPr>
              <a:lnSpc>
                <a:spcPct val="150000"/>
              </a:lnSpc>
              <a:buFont typeface="Wingdings" pitchFamily="2" charset="2"/>
              <a:buChar char="ü"/>
              <a:defRPr/>
            </a:pPr>
            <a:r>
              <a:rPr lang="en-US" sz="3100" dirty="0"/>
              <a:t> </a:t>
            </a:r>
            <a:r>
              <a:rPr lang="en-US" sz="2700" dirty="0"/>
              <a:t>Grants, loans</a:t>
            </a:r>
          </a:p>
        </p:txBody>
      </p:sp>
    </p:spTree>
    <p:extLst>
      <p:ext uri="{BB962C8B-B14F-4D97-AF65-F5344CB8AC3E}">
        <p14:creationId xmlns:p14="http://schemas.microsoft.com/office/powerpoint/2010/main" val="1755688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838200" y="128059"/>
            <a:ext cx="10515600" cy="1325563"/>
          </a:xfrm>
        </p:spPr>
        <p:txBody>
          <a:bodyPr>
            <a:normAutofit/>
          </a:bodyPr>
          <a:lstStyle/>
          <a:p>
            <a:pPr algn="l"/>
            <a:r>
              <a:rPr lang="en-US" altLang="en-US" sz="4000" dirty="0" smtClean="0">
                <a:solidFill>
                  <a:srgbClr val="7030A0"/>
                </a:solidFill>
                <a:latin typeface="+mn-lt"/>
              </a:rPr>
              <a:t>Increasing fiscal space (</a:t>
            </a:r>
            <a:r>
              <a:rPr lang="en-US" altLang="en-US" sz="4000" dirty="0" err="1" smtClean="0">
                <a:solidFill>
                  <a:srgbClr val="7030A0"/>
                </a:solidFill>
                <a:latin typeface="+mn-lt"/>
              </a:rPr>
              <a:t>ctd</a:t>
            </a:r>
            <a:r>
              <a:rPr lang="en-US" altLang="en-US" sz="4000" dirty="0" smtClean="0">
                <a:solidFill>
                  <a:srgbClr val="7030A0"/>
                </a:solidFill>
                <a:latin typeface="+mn-lt"/>
              </a:rPr>
              <a:t>)</a:t>
            </a:r>
          </a:p>
        </p:txBody>
      </p:sp>
      <p:sp>
        <p:nvSpPr>
          <p:cNvPr id="98307" name="Content Placeholder 2"/>
          <p:cNvSpPr>
            <a:spLocks noGrp="1"/>
          </p:cNvSpPr>
          <p:nvPr>
            <p:ph idx="1"/>
          </p:nvPr>
        </p:nvSpPr>
        <p:spPr>
          <a:xfrm>
            <a:off x="838200" y="1453622"/>
            <a:ext cx="10515600" cy="4351338"/>
          </a:xfrm>
        </p:spPr>
        <p:txBody>
          <a:bodyPr>
            <a:noAutofit/>
          </a:bodyPr>
          <a:lstStyle/>
          <a:p>
            <a:pPr>
              <a:lnSpc>
                <a:spcPct val="114000"/>
              </a:lnSpc>
              <a:buFont typeface="Wingdings" panose="05000000000000000000" pitchFamily="2" charset="2"/>
              <a:buChar char="ü"/>
            </a:pPr>
            <a:r>
              <a:rPr lang="en-US" altLang="en-US" sz="2700" dirty="0" smtClean="0"/>
              <a:t>Social Health Insurance</a:t>
            </a:r>
          </a:p>
          <a:p>
            <a:pPr lvl="1">
              <a:lnSpc>
                <a:spcPct val="114000"/>
              </a:lnSpc>
            </a:pPr>
            <a:r>
              <a:rPr lang="en-US" altLang="en-US" sz="2600" dirty="0" smtClean="0"/>
              <a:t>Easy and effective way to increase resources</a:t>
            </a:r>
          </a:p>
          <a:p>
            <a:pPr lvl="1">
              <a:lnSpc>
                <a:spcPct val="114000"/>
              </a:lnSpc>
            </a:pPr>
            <a:r>
              <a:rPr lang="en-US" altLang="en-US" sz="2600" dirty="0" smtClean="0"/>
              <a:t>Earmarked for health </a:t>
            </a:r>
          </a:p>
          <a:p>
            <a:pPr lvl="1">
              <a:lnSpc>
                <a:spcPct val="114000"/>
              </a:lnSpc>
            </a:pPr>
            <a:r>
              <a:rPr lang="en-US" sz="2600" dirty="0"/>
              <a:t>Requires strong institutional capacity—a requirement that often tends to be under-estimated</a:t>
            </a:r>
          </a:p>
          <a:p>
            <a:pPr marL="0" indent="0">
              <a:lnSpc>
                <a:spcPct val="114000"/>
              </a:lnSpc>
              <a:buNone/>
            </a:pPr>
            <a:r>
              <a:rPr lang="en-US" altLang="en-US" sz="2700" dirty="0" smtClean="0"/>
              <a:t>Feasibility in LIC</a:t>
            </a:r>
          </a:p>
          <a:p>
            <a:pPr lvl="2">
              <a:lnSpc>
                <a:spcPct val="114000"/>
              </a:lnSpc>
            </a:pPr>
            <a:r>
              <a:rPr lang="en-US" altLang="en-US" sz="2600" dirty="0" smtClean="0"/>
              <a:t>Level of income:  growth rate slow</a:t>
            </a:r>
          </a:p>
          <a:p>
            <a:pPr lvl="2">
              <a:lnSpc>
                <a:spcPct val="114000"/>
              </a:lnSpc>
            </a:pPr>
            <a:r>
              <a:rPr lang="en-US" altLang="en-US" sz="2600" dirty="0" smtClean="0"/>
              <a:t>Size of informal sector:  narrow pool</a:t>
            </a:r>
          </a:p>
          <a:p>
            <a:pPr lvl="2">
              <a:lnSpc>
                <a:spcPct val="114000"/>
              </a:lnSpc>
            </a:pPr>
            <a:r>
              <a:rPr lang="en-US" altLang="en-US" sz="2600" dirty="0" smtClean="0"/>
              <a:t>Increase of labor cost</a:t>
            </a:r>
          </a:p>
        </p:txBody>
      </p:sp>
    </p:spTree>
    <p:extLst>
      <p:ext uri="{BB962C8B-B14F-4D97-AF65-F5344CB8AC3E}">
        <p14:creationId xmlns:p14="http://schemas.microsoft.com/office/powerpoint/2010/main" val="2355840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838200" y="107951"/>
            <a:ext cx="10515600" cy="1325563"/>
          </a:xfrm>
        </p:spPr>
        <p:txBody>
          <a:bodyPr>
            <a:normAutofit/>
          </a:bodyPr>
          <a:lstStyle/>
          <a:p>
            <a:pPr algn="l"/>
            <a:r>
              <a:rPr lang="en-US" altLang="en-US" sz="4000" dirty="0">
                <a:solidFill>
                  <a:srgbClr val="7030A0"/>
                </a:solidFill>
                <a:latin typeface="+mn-lt"/>
              </a:rPr>
              <a:t>Increasing fiscal space (</a:t>
            </a:r>
            <a:r>
              <a:rPr lang="en-US" altLang="en-US" sz="4000" dirty="0" err="1">
                <a:solidFill>
                  <a:srgbClr val="7030A0"/>
                </a:solidFill>
                <a:latin typeface="+mn-lt"/>
              </a:rPr>
              <a:t>ctd</a:t>
            </a:r>
            <a:r>
              <a:rPr lang="en-US" altLang="en-US" sz="4000" dirty="0">
                <a:solidFill>
                  <a:srgbClr val="7030A0"/>
                </a:solidFill>
                <a:latin typeface="+mn-lt"/>
              </a:rPr>
              <a:t>)</a:t>
            </a:r>
          </a:p>
        </p:txBody>
      </p:sp>
      <p:sp>
        <p:nvSpPr>
          <p:cNvPr id="3" name="Content Placeholder 2"/>
          <p:cNvSpPr>
            <a:spLocks noGrp="1"/>
          </p:cNvSpPr>
          <p:nvPr>
            <p:ph idx="1"/>
          </p:nvPr>
        </p:nvSpPr>
        <p:spPr>
          <a:xfrm>
            <a:off x="838200" y="1462617"/>
            <a:ext cx="10981266" cy="4893733"/>
          </a:xfrm>
        </p:spPr>
        <p:txBody>
          <a:bodyPr>
            <a:noAutofit/>
          </a:bodyPr>
          <a:lstStyle/>
          <a:p>
            <a:pPr>
              <a:lnSpc>
                <a:spcPct val="114000"/>
              </a:lnSpc>
              <a:buFont typeface="Wingdings" panose="05000000000000000000" pitchFamily="2" charset="2"/>
              <a:buChar char="ü"/>
              <a:defRPr/>
            </a:pPr>
            <a:r>
              <a:rPr lang="en-US" sz="2400" dirty="0"/>
              <a:t>Donor funding: development assistance  represents a high proportion</a:t>
            </a:r>
          </a:p>
          <a:p>
            <a:pPr lvl="1">
              <a:lnSpc>
                <a:spcPct val="114000"/>
              </a:lnSpc>
              <a:buFont typeface="Arial" charset="0"/>
              <a:buChar char="–"/>
              <a:defRPr/>
            </a:pPr>
            <a:r>
              <a:rPr lang="en-US" dirty="0"/>
              <a:t>Lack of predictability,  short term and volatile (commitment not predictor of disbursement)</a:t>
            </a:r>
          </a:p>
          <a:p>
            <a:pPr lvl="1">
              <a:lnSpc>
                <a:spcPct val="114000"/>
              </a:lnSpc>
              <a:buFont typeface="Arial" charset="0"/>
              <a:buChar char="–"/>
              <a:defRPr/>
            </a:pPr>
            <a:r>
              <a:rPr lang="en-US" dirty="0"/>
              <a:t>Focus on specific diseases: earmarked</a:t>
            </a:r>
          </a:p>
          <a:p>
            <a:pPr lvl="1">
              <a:lnSpc>
                <a:spcPct val="114000"/>
              </a:lnSpc>
              <a:buFont typeface="Arial" charset="0"/>
              <a:buChar char="–"/>
              <a:defRPr/>
            </a:pPr>
            <a:r>
              <a:rPr lang="en-US" dirty="0"/>
              <a:t>Non alignment  with government priorities and harmonization</a:t>
            </a:r>
          </a:p>
          <a:p>
            <a:pPr lvl="1">
              <a:lnSpc>
                <a:spcPct val="114000"/>
              </a:lnSpc>
              <a:buFont typeface="Arial" charset="0"/>
              <a:buChar char="–"/>
              <a:defRPr/>
            </a:pPr>
            <a:r>
              <a:rPr lang="en-US" dirty="0"/>
              <a:t>Poor harmonization : large number of new actors,  high transaction </a:t>
            </a:r>
            <a:r>
              <a:rPr lang="en-US" dirty="0" smtClean="0"/>
              <a:t>costs</a:t>
            </a:r>
          </a:p>
          <a:p>
            <a:pPr marL="45720" indent="0">
              <a:lnSpc>
                <a:spcPct val="114000"/>
              </a:lnSpc>
              <a:buNone/>
            </a:pPr>
            <a:r>
              <a:rPr lang="en-US" sz="2400" dirty="0"/>
              <a:t>Greater dependence on aid creates other vulnerabilities:</a:t>
            </a:r>
          </a:p>
          <a:p>
            <a:pPr lvl="1">
              <a:lnSpc>
                <a:spcPct val="114000"/>
              </a:lnSpc>
              <a:buFont typeface="Calibri" panose="020F0502020204030204" pitchFamily="34" charset="0"/>
              <a:buChar char="—"/>
            </a:pPr>
            <a:r>
              <a:rPr lang="en-US" dirty="0" smtClean="0"/>
              <a:t> Greater </a:t>
            </a:r>
            <a:r>
              <a:rPr lang="en-US" dirty="0"/>
              <a:t>fiscal </a:t>
            </a:r>
            <a:r>
              <a:rPr lang="en-US" dirty="0" smtClean="0"/>
              <a:t>uncertainty</a:t>
            </a:r>
          </a:p>
          <a:p>
            <a:pPr lvl="1">
              <a:lnSpc>
                <a:spcPct val="114000"/>
              </a:lnSpc>
              <a:buFont typeface="Calibri" panose="020F0502020204030204" pitchFamily="34" charset="0"/>
              <a:buChar char="—"/>
            </a:pPr>
            <a:r>
              <a:rPr lang="en-US" dirty="0"/>
              <a:t> </a:t>
            </a:r>
            <a:r>
              <a:rPr lang="en-US" dirty="0" err="1" smtClean="0"/>
              <a:t>Fungibility</a:t>
            </a:r>
            <a:r>
              <a:rPr lang="en-US" dirty="0" smtClean="0"/>
              <a:t> </a:t>
            </a:r>
            <a:r>
              <a:rPr lang="en-US" dirty="0"/>
              <a:t>implies that not all DAH is “</a:t>
            </a:r>
            <a:r>
              <a:rPr lang="en-US" dirty="0" smtClean="0"/>
              <a:t>additional”</a:t>
            </a:r>
          </a:p>
          <a:p>
            <a:pPr lvl="1">
              <a:lnSpc>
                <a:spcPct val="114000"/>
              </a:lnSpc>
              <a:buFont typeface="Calibri" panose="020F0502020204030204" pitchFamily="34" charset="0"/>
              <a:buChar char="—"/>
            </a:pPr>
            <a:r>
              <a:rPr lang="en-US" dirty="0" smtClean="0"/>
              <a:t>Donors </a:t>
            </a:r>
            <a:r>
              <a:rPr lang="en-US" dirty="0"/>
              <a:t>are often fragmented; there may be lack of ownership and skewing of priorities towards donor preferences</a:t>
            </a:r>
          </a:p>
          <a:p>
            <a:pPr>
              <a:lnSpc>
                <a:spcPct val="114000"/>
              </a:lnSpc>
              <a:buFont typeface="Arial" charset="0"/>
              <a:buChar char="–"/>
              <a:defRPr/>
            </a:pPr>
            <a:endParaRPr lang="en-US" sz="2400" dirty="0"/>
          </a:p>
        </p:txBody>
      </p:sp>
    </p:spTree>
    <p:extLst>
      <p:ext uri="{BB962C8B-B14F-4D97-AF65-F5344CB8AC3E}">
        <p14:creationId xmlns:p14="http://schemas.microsoft.com/office/powerpoint/2010/main" val="1607391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hart 8"/>
          <p:cNvPicPr>
            <a:picLocks noGrp="1" noChangeArrowheads="1"/>
          </p:cNvPicPr>
          <p:nvPr/>
        </p:nvPicPr>
        <p:blipFill>
          <a:blip r:embed="rId3">
            <a:extLst>
              <a:ext uri="{28A0092B-C50C-407E-A947-70E740481C1C}">
                <a14:useLocalDpi xmlns:a14="http://schemas.microsoft.com/office/drawing/2010/main" val="0"/>
              </a:ext>
            </a:extLst>
          </a:blip>
          <a:srcRect l="3699" t="25545"/>
          <a:stretch>
            <a:fillRect/>
          </a:stretch>
        </p:blipFill>
        <p:spPr bwMode="auto">
          <a:xfrm>
            <a:off x="8494714" y="4046539"/>
            <a:ext cx="2147887"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Chart 13"/>
          <p:cNvPicPr>
            <a:picLocks noGrp="1" noChangeArrowheads="1"/>
          </p:cNvPicPr>
          <p:nvPr/>
        </p:nvPicPr>
        <p:blipFill>
          <a:blip r:embed="rId4">
            <a:extLst>
              <a:ext uri="{28A0092B-C50C-407E-A947-70E740481C1C}">
                <a14:useLocalDpi xmlns:a14="http://schemas.microsoft.com/office/drawing/2010/main" val="0"/>
              </a:ext>
            </a:extLst>
          </a:blip>
          <a:srcRect l="3807" t="28516" r="10342"/>
          <a:stretch>
            <a:fillRect/>
          </a:stretch>
        </p:blipFill>
        <p:spPr bwMode="auto">
          <a:xfrm>
            <a:off x="6323014" y="4021138"/>
            <a:ext cx="2147887" cy="204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11"/>
          <p:cNvSpPr txBox="1">
            <a:spLocks noChangeArrowheads="1"/>
          </p:cNvSpPr>
          <p:nvPr/>
        </p:nvSpPr>
        <p:spPr bwMode="auto">
          <a:xfrm>
            <a:off x="2359025" y="6146801"/>
            <a:ext cx="7353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00" b="1">
                <a:latin typeface="Calibri" panose="020F0502020204030204" pitchFamily="34" charset="0"/>
              </a:rPr>
              <a:t>Ref: </a:t>
            </a:r>
            <a:r>
              <a:rPr lang="en-US" altLang="en-US" sz="1000">
                <a:latin typeface="Calibri" panose="020F0502020204030204" pitchFamily="34" charset="0"/>
              </a:rPr>
              <a:t>Science in Action – Saving the lives of Africa’s mothers, newborns and children. ASADI 2009. Eds  Kinney MV, Lawn JE, Kerber KJ</a:t>
            </a:r>
            <a:endParaRPr lang="en-US" altLang="en-US" sz="1000" b="1">
              <a:latin typeface="Calibri" panose="020F0502020204030204" pitchFamily="34" charset="0"/>
            </a:endParaRPr>
          </a:p>
          <a:p>
            <a:pPr eaLnBrk="1" hangingPunct="1"/>
            <a:r>
              <a:rPr lang="en-US" altLang="en-US" sz="1000" b="1">
                <a:latin typeface="Calibri" panose="020F0502020204030204" pitchFamily="34" charset="0"/>
              </a:rPr>
              <a:t>Data sources</a:t>
            </a:r>
            <a:r>
              <a:rPr lang="en-US" altLang="en-US" sz="1000">
                <a:latin typeface="Calibri" panose="020F0502020204030204" pitchFamily="34" charset="0"/>
              </a:rPr>
              <a:t>: UNAIDS 2007, UNICEF, </a:t>
            </a:r>
            <a:r>
              <a:rPr lang="en-US" altLang="en-US" sz="1000">
                <a:latin typeface="Calibri" panose="020F0502020204030204" pitchFamily="34" charset="0"/>
                <a:hlinkClick r:id="rId5"/>
              </a:rPr>
              <a:t>www.childinfor.org</a:t>
            </a:r>
            <a:r>
              <a:rPr lang="en-US" altLang="en-US" sz="1000">
                <a:latin typeface="Calibri" panose="020F0502020204030204" pitchFamily="34" charset="0"/>
              </a:rPr>
              <a:t>, Lancet nutrition series, World Malaria Report 2009.</a:t>
            </a:r>
          </a:p>
        </p:txBody>
      </p:sp>
      <p:pic>
        <p:nvPicPr>
          <p:cNvPr id="10" name="Chart 9"/>
          <p:cNvPicPr>
            <a:picLocks noChangeArrowheads="1"/>
          </p:cNvPicPr>
          <p:nvPr/>
        </p:nvPicPr>
        <p:blipFill>
          <a:blip r:embed="rId6">
            <a:extLst>
              <a:ext uri="{28A0092B-C50C-407E-A947-70E740481C1C}">
                <a14:useLocalDpi xmlns:a14="http://schemas.microsoft.com/office/drawing/2010/main" val="0"/>
              </a:ext>
            </a:extLst>
          </a:blip>
          <a:srcRect t="16212" r="12218"/>
          <a:stretch>
            <a:fillRect/>
          </a:stretch>
        </p:blipFill>
        <p:spPr bwMode="auto">
          <a:xfrm>
            <a:off x="1668464" y="3898900"/>
            <a:ext cx="2351087"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4" name="Text Box 16"/>
          <p:cNvSpPr txBox="1">
            <a:spLocks noChangeArrowheads="1"/>
          </p:cNvSpPr>
          <p:nvPr/>
        </p:nvSpPr>
        <p:spPr bwMode="auto">
          <a:xfrm>
            <a:off x="2116139" y="2974976"/>
            <a:ext cx="1571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CH" altLang="en-US" sz="1400" b="1">
                <a:latin typeface="Calibri" panose="020F0502020204030204" pitchFamily="34" charset="0"/>
              </a:rPr>
              <a:t>Maternal deaths, 2005</a:t>
            </a:r>
            <a:endParaRPr lang="it-IT" altLang="en-US" sz="1400" b="1">
              <a:latin typeface="Calibri" panose="020F0502020204030204" pitchFamily="34" charset="0"/>
            </a:endParaRPr>
          </a:p>
        </p:txBody>
      </p:sp>
      <p:pic>
        <p:nvPicPr>
          <p:cNvPr id="11" name="Chart 10"/>
          <p:cNvPicPr>
            <a:picLocks noChangeArrowheads="1"/>
          </p:cNvPicPr>
          <p:nvPr/>
        </p:nvPicPr>
        <p:blipFill>
          <a:blip r:embed="rId7">
            <a:extLst>
              <a:ext uri="{28A0092B-C50C-407E-A947-70E740481C1C}">
                <a14:useLocalDpi xmlns:a14="http://schemas.microsoft.com/office/drawing/2010/main" val="0"/>
              </a:ext>
            </a:extLst>
          </a:blip>
          <a:srcRect l="4570" t="16907" r="16418"/>
          <a:stretch>
            <a:fillRect/>
          </a:stretch>
        </p:blipFill>
        <p:spPr bwMode="auto">
          <a:xfrm>
            <a:off x="3978276" y="3946526"/>
            <a:ext cx="2359025"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5" name="Text Box 17"/>
          <p:cNvSpPr txBox="1">
            <a:spLocks noChangeArrowheads="1"/>
          </p:cNvSpPr>
          <p:nvPr/>
        </p:nvSpPr>
        <p:spPr bwMode="auto">
          <a:xfrm>
            <a:off x="4449763" y="2989264"/>
            <a:ext cx="1873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CH" altLang="en-US" sz="1400" b="1">
                <a:latin typeface="Calibri" panose="020F0502020204030204" pitchFamily="34" charset="0"/>
              </a:rPr>
              <a:t>Death of children under five, 2008</a:t>
            </a:r>
            <a:endParaRPr lang="it-IT" altLang="en-US" sz="1400" b="1">
              <a:latin typeface="Calibri" panose="020F0502020204030204" pitchFamily="34" charset="0"/>
            </a:endParaRPr>
          </a:p>
        </p:txBody>
      </p:sp>
      <p:sp>
        <p:nvSpPr>
          <p:cNvPr id="7186" name="Text Box 18"/>
          <p:cNvSpPr txBox="1">
            <a:spLocks noChangeArrowheads="1"/>
          </p:cNvSpPr>
          <p:nvPr/>
        </p:nvSpPr>
        <p:spPr bwMode="auto">
          <a:xfrm>
            <a:off x="6527800" y="2919414"/>
            <a:ext cx="19431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CH" altLang="en-US" sz="1400" b="1">
                <a:latin typeface="Calibri" panose="020F0502020204030204" pitchFamily="34" charset="0"/>
              </a:rPr>
              <a:t>Adults and children estimated to be living with HIV, 2007</a:t>
            </a:r>
            <a:endParaRPr lang="it-IT" altLang="en-US" sz="1400" b="1">
              <a:latin typeface="Calibri" panose="020F0502020204030204" pitchFamily="34" charset="0"/>
            </a:endParaRPr>
          </a:p>
        </p:txBody>
      </p:sp>
      <p:sp>
        <p:nvSpPr>
          <p:cNvPr id="7187" name="Text Box 19"/>
          <p:cNvSpPr txBox="1">
            <a:spLocks noChangeArrowheads="1"/>
          </p:cNvSpPr>
          <p:nvPr/>
        </p:nvSpPr>
        <p:spPr bwMode="auto">
          <a:xfrm>
            <a:off x="8597901" y="3006726"/>
            <a:ext cx="19415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CH" altLang="en-US" sz="1400" b="1">
                <a:latin typeface="Calibri" panose="020F0502020204030204" pitchFamily="34" charset="0"/>
              </a:rPr>
              <a:t>Underweight children under five, 2007</a:t>
            </a:r>
            <a:endParaRPr lang="it-IT" altLang="en-US" sz="1400" b="1">
              <a:latin typeface="Calibri" panose="020F0502020204030204" pitchFamily="34" charset="0"/>
            </a:endParaRPr>
          </a:p>
        </p:txBody>
      </p:sp>
      <p:sp>
        <p:nvSpPr>
          <p:cNvPr id="4107" name="Rectangle 11"/>
          <p:cNvSpPr>
            <a:spLocks noChangeArrowheads="1"/>
          </p:cNvSpPr>
          <p:nvPr/>
        </p:nvSpPr>
        <p:spPr bwMode="auto">
          <a:xfrm>
            <a:off x="1069555" y="328612"/>
            <a:ext cx="900588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4000" dirty="0">
                <a:solidFill>
                  <a:srgbClr val="7030A0"/>
                </a:solidFill>
                <a:latin typeface="Calibri" panose="020F0502020204030204" pitchFamily="34" charset="0"/>
              </a:rPr>
              <a:t>Global </a:t>
            </a:r>
            <a:r>
              <a:rPr lang="fr-FR" altLang="en-US" sz="4000" dirty="0" err="1">
                <a:solidFill>
                  <a:srgbClr val="7030A0"/>
                </a:solidFill>
                <a:latin typeface="Calibri" panose="020F0502020204030204" pitchFamily="34" charset="0"/>
              </a:rPr>
              <a:t>Health</a:t>
            </a:r>
            <a:r>
              <a:rPr lang="fr-FR" altLang="en-US" sz="4000" dirty="0">
                <a:solidFill>
                  <a:srgbClr val="7030A0"/>
                </a:solidFill>
                <a:latin typeface="Calibri" panose="020F0502020204030204" pitchFamily="34" charset="0"/>
              </a:rPr>
              <a:t> issues are </a:t>
            </a:r>
            <a:r>
              <a:rPr lang="fr-FR" altLang="en-US" sz="4000" dirty="0" err="1">
                <a:solidFill>
                  <a:srgbClr val="7030A0"/>
                </a:solidFill>
                <a:latin typeface="Calibri" panose="020F0502020204030204" pitchFamily="34" charset="0"/>
              </a:rPr>
              <a:t>increasingly</a:t>
            </a:r>
            <a:r>
              <a:rPr lang="fr-FR" altLang="en-US" sz="4000" dirty="0">
                <a:solidFill>
                  <a:srgbClr val="7030A0"/>
                </a:solidFill>
                <a:latin typeface="Calibri" panose="020F0502020204030204" pitchFamily="34" charset="0"/>
              </a:rPr>
              <a:t> about </a:t>
            </a:r>
            <a:r>
              <a:rPr lang="fr-FR" altLang="en-US" sz="4000" dirty="0" err="1">
                <a:solidFill>
                  <a:srgbClr val="7030A0"/>
                </a:solidFill>
                <a:latin typeface="Calibri" panose="020F0502020204030204" pitchFamily="34" charset="0"/>
              </a:rPr>
              <a:t>Africa</a:t>
            </a:r>
            <a:r>
              <a:rPr lang="fr-FR" altLang="en-US" sz="4000" dirty="0">
                <a:solidFill>
                  <a:srgbClr val="7030A0"/>
                </a:solidFill>
                <a:latin typeface="Calibri" panose="020F0502020204030204" pitchFamily="34" charset="0"/>
              </a:rPr>
              <a:t>  </a:t>
            </a:r>
          </a:p>
        </p:txBody>
      </p:sp>
      <p:sp>
        <p:nvSpPr>
          <p:cNvPr id="4108" name="Title 1"/>
          <p:cNvSpPr>
            <a:spLocks/>
          </p:cNvSpPr>
          <p:nvPr/>
        </p:nvSpPr>
        <p:spPr bwMode="auto">
          <a:xfrm>
            <a:off x="1345357" y="1512096"/>
            <a:ext cx="91027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400" b="1" dirty="0">
                <a:latin typeface="Calibri" panose="020F0502020204030204" pitchFamily="34" charset="0"/>
              </a:rPr>
              <a:t>With only 12% of the world’s population, Africa accounts for 49% of the world’s maternal deaths, 50% of child deaths, 85% of Malaria cases, 67% of people with HIV, and 26% of underweight children</a:t>
            </a:r>
            <a:endParaRPr lang="en-US" altLang="en-US" sz="2400" b="1" dirty="0">
              <a:latin typeface="Calibri" panose="020F0502020204030204" pitchFamily="34" charset="0"/>
            </a:endParaRPr>
          </a:p>
        </p:txBody>
      </p:sp>
    </p:spTree>
    <p:extLst>
      <p:ext uri="{BB962C8B-B14F-4D97-AF65-F5344CB8AC3E}">
        <p14:creationId xmlns:p14="http://schemas.microsoft.com/office/powerpoint/2010/main" val="24880109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7184"/>
                                        </p:tgtEl>
                                        <p:attrNameLst>
                                          <p:attrName>style.visibility</p:attrName>
                                        </p:attrNameLst>
                                      </p:cBhvr>
                                      <p:to>
                                        <p:strVal val="visible"/>
                                      </p:to>
                                    </p:set>
                                    <p:anim calcmode="lin" valueType="num">
                                      <p:cBhvr>
                                        <p:cTn id="12" dur="500" fill="hold"/>
                                        <p:tgtEl>
                                          <p:spTgt spid="7184"/>
                                        </p:tgtEl>
                                        <p:attrNameLst>
                                          <p:attrName>ppt_w</p:attrName>
                                        </p:attrNameLst>
                                      </p:cBhvr>
                                      <p:tavLst>
                                        <p:tav tm="0">
                                          <p:val>
                                            <p:fltVal val="0"/>
                                          </p:val>
                                        </p:tav>
                                        <p:tav tm="100000">
                                          <p:val>
                                            <p:strVal val="#ppt_w"/>
                                          </p:val>
                                        </p:tav>
                                      </p:tavLst>
                                    </p:anim>
                                    <p:anim calcmode="lin" valueType="num">
                                      <p:cBhvr>
                                        <p:cTn id="13" dur="500" fill="hold"/>
                                        <p:tgtEl>
                                          <p:spTgt spid="7184"/>
                                        </p:tgtEl>
                                        <p:attrNameLst>
                                          <p:attrName>ppt_h</p:attrName>
                                        </p:attrNameLst>
                                      </p:cBhvr>
                                      <p:tavLst>
                                        <p:tav tm="0">
                                          <p:val>
                                            <p:fltVal val="0"/>
                                          </p:val>
                                        </p:tav>
                                        <p:tav tm="100000">
                                          <p:val>
                                            <p:strVal val="#ppt_h"/>
                                          </p:val>
                                        </p:tav>
                                      </p:tavLst>
                                    </p:anim>
                                    <p:animEffect transition="in" filter="fade">
                                      <p:cBhvr>
                                        <p:cTn id="14" dur="500"/>
                                        <p:tgtEl>
                                          <p:spTgt spid="71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7185"/>
                                        </p:tgtEl>
                                        <p:attrNameLst>
                                          <p:attrName>style.visibility</p:attrName>
                                        </p:attrNameLst>
                                      </p:cBhvr>
                                      <p:to>
                                        <p:strVal val="visible"/>
                                      </p:to>
                                    </p:set>
                                    <p:anim calcmode="lin" valueType="num">
                                      <p:cBhvr>
                                        <p:cTn id="24" dur="500" fill="hold"/>
                                        <p:tgtEl>
                                          <p:spTgt spid="7185"/>
                                        </p:tgtEl>
                                        <p:attrNameLst>
                                          <p:attrName>ppt_w</p:attrName>
                                        </p:attrNameLst>
                                      </p:cBhvr>
                                      <p:tavLst>
                                        <p:tav tm="0">
                                          <p:val>
                                            <p:fltVal val="0"/>
                                          </p:val>
                                        </p:tav>
                                        <p:tav tm="100000">
                                          <p:val>
                                            <p:strVal val="#ppt_w"/>
                                          </p:val>
                                        </p:tav>
                                      </p:tavLst>
                                    </p:anim>
                                    <p:anim calcmode="lin" valueType="num">
                                      <p:cBhvr>
                                        <p:cTn id="25" dur="500" fill="hold"/>
                                        <p:tgtEl>
                                          <p:spTgt spid="7185"/>
                                        </p:tgtEl>
                                        <p:attrNameLst>
                                          <p:attrName>ppt_h</p:attrName>
                                        </p:attrNameLst>
                                      </p:cBhvr>
                                      <p:tavLst>
                                        <p:tav tm="0">
                                          <p:val>
                                            <p:fltVal val="0"/>
                                          </p:val>
                                        </p:tav>
                                        <p:tav tm="100000">
                                          <p:val>
                                            <p:strVal val="#ppt_h"/>
                                          </p:val>
                                        </p:tav>
                                      </p:tavLst>
                                    </p:anim>
                                    <p:animEffect transition="in" filter="fade">
                                      <p:cBhvr>
                                        <p:cTn id="26" dur="500"/>
                                        <p:tgtEl>
                                          <p:spTgt spid="718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p:cTn id="31" dur="500" fill="hold"/>
                                        <p:tgtEl>
                                          <p:spTgt spid="14"/>
                                        </p:tgtEl>
                                        <p:attrNameLst>
                                          <p:attrName>ppt_w</p:attrName>
                                        </p:attrNameLst>
                                      </p:cBhvr>
                                      <p:tavLst>
                                        <p:tav tm="0">
                                          <p:val>
                                            <p:fltVal val="0"/>
                                          </p:val>
                                        </p:tav>
                                        <p:tav tm="100000">
                                          <p:val>
                                            <p:strVal val="#ppt_w"/>
                                          </p:val>
                                        </p:tav>
                                      </p:tavLst>
                                    </p:anim>
                                    <p:anim calcmode="lin" valueType="num">
                                      <p:cBhvr>
                                        <p:cTn id="32" dur="500" fill="hold"/>
                                        <p:tgtEl>
                                          <p:spTgt spid="14"/>
                                        </p:tgtEl>
                                        <p:attrNameLst>
                                          <p:attrName>ppt_h</p:attrName>
                                        </p:attrNameLst>
                                      </p:cBhvr>
                                      <p:tavLst>
                                        <p:tav tm="0">
                                          <p:val>
                                            <p:fltVal val="0"/>
                                          </p:val>
                                        </p:tav>
                                        <p:tav tm="100000">
                                          <p:val>
                                            <p:strVal val="#ppt_h"/>
                                          </p:val>
                                        </p:tav>
                                      </p:tavLst>
                                    </p:anim>
                                    <p:animEffect transition="in" filter="fade">
                                      <p:cBhvr>
                                        <p:cTn id="33" dur="500"/>
                                        <p:tgtEl>
                                          <p:spTgt spid="14"/>
                                        </p:tgtEl>
                                      </p:cBhvr>
                                    </p:animEffect>
                                  </p:childTnLst>
                                </p:cTn>
                              </p:par>
                              <p:par>
                                <p:cTn id="34" presetID="53" presetClass="entr" presetSubtype="0" fill="hold" grpId="0" nodeType="withEffect">
                                  <p:stCondLst>
                                    <p:cond delay="0"/>
                                  </p:stCondLst>
                                  <p:childTnLst>
                                    <p:set>
                                      <p:cBhvr>
                                        <p:cTn id="35" dur="1" fill="hold">
                                          <p:stCondLst>
                                            <p:cond delay="0"/>
                                          </p:stCondLst>
                                        </p:cTn>
                                        <p:tgtEl>
                                          <p:spTgt spid="7186"/>
                                        </p:tgtEl>
                                        <p:attrNameLst>
                                          <p:attrName>style.visibility</p:attrName>
                                        </p:attrNameLst>
                                      </p:cBhvr>
                                      <p:to>
                                        <p:strVal val="visible"/>
                                      </p:to>
                                    </p:set>
                                    <p:anim calcmode="lin" valueType="num">
                                      <p:cBhvr>
                                        <p:cTn id="36" dur="500" fill="hold"/>
                                        <p:tgtEl>
                                          <p:spTgt spid="7186"/>
                                        </p:tgtEl>
                                        <p:attrNameLst>
                                          <p:attrName>ppt_w</p:attrName>
                                        </p:attrNameLst>
                                      </p:cBhvr>
                                      <p:tavLst>
                                        <p:tav tm="0">
                                          <p:val>
                                            <p:fltVal val="0"/>
                                          </p:val>
                                        </p:tav>
                                        <p:tav tm="100000">
                                          <p:val>
                                            <p:strVal val="#ppt_w"/>
                                          </p:val>
                                        </p:tav>
                                      </p:tavLst>
                                    </p:anim>
                                    <p:anim calcmode="lin" valueType="num">
                                      <p:cBhvr>
                                        <p:cTn id="37" dur="500" fill="hold"/>
                                        <p:tgtEl>
                                          <p:spTgt spid="7186"/>
                                        </p:tgtEl>
                                        <p:attrNameLst>
                                          <p:attrName>ppt_h</p:attrName>
                                        </p:attrNameLst>
                                      </p:cBhvr>
                                      <p:tavLst>
                                        <p:tav tm="0">
                                          <p:val>
                                            <p:fltVal val="0"/>
                                          </p:val>
                                        </p:tav>
                                        <p:tav tm="100000">
                                          <p:val>
                                            <p:strVal val="#ppt_h"/>
                                          </p:val>
                                        </p:tav>
                                      </p:tavLst>
                                    </p:anim>
                                    <p:animEffect transition="in" filter="fade">
                                      <p:cBhvr>
                                        <p:cTn id="38" dur="500"/>
                                        <p:tgtEl>
                                          <p:spTgt spid="7186"/>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500" fill="hold"/>
                                        <p:tgtEl>
                                          <p:spTgt spid="9"/>
                                        </p:tgtEl>
                                        <p:attrNameLst>
                                          <p:attrName>ppt_w</p:attrName>
                                        </p:attrNameLst>
                                      </p:cBhvr>
                                      <p:tavLst>
                                        <p:tav tm="0">
                                          <p:val>
                                            <p:fltVal val="0"/>
                                          </p:val>
                                        </p:tav>
                                        <p:tav tm="100000">
                                          <p:val>
                                            <p:strVal val="#ppt_w"/>
                                          </p:val>
                                        </p:tav>
                                      </p:tavLst>
                                    </p:anim>
                                    <p:anim calcmode="lin" valueType="num">
                                      <p:cBhvr>
                                        <p:cTn id="44" dur="500" fill="hold"/>
                                        <p:tgtEl>
                                          <p:spTgt spid="9"/>
                                        </p:tgtEl>
                                        <p:attrNameLst>
                                          <p:attrName>ppt_h</p:attrName>
                                        </p:attrNameLst>
                                      </p:cBhvr>
                                      <p:tavLst>
                                        <p:tav tm="0">
                                          <p:val>
                                            <p:fltVal val="0"/>
                                          </p:val>
                                        </p:tav>
                                        <p:tav tm="100000">
                                          <p:val>
                                            <p:strVal val="#ppt_h"/>
                                          </p:val>
                                        </p:tav>
                                      </p:tavLst>
                                    </p:anim>
                                    <p:animEffect transition="in" filter="fade">
                                      <p:cBhvr>
                                        <p:cTn id="45" dur="500"/>
                                        <p:tgtEl>
                                          <p:spTgt spid="9"/>
                                        </p:tgtEl>
                                      </p:cBhvr>
                                    </p:animEffect>
                                  </p:childTnLst>
                                </p:cTn>
                              </p:par>
                              <p:par>
                                <p:cTn id="46" presetID="53" presetClass="entr" presetSubtype="0" fill="hold" grpId="0" nodeType="withEffect">
                                  <p:stCondLst>
                                    <p:cond delay="0"/>
                                  </p:stCondLst>
                                  <p:childTnLst>
                                    <p:set>
                                      <p:cBhvr>
                                        <p:cTn id="47" dur="1" fill="hold">
                                          <p:stCondLst>
                                            <p:cond delay="0"/>
                                          </p:stCondLst>
                                        </p:cTn>
                                        <p:tgtEl>
                                          <p:spTgt spid="7187"/>
                                        </p:tgtEl>
                                        <p:attrNameLst>
                                          <p:attrName>style.visibility</p:attrName>
                                        </p:attrNameLst>
                                      </p:cBhvr>
                                      <p:to>
                                        <p:strVal val="visible"/>
                                      </p:to>
                                    </p:set>
                                    <p:anim calcmode="lin" valueType="num">
                                      <p:cBhvr>
                                        <p:cTn id="48" dur="500" fill="hold"/>
                                        <p:tgtEl>
                                          <p:spTgt spid="7187"/>
                                        </p:tgtEl>
                                        <p:attrNameLst>
                                          <p:attrName>ppt_w</p:attrName>
                                        </p:attrNameLst>
                                      </p:cBhvr>
                                      <p:tavLst>
                                        <p:tav tm="0">
                                          <p:val>
                                            <p:fltVal val="0"/>
                                          </p:val>
                                        </p:tav>
                                        <p:tav tm="100000">
                                          <p:val>
                                            <p:strVal val="#ppt_w"/>
                                          </p:val>
                                        </p:tav>
                                      </p:tavLst>
                                    </p:anim>
                                    <p:anim calcmode="lin" valueType="num">
                                      <p:cBhvr>
                                        <p:cTn id="49" dur="500" fill="hold"/>
                                        <p:tgtEl>
                                          <p:spTgt spid="7187"/>
                                        </p:tgtEl>
                                        <p:attrNameLst>
                                          <p:attrName>ppt_h</p:attrName>
                                        </p:attrNameLst>
                                      </p:cBhvr>
                                      <p:tavLst>
                                        <p:tav tm="0">
                                          <p:val>
                                            <p:fltVal val="0"/>
                                          </p:val>
                                        </p:tav>
                                        <p:tav tm="100000">
                                          <p:val>
                                            <p:strVal val="#ppt_h"/>
                                          </p:val>
                                        </p:tav>
                                      </p:tavLst>
                                    </p:anim>
                                    <p:animEffect transition="in" filter="fade">
                                      <p:cBhvr>
                                        <p:cTn id="50" dur="500"/>
                                        <p:tgtEl>
                                          <p:spTgt spid="718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84" grpId="0"/>
      <p:bldP spid="7185" grpId="0"/>
      <p:bldP spid="7186" grpId="0"/>
      <p:bldP spid="718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16280" y="145669"/>
            <a:ext cx="10515600" cy="1325563"/>
          </a:xfrm>
        </p:spPr>
        <p:txBody>
          <a:bodyPr>
            <a:normAutofit fontScale="90000"/>
          </a:bodyPr>
          <a:lstStyle/>
          <a:p>
            <a:r>
              <a:rPr lang="en-US" sz="3200" dirty="0" smtClean="0">
                <a:solidFill>
                  <a:srgbClr val="7030A0"/>
                </a:solidFill>
                <a:latin typeface="+mn-lt"/>
              </a:rPr>
              <a:t>So </a:t>
            </a:r>
            <a:r>
              <a:rPr lang="en-US" sz="3200" dirty="0">
                <a:solidFill>
                  <a:srgbClr val="7030A0"/>
                </a:solidFill>
                <a:latin typeface="+mn-lt"/>
              </a:rPr>
              <a:t>Africa not only needs more money for health, it also needs more health for the </a:t>
            </a:r>
            <a:r>
              <a:rPr lang="en-US" sz="3200" dirty="0" smtClean="0">
                <a:solidFill>
                  <a:srgbClr val="7030A0"/>
                </a:solidFill>
                <a:latin typeface="+mn-lt"/>
              </a:rPr>
              <a:t>money</a:t>
            </a:r>
            <a:r>
              <a:rPr lang="en-US" altLang="en-US" sz="3200" dirty="0" smtClean="0">
                <a:solidFill>
                  <a:srgbClr val="7030A0"/>
                </a:solidFill>
                <a:latin typeface="+mn-lt"/>
              </a:rPr>
              <a:t>… efficient use of money…</a:t>
            </a:r>
            <a:r>
              <a:rPr lang="en-US" altLang="en-US" sz="3200" dirty="0">
                <a:solidFill>
                  <a:srgbClr val="7030A0"/>
                </a:solidFill>
                <a:latin typeface="+mn-lt"/>
              </a:rPr>
              <a:t/>
            </a:r>
            <a:br>
              <a:rPr lang="en-US" altLang="en-US" sz="3200" dirty="0">
                <a:solidFill>
                  <a:srgbClr val="7030A0"/>
                </a:solidFill>
                <a:latin typeface="+mn-lt"/>
              </a:rPr>
            </a:br>
            <a:endParaRPr lang="en-US" altLang="en-US" sz="3200" dirty="0">
              <a:solidFill>
                <a:srgbClr val="7030A0"/>
              </a:solidFill>
              <a:latin typeface="+mn-lt"/>
            </a:endParaRPr>
          </a:p>
        </p:txBody>
      </p:sp>
      <p:sp>
        <p:nvSpPr>
          <p:cNvPr id="3" name="Content Placeholder 2"/>
          <p:cNvSpPr>
            <a:spLocks noGrp="1"/>
          </p:cNvSpPr>
          <p:nvPr>
            <p:ph idx="1"/>
          </p:nvPr>
        </p:nvSpPr>
        <p:spPr>
          <a:xfrm>
            <a:off x="716280" y="1280160"/>
            <a:ext cx="11195304" cy="5345876"/>
          </a:xfrm>
        </p:spPr>
        <p:txBody>
          <a:bodyPr rtlCol="0">
            <a:normAutofit/>
          </a:bodyPr>
          <a:lstStyle/>
          <a:p>
            <a:pPr algn="just">
              <a:lnSpc>
                <a:spcPct val="150000"/>
              </a:lnSpc>
              <a:defRPr/>
            </a:pPr>
            <a:r>
              <a:rPr lang="en-US" dirty="0" smtClean="0"/>
              <a:t>What is efficiency?</a:t>
            </a:r>
          </a:p>
          <a:p>
            <a:pPr lvl="1" algn="just">
              <a:lnSpc>
                <a:spcPct val="150000"/>
              </a:lnSpc>
              <a:buNone/>
              <a:defRPr/>
            </a:pPr>
            <a:r>
              <a:rPr lang="en-US" dirty="0" smtClean="0"/>
              <a:t>In health , a system is efficient when the right services are produced - given one’s goals - and are produced in the right way.</a:t>
            </a:r>
          </a:p>
          <a:p>
            <a:pPr algn="just">
              <a:lnSpc>
                <a:spcPct val="150000"/>
              </a:lnSpc>
              <a:defRPr/>
            </a:pPr>
            <a:r>
              <a:rPr lang="en-US" dirty="0" smtClean="0"/>
              <a:t>Two specific notions:</a:t>
            </a:r>
          </a:p>
          <a:p>
            <a:pPr lvl="1" algn="just">
              <a:lnSpc>
                <a:spcPct val="150000"/>
              </a:lnSpc>
              <a:defRPr/>
            </a:pPr>
            <a:r>
              <a:rPr lang="en-US" dirty="0" smtClean="0"/>
              <a:t>Technical efficiency: refers to situation in which a good or service is produced at minimum cost:”maximum output for our money” (right mix of inputs)</a:t>
            </a:r>
          </a:p>
          <a:p>
            <a:pPr lvl="1" algn="just">
              <a:lnSpc>
                <a:spcPct val="150000"/>
              </a:lnSpc>
              <a:defRPr/>
            </a:pPr>
            <a:r>
              <a:rPr lang="en-US" dirty="0" smtClean="0"/>
              <a:t>Allocative efficiency: refers to whether a nation is producing the right set of outputs to achieve its goals (set of services maximizing health status gain).</a:t>
            </a:r>
          </a:p>
        </p:txBody>
      </p:sp>
    </p:spTree>
    <p:extLst>
      <p:ext uri="{BB962C8B-B14F-4D97-AF65-F5344CB8AC3E}">
        <p14:creationId xmlns:p14="http://schemas.microsoft.com/office/powerpoint/2010/main" val="6882507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5669"/>
            <a:ext cx="10515600" cy="1000379"/>
          </a:xfrm>
        </p:spPr>
        <p:txBody>
          <a:bodyPr rtlCol="0">
            <a:normAutofit/>
          </a:bodyPr>
          <a:lstStyle/>
          <a:p>
            <a:pPr>
              <a:defRPr/>
            </a:pPr>
            <a:r>
              <a:rPr lang="en-US" sz="4000" dirty="0">
                <a:solidFill>
                  <a:srgbClr val="7030A0"/>
                </a:solidFill>
                <a:latin typeface="+mn-lt"/>
              </a:rPr>
              <a:t>Improving efficiency without affecting equity… </a:t>
            </a:r>
          </a:p>
        </p:txBody>
      </p:sp>
      <p:sp>
        <p:nvSpPr>
          <p:cNvPr id="3" name="Content Placeholder 2"/>
          <p:cNvSpPr>
            <a:spLocks noGrp="1"/>
          </p:cNvSpPr>
          <p:nvPr>
            <p:ph idx="1"/>
          </p:nvPr>
        </p:nvSpPr>
        <p:spPr>
          <a:xfrm>
            <a:off x="838200" y="1389888"/>
            <a:ext cx="10515600" cy="4787075"/>
          </a:xfrm>
        </p:spPr>
        <p:txBody>
          <a:bodyPr rtlCol="0">
            <a:normAutofit/>
          </a:bodyPr>
          <a:lstStyle/>
          <a:p>
            <a:pPr>
              <a:lnSpc>
                <a:spcPct val="150000"/>
              </a:lnSpc>
              <a:defRPr/>
            </a:pPr>
            <a:r>
              <a:rPr lang="en-US" sz="2400" dirty="0"/>
              <a:t>Despite increase  in government health spending, budget constraints remain and LIC will continue to face allocation decisions that have important implications for equity and efficiency.  </a:t>
            </a:r>
          </a:p>
          <a:p>
            <a:pPr>
              <a:lnSpc>
                <a:spcPct val="150000"/>
              </a:lnSpc>
              <a:defRPr/>
            </a:pPr>
            <a:r>
              <a:rPr lang="en-US" sz="2400" dirty="0" smtClean="0"/>
              <a:t>Existing </a:t>
            </a:r>
            <a:r>
              <a:rPr lang="en-US" sz="2400" dirty="0"/>
              <a:t>factors generate incentives to use increased health resources to fund sophisticated equipment, tertiary level hospitals, specialized lab  that don’t have a significant impact on health outcomes.</a:t>
            </a:r>
          </a:p>
          <a:p>
            <a:pPr>
              <a:lnSpc>
                <a:spcPct val="150000"/>
              </a:lnSpc>
              <a:defRPr/>
            </a:pPr>
            <a:r>
              <a:rPr lang="en-US" sz="2400" dirty="0" smtClean="0"/>
              <a:t>The </a:t>
            </a:r>
            <a:r>
              <a:rPr lang="en-US" sz="2400" dirty="0"/>
              <a:t>use of resources should be directed to interventions with a great marginal impact on health outcomes.</a:t>
            </a:r>
          </a:p>
        </p:txBody>
      </p:sp>
    </p:spTree>
    <p:extLst>
      <p:ext uri="{BB962C8B-B14F-4D97-AF65-F5344CB8AC3E}">
        <p14:creationId xmlns:p14="http://schemas.microsoft.com/office/powerpoint/2010/main" val="3597844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28344" y="0"/>
            <a:ext cx="8229600" cy="982717"/>
          </a:xfrm>
        </p:spPr>
        <p:txBody>
          <a:bodyPr vert="horz" lIns="91440" tIns="45720" rIns="91440" bIns="45720" rtlCol="0" anchor="ctr">
            <a:noAutofit/>
          </a:bodyPr>
          <a:lstStyle/>
          <a:p>
            <a:r>
              <a:rPr lang="en-US" sz="3600" dirty="0">
                <a:solidFill>
                  <a:srgbClr val="7030A0"/>
                </a:solidFill>
                <a:latin typeface="+mn-lt"/>
              </a:rPr>
              <a:t>Efficiency gains</a:t>
            </a:r>
            <a:br>
              <a:rPr lang="en-US" sz="3600" dirty="0">
                <a:solidFill>
                  <a:srgbClr val="7030A0"/>
                </a:solidFill>
                <a:latin typeface="+mn-lt"/>
              </a:rPr>
            </a:br>
            <a:r>
              <a:rPr lang="en-US" sz="1600" b="1" dirty="0">
                <a:solidFill>
                  <a:srgbClr val="7030A0"/>
                </a:solidFill>
                <a:latin typeface="+mn-lt"/>
              </a:rPr>
              <a:t>Empirical evidence on efficiency and quality in public health systems is often lacking</a:t>
            </a:r>
          </a:p>
        </p:txBody>
      </p:sp>
      <p:sp>
        <p:nvSpPr>
          <p:cNvPr id="2" name="Content Placeholder 1"/>
          <p:cNvSpPr>
            <a:spLocks noGrp="1"/>
          </p:cNvSpPr>
          <p:nvPr>
            <p:ph sz="half" idx="1"/>
          </p:nvPr>
        </p:nvSpPr>
        <p:spPr>
          <a:xfrm>
            <a:off x="969264" y="1373187"/>
            <a:ext cx="4541520" cy="4983163"/>
          </a:xfrm>
        </p:spPr>
        <p:txBody>
          <a:bodyPr>
            <a:noAutofit/>
          </a:bodyPr>
          <a:lstStyle/>
          <a:p>
            <a:pPr>
              <a:lnSpc>
                <a:spcPct val="114000"/>
              </a:lnSpc>
              <a:spcAft>
                <a:spcPts val="600"/>
              </a:spcAft>
            </a:pPr>
            <a:r>
              <a:rPr lang="en-US" sz="2400" dirty="0"/>
              <a:t>Align government health expenditures to identified health needs and costed strategic plans</a:t>
            </a:r>
          </a:p>
          <a:p>
            <a:pPr>
              <a:lnSpc>
                <a:spcPct val="114000"/>
              </a:lnSpc>
              <a:spcAft>
                <a:spcPts val="600"/>
              </a:spcAft>
            </a:pPr>
            <a:r>
              <a:rPr lang="en-US" sz="2400" dirty="0"/>
              <a:t>Reduce fragmentation in financing and service provision</a:t>
            </a:r>
          </a:p>
          <a:p>
            <a:pPr>
              <a:lnSpc>
                <a:spcPct val="114000"/>
              </a:lnSpc>
              <a:spcAft>
                <a:spcPts val="600"/>
              </a:spcAft>
            </a:pPr>
            <a:r>
              <a:rPr lang="en-US" sz="2400" dirty="0"/>
              <a:t>Allocate a greater share of spending to primary care</a:t>
            </a:r>
          </a:p>
          <a:p>
            <a:pPr>
              <a:lnSpc>
                <a:spcPct val="114000"/>
              </a:lnSpc>
              <a:spcAft>
                <a:spcPts val="600"/>
              </a:spcAft>
            </a:pPr>
            <a:r>
              <a:rPr lang="en-US" sz="2400" dirty="0"/>
              <a:t>Improve geographic targeting</a:t>
            </a:r>
          </a:p>
          <a:p>
            <a:pPr>
              <a:lnSpc>
                <a:spcPct val="114000"/>
              </a:lnSpc>
              <a:spcAft>
                <a:spcPts val="1200"/>
              </a:spcAft>
            </a:pPr>
            <a:r>
              <a:rPr lang="en-US" sz="2400" dirty="0"/>
              <a:t>Focus on cost-effective interventions</a:t>
            </a:r>
          </a:p>
        </p:txBody>
      </p:sp>
      <p:sp>
        <p:nvSpPr>
          <p:cNvPr id="5" name="Content Placeholder 4"/>
          <p:cNvSpPr>
            <a:spLocks noGrp="1"/>
          </p:cNvSpPr>
          <p:nvPr>
            <p:ph sz="half" idx="2"/>
          </p:nvPr>
        </p:nvSpPr>
        <p:spPr>
          <a:xfrm>
            <a:off x="5846064" y="1373186"/>
            <a:ext cx="5111496" cy="4983163"/>
          </a:xfrm>
        </p:spPr>
        <p:txBody>
          <a:bodyPr>
            <a:normAutofit fontScale="62500" lnSpcReduction="20000"/>
          </a:bodyPr>
          <a:lstStyle/>
          <a:p>
            <a:pPr marL="45720" indent="0">
              <a:lnSpc>
                <a:spcPct val="134000"/>
              </a:lnSpc>
              <a:spcAft>
                <a:spcPts val="600"/>
              </a:spcAft>
              <a:buNone/>
            </a:pPr>
            <a:r>
              <a:rPr lang="en-US" sz="3800" dirty="0"/>
              <a:t>Many other common sources of inefficiency:</a:t>
            </a:r>
          </a:p>
          <a:p>
            <a:pPr>
              <a:lnSpc>
                <a:spcPct val="134000"/>
              </a:lnSpc>
              <a:spcAft>
                <a:spcPts val="600"/>
              </a:spcAft>
            </a:pPr>
            <a:r>
              <a:rPr lang="en-US" sz="3800" dirty="0"/>
              <a:t>Rigid public finance systems </a:t>
            </a:r>
          </a:p>
          <a:p>
            <a:pPr>
              <a:lnSpc>
                <a:spcPct val="134000"/>
              </a:lnSpc>
              <a:spcAft>
                <a:spcPts val="600"/>
              </a:spcAft>
            </a:pPr>
            <a:r>
              <a:rPr lang="en-US" sz="3800" dirty="0"/>
              <a:t>Imbalances in input use, particularly excessive expenditures on wages</a:t>
            </a:r>
          </a:p>
          <a:p>
            <a:pPr>
              <a:lnSpc>
                <a:spcPct val="134000"/>
              </a:lnSpc>
              <a:spcAft>
                <a:spcPts val="600"/>
              </a:spcAft>
            </a:pPr>
            <a:r>
              <a:rPr lang="en-US" sz="3800" dirty="0"/>
              <a:t>Corruption</a:t>
            </a:r>
          </a:p>
          <a:p>
            <a:pPr>
              <a:lnSpc>
                <a:spcPct val="134000"/>
              </a:lnSpc>
              <a:spcAft>
                <a:spcPts val="600"/>
              </a:spcAft>
            </a:pPr>
            <a:r>
              <a:rPr lang="en-US" sz="3800" dirty="0"/>
              <a:t>Low capacity to utilize existing funds--weak management capacity; leakages</a:t>
            </a:r>
          </a:p>
          <a:p>
            <a:pPr>
              <a:lnSpc>
                <a:spcPct val="134000"/>
              </a:lnSpc>
              <a:spcAft>
                <a:spcPts val="600"/>
              </a:spcAft>
            </a:pPr>
            <a:r>
              <a:rPr lang="en-US" sz="3800" dirty="0"/>
              <a:t>Fragmentation in donor funding</a:t>
            </a:r>
          </a:p>
          <a:p>
            <a:pPr marL="0" indent="0">
              <a:lnSpc>
                <a:spcPct val="134000"/>
              </a:lnSpc>
              <a:buNone/>
            </a:pPr>
            <a:endParaRPr lang="en-US" dirty="0" smtClean="0"/>
          </a:p>
        </p:txBody>
      </p:sp>
    </p:spTree>
    <p:extLst>
      <p:ext uri="{BB962C8B-B14F-4D97-AF65-F5344CB8AC3E}">
        <p14:creationId xmlns:p14="http://schemas.microsoft.com/office/powerpoint/2010/main" val="4282033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838200" y="182245"/>
            <a:ext cx="10515600" cy="1325563"/>
          </a:xfrm>
        </p:spPr>
        <p:txBody>
          <a:bodyPr/>
          <a:lstStyle/>
          <a:p>
            <a:pPr algn="l" eaLnBrk="1" hangingPunct="1"/>
            <a:r>
              <a:rPr lang="en-US" altLang="en-US" sz="4000" dirty="0">
                <a:solidFill>
                  <a:srgbClr val="7030A0"/>
                </a:solidFill>
                <a:latin typeface="+mn-lt"/>
              </a:rPr>
              <a:t>Four important questions..</a:t>
            </a:r>
          </a:p>
        </p:txBody>
      </p:sp>
      <p:sp>
        <p:nvSpPr>
          <p:cNvPr id="15363" name="Content Placeholder 2"/>
          <p:cNvSpPr>
            <a:spLocks noGrp="1"/>
          </p:cNvSpPr>
          <p:nvPr>
            <p:ph idx="1"/>
          </p:nvPr>
        </p:nvSpPr>
        <p:spPr/>
        <p:txBody>
          <a:bodyPr/>
          <a:lstStyle/>
          <a:p>
            <a:pPr eaLnBrk="1" hangingPunct="1">
              <a:lnSpc>
                <a:spcPct val="150000"/>
              </a:lnSpc>
            </a:pPr>
            <a:r>
              <a:rPr lang="en-US" altLang="en-US" dirty="0" smtClean="0"/>
              <a:t>What services should the government purchase?</a:t>
            </a:r>
          </a:p>
          <a:p>
            <a:pPr eaLnBrk="1" hangingPunct="1">
              <a:lnSpc>
                <a:spcPct val="150000"/>
              </a:lnSpc>
            </a:pPr>
            <a:r>
              <a:rPr lang="en-US" altLang="en-US" dirty="0" smtClean="0"/>
              <a:t>How should it purchase those services?</a:t>
            </a:r>
          </a:p>
          <a:p>
            <a:pPr eaLnBrk="1" hangingPunct="1">
              <a:lnSpc>
                <a:spcPct val="150000"/>
              </a:lnSpc>
            </a:pPr>
            <a:r>
              <a:rPr lang="en-US" altLang="en-US" dirty="0" smtClean="0"/>
              <a:t>From whom should it purchase services?</a:t>
            </a:r>
          </a:p>
          <a:p>
            <a:pPr eaLnBrk="1" hangingPunct="1">
              <a:lnSpc>
                <a:spcPct val="150000"/>
              </a:lnSpc>
            </a:pPr>
            <a:r>
              <a:rPr lang="en-US" altLang="en-US" dirty="0" smtClean="0"/>
              <a:t>For whom should it purchase services?</a:t>
            </a:r>
          </a:p>
        </p:txBody>
      </p:sp>
    </p:spTree>
    <p:extLst>
      <p:ext uri="{BB962C8B-B14F-4D97-AF65-F5344CB8AC3E}">
        <p14:creationId xmlns:p14="http://schemas.microsoft.com/office/powerpoint/2010/main" val="25162061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838200" y="137614"/>
            <a:ext cx="10515600" cy="1134491"/>
          </a:xfrm>
        </p:spPr>
        <p:txBody>
          <a:bodyPr>
            <a:noAutofit/>
          </a:bodyPr>
          <a:lstStyle/>
          <a:p>
            <a:pPr algn="l" eaLnBrk="1" hangingPunct="1"/>
            <a:r>
              <a:rPr lang="en-US" altLang="en-US" sz="4000" dirty="0">
                <a:solidFill>
                  <a:srgbClr val="7030A0"/>
                </a:solidFill>
                <a:latin typeface="+mn-lt"/>
              </a:rPr>
              <a:t/>
            </a:r>
            <a:br>
              <a:rPr lang="en-US" altLang="en-US" sz="4000" dirty="0">
                <a:solidFill>
                  <a:srgbClr val="7030A0"/>
                </a:solidFill>
                <a:latin typeface="+mn-lt"/>
              </a:rPr>
            </a:br>
            <a:r>
              <a:rPr lang="en-US" altLang="en-US" sz="4000" dirty="0">
                <a:solidFill>
                  <a:srgbClr val="7030A0"/>
                </a:solidFill>
                <a:latin typeface="+mn-lt"/>
              </a:rPr>
              <a:t>What services should the government purchase?</a:t>
            </a:r>
            <a:br>
              <a:rPr lang="en-US" altLang="en-US" sz="4000" dirty="0">
                <a:solidFill>
                  <a:srgbClr val="7030A0"/>
                </a:solidFill>
                <a:latin typeface="+mn-lt"/>
              </a:rPr>
            </a:br>
            <a:endParaRPr lang="en-US" altLang="en-US" sz="4000" dirty="0">
              <a:solidFill>
                <a:srgbClr val="7030A0"/>
              </a:solidFill>
              <a:latin typeface="+mn-lt"/>
            </a:endParaRPr>
          </a:p>
        </p:txBody>
      </p:sp>
      <p:sp>
        <p:nvSpPr>
          <p:cNvPr id="3" name="Content Placeholder 2"/>
          <p:cNvSpPr>
            <a:spLocks noGrp="1"/>
          </p:cNvSpPr>
          <p:nvPr>
            <p:ph idx="1"/>
          </p:nvPr>
        </p:nvSpPr>
        <p:spPr>
          <a:xfrm>
            <a:off x="838200" y="1576905"/>
            <a:ext cx="11122152" cy="5059680"/>
          </a:xfrm>
        </p:spPr>
        <p:txBody>
          <a:bodyPr rtlCol="0">
            <a:normAutofit fontScale="85000" lnSpcReduction="10000"/>
          </a:bodyPr>
          <a:lstStyle/>
          <a:p>
            <a:pPr>
              <a:lnSpc>
                <a:spcPct val="150000"/>
              </a:lnSpc>
              <a:defRPr/>
            </a:pPr>
            <a:r>
              <a:rPr lang="en-US" dirty="0" smtClean="0"/>
              <a:t>Determined by economic, social and political factors</a:t>
            </a:r>
          </a:p>
          <a:p>
            <a:pPr>
              <a:lnSpc>
                <a:spcPct val="150000"/>
              </a:lnSpc>
              <a:defRPr/>
            </a:pPr>
            <a:r>
              <a:rPr lang="en-US" dirty="0" smtClean="0"/>
              <a:t>Important but not limited to:</a:t>
            </a:r>
          </a:p>
          <a:p>
            <a:pPr lvl="1">
              <a:lnSpc>
                <a:spcPct val="150000"/>
              </a:lnSpc>
              <a:defRPr/>
            </a:pPr>
            <a:r>
              <a:rPr lang="en-US" dirty="0" smtClean="0"/>
              <a:t>Burden of disease : important with the current epidemiological transition in LIC</a:t>
            </a:r>
          </a:p>
          <a:p>
            <a:pPr lvl="1">
              <a:lnSpc>
                <a:spcPct val="150000"/>
              </a:lnSpc>
              <a:defRPr/>
            </a:pPr>
            <a:r>
              <a:rPr lang="en-US" dirty="0" smtClean="0"/>
              <a:t>Effective interventions targeting these diseases</a:t>
            </a:r>
          </a:p>
          <a:p>
            <a:pPr lvl="1">
              <a:lnSpc>
                <a:spcPct val="150000"/>
              </a:lnSpc>
              <a:defRPr/>
            </a:pPr>
            <a:r>
              <a:rPr lang="en-US" dirty="0" smtClean="0"/>
              <a:t>Public goods: generate externalities</a:t>
            </a:r>
          </a:p>
          <a:p>
            <a:pPr>
              <a:lnSpc>
                <a:spcPct val="150000"/>
              </a:lnSpc>
              <a:defRPr/>
            </a:pPr>
            <a:r>
              <a:rPr lang="en-US" dirty="0" smtClean="0"/>
              <a:t>Public financing of private goods can also be justified from an equity perspective for a targeted population.</a:t>
            </a:r>
          </a:p>
          <a:p>
            <a:pPr>
              <a:lnSpc>
                <a:spcPct val="150000"/>
              </a:lnSpc>
              <a:defRPr/>
            </a:pPr>
            <a:r>
              <a:rPr lang="en-US" dirty="0" smtClean="0"/>
              <a:t>This a difficult decision often made on social and political grounds rather than economic.</a:t>
            </a:r>
            <a:endParaRPr lang="en-US" dirty="0"/>
          </a:p>
        </p:txBody>
      </p:sp>
    </p:spTree>
    <p:extLst>
      <p:ext uri="{BB962C8B-B14F-4D97-AF65-F5344CB8AC3E}">
        <p14:creationId xmlns:p14="http://schemas.microsoft.com/office/powerpoint/2010/main" val="39894892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38200" y="194437"/>
            <a:ext cx="10515600" cy="1325563"/>
          </a:xfrm>
        </p:spPr>
        <p:txBody>
          <a:bodyPr>
            <a:noAutofit/>
          </a:bodyPr>
          <a:lstStyle/>
          <a:p>
            <a:pPr algn="l" eaLnBrk="1" hangingPunct="1"/>
            <a:r>
              <a:rPr lang="en-US" altLang="en-US" sz="4000" dirty="0">
                <a:solidFill>
                  <a:srgbClr val="7030A0"/>
                </a:solidFill>
                <a:latin typeface="+mn-lt"/>
              </a:rPr>
              <a:t/>
            </a:r>
            <a:br>
              <a:rPr lang="en-US" altLang="en-US" sz="4000" dirty="0">
                <a:solidFill>
                  <a:srgbClr val="7030A0"/>
                </a:solidFill>
                <a:latin typeface="+mn-lt"/>
              </a:rPr>
            </a:br>
            <a:r>
              <a:rPr lang="en-US" altLang="en-US" sz="4000" dirty="0">
                <a:solidFill>
                  <a:srgbClr val="7030A0"/>
                </a:solidFill>
                <a:latin typeface="+mn-lt"/>
              </a:rPr>
              <a:t>How and From whom should the government purchase services ?</a:t>
            </a:r>
            <a:br>
              <a:rPr lang="en-US" altLang="en-US" sz="4000" dirty="0">
                <a:solidFill>
                  <a:srgbClr val="7030A0"/>
                </a:solidFill>
                <a:latin typeface="+mn-lt"/>
              </a:rPr>
            </a:br>
            <a:endParaRPr lang="en-US" altLang="en-US" sz="4000" dirty="0">
              <a:solidFill>
                <a:srgbClr val="7030A0"/>
              </a:solidFill>
              <a:latin typeface="+mn-lt"/>
            </a:endParaRPr>
          </a:p>
        </p:txBody>
      </p:sp>
      <p:sp>
        <p:nvSpPr>
          <p:cNvPr id="17411" name="Content Placeholder 2"/>
          <p:cNvSpPr>
            <a:spLocks noGrp="1"/>
          </p:cNvSpPr>
          <p:nvPr>
            <p:ph idx="1"/>
          </p:nvPr>
        </p:nvSpPr>
        <p:spPr/>
        <p:txBody>
          <a:bodyPr/>
          <a:lstStyle/>
          <a:p>
            <a:pPr eaLnBrk="1" hangingPunct="1">
              <a:lnSpc>
                <a:spcPct val="150000"/>
              </a:lnSpc>
            </a:pPr>
            <a:r>
              <a:rPr lang="en-US" altLang="en-US" dirty="0" smtClean="0"/>
              <a:t>Which provider payment mechanism? Or mix?</a:t>
            </a:r>
          </a:p>
          <a:p>
            <a:pPr eaLnBrk="1" hangingPunct="1">
              <a:lnSpc>
                <a:spcPct val="150000"/>
              </a:lnSpc>
            </a:pPr>
            <a:r>
              <a:rPr lang="en-US" altLang="en-US" dirty="0" smtClean="0"/>
              <a:t>Public or private providers?</a:t>
            </a:r>
          </a:p>
          <a:p>
            <a:pPr eaLnBrk="1" hangingPunct="1">
              <a:lnSpc>
                <a:spcPct val="150000"/>
              </a:lnSpc>
            </a:pPr>
            <a:r>
              <a:rPr lang="en-US" altLang="en-US" dirty="0" smtClean="0"/>
              <a:t>Which level of the health structure? </a:t>
            </a:r>
          </a:p>
          <a:p>
            <a:pPr lvl="1" eaLnBrk="1" hangingPunct="1">
              <a:lnSpc>
                <a:spcPct val="150000"/>
              </a:lnSpc>
            </a:pPr>
            <a:r>
              <a:rPr lang="en-US" altLang="en-US" dirty="0" err="1" smtClean="0"/>
              <a:t>Eg</a:t>
            </a:r>
            <a:r>
              <a:rPr lang="en-US" altLang="en-US" dirty="0" smtClean="0"/>
              <a:t>: health center, district hospital or referral hospitals?</a:t>
            </a:r>
          </a:p>
          <a:p>
            <a:pPr eaLnBrk="1" hangingPunct="1">
              <a:lnSpc>
                <a:spcPct val="150000"/>
              </a:lnSpc>
            </a:pPr>
            <a:endParaRPr lang="en-US" altLang="en-US" dirty="0" smtClean="0"/>
          </a:p>
          <a:p>
            <a:pPr eaLnBrk="1" hangingPunct="1">
              <a:lnSpc>
                <a:spcPct val="150000"/>
              </a:lnSpc>
            </a:pPr>
            <a:endParaRPr lang="en-US" altLang="en-US" dirty="0" smtClean="0"/>
          </a:p>
        </p:txBody>
      </p:sp>
    </p:spTree>
    <p:extLst>
      <p:ext uri="{BB962C8B-B14F-4D97-AF65-F5344CB8AC3E}">
        <p14:creationId xmlns:p14="http://schemas.microsoft.com/office/powerpoint/2010/main" val="5698751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838200" y="133477"/>
            <a:ext cx="11207496" cy="1292987"/>
          </a:xfrm>
        </p:spPr>
        <p:txBody>
          <a:bodyPr>
            <a:normAutofit/>
          </a:bodyPr>
          <a:lstStyle/>
          <a:p>
            <a:pPr algn="l" eaLnBrk="1" hangingPunct="1"/>
            <a:r>
              <a:rPr lang="en-US" altLang="en-US" sz="4000" dirty="0">
                <a:solidFill>
                  <a:srgbClr val="7030A0"/>
                </a:solidFill>
                <a:latin typeface="+mn-lt"/>
              </a:rPr>
              <a:t>For whom should the government purchase services?</a:t>
            </a:r>
          </a:p>
        </p:txBody>
      </p:sp>
      <p:sp>
        <p:nvSpPr>
          <p:cNvPr id="3" name="Content Placeholder 2"/>
          <p:cNvSpPr>
            <a:spLocks noGrp="1"/>
          </p:cNvSpPr>
          <p:nvPr>
            <p:ph idx="1"/>
          </p:nvPr>
        </p:nvSpPr>
        <p:spPr>
          <a:xfrm>
            <a:off x="838200" y="1536192"/>
            <a:ext cx="10515600" cy="4913375"/>
          </a:xfrm>
        </p:spPr>
        <p:txBody>
          <a:bodyPr rtlCol="0">
            <a:normAutofit/>
          </a:bodyPr>
          <a:lstStyle/>
          <a:p>
            <a:pPr algn="just">
              <a:lnSpc>
                <a:spcPct val="150000"/>
              </a:lnSpc>
              <a:defRPr/>
            </a:pPr>
            <a:r>
              <a:rPr lang="en-US" dirty="0" smtClean="0"/>
              <a:t>A major problem with allocations of resources is that the increase expenditures may often benefit the better-off more than the poor.</a:t>
            </a:r>
          </a:p>
          <a:p>
            <a:pPr lvl="1" algn="just">
              <a:lnSpc>
                <a:spcPct val="150000"/>
              </a:lnSpc>
              <a:buNone/>
              <a:defRPr/>
            </a:pPr>
            <a:r>
              <a:rPr lang="en-US" dirty="0" err="1" smtClean="0"/>
              <a:t>Eg</a:t>
            </a:r>
            <a:r>
              <a:rPr lang="en-US" dirty="0" smtClean="0"/>
              <a:t>: subsidies to a hospital will benefit the better-off as they have more access that the poor.</a:t>
            </a:r>
          </a:p>
          <a:p>
            <a:pPr algn="just">
              <a:lnSpc>
                <a:spcPct val="150000"/>
              </a:lnSpc>
              <a:defRPr/>
            </a:pPr>
            <a:r>
              <a:rPr lang="en-US" dirty="0" smtClean="0"/>
              <a:t>To favor the poor, there is a need of cross-subsidization. In LIC given the limits of the formal economy the options are not very clear. Special  targeting mechanisms are needed. </a:t>
            </a:r>
            <a:endParaRPr lang="en-US" dirty="0"/>
          </a:p>
        </p:txBody>
      </p:sp>
    </p:spTree>
    <p:extLst>
      <p:ext uri="{BB962C8B-B14F-4D97-AF65-F5344CB8AC3E}">
        <p14:creationId xmlns:p14="http://schemas.microsoft.com/office/powerpoint/2010/main" val="13090760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1371600" y="370205"/>
            <a:ext cx="8229600" cy="857250"/>
          </a:xfrm>
        </p:spPr>
        <p:txBody>
          <a:bodyPr>
            <a:normAutofit/>
          </a:bodyPr>
          <a:lstStyle/>
          <a:p>
            <a:r>
              <a:rPr lang="en-US" altLang="en-US" sz="4000" dirty="0">
                <a:solidFill>
                  <a:srgbClr val="7030A0"/>
                </a:solidFill>
                <a:latin typeface="+mn-lt"/>
              </a:rPr>
              <a:t>Domestic Resources Mobilization</a:t>
            </a:r>
          </a:p>
        </p:txBody>
      </p:sp>
      <p:sp>
        <p:nvSpPr>
          <p:cNvPr id="4" name="TextBox 3"/>
          <p:cNvSpPr txBox="1"/>
          <p:nvPr/>
        </p:nvSpPr>
        <p:spPr>
          <a:xfrm>
            <a:off x="1981200" y="1855788"/>
            <a:ext cx="4476750" cy="2170112"/>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none">
            <a:spAutoFit/>
          </a:bodyPr>
          <a:lstStyle>
            <a:lvl1pPr>
              <a:spcBef>
                <a:spcPct val="20000"/>
              </a:spcBef>
              <a:buFont typeface="Arial" panose="020B0604020202020204" pitchFamily="34" charset="0"/>
              <a:buChar char="•"/>
              <a:defRPr sz="3200">
                <a:solidFill>
                  <a:schemeClr val="tx1"/>
                </a:solidFill>
                <a:latin typeface="Tahom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Tahom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Tahom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Tahom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9pPr>
          </a:lstStyle>
          <a:p>
            <a:pPr>
              <a:lnSpc>
                <a:spcPct val="150000"/>
              </a:lnSpc>
              <a:spcBef>
                <a:spcPct val="0"/>
              </a:spcBef>
              <a:buFontTx/>
              <a:buNone/>
              <a:defRPr/>
            </a:pPr>
            <a:r>
              <a:rPr lang="en-US" altLang="en-US" sz="1800" b="1">
                <a:solidFill>
                  <a:srgbClr val="000000"/>
                </a:solidFill>
                <a:cs typeface="Arial" panose="020B0604020202020204" pitchFamily="34" charset="0"/>
              </a:rPr>
              <a:t>CREATE FISCAL SPACE</a:t>
            </a:r>
          </a:p>
          <a:p>
            <a:pPr>
              <a:lnSpc>
                <a:spcPct val="150000"/>
              </a:lnSpc>
              <a:spcBef>
                <a:spcPct val="0"/>
              </a:spcBef>
              <a:defRPr/>
            </a:pPr>
            <a:r>
              <a:rPr lang="en-US" altLang="en-US" sz="1800">
                <a:solidFill>
                  <a:srgbClr val="000000"/>
                </a:solidFill>
                <a:cs typeface="Arial" panose="020B0604020202020204" pitchFamily="34" charset="0"/>
              </a:rPr>
              <a:t>Government tax base effort</a:t>
            </a:r>
          </a:p>
          <a:p>
            <a:pPr>
              <a:lnSpc>
                <a:spcPct val="150000"/>
              </a:lnSpc>
              <a:spcBef>
                <a:spcPct val="0"/>
              </a:spcBef>
              <a:defRPr/>
            </a:pPr>
            <a:r>
              <a:rPr lang="en-US" altLang="en-US" sz="1800">
                <a:solidFill>
                  <a:srgbClr val="000000"/>
                </a:solidFill>
                <a:cs typeface="Arial" panose="020B0604020202020204" pitchFamily="34" charset="0"/>
              </a:rPr>
              <a:t>Prioritization for expenditures for Health</a:t>
            </a:r>
          </a:p>
          <a:p>
            <a:pPr>
              <a:lnSpc>
                <a:spcPct val="150000"/>
              </a:lnSpc>
              <a:spcBef>
                <a:spcPct val="0"/>
              </a:spcBef>
              <a:defRPr/>
            </a:pPr>
            <a:r>
              <a:rPr lang="en-US" altLang="en-US" sz="1800">
                <a:solidFill>
                  <a:srgbClr val="000000"/>
                </a:solidFill>
                <a:cs typeface="Arial" panose="020B0604020202020204" pitchFamily="34" charset="0"/>
              </a:rPr>
              <a:t>Sector specific foreign aid (on-budget)</a:t>
            </a:r>
          </a:p>
          <a:p>
            <a:pPr>
              <a:lnSpc>
                <a:spcPct val="150000"/>
              </a:lnSpc>
              <a:spcBef>
                <a:spcPct val="0"/>
              </a:spcBef>
              <a:defRPr/>
            </a:pPr>
            <a:endParaRPr lang="en-US" altLang="en-US" sz="1800">
              <a:solidFill>
                <a:srgbClr val="000000"/>
              </a:solidFill>
              <a:cs typeface="Arial" panose="020B0604020202020204" pitchFamily="34" charset="0"/>
            </a:endParaRPr>
          </a:p>
        </p:txBody>
      </p:sp>
      <p:sp>
        <p:nvSpPr>
          <p:cNvPr id="5" name="TextBox 4"/>
          <p:cNvSpPr txBox="1"/>
          <p:nvPr/>
        </p:nvSpPr>
        <p:spPr>
          <a:xfrm>
            <a:off x="6480175" y="1855788"/>
            <a:ext cx="4603750" cy="2170112"/>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none">
            <a:spAutoFit/>
          </a:bodyPr>
          <a:lstStyle>
            <a:lvl1pPr>
              <a:spcBef>
                <a:spcPct val="20000"/>
              </a:spcBef>
              <a:buFont typeface="Arial" panose="020B0604020202020204" pitchFamily="34" charset="0"/>
              <a:buChar char="•"/>
              <a:defRPr sz="3200">
                <a:solidFill>
                  <a:schemeClr val="tx1"/>
                </a:solidFill>
                <a:latin typeface="Tahom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Tahom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Tahom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Tahom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9pPr>
          </a:lstStyle>
          <a:p>
            <a:pPr>
              <a:lnSpc>
                <a:spcPct val="150000"/>
              </a:lnSpc>
              <a:spcBef>
                <a:spcPct val="0"/>
              </a:spcBef>
              <a:buFontTx/>
              <a:buNone/>
              <a:defRPr/>
            </a:pPr>
            <a:r>
              <a:rPr lang="en-US" altLang="en-US" sz="1800" b="1">
                <a:solidFill>
                  <a:srgbClr val="000000"/>
                </a:solidFill>
                <a:cs typeface="Arial" panose="020B0604020202020204" pitchFamily="34" charset="0"/>
              </a:rPr>
              <a:t>MAXIMIZE EFFICIENCY</a:t>
            </a:r>
          </a:p>
          <a:p>
            <a:pPr>
              <a:lnSpc>
                <a:spcPct val="150000"/>
              </a:lnSpc>
              <a:spcBef>
                <a:spcPct val="0"/>
              </a:spcBef>
              <a:defRPr/>
            </a:pPr>
            <a:r>
              <a:rPr lang="en-US" altLang="en-US" sz="1800">
                <a:solidFill>
                  <a:srgbClr val="000000"/>
                </a:solidFill>
                <a:cs typeface="Arial" panose="020B0604020202020204" pitchFamily="34" charset="0"/>
              </a:rPr>
              <a:t>Allocation of public resources</a:t>
            </a:r>
          </a:p>
          <a:p>
            <a:pPr>
              <a:lnSpc>
                <a:spcPct val="150000"/>
              </a:lnSpc>
              <a:spcBef>
                <a:spcPct val="0"/>
              </a:spcBef>
              <a:defRPr/>
            </a:pPr>
            <a:r>
              <a:rPr lang="en-US" altLang="en-US" sz="1800">
                <a:solidFill>
                  <a:srgbClr val="000000"/>
                </a:solidFill>
                <a:cs typeface="Arial" panose="020B0604020202020204" pitchFamily="34" charset="0"/>
              </a:rPr>
              <a:t>Service delivery: change in model of care</a:t>
            </a:r>
          </a:p>
          <a:p>
            <a:pPr>
              <a:lnSpc>
                <a:spcPct val="150000"/>
              </a:lnSpc>
              <a:spcBef>
                <a:spcPct val="0"/>
              </a:spcBef>
              <a:defRPr/>
            </a:pPr>
            <a:r>
              <a:rPr lang="en-US" altLang="en-US" sz="1800">
                <a:solidFill>
                  <a:srgbClr val="000000"/>
                </a:solidFill>
                <a:cs typeface="Arial" panose="020B0604020202020204" pitchFamily="34" charset="0"/>
              </a:rPr>
              <a:t>Public Financial Management</a:t>
            </a:r>
          </a:p>
          <a:p>
            <a:pPr>
              <a:lnSpc>
                <a:spcPct val="150000"/>
              </a:lnSpc>
              <a:spcBef>
                <a:spcPct val="0"/>
              </a:spcBef>
              <a:defRPr/>
            </a:pPr>
            <a:endParaRPr lang="en-US" altLang="en-US" sz="1800">
              <a:solidFill>
                <a:srgbClr val="000000"/>
              </a:solidFill>
              <a:cs typeface="Arial" panose="020B0604020202020204" pitchFamily="34" charset="0"/>
            </a:endParaRPr>
          </a:p>
        </p:txBody>
      </p:sp>
      <p:sp>
        <p:nvSpPr>
          <p:cNvPr id="6" name="TextBox 5"/>
          <p:cNvSpPr txBox="1"/>
          <p:nvPr/>
        </p:nvSpPr>
        <p:spPr>
          <a:xfrm>
            <a:off x="4030663" y="3706813"/>
            <a:ext cx="5332412" cy="2584450"/>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none">
            <a:spAutoFit/>
          </a:bodyPr>
          <a:lstStyle>
            <a:lvl1pPr>
              <a:spcBef>
                <a:spcPct val="20000"/>
              </a:spcBef>
              <a:buFont typeface="Arial" panose="020B0604020202020204" pitchFamily="34" charset="0"/>
              <a:buChar char="•"/>
              <a:defRPr sz="3200">
                <a:solidFill>
                  <a:schemeClr val="tx1"/>
                </a:solidFill>
                <a:latin typeface="Tahom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Tahom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Tahom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Tahom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ahoma" panose="020B0604030504040204" pitchFamily="34" charset="0"/>
              </a:defRPr>
            </a:lvl9pPr>
          </a:lstStyle>
          <a:p>
            <a:pPr>
              <a:lnSpc>
                <a:spcPct val="150000"/>
              </a:lnSpc>
              <a:spcBef>
                <a:spcPct val="0"/>
              </a:spcBef>
              <a:buFontTx/>
              <a:buNone/>
              <a:defRPr/>
            </a:pPr>
            <a:r>
              <a:rPr lang="en-US" altLang="en-US" sz="1800" b="1" dirty="0">
                <a:solidFill>
                  <a:srgbClr val="000000"/>
                </a:solidFill>
                <a:cs typeface="Arial" panose="020B0604020202020204" pitchFamily="34" charset="0"/>
              </a:rPr>
              <a:t>GENERATE ADDITIONAL REVENUES</a:t>
            </a:r>
          </a:p>
          <a:p>
            <a:pPr>
              <a:lnSpc>
                <a:spcPct val="150000"/>
              </a:lnSpc>
              <a:spcBef>
                <a:spcPct val="0"/>
              </a:spcBef>
              <a:defRPr/>
            </a:pPr>
            <a:r>
              <a:rPr lang="en-US" altLang="en-US" sz="1800" dirty="0">
                <a:solidFill>
                  <a:srgbClr val="000000"/>
                </a:solidFill>
                <a:cs typeface="Arial" panose="020B0604020202020204" pitchFamily="34" charset="0"/>
              </a:rPr>
              <a:t>Sector specific foreign aid (off-budget)</a:t>
            </a:r>
          </a:p>
          <a:p>
            <a:pPr>
              <a:lnSpc>
                <a:spcPct val="150000"/>
              </a:lnSpc>
              <a:spcBef>
                <a:spcPct val="0"/>
              </a:spcBef>
              <a:defRPr/>
            </a:pPr>
            <a:r>
              <a:rPr lang="en-US" altLang="en-US" sz="1800" dirty="0">
                <a:solidFill>
                  <a:srgbClr val="000000"/>
                </a:solidFill>
                <a:cs typeface="Arial" panose="020B0604020202020204" pitchFamily="34" charset="0"/>
              </a:rPr>
              <a:t>Regulated benefits and private health insurance </a:t>
            </a:r>
          </a:p>
          <a:p>
            <a:pPr>
              <a:lnSpc>
                <a:spcPct val="150000"/>
              </a:lnSpc>
              <a:spcBef>
                <a:spcPct val="0"/>
              </a:spcBef>
              <a:defRPr/>
            </a:pPr>
            <a:r>
              <a:rPr lang="en-US" altLang="en-US" sz="1800" dirty="0">
                <a:solidFill>
                  <a:srgbClr val="000000"/>
                </a:solidFill>
                <a:cs typeface="Arial" panose="020B0604020202020204" pitchFamily="34" charset="0"/>
              </a:rPr>
              <a:t>Out-of-pocket payment linked to exemptions </a:t>
            </a:r>
          </a:p>
          <a:p>
            <a:pPr>
              <a:lnSpc>
                <a:spcPct val="150000"/>
              </a:lnSpc>
              <a:spcBef>
                <a:spcPct val="0"/>
              </a:spcBef>
              <a:defRPr/>
            </a:pPr>
            <a:r>
              <a:rPr lang="en-US" altLang="en-US" sz="1800" dirty="0">
                <a:solidFill>
                  <a:srgbClr val="000000"/>
                </a:solidFill>
                <a:cs typeface="Arial" panose="020B0604020202020204" pitchFamily="34" charset="0"/>
              </a:rPr>
              <a:t>Innovative financing, sin taxes and earmarking</a:t>
            </a:r>
          </a:p>
          <a:p>
            <a:pPr>
              <a:lnSpc>
                <a:spcPct val="150000"/>
              </a:lnSpc>
              <a:spcBef>
                <a:spcPct val="0"/>
              </a:spcBef>
              <a:defRPr/>
            </a:pPr>
            <a:endParaRPr lang="en-US" altLang="en-US" sz="1800" dirty="0">
              <a:solidFill>
                <a:srgbClr val="000000"/>
              </a:solidFill>
              <a:cs typeface="Arial" panose="020B0604020202020204" pitchFamily="34" charset="0"/>
            </a:endParaRPr>
          </a:p>
        </p:txBody>
      </p:sp>
    </p:spTree>
    <p:extLst>
      <p:ext uri="{BB962C8B-B14F-4D97-AF65-F5344CB8AC3E}">
        <p14:creationId xmlns:p14="http://schemas.microsoft.com/office/powerpoint/2010/main" val="7128908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a:xfrm>
            <a:off x="838200" y="123827"/>
            <a:ext cx="10027920" cy="1143000"/>
          </a:xfrm>
        </p:spPr>
        <p:txBody>
          <a:bodyPr vert="horz" lIns="91440" tIns="45720" rIns="91440" bIns="45720" rtlCol="0" anchor="ctr">
            <a:normAutofit fontScale="90000"/>
          </a:bodyPr>
          <a:lstStyle/>
          <a:p>
            <a:pPr>
              <a:lnSpc>
                <a:spcPct val="114000"/>
              </a:lnSpc>
            </a:pPr>
            <a:r>
              <a:rPr lang="en-US" altLang="en-US" sz="4000" dirty="0">
                <a:solidFill>
                  <a:srgbClr val="7030A0"/>
                </a:solidFill>
                <a:latin typeface="+mn-lt"/>
              </a:rPr>
              <a:t/>
            </a:r>
            <a:br>
              <a:rPr lang="en-US" altLang="en-US" sz="4000" dirty="0">
                <a:solidFill>
                  <a:srgbClr val="7030A0"/>
                </a:solidFill>
                <a:latin typeface="+mn-lt"/>
              </a:rPr>
            </a:br>
            <a:r>
              <a:rPr lang="en-US" altLang="en-US" sz="4000" dirty="0">
                <a:solidFill>
                  <a:srgbClr val="7030A0"/>
                </a:solidFill>
                <a:latin typeface="+mn-lt"/>
              </a:rPr>
              <a:t>More money is important but government must also address</a:t>
            </a:r>
            <a:r>
              <a:rPr lang="en-US" altLang="en-US" sz="4000" dirty="0" smtClean="0">
                <a:solidFill>
                  <a:srgbClr val="7030A0"/>
                </a:solidFill>
                <a:latin typeface="+mn-lt"/>
              </a:rPr>
              <a:t>…..</a:t>
            </a:r>
            <a:r>
              <a:rPr lang="en-US" altLang="en-US" sz="4000" dirty="0">
                <a:solidFill>
                  <a:srgbClr val="7030A0"/>
                </a:solidFill>
                <a:latin typeface="+mn-lt"/>
              </a:rPr>
              <a:t/>
            </a:r>
            <a:br>
              <a:rPr lang="en-US" altLang="en-US" sz="4000" dirty="0">
                <a:solidFill>
                  <a:srgbClr val="7030A0"/>
                </a:solidFill>
                <a:latin typeface="+mn-lt"/>
              </a:rPr>
            </a:br>
            <a:endParaRPr lang="en-US" altLang="en-US" sz="4000" dirty="0">
              <a:solidFill>
                <a:srgbClr val="7030A0"/>
              </a:solidFill>
              <a:latin typeface="+mn-lt"/>
            </a:endParaRPr>
          </a:p>
        </p:txBody>
      </p:sp>
      <p:sp>
        <p:nvSpPr>
          <p:cNvPr id="102403" name="Content Placeholder 2"/>
          <p:cNvSpPr>
            <a:spLocks noGrp="1"/>
          </p:cNvSpPr>
          <p:nvPr>
            <p:ph idx="1"/>
          </p:nvPr>
        </p:nvSpPr>
        <p:spPr>
          <a:xfrm>
            <a:off x="838200" y="2026921"/>
            <a:ext cx="9372600" cy="3862706"/>
          </a:xfrm>
        </p:spPr>
        <p:txBody>
          <a:bodyPr/>
          <a:lstStyle/>
          <a:p>
            <a:pPr>
              <a:lnSpc>
                <a:spcPct val="150000"/>
              </a:lnSpc>
            </a:pPr>
            <a:r>
              <a:rPr lang="en-US" altLang="en-US" dirty="0" smtClean="0"/>
              <a:t>Accountability </a:t>
            </a:r>
          </a:p>
          <a:p>
            <a:pPr>
              <a:lnSpc>
                <a:spcPct val="150000"/>
              </a:lnSpc>
            </a:pPr>
            <a:r>
              <a:rPr lang="en-US" altLang="en-US" dirty="0" smtClean="0"/>
              <a:t>Regulation </a:t>
            </a:r>
          </a:p>
          <a:p>
            <a:pPr>
              <a:lnSpc>
                <a:spcPct val="150000"/>
              </a:lnSpc>
            </a:pPr>
            <a:r>
              <a:rPr lang="en-US" altLang="en-US" dirty="0" smtClean="0"/>
              <a:t>Coverage and equity </a:t>
            </a:r>
          </a:p>
          <a:p>
            <a:pPr>
              <a:lnSpc>
                <a:spcPct val="150000"/>
              </a:lnSpc>
            </a:pPr>
            <a:r>
              <a:rPr lang="en-US" altLang="en-US" dirty="0" smtClean="0"/>
              <a:t>Quality and outcomes</a:t>
            </a:r>
          </a:p>
          <a:p>
            <a:pPr>
              <a:lnSpc>
                <a:spcPct val="150000"/>
              </a:lnSpc>
            </a:pPr>
            <a:endParaRPr lang="en-US" altLang="en-US" dirty="0" smtClean="0"/>
          </a:p>
        </p:txBody>
      </p:sp>
    </p:spTree>
    <p:extLst>
      <p:ext uri="{BB962C8B-B14F-4D97-AF65-F5344CB8AC3E}">
        <p14:creationId xmlns:p14="http://schemas.microsoft.com/office/powerpoint/2010/main" val="120052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668525" y="69056"/>
            <a:ext cx="8736012" cy="900113"/>
          </a:xfrm>
          <a:extLst/>
        </p:spPr>
        <p:txBody>
          <a:bodyPr rtlCol="0" anchor="t">
            <a:normAutofit fontScale="90000"/>
          </a:bodyPr>
          <a:lstStyle/>
          <a:p>
            <a:pPr>
              <a:defRPr/>
            </a:pPr>
            <a:r>
              <a:rPr lang="en-US" sz="3200" dirty="0">
                <a:solidFill>
                  <a:srgbClr val="7030A0"/>
                </a:solidFill>
                <a:latin typeface="+mn-lt"/>
              </a:rPr>
              <a:t>Yes Africa </a:t>
            </a:r>
            <a:r>
              <a:rPr lang="en-US" sz="3200" dirty="0" smtClean="0">
                <a:solidFill>
                  <a:srgbClr val="7030A0"/>
                </a:solidFill>
                <a:latin typeface="+mn-lt"/>
              </a:rPr>
              <a:t>did </a:t>
            </a:r>
            <a:r>
              <a:rPr lang="en-US" sz="3200" dirty="0">
                <a:solidFill>
                  <a:srgbClr val="7030A0"/>
                </a:solidFill>
                <a:latin typeface="+mn-lt"/>
              </a:rPr>
              <a:t>progressed towards the MDG targets.. </a:t>
            </a:r>
            <a:br>
              <a:rPr lang="en-US" sz="3200" dirty="0">
                <a:solidFill>
                  <a:srgbClr val="7030A0"/>
                </a:solidFill>
                <a:latin typeface="+mn-lt"/>
              </a:rPr>
            </a:br>
            <a:r>
              <a:rPr lang="en-US" sz="3200" dirty="0">
                <a:solidFill>
                  <a:srgbClr val="7030A0"/>
                </a:solidFill>
                <a:latin typeface="+mn-lt"/>
              </a:rPr>
              <a:t>   </a:t>
            </a:r>
            <a:r>
              <a:rPr lang="en-US" sz="2800" i="1" dirty="0">
                <a:solidFill>
                  <a:srgbClr val="7030A0"/>
                </a:solidFill>
                <a:latin typeface="+mn-lt"/>
              </a:rPr>
              <a:t>but slower than in the rest of the world ..and progress         </a:t>
            </a:r>
            <a:br>
              <a:rPr lang="en-US" sz="2800" i="1" dirty="0">
                <a:solidFill>
                  <a:srgbClr val="7030A0"/>
                </a:solidFill>
                <a:latin typeface="+mn-lt"/>
              </a:rPr>
            </a:br>
            <a:r>
              <a:rPr lang="en-US" sz="2800" i="1" dirty="0">
                <a:solidFill>
                  <a:srgbClr val="7030A0"/>
                </a:solidFill>
                <a:latin typeface="+mn-lt"/>
              </a:rPr>
              <a:t>   inequitably shared..</a:t>
            </a:r>
          </a:p>
        </p:txBody>
      </p:sp>
      <p:sp>
        <p:nvSpPr>
          <p:cNvPr id="5123" name="Text Placeholder 4"/>
          <p:cNvSpPr>
            <a:spLocks noGrp="1"/>
          </p:cNvSpPr>
          <p:nvPr>
            <p:ph type="body" idx="1"/>
          </p:nvPr>
        </p:nvSpPr>
        <p:spPr>
          <a:xfrm>
            <a:off x="1524000" y="1295400"/>
            <a:ext cx="4419600" cy="363538"/>
          </a:xfrm>
        </p:spPr>
        <p:txBody>
          <a:bodyPr rtlCol="0">
            <a:normAutofit fontScale="92500"/>
          </a:bodyPr>
          <a:lstStyle/>
          <a:p>
            <a:pPr>
              <a:defRPr/>
            </a:pPr>
            <a:r>
              <a:rPr lang="en-US" sz="1400" dirty="0"/>
              <a:t>For SSA 20% less under 5 deaths in 2009 compared to 1990. </a:t>
            </a:r>
          </a:p>
        </p:txBody>
      </p:sp>
      <p:sp>
        <p:nvSpPr>
          <p:cNvPr id="5124" name="Text Placeholder 5"/>
          <p:cNvSpPr>
            <a:spLocks noGrp="1"/>
          </p:cNvSpPr>
          <p:nvPr>
            <p:ph type="body" sz="quarter" idx="3"/>
          </p:nvPr>
        </p:nvSpPr>
        <p:spPr>
          <a:xfrm>
            <a:off x="6248400" y="1295401"/>
            <a:ext cx="4419600" cy="485775"/>
          </a:xfrm>
        </p:spPr>
        <p:txBody>
          <a:bodyPr/>
          <a:lstStyle/>
          <a:p>
            <a:pPr eaLnBrk="1" hangingPunct="1"/>
            <a:r>
              <a:rPr lang="en-US" altLang="en-US" sz="1300"/>
              <a:t>For SSA 26% % less maternal deaths in 2008 compared to 1990. </a:t>
            </a:r>
          </a:p>
        </p:txBody>
      </p:sp>
      <p:pic>
        <p:nvPicPr>
          <p:cNvPr id="5126" name="Picture 9"/>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a:xfrm>
            <a:off x="6296025" y="1828800"/>
            <a:ext cx="4191000" cy="5029200"/>
          </a:xfrm>
        </p:spPr>
      </p:pic>
      <p:sp>
        <p:nvSpPr>
          <p:cNvPr id="29" name="Rectangle 28"/>
          <p:cNvSpPr/>
          <p:nvPr/>
        </p:nvSpPr>
        <p:spPr>
          <a:xfrm>
            <a:off x="9791700" y="2565400"/>
            <a:ext cx="685800" cy="3276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pic>
        <p:nvPicPr>
          <p:cNvPr id="5128" name="Picture 10"/>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74814" y="1676400"/>
            <a:ext cx="4268787" cy="5156200"/>
          </a:xfrm>
        </p:spPr>
      </p:pic>
      <p:sp>
        <p:nvSpPr>
          <p:cNvPr id="32" name="Rectangle 31"/>
          <p:cNvSpPr/>
          <p:nvPr/>
        </p:nvSpPr>
        <p:spPr>
          <a:xfrm>
            <a:off x="5238750" y="2581275"/>
            <a:ext cx="685800" cy="3276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extLst>
      <p:ext uri="{BB962C8B-B14F-4D97-AF65-F5344CB8AC3E}">
        <p14:creationId xmlns:p14="http://schemas.microsoft.com/office/powerpoint/2010/main" val="165156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335087" y="298047"/>
            <a:ext cx="9788184" cy="870996"/>
          </a:xfrm>
          <a:extLst/>
        </p:spPr>
        <p:txBody>
          <a:bodyPr rtlCol="0" anchor="t">
            <a:noAutofit/>
          </a:bodyPr>
          <a:lstStyle/>
          <a:p>
            <a:pPr>
              <a:defRPr/>
            </a:pPr>
            <a:r>
              <a:rPr lang="en-US" sz="4000" dirty="0">
                <a:solidFill>
                  <a:srgbClr val="7030A0"/>
                </a:solidFill>
                <a:latin typeface="+mn-lt"/>
              </a:rPr>
              <a:t>SSA still has a low per capita spending on health.. </a:t>
            </a:r>
            <a:br>
              <a:rPr lang="en-US" sz="4000" dirty="0">
                <a:solidFill>
                  <a:srgbClr val="7030A0"/>
                </a:solidFill>
                <a:latin typeface="+mn-lt"/>
              </a:rPr>
            </a:br>
            <a:r>
              <a:rPr lang="en-US" sz="4000" dirty="0">
                <a:solidFill>
                  <a:srgbClr val="7030A0"/>
                </a:solidFill>
                <a:latin typeface="+mn-lt"/>
              </a:rPr>
              <a:t>……yet not the lowest</a:t>
            </a:r>
          </a:p>
        </p:txBody>
      </p:sp>
      <p:pic>
        <p:nvPicPr>
          <p:cNvPr id="6148"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35087" y="1403288"/>
            <a:ext cx="8869617" cy="5318188"/>
          </a:xfrm>
        </p:spPr>
      </p:pic>
    </p:spTree>
    <p:extLst>
      <p:ext uri="{BB962C8B-B14F-4D97-AF65-F5344CB8AC3E}">
        <p14:creationId xmlns:p14="http://schemas.microsoft.com/office/powerpoint/2010/main" val="3964448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8496"/>
            <a:ext cx="10515600" cy="1325563"/>
          </a:xfrm>
        </p:spPr>
        <p:txBody>
          <a:bodyPr rtlCol="0">
            <a:noAutofit/>
          </a:bodyPr>
          <a:lstStyle/>
          <a:p>
            <a:pPr>
              <a:defRPr/>
            </a:pPr>
            <a:r>
              <a:rPr lang="en-US" sz="4000" dirty="0">
                <a:solidFill>
                  <a:srgbClr val="7030A0"/>
                </a:solidFill>
                <a:latin typeface="+mn-lt"/>
              </a:rPr>
              <a:t>Average total health spending has more than doubled </a:t>
            </a:r>
            <a:r>
              <a:rPr lang="en-US" sz="4000" dirty="0" smtClean="0">
                <a:solidFill>
                  <a:srgbClr val="7030A0"/>
                </a:solidFill>
                <a:latin typeface="+mn-lt"/>
              </a:rPr>
              <a:t>between </a:t>
            </a:r>
            <a:r>
              <a:rPr lang="en-US" sz="4000" dirty="0">
                <a:solidFill>
                  <a:srgbClr val="7030A0"/>
                </a:solidFill>
                <a:latin typeface="+mn-lt"/>
              </a:rPr>
              <a:t>1995 and 2009. ..</a:t>
            </a:r>
          </a:p>
        </p:txBody>
      </p:sp>
      <p:pic>
        <p:nvPicPr>
          <p:cNvPr id="717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90242" y="1104136"/>
            <a:ext cx="8953373" cy="5723448"/>
          </a:xfrm>
        </p:spPr>
      </p:pic>
    </p:spTree>
    <p:extLst>
      <p:ext uri="{BB962C8B-B14F-4D97-AF65-F5344CB8AC3E}">
        <p14:creationId xmlns:p14="http://schemas.microsoft.com/office/powerpoint/2010/main" val="2845153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53440" y="38101"/>
            <a:ext cx="10914888" cy="1295399"/>
          </a:xfrm>
        </p:spPr>
        <p:txBody>
          <a:bodyPr anchor="t">
            <a:normAutofit/>
          </a:bodyPr>
          <a:lstStyle/>
          <a:p>
            <a:pPr algn="l" eaLnBrk="1" hangingPunct="1"/>
            <a:r>
              <a:rPr lang="en-US" altLang="en-US" sz="3200" dirty="0">
                <a:solidFill>
                  <a:srgbClr val="7030A0"/>
                </a:solidFill>
                <a:latin typeface="+mn-lt"/>
              </a:rPr>
              <a:t>No major increase in allocations to health in SSA between 1995 and 2009</a:t>
            </a:r>
          </a:p>
        </p:txBody>
      </p:sp>
      <p:sp>
        <p:nvSpPr>
          <p:cNvPr id="8195" name="Text Placeholder 2"/>
          <p:cNvSpPr>
            <a:spLocks noGrp="1"/>
          </p:cNvSpPr>
          <p:nvPr>
            <p:ph type="body" idx="1"/>
          </p:nvPr>
        </p:nvSpPr>
        <p:spPr>
          <a:xfrm>
            <a:off x="1752600" y="990600"/>
            <a:ext cx="4116388" cy="304800"/>
          </a:xfrm>
        </p:spPr>
        <p:txBody>
          <a:bodyPr/>
          <a:lstStyle/>
          <a:p>
            <a:pPr eaLnBrk="1" hangingPunct="1"/>
            <a:r>
              <a:rPr lang="en-US" altLang="en-US" sz="1300"/>
              <a:t>THE as % GDP increased from 5% in 1995 to 6% in 2009</a:t>
            </a:r>
          </a:p>
        </p:txBody>
      </p:sp>
      <p:sp>
        <p:nvSpPr>
          <p:cNvPr id="8196" name="Text Placeholder 4"/>
          <p:cNvSpPr>
            <a:spLocks noGrp="1"/>
          </p:cNvSpPr>
          <p:nvPr>
            <p:ph type="body" sz="quarter" idx="3"/>
          </p:nvPr>
        </p:nvSpPr>
        <p:spPr>
          <a:xfrm>
            <a:off x="6248400" y="914400"/>
            <a:ext cx="4419600" cy="457200"/>
          </a:xfrm>
        </p:spPr>
        <p:txBody>
          <a:bodyPr/>
          <a:lstStyle/>
          <a:p>
            <a:pPr eaLnBrk="1" hangingPunct="1"/>
            <a:r>
              <a:rPr lang="en-US" altLang="en-US" sz="1200"/>
              <a:t>GGHE as % total GE increased from 8% in 1995 to 10% in 2009. Very few countries achieved the 15% Abuja commitment</a:t>
            </a:r>
          </a:p>
        </p:txBody>
      </p:sp>
      <p:pic>
        <p:nvPicPr>
          <p:cNvPr id="8198" name="Picture 9"/>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a:xfrm>
            <a:off x="6172200" y="1371600"/>
            <a:ext cx="3962400" cy="5441950"/>
          </a:xfrm>
        </p:spPr>
      </p:pic>
      <p:pic>
        <p:nvPicPr>
          <p:cNvPr id="8199" name="Picture 10"/>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1295400"/>
            <a:ext cx="4267200" cy="5518150"/>
          </a:xfrm>
        </p:spPr>
      </p:pic>
    </p:spTree>
    <p:extLst>
      <p:ext uri="{BB962C8B-B14F-4D97-AF65-F5344CB8AC3E}">
        <p14:creationId xmlns:p14="http://schemas.microsoft.com/office/powerpoint/2010/main" val="375675883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752600" y="188913"/>
            <a:ext cx="8534400" cy="1143000"/>
          </a:xfrm>
        </p:spPr>
        <p:txBody>
          <a:bodyPr rtlCol="0">
            <a:normAutofit/>
          </a:bodyPr>
          <a:lstStyle/>
          <a:p>
            <a:pPr>
              <a:defRPr/>
            </a:pPr>
            <a:r>
              <a:rPr lang="en-US" sz="2800" dirty="0">
                <a:solidFill>
                  <a:schemeClr val="tx2">
                    <a:lumMod val="75000"/>
                  </a:schemeClr>
                </a:solidFill>
              </a:rPr>
              <a:t>External aid is an important source of health spending in Sub-Saharan Africa</a:t>
            </a:r>
          </a:p>
        </p:txBody>
      </p:sp>
      <p:sp>
        <p:nvSpPr>
          <p:cNvPr id="1028" name="Rectangle 3"/>
          <p:cNvSpPr>
            <a:spLocks noChangeArrowheads="1"/>
          </p:cNvSpPr>
          <p:nvPr/>
        </p:nvSpPr>
        <p:spPr bwMode="auto">
          <a:xfrm>
            <a:off x="1752600" y="1600200"/>
            <a:ext cx="8686800" cy="4953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r-FR" altLang="en-US">
              <a:latin typeface="Calibri" panose="020F0502020204030204" pitchFamily="34" charset="0"/>
            </a:endParaRPr>
          </a:p>
        </p:txBody>
      </p:sp>
      <p:graphicFrame>
        <p:nvGraphicFramePr>
          <p:cNvPr id="1026" name="Object 2"/>
          <p:cNvGraphicFramePr>
            <a:graphicFrameLocks noGrp="1" noChangeAspect="1"/>
          </p:cNvGraphicFramePr>
          <p:nvPr>
            <p:ph idx="1"/>
          </p:nvPr>
        </p:nvGraphicFramePr>
        <p:xfrm>
          <a:off x="1981200" y="1371601"/>
          <a:ext cx="8001000" cy="5286375"/>
        </p:xfrm>
        <a:graphic>
          <a:graphicData uri="http://schemas.openxmlformats.org/presentationml/2006/ole">
            <mc:AlternateContent xmlns:mc="http://schemas.openxmlformats.org/markup-compatibility/2006">
              <mc:Choice xmlns:v="urn:schemas-microsoft-com:vml" Requires="v">
                <p:oleObj spid="_x0000_s1026" name="Chart" r:id="rId3" imgW="8677351" imgH="5781751" progId="">
                  <p:embed/>
                </p:oleObj>
              </mc:Choice>
              <mc:Fallback>
                <p:oleObj name="Chart" r:id="rId3" imgW="8677351" imgH="5781751" progId="">
                  <p:embed/>
                  <p:pic>
                    <p:nvPicPr>
                      <p:cNvPr id="102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371601"/>
                        <a:ext cx="8001000" cy="5286375"/>
                      </a:xfrm>
                      <a:prstGeom prst="rect">
                        <a:avLst/>
                      </a:prstGeom>
                    </p:spPr>
                  </p:pic>
                </p:oleObj>
              </mc:Fallback>
            </mc:AlternateContent>
          </a:graphicData>
        </a:graphic>
      </p:graphicFrame>
    </p:spTree>
    <p:extLst>
      <p:ext uri="{BB962C8B-B14F-4D97-AF65-F5344CB8AC3E}">
        <p14:creationId xmlns:p14="http://schemas.microsoft.com/office/powerpoint/2010/main" val="1248437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121664" y="225426"/>
            <a:ext cx="10521695" cy="841374"/>
          </a:xfrm>
        </p:spPr>
        <p:txBody>
          <a:bodyPr anchor="t">
            <a:noAutofit/>
          </a:bodyPr>
          <a:lstStyle/>
          <a:p>
            <a:pPr algn="l" eaLnBrk="1" hangingPunct="1"/>
            <a:r>
              <a:rPr lang="en-US" altLang="en-US" sz="3200" dirty="0">
                <a:solidFill>
                  <a:srgbClr val="7030A0"/>
                </a:solidFill>
                <a:latin typeface="+mn-lt"/>
              </a:rPr>
              <a:t>Private sources -mostly out of pocket - finance  more than half of health expenditures</a:t>
            </a:r>
          </a:p>
        </p:txBody>
      </p:sp>
      <p:pic>
        <p:nvPicPr>
          <p:cNvPr id="9220"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774825" y="1143000"/>
            <a:ext cx="4191000" cy="5715000"/>
          </a:xfrm>
        </p:spPr>
      </p:pic>
      <p:pic>
        <p:nvPicPr>
          <p:cNvPr id="9221" name="Picture 5"/>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a:xfrm>
            <a:off x="6296026" y="1066800"/>
            <a:ext cx="4037013" cy="5792788"/>
          </a:xfrm>
        </p:spPr>
      </p:pic>
    </p:spTree>
    <p:extLst>
      <p:ext uri="{BB962C8B-B14F-4D97-AF65-F5344CB8AC3E}">
        <p14:creationId xmlns:p14="http://schemas.microsoft.com/office/powerpoint/2010/main" val="1439618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011936" y="228600"/>
            <a:ext cx="9656064" cy="579438"/>
          </a:xfrm>
          <a:solidFill>
            <a:schemeClr val="bg1"/>
          </a:solidFill>
          <a:ln>
            <a:solidFill>
              <a:schemeClr val="bg1"/>
            </a:solidFill>
            <a:miter lim="800000"/>
            <a:headEnd/>
            <a:tailEnd/>
          </a:ln>
        </p:spPr>
        <p:txBody>
          <a:bodyPr anchor="t">
            <a:noAutofit/>
          </a:bodyPr>
          <a:lstStyle/>
          <a:p>
            <a:r>
              <a:rPr lang="en-US" sz="3600" dirty="0">
                <a:solidFill>
                  <a:srgbClr val="7030A0"/>
                </a:solidFill>
                <a:latin typeface="+mn-lt"/>
              </a:rPr>
              <a:t>Low levels of Spending  in Africa, but higher than in South </a:t>
            </a:r>
            <a:r>
              <a:rPr lang="en-US" sz="3600" dirty="0" smtClean="0">
                <a:solidFill>
                  <a:srgbClr val="7030A0"/>
                </a:solidFill>
                <a:latin typeface="+mn-lt"/>
              </a:rPr>
              <a:t>Asia</a:t>
            </a:r>
            <a:r>
              <a:rPr lang="en-US" sz="3000" dirty="0" smtClean="0">
                <a:solidFill>
                  <a:srgbClr val="7030A0"/>
                </a:solidFill>
                <a:latin typeface="+mn-lt"/>
              </a:rPr>
              <a:t/>
            </a:r>
            <a:br>
              <a:rPr lang="en-US" sz="3000" dirty="0" smtClean="0">
                <a:solidFill>
                  <a:srgbClr val="7030A0"/>
                </a:solidFill>
                <a:latin typeface="+mn-lt"/>
              </a:rPr>
            </a:br>
            <a:r>
              <a:rPr lang="en-US" sz="2000" dirty="0" smtClean="0">
                <a:solidFill>
                  <a:srgbClr val="7030A0"/>
                </a:solidFill>
                <a:latin typeface="+mn-lt"/>
              </a:rPr>
              <a:t>Yet </a:t>
            </a:r>
            <a:r>
              <a:rPr lang="en-US" sz="2000" dirty="0">
                <a:solidFill>
                  <a:srgbClr val="7030A0"/>
                </a:solidFill>
                <a:latin typeface="+mn-lt"/>
              </a:rPr>
              <a:t>South Asia, in general, has better health outcomes. </a:t>
            </a:r>
            <a:endParaRPr lang="fr-FR" altLang="en-US" sz="2000" dirty="0">
              <a:solidFill>
                <a:srgbClr val="7030A0"/>
              </a:solidFill>
              <a:latin typeface="+mn-lt"/>
            </a:endParaRPr>
          </a:p>
        </p:txBody>
      </p:sp>
      <p:graphicFrame>
        <p:nvGraphicFramePr>
          <p:cNvPr id="5" name="Chart 4"/>
          <p:cNvGraphicFramePr>
            <a:graphicFrameLocks/>
          </p:cNvGraphicFramePr>
          <p:nvPr>
            <p:extLst/>
          </p:nvPr>
        </p:nvGraphicFramePr>
        <p:xfrm>
          <a:off x="1560576" y="1981200"/>
          <a:ext cx="847344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p:cNvSpPr/>
          <p:nvPr/>
        </p:nvSpPr>
        <p:spPr>
          <a:xfrm>
            <a:off x="2667000" y="4495800"/>
            <a:ext cx="2133600" cy="17526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4" name="Rectangle 3"/>
          <p:cNvSpPr/>
          <p:nvPr/>
        </p:nvSpPr>
        <p:spPr>
          <a:xfrm>
            <a:off x="3200400" y="3581400"/>
            <a:ext cx="762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r-FR" dirty="0"/>
              <a:t>US$</a:t>
            </a:r>
          </a:p>
        </p:txBody>
      </p:sp>
      <p:sp>
        <p:nvSpPr>
          <p:cNvPr id="7" name="Rectangle 6"/>
          <p:cNvSpPr/>
          <p:nvPr/>
        </p:nvSpPr>
        <p:spPr>
          <a:xfrm>
            <a:off x="5791200" y="1676400"/>
            <a:ext cx="2133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r-FR" dirty="0" err="1"/>
              <a:t>Deaths</a:t>
            </a:r>
            <a:r>
              <a:rPr lang="fr-FR" dirty="0"/>
              <a:t> per 1000</a:t>
            </a:r>
          </a:p>
        </p:txBody>
      </p:sp>
    </p:spTree>
    <p:extLst>
      <p:ext uri="{BB962C8B-B14F-4D97-AF65-F5344CB8AC3E}">
        <p14:creationId xmlns:p14="http://schemas.microsoft.com/office/powerpoint/2010/main" val="3317587890"/>
      </p:ext>
    </p:extLst>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image" Target="../media/image14.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0</TotalTime>
  <Words>1495</Words>
  <Application>Microsoft Office PowerPoint</Application>
  <PresentationFormat>Widescreen</PresentationFormat>
  <Paragraphs>160</Paragraphs>
  <Slides>28</Slides>
  <Notes>6</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Arial</vt:lpstr>
      <vt:lpstr>Calibri</vt:lpstr>
      <vt:lpstr>Calibri Light</vt:lpstr>
      <vt:lpstr>Tahoma</vt:lpstr>
      <vt:lpstr>Wingdings</vt:lpstr>
      <vt:lpstr>Office Theme</vt:lpstr>
      <vt:lpstr>Chart</vt:lpstr>
      <vt:lpstr>Challenges in Health Financing </vt:lpstr>
      <vt:lpstr>PowerPoint Presentation</vt:lpstr>
      <vt:lpstr>Yes Africa did progressed towards the MDG targets..     but slower than in the rest of the world ..and progress             inequitably shared..</vt:lpstr>
      <vt:lpstr>SSA still has a low per capita spending on health..  ……yet not the lowest</vt:lpstr>
      <vt:lpstr>Average total health spending has more than doubled between 1995 and 2009. ..</vt:lpstr>
      <vt:lpstr>No major increase in allocations to health in SSA between 1995 and 2009</vt:lpstr>
      <vt:lpstr>External aid is an important source of health spending in Sub-Saharan Africa</vt:lpstr>
      <vt:lpstr>Private sources -mostly out of pocket - finance  more than half of health expenditures</vt:lpstr>
      <vt:lpstr>Low levels of Spending  in Africa, but higher than in South Asia Yet South Asia, in general, has better health outcomes. </vt:lpstr>
      <vt:lpstr>How money is used and in which system it is injected  is an essential question</vt:lpstr>
      <vt:lpstr> ……Increasing spending is not enough! Similar changes in public spending can be associated with vastly different changes in outcomes</vt:lpstr>
      <vt:lpstr> Increasing spending ? Fiscal space </vt:lpstr>
      <vt:lpstr> Is there any room to increase the public budget? </vt:lpstr>
      <vt:lpstr>Increasing fiscal space</vt:lpstr>
      <vt:lpstr>Increasing fiscal space (ctd)</vt:lpstr>
      <vt:lpstr>Increasing fiscal space (ctd)</vt:lpstr>
      <vt:lpstr>Increasing fiscal space (ctd)</vt:lpstr>
      <vt:lpstr>Increasing fiscal space (ctd)</vt:lpstr>
      <vt:lpstr>Increasing fiscal space (ctd)</vt:lpstr>
      <vt:lpstr>So Africa not only needs more money for health, it also needs more health for the money… efficient use of money… </vt:lpstr>
      <vt:lpstr>Improving efficiency without affecting equity… </vt:lpstr>
      <vt:lpstr>Efficiency gains Empirical evidence on efficiency and quality in public health systems is often lacking</vt:lpstr>
      <vt:lpstr>Four important questions..</vt:lpstr>
      <vt:lpstr> What services should the government purchase? </vt:lpstr>
      <vt:lpstr> How and From whom should the government purchase services ? </vt:lpstr>
      <vt:lpstr>For whom should the government purchase services?</vt:lpstr>
      <vt:lpstr>Domestic Resources Mobilization</vt:lpstr>
      <vt:lpstr> More money is important but government must also address….. </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in Health Financing </dc:title>
  <dc:creator>Sabine Musange</dc:creator>
  <cp:lastModifiedBy>Sabine Musange</cp:lastModifiedBy>
  <cp:revision>1</cp:revision>
  <dcterms:created xsi:type="dcterms:W3CDTF">2020-04-01T10:31:54Z</dcterms:created>
  <dcterms:modified xsi:type="dcterms:W3CDTF">2020-04-01T10:32:16Z</dcterms:modified>
</cp:coreProperties>
</file>