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2"/>
  </p:notesMasterIdLst>
  <p:sldIdLst>
    <p:sldId id="527" r:id="rId2"/>
    <p:sldId id="528" r:id="rId3"/>
    <p:sldId id="529" r:id="rId4"/>
    <p:sldId id="530" r:id="rId5"/>
    <p:sldId id="531" r:id="rId6"/>
    <p:sldId id="532" r:id="rId7"/>
    <p:sldId id="533" r:id="rId8"/>
    <p:sldId id="534" r:id="rId9"/>
    <p:sldId id="535" r:id="rId10"/>
    <p:sldId id="536" r:id="rId11"/>
    <p:sldId id="537" r:id="rId12"/>
    <p:sldId id="538" r:id="rId13"/>
    <p:sldId id="539" r:id="rId14"/>
    <p:sldId id="540" r:id="rId15"/>
    <p:sldId id="541" r:id="rId16"/>
    <p:sldId id="542" r:id="rId17"/>
    <p:sldId id="543" r:id="rId18"/>
    <p:sldId id="544" r:id="rId19"/>
    <p:sldId id="545" r:id="rId20"/>
    <p:sldId id="546" r:id="rId21"/>
    <p:sldId id="547" r:id="rId22"/>
    <p:sldId id="548" r:id="rId23"/>
    <p:sldId id="549" r:id="rId24"/>
    <p:sldId id="550" r:id="rId25"/>
    <p:sldId id="551" r:id="rId26"/>
    <p:sldId id="552" r:id="rId27"/>
    <p:sldId id="553" r:id="rId28"/>
    <p:sldId id="554" r:id="rId29"/>
    <p:sldId id="555" r:id="rId30"/>
    <p:sldId id="556" r:id="rId31"/>
    <p:sldId id="568" r:id="rId32"/>
    <p:sldId id="557" r:id="rId33"/>
    <p:sldId id="558" r:id="rId34"/>
    <p:sldId id="559" r:id="rId35"/>
    <p:sldId id="560" r:id="rId36"/>
    <p:sldId id="561" r:id="rId37"/>
    <p:sldId id="562" r:id="rId38"/>
    <p:sldId id="563" r:id="rId39"/>
    <p:sldId id="564" r:id="rId40"/>
    <p:sldId id="565" r:id="rId41"/>
    <p:sldId id="566" r:id="rId42"/>
    <p:sldId id="567" r:id="rId43"/>
    <p:sldId id="569" r:id="rId44"/>
    <p:sldId id="570" r:id="rId45"/>
    <p:sldId id="571" r:id="rId46"/>
    <p:sldId id="572" r:id="rId47"/>
    <p:sldId id="573" r:id="rId48"/>
    <p:sldId id="574" r:id="rId49"/>
    <p:sldId id="576" r:id="rId50"/>
    <p:sldId id="577" r:id="rId51"/>
    <p:sldId id="616" r:id="rId52"/>
    <p:sldId id="575" r:id="rId53"/>
    <p:sldId id="617" r:id="rId54"/>
    <p:sldId id="578" r:id="rId55"/>
    <p:sldId id="579" r:id="rId56"/>
    <p:sldId id="580" r:id="rId57"/>
    <p:sldId id="581" r:id="rId58"/>
    <p:sldId id="582" r:id="rId59"/>
    <p:sldId id="583" r:id="rId60"/>
    <p:sldId id="584" r:id="rId61"/>
    <p:sldId id="585" r:id="rId62"/>
    <p:sldId id="586" r:id="rId63"/>
    <p:sldId id="587" r:id="rId64"/>
    <p:sldId id="588" r:id="rId65"/>
    <p:sldId id="589" r:id="rId66"/>
    <p:sldId id="590" r:id="rId67"/>
    <p:sldId id="591" r:id="rId68"/>
    <p:sldId id="592" r:id="rId69"/>
    <p:sldId id="593" r:id="rId70"/>
    <p:sldId id="594" r:id="rId71"/>
    <p:sldId id="595" r:id="rId72"/>
    <p:sldId id="615" r:id="rId73"/>
    <p:sldId id="596" r:id="rId74"/>
    <p:sldId id="597" r:id="rId75"/>
    <p:sldId id="598" r:id="rId76"/>
    <p:sldId id="599" r:id="rId77"/>
    <p:sldId id="600" r:id="rId78"/>
    <p:sldId id="602" r:id="rId79"/>
    <p:sldId id="603" r:id="rId80"/>
    <p:sldId id="604" r:id="rId81"/>
    <p:sldId id="605" r:id="rId82"/>
    <p:sldId id="606" r:id="rId83"/>
    <p:sldId id="607" r:id="rId84"/>
    <p:sldId id="608" r:id="rId85"/>
    <p:sldId id="609" r:id="rId86"/>
    <p:sldId id="610" r:id="rId87"/>
    <p:sldId id="611" r:id="rId88"/>
    <p:sldId id="612" r:id="rId89"/>
    <p:sldId id="613" r:id="rId90"/>
    <p:sldId id="614" r:id="rId9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2678" autoAdjust="0"/>
    <p:restoredTop sz="94660"/>
  </p:normalViewPr>
  <p:slideViewPr>
    <p:cSldViewPr>
      <p:cViewPr>
        <p:scale>
          <a:sx n="80" d="100"/>
          <a:sy n="80" d="100"/>
        </p:scale>
        <p:origin x="-153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3C955B-E2CB-4EE8-9EF7-32EFA16899E9}" type="datetimeFigureOut">
              <a:rPr lang="en-GB" smtClean="0"/>
              <a:pPr/>
              <a:t>05/11/2018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FEAB30-3F45-4289-955D-9F6123AC5D2C}" type="slidenum">
              <a:rPr lang="en-GB" smtClean="0"/>
              <a:pPr/>
              <a:t>‹#›</a:t>
            </a:fld>
            <a:endParaRPr lang="en-GB"/>
          </a:p>
        </p:txBody>
      </p:sp>
    </p:spTree>
    <p:extLst>
      <p:ext uri="{BB962C8B-B14F-4D97-AF65-F5344CB8AC3E}">
        <p14:creationId xmlns:p14="http://schemas.microsoft.com/office/powerpoint/2010/main" val="342422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www.wfp.org/eb/docs/2005/wfp043676~2.pdf"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ennonline.net/fex/30"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ennonline.net/fex/23/fex23.pdf"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wfp.org/eb/docs/2006/wfp083629~2.pdf%20p.15"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documents.wfp.org/stellent/groups/public/documents/manual_guide_proced/wfp1426" TargetMode="External"/><Relationship Id="rId2" Type="http://schemas.openxmlformats.org/officeDocument/2006/relationships/hyperlink" Target="http://www.wfp.org/eb/docs/2006/wfp083629~2.pdf" TargetMode="External"/><Relationship Id="rId1" Type="http://schemas.openxmlformats.org/officeDocument/2006/relationships/slideLayout" Target="../slideLayouts/slideLayout2.xml"/><Relationship Id="rId4" Type="http://schemas.openxmlformats.org/officeDocument/2006/relationships/hyperlink" Target="http://fic.tufts.edu/?pid=82"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XV. Targeting</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Lesson 1: Introduction </a:t>
            </a:r>
            <a:r>
              <a:rPr lang="en-US" b="1" dirty="0"/>
              <a:t>to Targeting </a:t>
            </a:r>
            <a:endParaRPr lang="en-US" b="1" dirty="0" smtClean="0"/>
          </a:p>
          <a:p>
            <a:pPr marL="0" indent="0">
              <a:buNone/>
            </a:pPr>
            <a:r>
              <a:rPr lang="en-US" b="1" dirty="0"/>
              <a:t>At the end of this lesson you will be able to:</a:t>
            </a:r>
          </a:p>
          <a:p>
            <a:pPr lvl="0"/>
            <a:r>
              <a:rPr lang="en-US" sz="2800" dirty="0" smtClean="0"/>
              <a:t>explain </a:t>
            </a:r>
            <a:r>
              <a:rPr lang="en-US" sz="2800" dirty="0"/>
              <a:t>the key principles of targeting;</a:t>
            </a:r>
          </a:p>
          <a:p>
            <a:pPr lvl="0"/>
            <a:r>
              <a:rPr lang="en-US" sz="2800" dirty="0"/>
              <a:t>understand the steps of the targeting process; </a:t>
            </a:r>
          </a:p>
          <a:p>
            <a:pPr lvl="0"/>
            <a:r>
              <a:rPr lang="en-US" sz="2800" dirty="0"/>
              <a:t>understand the suitability of different targeting methods for given situations and target groups; and</a:t>
            </a:r>
          </a:p>
          <a:p>
            <a:pPr lvl="0"/>
            <a:r>
              <a:rPr lang="en-US" sz="2800" dirty="0"/>
              <a:t>recognize the costs and benefits of targeting.</a:t>
            </a:r>
          </a:p>
          <a:p>
            <a:pPr marL="0" indent="0">
              <a:buNone/>
            </a:pPr>
            <a:endParaRPr lang="en-US" dirty="0"/>
          </a:p>
        </p:txBody>
      </p:sp>
    </p:spTree>
    <p:extLst>
      <p:ext uri="{BB962C8B-B14F-4D97-AF65-F5344CB8AC3E}">
        <p14:creationId xmlns:p14="http://schemas.microsoft.com/office/powerpoint/2010/main" val="213815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990600"/>
            <a:ext cx="8229600" cy="4267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4789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fontScale="25000" lnSpcReduction="20000"/>
          </a:bodyPr>
          <a:lstStyle/>
          <a:p>
            <a:pPr marL="0" indent="0" algn="just">
              <a:buNone/>
            </a:pPr>
            <a:r>
              <a:rPr lang="en-US" sz="5600" b="1" u="sng" dirty="0"/>
              <a:t>Group targeting</a:t>
            </a:r>
          </a:p>
          <a:p>
            <a:pPr marL="0" indent="0" algn="just">
              <a:buNone/>
            </a:pPr>
            <a:r>
              <a:rPr lang="en-US" sz="5600" dirty="0"/>
              <a:t>Group targeting identifies sections of the population, usually within geographically targeted areas.</a:t>
            </a:r>
          </a:p>
          <a:p>
            <a:pPr marL="0" indent="0" algn="just">
              <a:buNone/>
            </a:pPr>
            <a:r>
              <a:rPr lang="en-US" sz="5600" dirty="0"/>
              <a:t>It relies on an analysis that these groups are particularly vulnerable or food-insecure in the given situation.  </a:t>
            </a:r>
          </a:p>
          <a:p>
            <a:pPr marL="0" indent="0" algn="just">
              <a:buNone/>
            </a:pPr>
            <a:r>
              <a:rPr lang="en-US" sz="5600" dirty="0"/>
              <a:t>Individual assessment of group members is not needed for this level of targeting – usually the groups are defined by observable characteristics (such as gender, age and disability) or agreed social categories (such as widows and orphans). </a:t>
            </a:r>
          </a:p>
          <a:p>
            <a:pPr marL="0" indent="0" algn="just">
              <a:buNone/>
            </a:pPr>
            <a:r>
              <a:rPr lang="en-US" sz="5600" dirty="0"/>
              <a:t>Livelihood groups may also be targeted (e.g. all weavers or fishers, or any other occupational group whose access to food and income has been disrupted). </a:t>
            </a:r>
          </a:p>
          <a:p>
            <a:pPr algn="just"/>
            <a:endParaRPr lang="en-US" sz="5600" dirty="0"/>
          </a:p>
          <a:p>
            <a:pPr algn="just"/>
            <a:endParaRPr lang="en-US" sz="5600" dirty="0"/>
          </a:p>
          <a:p>
            <a:pPr marL="0" indent="0" algn="just">
              <a:buNone/>
            </a:pPr>
            <a:r>
              <a:rPr lang="en-US" sz="5600" b="1" u="sng" dirty="0"/>
              <a:t>Household targeting</a:t>
            </a:r>
          </a:p>
          <a:p>
            <a:pPr marL="0" indent="0" algn="just">
              <a:buNone/>
            </a:pPr>
            <a:r>
              <a:rPr lang="en-US" sz="5600" dirty="0"/>
              <a:t>Household targeting takes the household as the smallest social and economic unit, and provides resources to be shared among household members.</a:t>
            </a:r>
          </a:p>
          <a:p>
            <a:pPr marL="0" indent="0" algn="just">
              <a:buNone/>
            </a:pPr>
            <a:r>
              <a:rPr lang="en-US" sz="5600" dirty="0"/>
              <a:t>Some form of assessment mechanism for each household is needed at this level. </a:t>
            </a:r>
          </a:p>
          <a:p>
            <a:pPr algn="just"/>
            <a:endParaRPr lang="en-US" sz="5600" dirty="0"/>
          </a:p>
          <a:p>
            <a:pPr marL="0" indent="0" algn="just">
              <a:buNone/>
            </a:pPr>
            <a:r>
              <a:rPr lang="en-US" sz="5600" dirty="0"/>
              <a:t>Beneficiary households may be identified by: </a:t>
            </a:r>
          </a:p>
          <a:p>
            <a:pPr marL="0" indent="0" algn="just">
              <a:buNone/>
            </a:pPr>
            <a:r>
              <a:rPr lang="en-US" sz="5600" dirty="0" smtClean="0"/>
              <a:t>•the </a:t>
            </a:r>
            <a:r>
              <a:rPr lang="en-US" sz="5600" dirty="0"/>
              <a:t>overall household situation (e.g. total household income or assets);</a:t>
            </a:r>
          </a:p>
          <a:p>
            <a:pPr marL="0" indent="0" algn="just">
              <a:buNone/>
            </a:pPr>
            <a:r>
              <a:rPr lang="en-US" sz="5600" dirty="0" smtClean="0"/>
              <a:t>•the </a:t>
            </a:r>
            <a:r>
              <a:rPr lang="en-US" sz="5600" dirty="0"/>
              <a:t>status of the household head (e.g. age, gender, health, occupation); or </a:t>
            </a:r>
          </a:p>
          <a:p>
            <a:pPr marL="0" indent="0" algn="just">
              <a:buNone/>
            </a:pPr>
            <a:r>
              <a:rPr lang="en-US" sz="5600" dirty="0" smtClean="0"/>
              <a:t>•the </a:t>
            </a:r>
            <a:r>
              <a:rPr lang="en-US" sz="5600" dirty="0"/>
              <a:t>presence in the household of a particular target group member (e.g. a malnourished child or a chronically ill adult).</a:t>
            </a:r>
          </a:p>
          <a:p>
            <a:pPr algn="just"/>
            <a:endParaRPr lang="en-US" sz="5600" dirty="0"/>
          </a:p>
          <a:p>
            <a:pPr marL="0" indent="0" algn="just">
              <a:buNone/>
            </a:pPr>
            <a:r>
              <a:rPr lang="en-US" sz="5600" dirty="0"/>
              <a:t>It is important to establish an agreed definition of “household” in the local context, without going into too much anthropological detail. </a:t>
            </a:r>
          </a:p>
          <a:p>
            <a:pPr marL="0" indent="0" algn="just">
              <a:buNone/>
            </a:pPr>
            <a:r>
              <a:rPr lang="en-US" sz="5600" dirty="0"/>
              <a:t>For example, the World Food </a:t>
            </a:r>
            <a:r>
              <a:rPr lang="en-US" sz="5600" dirty="0" err="1"/>
              <a:t>Programme</a:t>
            </a:r>
            <a:r>
              <a:rPr lang="en-US" sz="5600" dirty="0"/>
              <a:t> generally defines a household for food aid distribution purposes as a woman and the people she cooks for. This can be applied in most cultural contexts, even if it cuts across the actual social structures.   </a:t>
            </a:r>
          </a:p>
          <a:p>
            <a:pPr algn="just"/>
            <a:endParaRPr lang="en-US" sz="5600" dirty="0"/>
          </a:p>
          <a:p>
            <a:pPr marL="0" indent="0" algn="just">
              <a:buNone/>
            </a:pPr>
            <a:r>
              <a:rPr lang="en-US" sz="5600" b="1" u="sng" dirty="0"/>
              <a:t>Individual targeting</a:t>
            </a:r>
          </a:p>
          <a:p>
            <a:pPr marL="0" indent="0" algn="just">
              <a:buNone/>
            </a:pPr>
            <a:r>
              <a:rPr lang="en-US" sz="5600" dirty="0"/>
              <a:t>Individual targeting, in food security contexts,  is most often applied to nutritional and health </a:t>
            </a:r>
            <a:r>
              <a:rPr lang="en-US" sz="5600" dirty="0" err="1"/>
              <a:t>programmes</a:t>
            </a:r>
            <a:r>
              <a:rPr lang="en-US" sz="5600" dirty="0"/>
              <a:t> that screen beneficiaries through direct measurement (such as weight-for-height and other anthropometric indicators) or medical referral.</a:t>
            </a:r>
          </a:p>
          <a:p>
            <a:endParaRPr lang="en-US" dirty="0"/>
          </a:p>
        </p:txBody>
      </p:sp>
    </p:spTree>
    <p:extLst>
      <p:ext uri="{BB962C8B-B14F-4D97-AF65-F5344CB8AC3E}">
        <p14:creationId xmlns:p14="http://schemas.microsoft.com/office/powerpoint/2010/main" val="56034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a:t>Identifying target groups – choosing indicators</a:t>
            </a:r>
          </a:p>
        </p:txBody>
      </p:sp>
      <p:sp>
        <p:nvSpPr>
          <p:cNvPr id="3" name="Content Placeholder 2"/>
          <p:cNvSpPr>
            <a:spLocks noGrp="1"/>
          </p:cNvSpPr>
          <p:nvPr>
            <p:ph idx="1"/>
          </p:nvPr>
        </p:nvSpPr>
        <p:spPr>
          <a:xfrm>
            <a:off x="457200" y="1219200"/>
            <a:ext cx="8229600" cy="4906963"/>
          </a:xfrm>
        </p:spPr>
        <p:txBody>
          <a:bodyPr>
            <a:normAutofit lnSpcReduction="10000"/>
          </a:bodyPr>
          <a:lstStyle/>
          <a:p>
            <a:pPr algn="just"/>
            <a:r>
              <a:rPr lang="en-US" dirty="0"/>
              <a:t>Once the target group has been clearly defined, it is possible to derive indicators which will enable the </a:t>
            </a:r>
            <a:r>
              <a:rPr lang="en-US" dirty="0" err="1"/>
              <a:t>programme</a:t>
            </a:r>
            <a:r>
              <a:rPr lang="en-US" dirty="0"/>
              <a:t> implementers to decide that one person (or household, or area) is eligible while another is not. </a:t>
            </a:r>
          </a:p>
          <a:p>
            <a:pPr algn="just"/>
            <a:endParaRPr lang="en-US" dirty="0"/>
          </a:p>
          <a:p>
            <a:pPr algn="just"/>
            <a:r>
              <a:rPr lang="en-US" dirty="0"/>
              <a:t>The definition of the target group will logically suggest which kind of indicators are appropriate. </a:t>
            </a:r>
          </a:p>
        </p:txBody>
      </p:sp>
    </p:spTree>
    <p:extLst>
      <p:ext uri="{BB962C8B-B14F-4D97-AF65-F5344CB8AC3E}">
        <p14:creationId xmlns:p14="http://schemas.microsoft.com/office/powerpoint/2010/main" val="3387224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Table 2: Types of indicators</a:t>
            </a:r>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850798"/>
            <a:ext cx="8229600" cy="4024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7877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77500" lnSpcReduction="20000"/>
          </a:bodyPr>
          <a:lstStyle/>
          <a:p>
            <a:pPr algn="just"/>
            <a:r>
              <a:rPr lang="en-US" b="1" dirty="0"/>
              <a:t>Some targeting indicators are categorical </a:t>
            </a:r>
            <a:r>
              <a:rPr lang="en-US" dirty="0"/>
              <a:t>- that is, they are basically Yes / No questions. For example, a person’s gender is either male or female.  </a:t>
            </a:r>
          </a:p>
          <a:p>
            <a:pPr algn="just"/>
            <a:endParaRPr lang="en-US" dirty="0"/>
          </a:p>
          <a:p>
            <a:pPr algn="just"/>
            <a:r>
              <a:rPr lang="en-US" b="1" dirty="0"/>
              <a:t>Others are continuous </a:t>
            </a:r>
            <a:r>
              <a:rPr lang="en-US" dirty="0"/>
              <a:t>– that is, a whole range of values is possible. For example, income; weight; number of livestock owned; kg of grain produced; age. For continuous indicators, a threshold or cut-off point must be set before they can be applied as targeting criteria. </a:t>
            </a:r>
          </a:p>
          <a:p>
            <a:pPr algn="just"/>
            <a:endParaRPr lang="en-US" dirty="0"/>
          </a:p>
          <a:p>
            <a:pPr algn="just"/>
            <a:r>
              <a:rPr lang="en-US" dirty="0"/>
              <a:t>There are standardized thresholds for nutritional and age criteria. For other indicators, particularly socio-economic ones, the thresholds must be set according to the local context.</a:t>
            </a:r>
          </a:p>
          <a:p>
            <a:endParaRPr lang="en-US" dirty="0"/>
          </a:p>
        </p:txBody>
      </p:sp>
    </p:spTree>
    <p:extLst>
      <p:ext uri="{BB962C8B-B14F-4D97-AF65-F5344CB8AC3E}">
        <p14:creationId xmlns:p14="http://schemas.microsoft.com/office/powerpoint/2010/main" val="1309210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fontScale="32500" lnSpcReduction="20000"/>
          </a:bodyPr>
          <a:lstStyle/>
          <a:p>
            <a:pPr marL="0" indent="0" algn="just">
              <a:buNone/>
            </a:pPr>
            <a:r>
              <a:rPr lang="en-US" sz="5000" b="1" dirty="0"/>
              <a:t>Characteristics of good targeting indicators</a:t>
            </a:r>
          </a:p>
          <a:p>
            <a:pPr marL="0" indent="0" algn="just">
              <a:buNone/>
            </a:pPr>
            <a:r>
              <a:rPr lang="en-US" sz="4900" b="1" dirty="0"/>
              <a:t>Key considerations in selecting indicators </a:t>
            </a:r>
          </a:p>
          <a:p>
            <a:pPr marL="0" indent="0" algn="just">
              <a:buNone/>
            </a:pPr>
            <a:r>
              <a:rPr lang="en-US" sz="4900" dirty="0"/>
              <a:t>Two key considerations in selecting targeting indicators are validity and practicality.</a:t>
            </a:r>
          </a:p>
          <a:p>
            <a:pPr algn="just"/>
            <a:endParaRPr lang="en-US" sz="4900" dirty="0"/>
          </a:p>
          <a:p>
            <a:pPr marL="0" indent="0" algn="just">
              <a:buNone/>
            </a:pPr>
            <a:r>
              <a:rPr lang="en-US" sz="4900" b="1" dirty="0"/>
              <a:t>1) VALIDITY</a:t>
            </a:r>
          </a:p>
          <a:p>
            <a:pPr marL="0" indent="0" algn="just">
              <a:buNone/>
            </a:pPr>
            <a:r>
              <a:rPr lang="en-US" sz="4900" dirty="0"/>
              <a:t>Indicators must be strongly associated with the target group in the specific local context, so that they will identify the right people</a:t>
            </a:r>
            <a:r>
              <a:rPr lang="en-US" sz="4900" dirty="0" smtClean="0"/>
              <a:t>. For </a:t>
            </a:r>
            <a:r>
              <a:rPr lang="en-US" sz="4900" dirty="0"/>
              <a:t>example, gender may be suggested as an indicator for targeting poor and economically vulnerable households. This is valid in some contexts, where female-headed households are poorer and more vulnerable than their male </a:t>
            </a:r>
            <a:r>
              <a:rPr lang="en-US" sz="4900" dirty="0" err="1"/>
              <a:t>neighbours</a:t>
            </a:r>
            <a:r>
              <a:rPr lang="en-US" sz="4900" dirty="0"/>
              <a:t> – but in other contexts this is not true. Local analysis is always needed.</a:t>
            </a:r>
          </a:p>
          <a:p>
            <a:pPr algn="just"/>
            <a:endParaRPr lang="en-US" sz="4900" dirty="0"/>
          </a:p>
          <a:p>
            <a:pPr marL="0" indent="0" algn="just">
              <a:buNone/>
            </a:pPr>
            <a:r>
              <a:rPr lang="en-US" sz="4900" b="1" dirty="0"/>
              <a:t>2) PRACTICALITY</a:t>
            </a:r>
          </a:p>
          <a:p>
            <a:pPr marL="0" indent="0" algn="just">
              <a:buNone/>
            </a:pPr>
            <a:r>
              <a:rPr lang="en-US" sz="4900" dirty="0"/>
              <a:t>Always keep in mind how the suggested indicators will be applied. </a:t>
            </a:r>
          </a:p>
          <a:p>
            <a:pPr marL="0" indent="0" algn="just">
              <a:buNone/>
            </a:pPr>
            <a:r>
              <a:rPr lang="en-US" sz="4900" dirty="0"/>
              <a:t>Can they be measured or observed? Who by, and how? Do they need complex data collection and analysis (and if so, is the necessary time and capacity available)? </a:t>
            </a:r>
            <a:r>
              <a:rPr lang="en-US" sz="4900" dirty="0" smtClean="0"/>
              <a:t> These </a:t>
            </a:r>
            <a:r>
              <a:rPr lang="en-US" sz="4900" dirty="0"/>
              <a:t>questions go hand in hand with choosing targeting methods.</a:t>
            </a:r>
          </a:p>
          <a:p>
            <a:pPr marL="0" indent="0" algn="just">
              <a:buNone/>
            </a:pPr>
            <a:r>
              <a:rPr lang="en-US" sz="4900" dirty="0"/>
              <a:t>For example, household grain stocks may be a very valid indicator of short-term food security – but in many storage systems they are impossible to observe, and potential beneficiaries have a strong incentive to under-report them.</a:t>
            </a:r>
          </a:p>
          <a:p>
            <a:pPr algn="just"/>
            <a:endParaRPr lang="en-US" sz="4900" dirty="0"/>
          </a:p>
          <a:p>
            <a:pPr marL="0" indent="0" algn="just">
              <a:buNone/>
            </a:pPr>
            <a:r>
              <a:rPr lang="en-US" sz="4900" b="1" dirty="0"/>
              <a:t>Key qualities of indicators </a:t>
            </a:r>
          </a:p>
          <a:p>
            <a:pPr algn="just">
              <a:buFont typeface="Wingdings" pitchFamily="2" charset="2"/>
              <a:buChar char="Ø"/>
            </a:pPr>
            <a:r>
              <a:rPr lang="en-US" sz="4900" dirty="0" smtClean="0"/>
              <a:t>sensitive </a:t>
            </a:r>
            <a:r>
              <a:rPr lang="en-US" sz="4900" dirty="0"/>
              <a:t>(that is, they will always correctly identify a target group member);</a:t>
            </a:r>
          </a:p>
          <a:p>
            <a:pPr algn="just">
              <a:buFont typeface="Wingdings" pitchFamily="2" charset="2"/>
              <a:buChar char="Ø"/>
            </a:pPr>
            <a:r>
              <a:rPr lang="en-US" sz="4900" dirty="0"/>
              <a:t>specific (they will correctly exclude non-target group members); </a:t>
            </a:r>
          </a:p>
          <a:p>
            <a:pPr algn="just">
              <a:buFont typeface="Wingdings" pitchFamily="2" charset="2"/>
              <a:buChar char="Ø"/>
            </a:pPr>
            <a:r>
              <a:rPr lang="en-US" sz="4900" dirty="0"/>
              <a:t>feasible (given the time, resources and capacities available); </a:t>
            </a:r>
          </a:p>
          <a:p>
            <a:pPr algn="just">
              <a:buFont typeface="Wingdings" pitchFamily="2" charset="2"/>
              <a:buChar char="Ø"/>
            </a:pPr>
            <a:r>
              <a:rPr lang="en-US" sz="4900" dirty="0"/>
              <a:t>acceptable to the beneficiaries and their community; and</a:t>
            </a:r>
          </a:p>
          <a:p>
            <a:pPr algn="just">
              <a:buFont typeface="Wingdings" pitchFamily="2" charset="2"/>
              <a:buChar char="Ø"/>
            </a:pPr>
            <a:r>
              <a:rPr lang="en-US" sz="4900" dirty="0"/>
              <a:t>transparent or verifiable, so that targeting decisions can be checked and challenged by monitoring staff or community members. </a:t>
            </a:r>
          </a:p>
        </p:txBody>
      </p:sp>
    </p:spTree>
    <p:extLst>
      <p:ext uri="{BB962C8B-B14F-4D97-AF65-F5344CB8AC3E}">
        <p14:creationId xmlns:p14="http://schemas.microsoft.com/office/powerpoint/2010/main" val="4248184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2400" b="1" dirty="0"/>
              <a:t>Reaching target groups - methods of </a:t>
            </a:r>
            <a:r>
              <a:rPr lang="en-US" sz="2400" b="1" dirty="0" smtClean="0"/>
              <a:t>targeting: </a:t>
            </a:r>
            <a:endParaRPr lang="en-US" sz="2400" b="1" dirty="0"/>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pPr marL="0" indent="0" algn="just">
              <a:buNone/>
            </a:pPr>
            <a:r>
              <a:rPr lang="en-US" dirty="0"/>
              <a:t>The next questions are: How will our indicators be applied? How will we ensure that the assistance actually reaches the intended beneficiaries? </a:t>
            </a:r>
          </a:p>
          <a:p>
            <a:pPr algn="just"/>
            <a:endParaRPr lang="en-US" dirty="0"/>
          </a:p>
          <a:p>
            <a:pPr marL="0" indent="0" algn="just">
              <a:buNone/>
            </a:pPr>
            <a:r>
              <a:rPr lang="en-US" dirty="0"/>
              <a:t>Targeting methods can be broadly grouped according to who makes the decision to include or exclude people. Beneficiaries may be selected by:</a:t>
            </a:r>
          </a:p>
          <a:p>
            <a:pPr algn="just">
              <a:buFont typeface="Wingdings" pitchFamily="2" charset="2"/>
              <a:buChar char="Ø"/>
            </a:pPr>
            <a:r>
              <a:rPr lang="en-US" b="1" i="1" dirty="0" smtClean="0"/>
              <a:t>project </a:t>
            </a:r>
            <a:r>
              <a:rPr lang="en-US" b="1" i="1" dirty="0"/>
              <a:t>or government staff (administrative targeting); </a:t>
            </a:r>
          </a:p>
          <a:p>
            <a:pPr algn="just">
              <a:buFont typeface="Wingdings" pitchFamily="2" charset="2"/>
              <a:buChar char="Ø"/>
            </a:pPr>
            <a:r>
              <a:rPr lang="en-US" b="1" i="1" dirty="0" smtClean="0"/>
              <a:t>their </a:t>
            </a:r>
            <a:r>
              <a:rPr lang="en-US" b="1" i="1" dirty="0"/>
              <a:t>own neighbors or representatives (community-based targeting);</a:t>
            </a:r>
          </a:p>
          <a:p>
            <a:pPr algn="just">
              <a:buFont typeface="Wingdings" pitchFamily="2" charset="2"/>
              <a:buChar char="Ø"/>
            </a:pPr>
            <a:r>
              <a:rPr lang="en-US" b="1" i="1" dirty="0" smtClean="0"/>
              <a:t>their </a:t>
            </a:r>
            <a:r>
              <a:rPr lang="en-US" b="1" i="1" dirty="0"/>
              <a:t>own choice (self-targeting); or</a:t>
            </a:r>
          </a:p>
          <a:p>
            <a:pPr algn="just">
              <a:buFont typeface="Wingdings" pitchFamily="2" charset="2"/>
              <a:buChar char="Ø"/>
            </a:pPr>
            <a:r>
              <a:rPr lang="en-US" b="1" i="1" dirty="0" smtClean="0"/>
              <a:t>market </a:t>
            </a:r>
            <a:r>
              <a:rPr lang="en-US" b="1" i="1" dirty="0"/>
              <a:t>conditions (market-based targeting).</a:t>
            </a:r>
          </a:p>
          <a:p>
            <a:pPr algn="just"/>
            <a:endParaRPr lang="en-US" dirty="0"/>
          </a:p>
          <a:p>
            <a:pPr algn="just"/>
            <a:r>
              <a:rPr lang="en-US" dirty="0"/>
              <a:t>Many successful </a:t>
            </a:r>
            <a:r>
              <a:rPr lang="en-US" dirty="0" err="1"/>
              <a:t>programmes</a:t>
            </a:r>
            <a:r>
              <a:rPr lang="en-US" dirty="0"/>
              <a:t> use more than one of these targeting methods.</a:t>
            </a:r>
          </a:p>
          <a:p>
            <a:pPr algn="just"/>
            <a:r>
              <a:rPr lang="en-US" dirty="0"/>
              <a:t>Let’s have a look at these methods...</a:t>
            </a:r>
          </a:p>
          <a:p>
            <a:endParaRPr lang="en-US" dirty="0"/>
          </a:p>
        </p:txBody>
      </p:sp>
    </p:spTree>
    <p:extLst>
      <p:ext uri="{BB962C8B-B14F-4D97-AF65-F5344CB8AC3E}">
        <p14:creationId xmlns:p14="http://schemas.microsoft.com/office/powerpoint/2010/main" val="2026173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40000" lnSpcReduction="20000"/>
          </a:bodyPr>
          <a:lstStyle/>
          <a:p>
            <a:pPr algn="just"/>
            <a:r>
              <a:rPr lang="en-US" sz="3500" b="1" u="sng" dirty="0"/>
              <a:t>Administrative targeting</a:t>
            </a:r>
          </a:p>
          <a:p>
            <a:pPr marL="0" indent="0" algn="just">
              <a:buNone/>
            </a:pPr>
            <a:r>
              <a:rPr lang="en-US" sz="3500" dirty="0"/>
              <a:t>In administrative targeting, beneficiaries are selected by outsiders (such as project managers or government officials), using objective, measurable and standardized criteria.</a:t>
            </a:r>
          </a:p>
          <a:p>
            <a:pPr algn="just"/>
            <a:endParaRPr lang="en-US" sz="3500" dirty="0"/>
          </a:p>
          <a:p>
            <a:pPr marL="0" indent="0" algn="just">
              <a:buNone/>
            </a:pPr>
            <a:r>
              <a:rPr lang="en-US" sz="3500" dirty="0"/>
              <a:t>Administrative targeting generally requires systematic collection, analysis and recording of targeting data. This is the type of approach used in means-tested welfare systems in developed countries. </a:t>
            </a:r>
          </a:p>
          <a:p>
            <a:pPr marL="0" indent="0" algn="just">
              <a:buNone/>
            </a:pPr>
            <a:r>
              <a:rPr lang="en-US" sz="3500" dirty="0"/>
              <a:t>At the household and individual level, administrative targeting could involve a detailed household survey. Alternatively it could use quicker procedures such as project staff visually assessing household assets, or measuring the weight and height of children.</a:t>
            </a:r>
          </a:p>
          <a:p>
            <a:pPr marL="0" indent="0" algn="just">
              <a:buNone/>
            </a:pPr>
            <a:r>
              <a:rPr lang="en-US" sz="3500" dirty="0"/>
              <a:t>In situations where capacity is weak, or information systems are absent, administrative targeting may not be feasible for socio-economic targeting at household or individual level. However, most targeting by nutritional indicators and all geographical targeting is carried out by professionals and comes under administrative targeting.</a:t>
            </a:r>
          </a:p>
          <a:p>
            <a:pPr marL="0" indent="0" algn="just">
              <a:buNone/>
            </a:pPr>
            <a:r>
              <a:rPr lang="en-US" sz="3500" dirty="0"/>
              <a:t>Let’s have a look at these methods...</a:t>
            </a:r>
          </a:p>
          <a:p>
            <a:pPr algn="just"/>
            <a:endParaRPr lang="en-US" sz="3500" dirty="0"/>
          </a:p>
          <a:p>
            <a:pPr algn="just"/>
            <a:r>
              <a:rPr lang="en-US" sz="3500" b="1" u="sng" dirty="0"/>
              <a:t>Community-based targeting</a:t>
            </a:r>
          </a:p>
          <a:p>
            <a:pPr marL="0" indent="0" algn="just">
              <a:buNone/>
            </a:pPr>
            <a:r>
              <a:rPr lang="en-US" sz="3500" dirty="0"/>
              <a:t>In community-based targeting, beneficiary households or individuals are selected by members of the community. </a:t>
            </a:r>
          </a:p>
          <a:p>
            <a:pPr marL="0" indent="0" algn="just">
              <a:buNone/>
            </a:pPr>
            <a:r>
              <a:rPr lang="en-US" sz="3500" dirty="0"/>
              <a:t>Targeting decisions may be made by established leaders, by specially elected committees, or by the whole community in an open meeting. </a:t>
            </a:r>
          </a:p>
          <a:p>
            <a:pPr algn="just"/>
            <a:endParaRPr lang="en-US" sz="3500" dirty="0"/>
          </a:p>
          <a:p>
            <a:pPr marL="0" indent="0" algn="just">
              <a:buNone/>
            </a:pPr>
            <a:r>
              <a:rPr lang="en-US" sz="3500" dirty="0"/>
              <a:t>Community-based targeting is widely used in both development and relief </a:t>
            </a:r>
            <a:r>
              <a:rPr lang="en-US" sz="3500" dirty="0" err="1"/>
              <a:t>programmes</a:t>
            </a:r>
            <a:r>
              <a:rPr lang="en-US" sz="3500" dirty="0"/>
              <a:t>. It is particularly favored where administrative capacity is limited, or where community empowerment and capacity-building are among the </a:t>
            </a:r>
            <a:r>
              <a:rPr lang="en-US" sz="3500" dirty="0" err="1"/>
              <a:t>programme’s</a:t>
            </a:r>
            <a:r>
              <a:rPr lang="en-US" sz="3500" dirty="0"/>
              <a:t> objectives. Some agencies use community-based targeting as a matter of policy. </a:t>
            </a:r>
          </a:p>
          <a:p>
            <a:pPr marL="0" indent="0" algn="just">
              <a:buNone/>
            </a:pPr>
            <a:r>
              <a:rPr lang="en-US" sz="3500" dirty="0"/>
              <a:t>Procedures and institutional forms for community-based targeting vary widely, depending on local culture, social and political structures, and the degree of involvement by relief and development agencies. </a:t>
            </a:r>
          </a:p>
          <a:p>
            <a:pPr marL="0" indent="0" algn="just">
              <a:buNone/>
            </a:pPr>
            <a:r>
              <a:rPr lang="en-US" sz="3500" dirty="0"/>
              <a:t>Indicators may be set by agency staff or by the community. Actual selection of the beneficiaries is done by the community, therefore data collection and analysis are not needed. </a:t>
            </a:r>
          </a:p>
          <a:p>
            <a:pPr marL="0" indent="0" algn="just">
              <a:buNone/>
            </a:pPr>
            <a:r>
              <a:rPr lang="en-US" sz="3500" dirty="0"/>
              <a:t>Participatory methods such as wealth-ranking are sometimes used as a basis for community targeting decisions.</a:t>
            </a:r>
          </a:p>
          <a:p>
            <a:endParaRPr lang="en-US" dirty="0"/>
          </a:p>
        </p:txBody>
      </p:sp>
    </p:spTree>
    <p:extLst>
      <p:ext uri="{BB962C8B-B14F-4D97-AF65-F5344CB8AC3E}">
        <p14:creationId xmlns:p14="http://schemas.microsoft.com/office/powerpoint/2010/main" val="3171008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55000" lnSpcReduction="20000"/>
          </a:bodyPr>
          <a:lstStyle/>
          <a:p>
            <a:pPr marL="0" indent="0">
              <a:buNone/>
            </a:pPr>
            <a:r>
              <a:rPr lang="en-US" b="1" dirty="0" smtClean="0"/>
              <a:t>Self-targeting:</a:t>
            </a:r>
            <a:endParaRPr lang="en-US" b="1" dirty="0"/>
          </a:p>
          <a:p>
            <a:pPr marL="0" indent="0" algn="just">
              <a:buNone/>
            </a:pPr>
            <a:r>
              <a:rPr lang="en-US" dirty="0"/>
              <a:t>In self-targeting, the beneficiaries themselves decide whether or not to participate in a </a:t>
            </a:r>
            <a:r>
              <a:rPr lang="en-US" dirty="0" err="1"/>
              <a:t>programme</a:t>
            </a:r>
            <a:r>
              <a:rPr lang="en-US" dirty="0"/>
              <a:t>, depending on the benefits offered and the costs involved.</a:t>
            </a:r>
          </a:p>
          <a:p>
            <a:pPr algn="just"/>
            <a:endParaRPr lang="en-US" dirty="0"/>
          </a:p>
          <a:p>
            <a:pPr marL="0" indent="0" algn="just">
              <a:buNone/>
            </a:pPr>
            <a:r>
              <a:rPr lang="en-US" dirty="0"/>
              <a:t>Designing a </a:t>
            </a:r>
            <a:r>
              <a:rPr lang="en-US" dirty="0" err="1"/>
              <a:t>programme</a:t>
            </a:r>
            <a:r>
              <a:rPr lang="en-US" dirty="0"/>
              <a:t> so that the intended target-group will participate, while non-targeted people choose not to, needs careful analysis to set the right costs and benefits. </a:t>
            </a:r>
          </a:p>
          <a:p>
            <a:pPr marL="0" indent="0" algn="just">
              <a:buNone/>
            </a:pPr>
            <a:r>
              <a:rPr lang="en-US" dirty="0"/>
              <a:t>Benefits for participants include the monetary value and status of the food or other assistance offered.</a:t>
            </a:r>
          </a:p>
          <a:p>
            <a:pPr marL="0" indent="0" algn="just">
              <a:buNone/>
            </a:pPr>
            <a:r>
              <a:rPr lang="en-US" dirty="0"/>
              <a:t>Sometimes an “inferior” commodity is offered that the better-off will not want. </a:t>
            </a:r>
          </a:p>
          <a:p>
            <a:pPr marL="0" indent="0" algn="just">
              <a:buNone/>
            </a:pPr>
            <a:r>
              <a:rPr lang="en-US" dirty="0"/>
              <a:t>In employment </a:t>
            </a:r>
            <a:r>
              <a:rPr lang="en-US" dirty="0" err="1"/>
              <a:t>programmes</a:t>
            </a:r>
            <a:r>
              <a:rPr lang="en-US" dirty="0"/>
              <a:t> such as food-for-work or cash-for-work, the rate of payment should be set low enough that anyone who can earn more elsewhere, or who values their leisure-time more highly than the payment offered, will choose not to </a:t>
            </a:r>
            <a:r>
              <a:rPr lang="en-US" dirty="0" smtClean="0"/>
              <a:t>participate.</a:t>
            </a:r>
            <a:endParaRPr lang="en-US" dirty="0"/>
          </a:p>
          <a:p>
            <a:pPr algn="just"/>
            <a:endParaRPr lang="en-US" dirty="0"/>
          </a:p>
          <a:p>
            <a:pPr marL="0" indent="0" algn="just">
              <a:buNone/>
            </a:pPr>
            <a:r>
              <a:rPr lang="en-US" dirty="0"/>
              <a:t>On the cost side, the main self-targeting factors are the time and effort required from beneficiaries (working, travelling or waiting), and the social stigma of receiving targeted assistance. </a:t>
            </a:r>
          </a:p>
          <a:p>
            <a:pPr marL="0" indent="0" algn="just">
              <a:buNone/>
            </a:pPr>
            <a:r>
              <a:rPr lang="en-US" dirty="0"/>
              <a:t>For example, in some societies manual </a:t>
            </a:r>
            <a:r>
              <a:rPr lang="en-US" dirty="0" err="1"/>
              <a:t>labour</a:t>
            </a:r>
            <a:r>
              <a:rPr lang="en-US" dirty="0"/>
              <a:t>, wages in food or being identified as a ‘charity case’ are considered shameful. These factors discourage people from applying for aid unless they really need it. However, most relief and development agencies find it unethical to use stigma as a deliberate targeting factor.</a:t>
            </a:r>
          </a:p>
          <a:p>
            <a:endParaRPr lang="en-US" dirty="0"/>
          </a:p>
        </p:txBody>
      </p:sp>
    </p:spTree>
    <p:extLst>
      <p:ext uri="{BB962C8B-B14F-4D97-AF65-F5344CB8AC3E}">
        <p14:creationId xmlns:p14="http://schemas.microsoft.com/office/powerpoint/2010/main" val="1807805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47500" lnSpcReduction="20000"/>
          </a:bodyPr>
          <a:lstStyle/>
          <a:p>
            <a:pPr marL="0" indent="0" algn="just">
              <a:buNone/>
            </a:pPr>
            <a:r>
              <a:rPr lang="en-US" b="1" u="sng" dirty="0"/>
              <a:t>Market-based targeting</a:t>
            </a:r>
          </a:p>
          <a:p>
            <a:pPr marL="0" indent="0" algn="just">
              <a:buNone/>
            </a:pPr>
            <a:r>
              <a:rPr lang="en-US" dirty="0"/>
              <a:t>In market-based targeting, there is no direct selection of beneficiaries.</a:t>
            </a:r>
          </a:p>
          <a:p>
            <a:pPr marL="0" indent="0" algn="just">
              <a:buNone/>
            </a:pPr>
            <a:r>
              <a:rPr lang="en-US" dirty="0"/>
              <a:t>Instead, interventions are made in the market to influence the supply or demand of the food that the target group buy, or the commodities they sell. </a:t>
            </a:r>
          </a:p>
          <a:p>
            <a:pPr algn="just"/>
            <a:endParaRPr lang="en-US" dirty="0"/>
          </a:p>
          <a:p>
            <a:pPr marL="0" indent="0" algn="just">
              <a:buNone/>
            </a:pPr>
            <a:r>
              <a:rPr lang="en-US" dirty="0"/>
              <a:t>Like self-targeting, market-based targeting relies on good analysis of the market situation of the intended target group. </a:t>
            </a:r>
          </a:p>
          <a:p>
            <a:pPr algn="just"/>
            <a:endParaRPr lang="en-US" dirty="0"/>
          </a:p>
          <a:p>
            <a:pPr marL="0" indent="0" algn="just">
              <a:buNone/>
            </a:pPr>
            <a:r>
              <a:rPr lang="en-US" b="1" dirty="0"/>
              <a:t>Examples of market targeting are: </a:t>
            </a:r>
          </a:p>
          <a:p>
            <a:pPr algn="just">
              <a:buFont typeface="Wingdings" pitchFamily="2" charset="2"/>
              <a:buChar char="Ø"/>
            </a:pPr>
            <a:r>
              <a:rPr lang="en-US" dirty="0"/>
              <a:t>releasing grain stocks onto markets in targeted areas (to increase the supply and therefore bring down or stabilize the price); </a:t>
            </a:r>
          </a:p>
          <a:p>
            <a:pPr algn="just">
              <a:buFont typeface="Wingdings" pitchFamily="2" charset="2"/>
              <a:buChar char="Ø"/>
            </a:pPr>
            <a:r>
              <a:rPr lang="en-US" dirty="0"/>
              <a:t>purchasing livestock during a food crisis (to provide income to livestock owners, and to keep up the price of their main asset); and</a:t>
            </a:r>
          </a:p>
          <a:p>
            <a:pPr algn="just">
              <a:buFont typeface="Wingdings" pitchFamily="2" charset="2"/>
              <a:buChar char="Ø"/>
            </a:pPr>
            <a:r>
              <a:rPr lang="en-US" dirty="0"/>
              <a:t>subsidizing or controlling the price of selected staple foods eaten mainly by the poor.</a:t>
            </a:r>
          </a:p>
          <a:p>
            <a:pPr algn="just"/>
            <a:endParaRPr lang="en-US" dirty="0"/>
          </a:p>
          <a:p>
            <a:pPr algn="just"/>
            <a:endParaRPr lang="en-US" dirty="0"/>
          </a:p>
          <a:p>
            <a:pPr marL="0" indent="0" algn="just">
              <a:buNone/>
            </a:pPr>
            <a:r>
              <a:rPr lang="en-US" b="1" u="sng" dirty="0"/>
              <a:t>A further type of targeting method often used in food security contexts is institutional targeting. </a:t>
            </a:r>
          </a:p>
          <a:p>
            <a:pPr marL="0" indent="0" algn="just">
              <a:buNone/>
            </a:pPr>
            <a:r>
              <a:rPr lang="en-US" dirty="0"/>
              <a:t>In this approach, beneficiaries are identified as those attending or resident in schools, hospitals, clinics or orphanages. </a:t>
            </a:r>
          </a:p>
          <a:p>
            <a:pPr marL="0" indent="0" algn="just">
              <a:buNone/>
            </a:pPr>
            <a:r>
              <a:rPr lang="en-US" dirty="0"/>
              <a:t>Obviously, the targeting effect of this method depends entirely on who attends those particular institutions, in the local </a:t>
            </a:r>
            <a:r>
              <a:rPr lang="en-US" dirty="0" smtClean="0"/>
              <a:t>context. For </a:t>
            </a:r>
            <a:r>
              <a:rPr lang="en-US" dirty="0"/>
              <a:t>example, children attending school in food-insecure areas are often a small minority of their age group, and relatively privileged. This is not always the case – local information is needed</a:t>
            </a:r>
            <a:r>
              <a:rPr lang="en-US" dirty="0" smtClean="0"/>
              <a:t>.</a:t>
            </a:r>
          </a:p>
          <a:p>
            <a:pPr algn="just"/>
            <a:endParaRPr lang="en-US" dirty="0"/>
          </a:p>
          <a:p>
            <a:pPr marL="0" indent="0" algn="just">
              <a:buNone/>
            </a:pPr>
            <a:r>
              <a:rPr lang="en-US" b="1" dirty="0" smtClean="0"/>
              <a:t>Read more : Pluses </a:t>
            </a:r>
            <a:r>
              <a:rPr lang="en-US" b="1" dirty="0"/>
              <a:t>and minuses of different targeting </a:t>
            </a:r>
            <a:r>
              <a:rPr lang="en-US" b="1" dirty="0" smtClean="0"/>
              <a:t>methods(Annex 1)</a:t>
            </a:r>
          </a:p>
          <a:p>
            <a:endParaRPr lang="en-US" dirty="0"/>
          </a:p>
        </p:txBody>
      </p:sp>
    </p:spTree>
    <p:extLst>
      <p:ext uri="{BB962C8B-B14F-4D97-AF65-F5344CB8AC3E}">
        <p14:creationId xmlns:p14="http://schemas.microsoft.com/office/powerpoint/2010/main" val="1285834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a:xfrm>
            <a:off x="457200" y="1219200"/>
            <a:ext cx="8229600" cy="5181600"/>
          </a:xfrm>
        </p:spPr>
        <p:txBody>
          <a:bodyPr>
            <a:normAutofit fontScale="85000" lnSpcReduction="20000"/>
          </a:bodyPr>
          <a:lstStyle/>
          <a:p>
            <a:pPr algn="just"/>
            <a:r>
              <a:rPr lang="en-US" sz="3800" dirty="0"/>
              <a:t>Basically, targeting is the practical process of defining, identifying and reaching the intended recipients of assistance. This involves a whole string of decisions and actions that determine who gets what from a food security </a:t>
            </a:r>
            <a:r>
              <a:rPr lang="en-US" sz="3800" dirty="0" err="1"/>
              <a:t>programme</a:t>
            </a:r>
            <a:r>
              <a:rPr lang="en-US" sz="3800" dirty="0"/>
              <a:t> or emergency distribution.</a:t>
            </a:r>
          </a:p>
          <a:p>
            <a:pPr algn="just"/>
            <a:endParaRPr lang="en-US" sz="3800" dirty="0"/>
          </a:p>
          <a:p>
            <a:pPr algn="just"/>
            <a:r>
              <a:rPr lang="en-US" sz="3800" dirty="0"/>
              <a:t>The aim of targeting is to allocate and concentrate resources on selected population groups, in order to achieve the best possible food security outcomes from a given </a:t>
            </a:r>
            <a:r>
              <a:rPr lang="en-US" sz="3800" dirty="0" err="1"/>
              <a:t>programme</a:t>
            </a:r>
            <a:r>
              <a:rPr lang="en-US" sz="3800" dirty="0"/>
              <a:t> or project</a:t>
            </a:r>
          </a:p>
          <a:p>
            <a:endParaRPr lang="en-US" dirty="0"/>
          </a:p>
        </p:txBody>
      </p:sp>
    </p:spTree>
    <p:extLst>
      <p:ext uri="{BB962C8B-B14F-4D97-AF65-F5344CB8AC3E}">
        <p14:creationId xmlns:p14="http://schemas.microsoft.com/office/powerpoint/2010/main" val="1223059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t>The political economy of targeting</a:t>
            </a:r>
          </a:p>
        </p:txBody>
      </p:sp>
      <p:sp>
        <p:nvSpPr>
          <p:cNvPr id="3" name="Content Placeholder 2"/>
          <p:cNvSpPr>
            <a:spLocks noGrp="1"/>
          </p:cNvSpPr>
          <p:nvPr>
            <p:ph idx="1"/>
          </p:nvPr>
        </p:nvSpPr>
        <p:spPr>
          <a:xfrm>
            <a:off x="457200" y="990600"/>
            <a:ext cx="8229600" cy="5715000"/>
          </a:xfrm>
        </p:spPr>
        <p:txBody>
          <a:bodyPr>
            <a:normAutofit fontScale="47500" lnSpcReduction="20000"/>
          </a:bodyPr>
          <a:lstStyle/>
          <a:p>
            <a:pPr marL="0" indent="0" algn="just">
              <a:buNone/>
            </a:pPr>
            <a:r>
              <a:rPr lang="en-US" sz="3400" dirty="0" smtClean="0"/>
              <a:t>To </a:t>
            </a:r>
            <a:r>
              <a:rPr lang="en-US" sz="3400" dirty="0"/>
              <a:t>be successful, a targeting system must take account of the existing governance and power structures in beneficiary countries and communities.  </a:t>
            </a:r>
            <a:r>
              <a:rPr lang="en-US" sz="3400" dirty="0" smtClean="0"/>
              <a:t>If </a:t>
            </a:r>
            <a:r>
              <a:rPr lang="en-US" sz="3400" dirty="0"/>
              <a:t>this aspect is ignored, there may be </a:t>
            </a:r>
            <a:r>
              <a:rPr lang="en-US" sz="3400" b="1" dirty="0"/>
              <a:t>unnecessary conflict or high levels of “leakage”– </a:t>
            </a:r>
            <a:r>
              <a:rPr lang="en-US" sz="3400" dirty="0"/>
              <a:t>that is, benefits may go to the powerful and their </a:t>
            </a:r>
            <a:r>
              <a:rPr lang="en-US" sz="3400" dirty="0" err="1"/>
              <a:t>favoured</a:t>
            </a:r>
            <a:r>
              <a:rPr lang="en-US" sz="3400" dirty="0"/>
              <a:t> groups instead of the needy. </a:t>
            </a:r>
          </a:p>
          <a:p>
            <a:pPr marL="0" indent="0" algn="just">
              <a:buNone/>
            </a:pPr>
            <a:endParaRPr lang="en-US" sz="3400" dirty="0"/>
          </a:p>
          <a:p>
            <a:pPr marL="0" indent="0" algn="just">
              <a:buNone/>
            </a:pPr>
            <a:r>
              <a:rPr lang="en-US" sz="3400" dirty="0"/>
              <a:t>Information systems can contribute to effective targeting design by </a:t>
            </a:r>
            <a:r>
              <a:rPr lang="en-US" sz="3400" dirty="0" err="1"/>
              <a:t>analysing</a:t>
            </a:r>
            <a:r>
              <a:rPr lang="en-US" sz="3400" dirty="0"/>
              <a:t> the social and political context, i.e. the power structures and interest groups involved in targeting, during vulnerability and needs assessments.</a:t>
            </a:r>
          </a:p>
          <a:p>
            <a:pPr marL="0" indent="0" algn="just">
              <a:buNone/>
            </a:pPr>
            <a:r>
              <a:rPr lang="en-US" sz="3400" dirty="0"/>
              <a:t> </a:t>
            </a:r>
            <a:r>
              <a:rPr lang="en-US" sz="3400" dirty="0" smtClean="0"/>
              <a:t>Two </a:t>
            </a:r>
            <a:r>
              <a:rPr lang="en-US" sz="3400" dirty="0"/>
              <a:t>sets of questions should be asked, about:</a:t>
            </a:r>
          </a:p>
          <a:p>
            <a:pPr marL="0" indent="0" algn="just">
              <a:buNone/>
            </a:pPr>
            <a:r>
              <a:rPr lang="en-US" sz="3400" b="1" dirty="0" smtClean="0"/>
              <a:t>The </a:t>
            </a:r>
            <a:r>
              <a:rPr lang="en-US" sz="3400" b="1" dirty="0"/>
              <a:t>existing social </a:t>
            </a:r>
            <a:r>
              <a:rPr lang="en-US" sz="3400" b="1" dirty="0" err="1"/>
              <a:t>organisation</a:t>
            </a:r>
            <a:r>
              <a:rPr lang="en-US" sz="3400" b="1" dirty="0"/>
              <a:t> and power structures </a:t>
            </a:r>
          </a:p>
          <a:p>
            <a:pPr algn="just">
              <a:buFont typeface="Wingdings" pitchFamily="2" charset="2"/>
              <a:buChar char="Ø"/>
            </a:pPr>
            <a:r>
              <a:rPr lang="en-US" sz="3400" b="1" i="1" dirty="0"/>
              <a:t>How are decisions made in this community, and who by? </a:t>
            </a:r>
          </a:p>
          <a:p>
            <a:pPr algn="just">
              <a:buFont typeface="Wingdings" pitchFamily="2" charset="2"/>
              <a:buChar char="Ø"/>
            </a:pPr>
            <a:r>
              <a:rPr lang="en-US" sz="3400" b="1" i="1" dirty="0"/>
              <a:t>What is the capacity of local government or community institutions, and who do they represent? </a:t>
            </a:r>
          </a:p>
          <a:p>
            <a:pPr algn="just">
              <a:buFont typeface="Wingdings" pitchFamily="2" charset="2"/>
              <a:buChar char="Ø"/>
            </a:pPr>
            <a:r>
              <a:rPr lang="en-US" sz="3400" b="1" i="1" dirty="0"/>
              <a:t>Do they have experience of targeting? </a:t>
            </a:r>
          </a:p>
          <a:p>
            <a:pPr algn="just">
              <a:buFont typeface="Wingdings" pitchFamily="2" charset="2"/>
              <a:buChar char="Ø"/>
            </a:pPr>
            <a:r>
              <a:rPr lang="en-US" sz="3400" b="1" i="1" dirty="0"/>
              <a:t>How successful was this experience? </a:t>
            </a:r>
          </a:p>
          <a:p>
            <a:pPr algn="just">
              <a:buFont typeface="Wingdings" pitchFamily="2" charset="2"/>
              <a:buChar char="Ø"/>
            </a:pPr>
            <a:r>
              <a:rPr lang="en-US" sz="3400" b="1" i="1" dirty="0"/>
              <a:t>Do the suggested target group definitions fit with local social structures? </a:t>
            </a:r>
          </a:p>
          <a:p>
            <a:pPr algn="just"/>
            <a:endParaRPr lang="en-US" sz="3400" dirty="0"/>
          </a:p>
          <a:p>
            <a:pPr algn="just"/>
            <a:r>
              <a:rPr lang="en-US" sz="3400" b="1" dirty="0"/>
              <a:t>The “political capital” of target groups</a:t>
            </a:r>
          </a:p>
          <a:p>
            <a:pPr marL="0" indent="0" algn="just">
              <a:buNone/>
            </a:pPr>
            <a:r>
              <a:rPr lang="en-US" sz="3400" dirty="0"/>
              <a:t>What is the position of the intended target groups, in terms of social hierarchy and power structures? </a:t>
            </a:r>
          </a:p>
          <a:p>
            <a:pPr marL="0" indent="0" algn="just">
              <a:buNone/>
            </a:pPr>
            <a:r>
              <a:rPr lang="en-US" sz="3400" dirty="0"/>
              <a:t>Do they have any voice in local decision-making? Are they </a:t>
            </a:r>
            <a:r>
              <a:rPr lang="en-US" sz="3400" dirty="0" err="1"/>
              <a:t>marginalised</a:t>
            </a:r>
            <a:r>
              <a:rPr lang="en-US" sz="3400" dirty="0"/>
              <a:t>? </a:t>
            </a:r>
          </a:p>
          <a:p>
            <a:pPr marL="0" indent="0" algn="just">
              <a:buNone/>
            </a:pPr>
            <a:r>
              <a:rPr lang="en-US" sz="3400" dirty="0"/>
              <a:t>Are they regarded by local decision-makers as full members of the community and entitled to assistance? </a:t>
            </a:r>
            <a:r>
              <a:rPr lang="en-US" sz="3400" b="1" i="1" dirty="0" smtClean="0"/>
              <a:t>Gender</a:t>
            </a:r>
            <a:r>
              <a:rPr lang="en-US" sz="3400" b="1" i="1" dirty="0"/>
              <a:t>, ethnicity, health status, occupation and displacement </a:t>
            </a:r>
            <a:r>
              <a:rPr lang="en-US" sz="3400" dirty="0"/>
              <a:t>are examples of factors that can make target group members </a:t>
            </a:r>
            <a:r>
              <a:rPr lang="en-US" sz="3400" dirty="0" err="1"/>
              <a:t>marginalised</a:t>
            </a:r>
            <a:r>
              <a:rPr lang="en-US" sz="3400" dirty="0"/>
              <a:t> or disadvantaged. </a:t>
            </a:r>
          </a:p>
          <a:p>
            <a:endParaRPr lang="en-US" dirty="0"/>
          </a:p>
        </p:txBody>
      </p:sp>
    </p:spTree>
    <p:extLst>
      <p:ext uri="{BB962C8B-B14F-4D97-AF65-F5344CB8AC3E}">
        <p14:creationId xmlns:p14="http://schemas.microsoft.com/office/powerpoint/2010/main" val="1441843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4495800"/>
          </a:xfrm>
        </p:spPr>
        <p:txBody>
          <a:bodyPr>
            <a:normAutofit/>
          </a:bodyPr>
          <a:lstStyle/>
          <a:p>
            <a:pPr algn="just"/>
            <a:r>
              <a:rPr lang="en-US" sz="2000" dirty="0"/>
              <a:t>Compromises must sometimes be made between the technically ideal targeting solution and political realities. For example, with geographical targeting it is often difficult for governments to completely exclude some administrative units while providing resources to others. It is better to have a “good enough” workable targeting system than a perfect one that cannot be implemented. </a:t>
            </a:r>
          </a:p>
          <a:p>
            <a:pPr algn="just"/>
            <a:r>
              <a:rPr lang="en-US" sz="2000" dirty="0"/>
              <a:t>During implementation and monitoring, “political” factors continue to be important in terms of understanding how selection processes are actually working. Transparency and accountability should be built into the design of targeting systems. </a:t>
            </a:r>
          </a:p>
          <a:p>
            <a:endParaRPr lang="en-US" dirty="0"/>
          </a:p>
        </p:txBody>
      </p:sp>
      <p:sp>
        <p:nvSpPr>
          <p:cNvPr id="4" name="Rectangle 3"/>
          <p:cNvSpPr/>
          <p:nvPr/>
        </p:nvSpPr>
        <p:spPr>
          <a:xfrm>
            <a:off x="457200" y="152400"/>
            <a:ext cx="7924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b="1" dirty="0"/>
              <a:t>Definition of “political capital”</a:t>
            </a:r>
          </a:p>
          <a:p>
            <a:pPr algn="just"/>
            <a:r>
              <a:rPr lang="en-US" sz="1400" b="1" dirty="0"/>
              <a:t>"Emergency livelihood frameworks have added a sixth asset - political assets or capital. This can be most easily interpreted as proximity to power, which in many emergency and non-emergency contexts can be the main determinant of vulnerability to food and income insecurity. In many internal conflicts, people’s vulnerability is linked to their political status, and traditional minority or </a:t>
            </a:r>
            <a:r>
              <a:rPr lang="en-US" sz="1400" b="1" dirty="0" err="1"/>
              <a:t>marginalised</a:t>
            </a:r>
            <a:r>
              <a:rPr lang="en-US" sz="1400" b="1" dirty="0"/>
              <a:t> groups (often particular ethnic groups) are exploited by state or non-state actors</a:t>
            </a:r>
            <a:r>
              <a:rPr lang="en-US" sz="1400" b="1" dirty="0" smtClean="0"/>
              <a:t>."</a:t>
            </a:r>
            <a:r>
              <a:rPr lang="en-US" sz="1400" b="1" dirty="0" err="1" smtClean="0"/>
              <a:t>Jaspars</a:t>
            </a:r>
            <a:r>
              <a:rPr lang="en-US" sz="1400" b="1" dirty="0" smtClean="0"/>
              <a:t> </a:t>
            </a:r>
            <a:r>
              <a:rPr lang="en-US" sz="1400" b="1" dirty="0"/>
              <a:t>(2006), From food crisis to fair trade: Livelihoods analysis, protection and support in emergencies, p.7.  http://www.ennonline.net/fex/27/supplement27.pdf </a:t>
            </a:r>
          </a:p>
        </p:txBody>
      </p:sp>
      <p:sp>
        <p:nvSpPr>
          <p:cNvPr id="5" name="Rectangle 4"/>
          <p:cNvSpPr/>
          <p:nvPr/>
        </p:nvSpPr>
        <p:spPr>
          <a:xfrm>
            <a:off x="457200" y="5486400"/>
            <a:ext cx="8153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Transparency and accountability </a:t>
            </a:r>
          </a:p>
          <a:p>
            <a:pPr algn="just"/>
            <a:r>
              <a:rPr lang="en-US" sz="1400" b="1" dirty="0"/>
              <a:t>Transparency means that all potential beneficiaries understand their entitlements, and know how targeting decisions are made. Good information campaigns can greatly increase the effectiveness of targeting. Information can also empower </a:t>
            </a:r>
            <a:r>
              <a:rPr lang="en-US" sz="1400" b="1" dirty="0" err="1"/>
              <a:t>marginalised</a:t>
            </a:r>
            <a:r>
              <a:rPr lang="en-US" sz="1400" b="1" dirty="0"/>
              <a:t> target groups to claim their rights. </a:t>
            </a:r>
          </a:p>
          <a:p>
            <a:pPr algn="just"/>
            <a:r>
              <a:rPr lang="en-US" sz="1400" b="1" dirty="0"/>
              <a:t>Accountability means that decisions can be checked and challenged. There should be an independent appeal channel for people who believe they are wrongly excluded.</a:t>
            </a:r>
          </a:p>
        </p:txBody>
      </p:sp>
    </p:spTree>
    <p:extLst>
      <p:ext uri="{BB962C8B-B14F-4D97-AF65-F5344CB8AC3E}">
        <p14:creationId xmlns:p14="http://schemas.microsoft.com/office/powerpoint/2010/main" val="737107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pPr algn="l"/>
            <a:r>
              <a:rPr lang="en-US" sz="2000" dirty="0" smtClean="0"/>
              <a:t/>
            </a:r>
            <a:br>
              <a:rPr lang="en-US" sz="2000" dirty="0" smtClean="0"/>
            </a:br>
            <a:r>
              <a:rPr lang="en-US" sz="2000" dirty="0"/>
              <a:t/>
            </a:r>
            <a:br>
              <a:rPr lang="en-US" sz="2000" dirty="0"/>
            </a:br>
            <a:r>
              <a:rPr lang="en-US" sz="1800" b="1" dirty="0" smtClean="0"/>
              <a:t>Costs </a:t>
            </a:r>
            <a:r>
              <a:rPr lang="en-US" sz="1800" b="1" dirty="0"/>
              <a:t>and </a:t>
            </a:r>
            <a:r>
              <a:rPr lang="en-US" sz="1800" b="1" dirty="0" smtClean="0"/>
              <a:t>benefits: </a:t>
            </a:r>
            <a:r>
              <a:rPr lang="en-US" sz="1800" dirty="0" smtClean="0"/>
              <a:t/>
            </a:r>
            <a:br>
              <a:rPr lang="en-US" sz="1800" dirty="0" smtClean="0"/>
            </a:br>
            <a:r>
              <a:rPr lang="en-US" sz="1800" dirty="0" smtClean="0"/>
              <a:t>Although </a:t>
            </a:r>
            <a:r>
              <a:rPr lang="en-US" sz="1800" dirty="0"/>
              <a:t>there is no simple formula to calculate cost-benefit ratios for different targeting options, it is important to weigh up costs and benefits when designing or evaluating a targeting system.  Each of the following factors should be considered in the specific local and </a:t>
            </a:r>
            <a:r>
              <a:rPr lang="en-US" sz="1800" dirty="0" err="1"/>
              <a:t>programme</a:t>
            </a:r>
            <a:r>
              <a:rPr lang="en-US" sz="1800" dirty="0"/>
              <a:t> context. </a:t>
            </a:r>
            <a:r>
              <a:rPr lang="en-US" sz="1800" dirty="0" smtClean="0"/>
              <a:t>			</a:t>
            </a:r>
            <a:r>
              <a:rPr lang="en-US" sz="1800" b="1" dirty="0" smtClean="0"/>
              <a:t>Table </a:t>
            </a:r>
            <a:r>
              <a:rPr lang="en-US" sz="1800" b="1" dirty="0"/>
              <a:t>3: Costs and benefits</a:t>
            </a:r>
            <a:r>
              <a:rPr lang="en-US" sz="2000" dirty="0"/>
              <a:t/>
            </a:r>
            <a:br>
              <a:rPr lang="en-US" sz="2000" dirty="0"/>
            </a:br>
            <a:r>
              <a:rPr lang="en-US" sz="2000" dirty="0" smtClean="0"/>
              <a:t/>
            </a:r>
            <a:br>
              <a:rPr lang="en-US" sz="2000" dirty="0" smtClean="0"/>
            </a:br>
            <a:endParaRPr lang="en-US" sz="2000" dirty="0"/>
          </a:p>
        </p:txBody>
      </p:sp>
      <p:sp>
        <p:nvSpPr>
          <p:cNvPr id="3" name="Content Placeholder 2"/>
          <p:cNvSpPr>
            <a:spLocks noGrp="1"/>
          </p:cNvSpPr>
          <p:nvPr>
            <p:ph idx="1"/>
          </p:nvPr>
        </p:nvSpPr>
        <p:spPr>
          <a:xfrm>
            <a:off x="152400" y="1600200"/>
            <a:ext cx="8534400" cy="5105400"/>
          </a:xfrm>
        </p:spPr>
        <p:txBody>
          <a:bodyPr/>
          <a:lstStyle/>
          <a:p>
            <a:endParaRPr lang="en-US" dirty="0" smtClean="0"/>
          </a:p>
          <a:p>
            <a:endParaRPr lang="en-US" dirty="0" smtClean="0"/>
          </a:p>
          <a:p>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68494283"/>
              </p:ext>
            </p:extLst>
          </p:nvPr>
        </p:nvGraphicFramePr>
        <p:xfrm>
          <a:off x="457200" y="1524000"/>
          <a:ext cx="8382000" cy="5943600"/>
        </p:xfrm>
        <a:graphic>
          <a:graphicData uri="http://schemas.openxmlformats.org/drawingml/2006/table">
            <a:tbl>
              <a:tblPr firstRow="1" bandRow="1">
                <a:tableStyleId>{5C22544A-7EE6-4342-B048-85BDC9FD1C3A}</a:tableStyleId>
              </a:tblPr>
              <a:tblGrid>
                <a:gridCol w="1447800"/>
                <a:gridCol w="6934200"/>
              </a:tblGrid>
              <a:tr h="304800">
                <a:tc>
                  <a:txBody>
                    <a:bodyPr/>
                    <a:lstStyle/>
                    <a:p>
                      <a:endParaRPr lang="en-US" dirty="0"/>
                    </a:p>
                  </a:txBody>
                  <a:tcPr/>
                </a:tc>
                <a:tc>
                  <a:txBody>
                    <a:bodyPr/>
                    <a:lstStyle/>
                    <a:p>
                      <a:r>
                        <a:rPr lang="en-US" b="1" dirty="0" smtClean="0"/>
                        <a:t>COSTS</a:t>
                      </a:r>
                      <a:endParaRPr lang="en-US" b="1" dirty="0"/>
                    </a:p>
                  </a:txBody>
                  <a:tcPr/>
                </a:tc>
              </a:tr>
              <a:tr h="457200">
                <a:tc>
                  <a:txBody>
                    <a:bodyPr/>
                    <a:lstStyle/>
                    <a:p>
                      <a:r>
                        <a:rPr lang="en-US" sz="1000" dirty="0" smtClean="0"/>
                        <a:t>‘Political’ costs </a:t>
                      </a:r>
                      <a:endParaRPr lang="en-US" sz="1000" dirty="0"/>
                    </a:p>
                  </a:txBody>
                  <a:tcPr/>
                </a:tc>
                <a:tc>
                  <a:txBody>
                    <a:bodyPr/>
                    <a:lstStyle/>
                    <a:p>
                      <a:r>
                        <a:rPr lang="en-US" sz="1000" dirty="0" smtClean="0"/>
                        <a:t>In some circumstances, opposition to targeting (or particular types of targeting) by excluded groups can make implementation very difficult. This may undermine the intended benefits, and in some situations  can even put the target group or </a:t>
                      </a:r>
                      <a:r>
                        <a:rPr lang="en-US" sz="1000" dirty="0" err="1" smtClean="0"/>
                        <a:t>programme</a:t>
                      </a:r>
                      <a:r>
                        <a:rPr lang="en-US" sz="1000" dirty="0" smtClean="0"/>
                        <a:t> staff in danger. The ‘political’ costs of targeting options, both for implementers and beneficiaries, should be weighed.</a:t>
                      </a:r>
                      <a:endParaRPr lang="en-US" sz="1000" dirty="0"/>
                    </a:p>
                  </a:txBody>
                  <a:tcPr/>
                </a:tc>
              </a:tr>
              <a:tr h="381000">
                <a:tc>
                  <a:txBody>
                    <a:bodyPr/>
                    <a:lstStyle/>
                    <a:p>
                      <a:pPr algn="just"/>
                      <a:r>
                        <a:rPr lang="en-US" sz="1200" dirty="0" smtClean="0"/>
                        <a:t>Costs to local decision-makers</a:t>
                      </a:r>
                      <a:endParaRPr lang="en-US" sz="1200" dirty="0"/>
                    </a:p>
                  </a:txBody>
                  <a:tcPr/>
                </a:tc>
                <a:tc>
                  <a:txBody>
                    <a:bodyPr/>
                    <a:lstStyle/>
                    <a:p>
                      <a:pPr algn="just"/>
                      <a:r>
                        <a:rPr lang="en-US" sz="1200" dirty="0" smtClean="0"/>
                        <a:t>The costs to decision-makers, particularly in community-based targeting, can be very high in terms of time and social stress. </a:t>
                      </a:r>
                      <a:endParaRPr lang="en-US" sz="1200" dirty="0"/>
                    </a:p>
                  </a:txBody>
                  <a:tcPr/>
                </a:tc>
              </a:tr>
              <a:tr h="1295400">
                <a:tc>
                  <a:txBody>
                    <a:bodyPr/>
                    <a:lstStyle/>
                    <a:p>
                      <a:pPr algn="just"/>
                      <a:r>
                        <a:rPr lang="en-US" sz="1200" dirty="0" smtClean="0"/>
                        <a:t>Costs to beneficiaries</a:t>
                      </a:r>
                      <a:endParaRPr lang="en-US" sz="1200" dirty="0"/>
                    </a:p>
                  </a:txBody>
                  <a:tcPr/>
                </a:tc>
                <a:tc>
                  <a:txBody>
                    <a:bodyPr/>
                    <a:lstStyle/>
                    <a:p>
                      <a:pPr algn="just"/>
                      <a:r>
                        <a:rPr lang="en-US" sz="1200" dirty="0" smtClean="0"/>
                        <a:t>Direct costs: for example, beneficiaries may need to pay for transport to and from distribution points, or for documents to qualify for the </a:t>
                      </a:r>
                      <a:r>
                        <a:rPr lang="en-US" sz="1200" dirty="0" err="1" smtClean="0"/>
                        <a:t>programme</a:t>
                      </a:r>
                      <a:r>
                        <a:rPr lang="en-US" sz="1200" dirty="0" smtClean="0"/>
                        <a:t>. Energy costs: the calories spent working or travelling for aid reduce the net calories obtained in benefits. This is a particular worry in emergency situations where beneficiaries are malnourished.  Opportunity costs: the time spent travelling, waiting or working for targeted aid might have been spent in income-earning activities, schooling or essential domestic work.  Social costs: some targeting methods use stigma to discourage the less needy. This has social costs for beneficiaries. </a:t>
                      </a:r>
                    </a:p>
                    <a:p>
                      <a:pPr algn="just"/>
                      <a:r>
                        <a:rPr lang="en-US" sz="1200" dirty="0" smtClean="0"/>
                        <a:t>Incentive costs: targeting criteria may change the </a:t>
                      </a:r>
                      <a:r>
                        <a:rPr lang="en-US" sz="1200" dirty="0" err="1" smtClean="0"/>
                        <a:t>behaviour</a:t>
                      </a:r>
                      <a:r>
                        <a:rPr lang="en-US" sz="1200" dirty="0" smtClean="0"/>
                        <a:t> of beneficiaries in negative ways (e.g. selling assets such as livestock to meet eligibility criteria; reducing </a:t>
                      </a:r>
                      <a:r>
                        <a:rPr lang="en-US" sz="1200" dirty="0" err="1" smtClean="0"/>
                        <a:t>labour</a:t>
                      </a:r>
                      <a:r>
                        <a:rPr lang="en-US" sz="1200" dirty="0" smtClean="0"/>
                        <a:t> on farming or other livelihood activities).</a:t>
                      </a:r>
                      <a:endParaRPr lang="en-US" sz="1200" dirty="0"/>
                    </a:p>
                  </a:txBody>
                  <a:tcPr/>
                </a:tc>
              </a:tr>
              <a:tr h="533400">
                <a:tc>
                  <a:txBody>
                    <a:bodyPr/>
                    <a:lstStyle/>
                    <a:p>
                      <a:pPr algn="just"/>
                      <a:r>
                        <a:rPr lang="en-US" sz="1200" dirty="0" smtClean="0"/>
                        <a:t>Costs to  implementing agency</a:t>
                      </a:r>
                      <a:endParaRPr lang="en-US" sz="1200" dirty="0"/>
                    </a:p>
                  </a:txBody>
                  <a:tcPr/>
                </a:tc>
                <a:tc>
                  <a:txBody>
                    <a:bodyPr/>
                    <a:lstStyle/>
                    <a:p>
                      <a:pPr algn="just"/>
                      <a:r>
                        <a:rPr lang="en-US" sz="1200" dirty="0" smtClean="0"/>
                        <a:t>Administrative costs: in staff time and other resources for information collection, screening, establishing and supporting targeting systems, monitoring complaints, etc.</a:t>
                      </a:r>
                      <a:endParaRPr lang="en-US" sz="1200" dirty="0"/>
                    </a:p>
                  </a:txBody>
                  <a:tcPr/>
                </a:tc>
              </a:tr>
              <a:tr h="228600">
                <a:tc>
                  <a:txBody>
                    <a:bodyPr/>
                    <a:lstStyle/>
                    <a:p>
                      <a:pPr algn="just"/>
                      <a:endParaRPr lang="en-US" sz="1200" dirty="0"/>
                    </a:p>
                  </a:txBody>
                  <a:tcPr/>
                </a:tc>
                <a:tc>
                  <a:txBody>
                    <a:bodyPr/>
                    <a:lstStyle/>
                    <a:p>
                      <a:pPr algn="just"/>
                      <a:r>
                        <a:rPr lang="en-US" sz="1200" b="1" dirty="0" smtClean="0"/>
                        <a:t>BENEFITS</a:t>
                      </a:r>
                      <a:endParaRPr lang="en-US" sz="1200" b="1" dirty="0"/>
                    </a:p>
                  </a:txBody>
                  <a:tcPr/>
                </a:tc>
              </a:tr>
              <a:tr h="228600">
                <a:tc>
                  <a:txBody>
                    <a:bodyPr/>
                    <a:lstStyle/>
                    <a:p>
                      <a:pPr algn="just"/>
                      <a:r>
                        <a:rPr lang="en-US" sz="1200" dirty="0" smtClean="0"/>
                        <a:t>Enhanced Impact</a:t>
                      </a:r>
                      <a:endParaRPr lang="en-US" sz="1200" dirty="0"/>
                    </a:p>
                  </a:txBody>
                  <a:tcPr>
                    <a:lnB w="12700" cap="flat" cmpd="sng" algn="ctr">
                      <a:solidFill>
                        <a:schemeClr val="tx1"/>
                      </a:solidFill>
                      <a:prstDash val="solid"/>
                      <a:round/>
                      <a:headEnd type="none" w="med" len="med"/>
                      <a:tailEnd type="none" w="med" len="med"/>
                    </a:lnB>
                  </a:tcPr>
                </a:tc>
                <a:tc rowSpan="5">
                  <a:txBody>
                    <a:bodyPr/>
                    <a:lstStyle/>
                    <a:p>
                      <a:pPr algn="just"/>
                      <a:r>
                        <a:rPr lang="en-US" sz="1200" dirty="0" smtClean="0"/>
                        <a:t>The potential benefits of targeting include an increased amount of assistance for each targeted beneficiary, and sometimes (not always) an overall saving in resources distributed.  The most important benefit element to assess is how far targeting will enhance the impact of the </a:t>
                      </a:r>
                      <a:r>
                        <a:rPr lang="en-US" sz="1200" dirty="0" err="1" smtClean="0"/>
                        <a:t>programme</a:t>
                      </a:r>
                      <a:r>
                        <a:rPr lang="en-US" sz="1200" dirty="0" smtClean="0"/>
                        <a:t>, by focusing resources on the intended target group.</a:t>
                      </a:r>
                    </a:p>
                    <a:p>
                      <a:pPr algn="just"/>
                      <a:endParaRPr lang="en-US" sz="1200" dirty="0"/>
                    </a:p>
                    <a:p>
                      <a:pPr algn="just"/>
                      <a:endParaRPr lang="en-US" sz="1200" dirty="0" smtClean="0"/>
                    </a:p>
                    <a:p>
                      <a:pPr algn="just"/>
                      <a:endParaRPr lang="en-US" sz="1200" dirty="0"/>
                    </a:p>
                  </a:txBody>
                  <a:tcPr/>
                </a:tc>
              </a:tr>
              <a:tr h="381000">
                <a:tc>
                  <a:txBody>
                    <a:bodyPr/>
                    <a:lstStyle/>
                    <a:p>
                      <a:pPr algn="just"/>
                      <a:r>
                        <a:rPr lang="en-US" sz="1200" dirty="0" smtClean="0"/>
                        <a:t>Resource savings</a:t>
                      </a:r>
                    </a:p>
                    <a:p>
                      <a:pPr algn="just"/>
                      <a:endParaRPr lang="en-US"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334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t>Increased aid per beneficiary</a:t>
                      </a:r>
                    </a:p>
                    <a:p>
                      <a:pPr algn="just"/>
                      <a:endParaRPr lang="en-US"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US"/>
                    </a:p>
                  </a:txBody>
                  <a:tcPr/>
                </a:tc>
              </a:tr>
              <a:tr h="304800">
                <a:tc>
                  <a:txBody>
                    <a:bodyPr/>
                    <a:lstStyle/>
                    <a:p>
                      <a:endParaRPr lang="en-US"/>
                    </a:p>
                  </a:txBody>
                  <a:tcPr/>
                </a:tc>
                <a:tc vMerge="1">
                  <a:txBody>
                    <a:bodyPr/>
                    <a:lstStyle/>
                    <a:p>
                      <a:endParaRPr lang="en-US" dirty="0"/>
                    </a:p>
                  </a:txBody>
                  <a:tcPr/>
                </a:tc>
              </a:tr>
              <a:tr h="304800">
                <a:tc>
                  <a:txBody>
                    <a:bodyPr/>
                    <a:lstStyle/>
                    <a:p>
                      <a:endParaRPr lang="en-US" dirty="0"/>
                    </a:p>
                  </a:txBody>
                  <a:tcPr/>
                </a:tc>
                <a:tc vMerge="1">
                  <a:txBody>
                    <a:bodyPr/>
                    <a:lstStyle/>
                    <a:p>
                      <a:endParaRPr lang="en-US" dirty="0"/>
                    </a:p>
                  </a:txBody>
                  <a:tcPr/>
                </a:tc>
              </a:tr>
            </a:tbl>
          </a:graphicData>
        </a:graphic>
      </p:graphicFrame>
    </p:spTree>
    <p:extLst>
      <p:ext uri="{BB962C8B-B14F-4D97-AF65-F5344CB8AC3E}">
        <p14:creationId xmlns:p14="http://schemas.microsoft.com/office/powerpoint/2010/main" val="1092023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l"/>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Costs and benefits should be weighed at two key decision points - when deciding whether or not to target, and when choosing between targeting methods.</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1400" dirty="0" smtClean="0"/>
              <a:t/>
            </a:r>
            <a:br>
              <a:rPr lang="en-US" sz="1400" dirty="0" smtClean="0"/>
            </a:br>
            <a:r>
              <a:rPr lang="en-US" sz="1400" dirty="0"/>
              <a:t/>
            </a:r>
            <a:br>
              <a:rPr lang="en-US" sz="1400" dirty="0"/>
            </a:br>
            <a:r>
              <a:rPr lang="en-US" sz="1400" dirty="0"/>
              <a:t/>
            </a:r>
            <a:br>
              <a:rPr lang="en-US" sz="1400" dirty="0"/>
            </a:br>
            <a:r>
              <a:rPr lang="en-US" sz="1400" dirty="0"/>
              <a:t>In the end, the weight given to each cost and benefit factor is a matter of </a:t>
            </a:r>
            <a:r>
              <a:rPr lang="en-US" sz="1400" dirty="0" smtClean="0"/>
              <a:t/>
            </a:r>
            <a:br>
              <a:rPr lang="en-US" sz="1400" dirty="0" smtClean="0"/>
            </a:br>
            <a:r>
              <a:rPr lang="en-US" sz="1400" dirty="0"/>
              <a:t/>
            </a:r>
            <a:br>
              <a:rPr lang="en-US" sz="1400" dirty="0"/>
            </a:br>
            <a:r>
              <a:rPr lang="en-US" sz="1400" dirty="0" smtClean="0"/>
              <a:t/>
            </a:r>
            <a:br>
              <a:rPr lang="en-US" sz="1400" dirty="0" smtClean="0"/>
            </a:br>
            <a:r>
              <a:rPr lang="en-US" sz="1400" dirty="0"/>
              <a:t/>
            </a:r>
            <a:br>
              <a:rPr lang="en-US" sz="1400" dirty="0"/>
            </a:br>
            <a:r>
              <a:rPr lang="en-US" sz="1400" dirty="0"/>
              <a:t/>
            </a:r>
            <a:br>
              <a:rPr lang="en-US" sz="1400" dirty="0"/>
            </a:br>
            <a:r>
              <a:rPr lang="en-US" sz="1400" b="1" dirty="0">
                <a:latin typeface="Times New Roman" pitchFamily="18" charset="0"/>
                <a:cs typeface="Times New Roman" pitchFamily="18" charset="0"/>
              </a:rPr>
              <a:t>In the end, the weight given to each cost and benefit factor is a matter of judgment and policy. Remember to consider:</a:t>
            </a:r>
            <a:r>
              <a:rPr lang="en-US" sz="1400" dirty="0">
                <a:latin typeface="Times New Roman" pitchFamily="18" charset="0"/>
                <a:cs typeface="Times New Roman" pitchFamily="18" charset="0"/>
              </a:rPr>
              <a:t/>
            </a:r>
            <a:br>
              <a:rPr lang="en-US" sz="1400" dirty="0">
                <a:latin typeface="Times New Roman" pitchFamily="18" charset="0"/>
                <a:cs typeface="Times New Roman" pitchFamily="18" charset="0"/>
              </a:rPr>
            </a:br>
            <a:r>
              <a:rPr lang="en-US" sz="1400" dirty="0" smtClean="0">
                <a:latin typeface="Times New Roman" pitchFamily="18" charset="0"/>
                <a:cs typeface="Times New Roman" pitchFamily="18" charset="0"/>
              </a:rPr>
              <a:t>Whose </a:t>
            </a:r>
            <a:r>
              <a:rPr lang="en-US" sz="1400" dirty="0">
                <a:latin typeface="Times New Roman" pitchFamily="18" charset="0"/>
                <a:cs typeface="Times New Roman" pitchFamily="18" charset="0"/>
              </a:rPr>
              <a:t>costs, whose benefits?</a:t>
            </a:r>
            <a:br>
              <a:rPr lang="en-US" sz="1400" dirty="0">
                <a:latin typeface="Times New Roman" pitchFamily="18" charset="0"/>
                <a:cs typeface="Times New Roman" pitchFamily="18" charset="0"/>
              </a:rPr>
            </a:br>
            <a:r>
              <a:rPr lang="en-US" sz="1400" dirty="0">
                <a:latin typeface="Times New Roman" pitchFamily="18" charset="0"/>
                <a:cs typeface="Times New Roman" pitchFamily="18" charset="0"/>
              </a:rPr>
              <a:t>How can the cost factors be reduced or avoided?</a:t>
            </a:r>
            <a:br>
              <a:rPr lang="en-US" sz="1400" dirty="0">
                <a:latin typeface="Times New Roman" pitchFamily="18" charset="0"/>
                <a:cs typeface="Times New Roman" pitchFamily="18" charset="0"/>
              </a:rPr>
            </a:br>
            <a:r>
              <a:rPr lang="en-US" sz="1400" dirty="0">
                <a:latin typeface="Times New Roman" pitchFamily="18" charset="0"/>
                <a:cs typeface="Times New Roman" pitchFamily="18" charset="0"/>
              </a:rPr>
              <a:t>How can the benefits be </a:t>
            </a:r>
            <a:r>
              <a:rPr lang="en-US" sz="1400" dirty="0" err="1">
                <a:latin typeface="Times New Roman" pitchFamily="18" charset="0"/>
                <a:cs typeface="Times New Roman" pitchFamily="18" charset="0"/>
              </a:rPr>
              <a:t>maximised</a:t>
            </a:r>
            <a:r>
              <a:rPr lang="en-US" sz="1400" dirty="0">
                <a:latin typeface="Times New Roman" pitchFamily="18" charset="0"/>
                <a:cs typeface="Times New Roman" pitchFamily="18" charset="0"/>
              </a:rPr>
              <a:t>?</a:t>
            </a:r>
            <a:br>
              <a:rPr lang="en-US" sz="1400" dirty="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a:t/>
            </a:r>
            <a:br>
              <a:rPr lang="en-US" sz="2000" dirty="0"/>
            </a:br>
            <a:endParaRPr lang="en-US" sz="2000"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219200"/>
            <a:ext cx="71628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0508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32500" lnSpcReduction="20000"/>
          </a:bodyPr>
          <a:lstStyle/>
          <a:p>
            <a:pPr marL="0" indent="0" algn="just">
              <a:buNone/>
            </a:pPr>
            <a:r>
              <a:rPr lang="en-US" sz="4000" b="1" dirty="0">
                <a:latin typeface="Times New Roman" pitchFamily="18" charset="0"/>
                <a:cs typeface="Times New Roman" pitchFamily="18" charset="0"/>
              </a:rPr>
              <a:t>If you want to know more</a:t>
            </a:r>
          </a:p>
          <a:p>
            <a:pPr marL="0" indent="0" algn="just">
              <a:buNone/>
            </a:pPr>
            <a:endParaRPr lang="en-US" sz="4000" b="1" dirty="0" smtClean="0">
              <a:latin typeface="Times New Roman" pitchFamily="18" charset="0"/>
              <a:cs typeface="Times New Roman" pitchFamily="18" charset="0"/>
            </a:endParaRPr>
          </a:p>
          <a:p>
            <a:pPr marL="0" indent="0" algn="just">
              <a:buNone/>
            </a:pPr>
            <a:r>
              <a:rPr lang="en-US" sz="4000" b="1" dirty="0" smtClean="0">
                <a:latin typeface="Times New Roman" pitchFamily="18" charset="0"/>
                <a:cs typeface="Times New Roman" pitchFamily="18" charset="0"/>
              </a:rPr>
              <a:t>Online </a:t>
            </a:r>
            <a:r>
              <a:rPr lang="en-US" sz="4000" b="1" dirty="0">
                <a:latin typeface="Times New Roman" pitchFamily="18" charset="0"/>
                <a:cs typeface="Times New Roman" pitchFamily="18" charset="0"/>
              </a:rPr>
              <a:t>resources</a:t>
            </a:r>
          </a:p>
          <a:p>
            <a:pPr marL="0" indent="0" algn="just">
              <a:buNone/>
            </a:pPr>
            <a:r>
              <a:rPr lang="en-US" sz="4000" dirty="0" err="1">
                <a:latin typeface="Times New Roman" pitchFamily="18" charset="0"/>
                <a:cs typeface="Times New Roman" pitchFamily="18" charset="0"/>
              </a:rPr>
              <a:t>Hoddinott</a:t>
            </a:r>
            <a:r>
              <a:rPr lang="en-US" sz="4000" dirty="0">
                <a:latin typeface="Times New Roman" pitchFamily="18" charset="0"/>
                <a:cs typeface="Times New Roman" pitchFamily="18" charset="0"/>
              </a:rPr>
              <a:t>, J. (1999). Targeting: Principles and Practice. Technical Guide #9, IFPRI. www.ifpri.org/themes/mp18/techguid/tg09.pdf </a:t>
            </a:r>
          </a:p>
          <a:p>
            <a:pPr algn="just"/>
            <a:endParaRPr lang="en-US" sz="4000" dirty="0">
              <a:latin typeface="Times New Roman" pitchFamily="18" charset="0"/>
              <a:cs typeface="Times New Roman" pitchFamily="18" charset="0"/>
            </a:endParaRPr>
          </a:p>
          <a:p>
            <a:pPr marL="0" indent="0" algn="just">
              <a:buNone/>
            </a:pPr>
            <a:r>
              <a:rPr lang="en-US" sz="4000" dirty="0" err="1">
                <a:latin typeface="Times New Roman" pitchFamily="18" charset="0"/>
                <a:cs typeface="Times New Roman" pitchFamily="18" charset="0"/>
              </a:rPr>
              <a:t>Mathys</a:t>
            </a:r>
            <a:r>
              <a:rPr lang="en-US" sz="4000" dirty="0">
                <a:latin typeface="Times New Roman" pitchFamily="18" charset="0"/>
                <a:cs typeface="Times New Roman" pitchFamily="18" charset="0"/>
              </a:rPr>
              <a:t>, E. (2004). Community-Managed Targeting and Distribution of Food Aid: A review of the experience of Save the Children UK in sub-Saharan Africa. London, Save the Children UK. http://www.savethechildren.org.uk/en/54_5131.htm</a:t>
            </a:r>
          </a:p>
          <a:p>
            <a:pPr algn="just"/>
            <a:endParaRPr lang="en-US" sz="4000" dirty="0">
              <a:latin typeface="Times New Roman" pitchFamily="18" charset="0"/>
              <a:cs typeface="Times New Roman" pitchFamily="18" charset="0"/>
            </a:endParaRPr>
          </a:p>
          <a:p>
            <a:pPr marL="0" indent="0" algn="just">
              <a:buNone/>
            </a:pPr>
            <a:r>
              <a:rPr lang="en-US" sz="4000" dirty="0">
                <a:latin typeface="Times New Roman" pitchFamily="18" charset="0"/>
                <a:cs typeface="Times New Roman" pitchFamily="18" charset="0"/>
              </a:rPr>
              <a:t>Taylor, A. and J. Seaman (2004). Targeting Food Aid in Emergencies. ENN Special Supplement 1. Oxford, Emergency Nutrition Network. </a:t>
            </a:r>
          </a:p>
          <a:p>
            <a:pPr marL="0" indent="0" algn="just">
              <a:buNone/>
            </a:pPr>
            <a:r>
              <a:rPr lang="en-US" sz="4000" dirty="0">
                <a:latin typeface="Times New Roman" pitchFamily="18" charset="0"/>
                <a:cs typeface="Times New Roman" pitchFamily="18" charset="0"/>
              </a:rPr>
              <a:t>http://www.ennonline.net/fex/22/supplement22.pdf </a:t>
            </a:r>
          </a:p>
          <a:p>
            <a:pPr algn="just"/>
            <a:endParaRPr lang="en-US" sz="4000" dirty="0">
              <a:latin typeface="Times New Roman" pitchFamily="18" charset="0"/>
              <a:cs typeface="Times New Roman" pitchFamily="18" charset="0"/>
            </a:endParaRPr>
          </a:p>
          <a:p>
            <a:pPr marL="0" indent="0" algn="just">
              <a:buNone/>
            </a:pPr>
            <a:r>
              <a:rPr lang="en-US" sz="4000" dirty="0">
                <a:latin typeface="Times New Roman" pitchFamily="18" charset="0"/>
                <a:cs typeface="Times New Roman" pitchFamily="18" charset="0"/>
              </a:rPr>
              <a:t>Various documents – search site for ‘</a:t>
            </a:r>
            <a:r>
              <a:rPr lang="en-US" sz="4000" dirty="0" smtClean="0">
                <a:latin typeface="Times New Roman" pitchFamily="18" charset="0"/>
                <a:cs typeface="Times New Roman" pitchFamily="18" charset="0"/>
              </a:rPr>
              <a:t>targeting’ www.ifpri.org </a:t>
            </a:r>
            <a:endParaRPr lang="en-US" sz="4000" dirty="0">
              <a:latin typeface="Times New Roman" pitchFamily="18" charset="0"/>
              <a:cs typeface="Times New Roman" pitchFamily="18" charset="0"/>
            </a:endParaRPr>
          </a:p>
          <a:p>
            <a:pPr algn="just"/>
            <a:endParaRPr lang="en-US" sz="4000" dirty="0">
              <a:latin typeface="Times New Roman" pitchFamily="18" charset="0"/>
              <a:cs typeface="Times New Roman" pitchFamily="18" charset="0"/>
            </a:endParaRPr>
          </a:p>
          <a:p>
            <a:pPr marL="0" indent="0" algn="just">
              <a:buNone/>
            </a:pPr>
            <a:r>
              <a:rPr lang="en-US" sz="4000" dirty="0">
                <a:latin typeface="Times New Roman" pitchFamily="18" charset="0"/>
                <a:cs typeface="Times New Roman" pitchFamily="18" charset="0"/>
              </a:rPr>
              <a:t>A controversial </a:t>
            </a:r>
            <a:r>
              <a:rPr lang="en-US" sz="4000" dirty="0" smtClean="0">
                <a:latin typeface="Times New Roman" pitchFamily="18" charset="0"/>
                <a:cs typeface="Times New Roman" pitchFamily="18" charset="0"/>
              </a:rPr>
              <a:t>viewpoint http</a:t>
            </a:r>
            <a:r>
              <a:rPr lang="en-US" sz="4000" dirty="0">
                <a:latin typeface="Times New Roman" pitchFamily="18" charset="0"/>
                <a:cs typeface="Times New Roman" pitchFamily="18" charset="0"/>
              </a:rPr>
              <a:t>://www.wahenga.net/index.php/views/comments_view/should_we_forget_about_targeting </a:t>
            </a:r>
          </a:p>
          <a:p>
            <a:pPr algn="just"/>
            <a:endParaRPr lang="en-US" sz="4000" dirty="0">
              <a:latin typeface="Times New Roman" pitchFamily="18" charset="0"/>
              <a:cs typeface="Times New Roman" pitchFamily="18" charset="0"/>
            </a:endParaRPr>
          </a:p>
          <a:p>
            <a:pPr algn="just"/>
            <a:endParaRPr lang="en-US" sz="4000" dirty="0">
              <a:latin typeface="Times New Roman" pitchFamily="18" charset="0"/>
              <a:cs typeface="Times New Roman" pitchFamily="18" charset="0"/>
            </a:endParaRPr>
          </a:p>
          <a:p>
            <a:pPr marL="0" indent="0" algn="just">
              <a:buNone/>
            </a:pPr>
            <a:r>
              <a:rPr lang="en-US" sz="4000" dirty="0" err="1" smtClean="0">
                <a:latin typeface="Times New Roman" pitchFamily="18" charset="0"/>
                <a:cs typeface="Times New Roman" pitchFamily="18" charset="0"/>
              </a:rPr>
              <a:t>Coady</a:t>
            </a:r>
            <a:r>
              <a:rPr lang="en-US" sz="4000" dirty="0">
                <a:latin typeface="Times New Roman" pitchFamily="18" charset="0"/>
                <a:cs typeface="Times New Roman" pitchFamily="18" charset="0"/>
              </a:rPr>
              <a:t>, D. P., M. E. </a:t>
            </a:r>
            <a:r>
              <a:rPr lang="en-US" sz="4000" dirty="0" err="1">
                <a:latin typeface="Times New Roman" pitchFamily="18" charset="0"/>
                <a:cs typeface="Times New Roman" pitchFamily="18" charset="0"/>
              </a:rPr>
              <a:t>Grosh</a:t>
            </a:r>
            <a:r>
              <a:rPr lang="en-US" sz="4000" dirty="0">
                <a:latin typeface="Times New Roman" pitchFamily="18" charset="0"/>
                <a:cs typeface="Times New Roman" pitchFamily="18" charset="0"/>
              </a:rPr>
              <a:t> and J. </a:t>
            </a:r>
            <a:r>
              <a:rPr lang="en-US" sz="4000" dirty="0" err="1">
                <a:latin typeface="Times New Roman" pitchFamily="18" charset="0"/>
                <a:cs typeface="Times New Roman" pitchFamily="18" charset="0"/>
              </a:rPr>
              <a:t>Hoddinott</a:t>
            </a:r>
            <a:r>
              <a:rPr lang="en-US" sz="4000" dirty="0">
                <a:latin typeface="Times New Roman" pitchFamily="18" charset="0"/>
                <a:cs typeface="Times New Roman" pitchFamily="18" charset="0"/>
              </a:rPr>
              <a:t> (2004). Targeting of transfers in developing countries: review of lessons and experience. Washington DC, World Bank.</a:t>
            </a:r>
          </a:p>
          <a:p>
            <a:pPr algn="just"/>
            <a:endParaRPr lang="en-US" sz="4000" dirty="0">
              <a:latin typeface="Times New Roman" pitchFamily="18" charset="0"/>
              <a:cs typeface="Times New Roman" pitchFamily="18" charset="0"/>
            </a:endParaRPr>
          </a:p>
          <a:p>
            <a:pPr marL="0" indent="0" algn="just">
              <a:buNone/>
            </a:pPr>
            <a:r>
              <a:rPr lang="en-US" sz="4000" dirty="0" err="1">
                <a:latin typeface="Times New Roman" pitchFamily="18" charset="0"/>
                <a:cs typeface="Times New Roman" pitchFamily="18" charset="0"/>
              </a:rPr>
              <a:t>Jaspars</a:t>
            </a:r>
            <a:r>
              <a:rPr lang="en-US" sz="4000" dirty="0">
                <a:latin typeface="Times New Roman" pitchFamily="18" charset="0"/>
                <a:cs typeface="Times New Roman" pitchFamily="18" charset="0"/>
              </a:rPr>
              <a:t>, S. and H. Young (1995). General Food Distribution in Emergencies: from Nutritional Needs to Political Priorities. Relief and Rehabilitation Network (RRN) Good Practice Review 3. London, ODI</a:t>
            </a:r>
          </a:p>
          <a:p>
            <a:pPr algn="just"/>
            <a:endParaRPr lang="en-US" sz="4000" dirty="0">
              <a:latin typeface="Times New Roman" pitchFamily="18" charset="0"/>
              <a:cs typeface="Times New Roman" pitchFamily="18" charset="0"/>
            </a:endParaRPr>
          </a:p>
          <a:p>
            <a:pPr marL="0" indent="0" algn="just">
              <a:buNone/>
            </a:pPr>
            <a:r>
              <a:rPr lang="en-US" sz="4000" dirty="0">
                <a:latin typeface="Times New Roman" pitchFamily="18" charset="0"/>
                <a:cs typeface="Times New Roman" pitchFamily="18" charset="0"/>
              </a:rPr>
              <a:t>Sharp, K. (2001). An overview of targeting approaches for food-assisted programming. Atlanta GA, CARE USA, PHLS Unit. </a:t>
            </a:r>
          </a:p>
          <a:p>
            <a:endParaRPr lang="en-US" dirty="0"/>
          </a:p>
        </p:txBody>
      </p:sp>
    </p:spTree>
    <p:extLst>
      <p:ext uri="{BB962C8B-B14F-4D97-AF65-F5344CB8AC3E}">
        <p14:creationId xmlns:p14="http://schemas.microsoft.com/office/powerpoint/2010/main" val="15733124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Targeting</a:t>
            </a:r>
            <a:r>
              <a:rPr lang="en-US" sz="2000" b="1" dirty="0"/>
              <a:t/>
            </a:r>
            <a:br>
              <a:rPr lang="en-US" sz="2000" b="1" dirty="0"/>
            </a:br>
            <a:r>
              <a:rPr lang="en-US" sz="2000" b="1" dirty="0"/>
              <a:t>Lesson </a:t>
            </a:r>
            <a:r>
              <a:rPr lang="en-US" sz="2000" b="1" dirty="0" smtClean="0"/>
              <a:t>2  Monitoring </a:t>
            </a:r>
            <a:r>
              <a:rPr lang="en-US" sz="2000" b="1" dirty="0"/>
              <a:t>and Evaluation of Targeting</a:t>
            </a:r>
          </a:p>
        </p:txBody>
      </p:sp>
      <p:sp>
        <p:nvSpPr>
          <p:cNvPr id="3" name="Content Placeholder 2"/>
          <p:cNvSpPr>
            <a:spLocks noGrp="1"/>
          </p:cNvSpPr>
          <p:nvPr>
            <p:ph idx="1"/>
          </p:nvPr>
        </p:nvSpPr>
        <p:spPr/>
        <p:txBody>
          <a:bodyPr/>
          <a:lstStyle/>
          <a:p>
            <a:pPr marL="0" indent="0">
              <a:buNone/>
            </a:pPr>
            <a:r>
              <a:rPr lang="en-US" b="1" dirty="0"/>
              <a:t>Learning </a:t>
            </a:r>
            <a:r>
              <a:rPr lang="en-US" b="1" dirty="0" smtClean="0"/>
              <a:t>objectives:</a:t>
            </a:r>
          </a:p>
          <a:p>
            <a:endParaRPr lang="en-US" dirty="0"/>
          </a:p>
          <a:p>
            <a:r>
              <a:rPr lang="en-US" sz="2400" dirty="0"/>
              <a:t>understand the basic measures to monitor and evaluate targeting activities; and </a:t>
            </a:r>
          </a:p>
          <a:p>
            <a:r>
              <a:rPr lang="en-US" sz="2400" dirty="0"/>
              <a:t>use qualitative information to integrate measures of targeting accuracy. </a:t>
            </a:r>
          </a:p>
          <a:p>
            <a:endParaRPr lang="en-US" dirty="0" smtClean="0"/>
          </a:p>
          <a:p>
            <a:endParaRPr lang="en-US" dirty="0"/>
          </a:p>
        </p:txBody>
      </p:sp>
    </p:spTree>
    <p:extLst>
      <p:ext uri="{BB962C8B-B14F-4D97-AF65-F5344CB8AC3E}">
        <p14:creationId xmlns:p14="http://schemas.microsoft.com/office/powerpoint/2010/main" val="33204924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62500" lnSpcReduction="20000"/>
          </a:bodyPr>
          <a:lstStyle/>
          <a:p>
            <a:pPr marL="0" indent="0" algn="just">
              <a:buNone/>
            </a:pPr>
            <a:r>
              <a:rPr lang="en-US" b="1" dirty="0"/>
              <a:t>INFORMATION COLLECTION METHODS</a:t>
            </a:r>
          </a:p>
          <a:p>
            <a:pPr marL="0" indent="0" algn="just">
              <a:buNone/>
            </a:pPr>
            <a:r>
              <a:rPr lang="en-US" b="1" dirty="0"/>
              <a:t>Collecting information</a:t>
            </a:r>
          </a:p>
          <a:p>
            <a:pPr algn="just">
              <a:buFont typeface="Wingdings" pitchFamily="2" charset="2"/>
              <a:buChar char="Ø"/>
            </a:pPr>
            <a:r>
              <a:rPr lang="en-US" dirty="0"/>
              <a:t>Information about the effectiveness of targeting can be collected through various types of surveys, both quantitative and qualitative. In some cases a dedicated field survey may be mounted specifically to assess how well the targeting of a </a:t>
            </a:r>
            <a:r>
              <a:rPr lang="en-US" dirty="0" err="1"/>
              <a:t>programme</a:t>
            </a:r>
            <a:r>
              <a:rPr lang="en-US" dirty="0"/>
              <a:t> is working.</a:t>
            </a:r>
          </a:p>
          <a:p>
            <a:pPr algn="just">
              <a:buFont typeface="Wingdings" pitchFamily="2" charset="2"/>
              <a:buChar char="Ø"/>
            </a:pPr>
            <a:r>
              <a:rPr lang="en-US" dirty="0"/>
              <a:t>More often, a few good questions on targeting may be added to a general food security assessment, or to regular monitoring protocols.</a:t>
            </a:r>
          </a:p>
          <a:p>
            <a:pPr algn="just">
              <a:buFont typeface="Wingdings" pitchFamily="2" charset="2"/>
              <a:buChar char="Ø"/>
            </a:pPr>
            <a:r>
              <a:rPr lang="en-US" dirty="0"/>
              <a:t>Sometimes, relevant information is collected but is not systematically </a:t>
            </a:r>
            <a:r>
              <a:rPr lang="en-US" dirty="0" err="1"/>
              <a:t>analysed</a:t>
            </a:r>
            <a:r>
              <a:rPr lang="en-US" dirty="0"/>
              <a:t> in a way that really sheds light on the effectiveness of targeting.</a:t>
            </a:r>
          </a:p>
          <a:p>
            <a:pPr marL="0" indent="0" algn="just">
              <a:buNone/>
            </a:pPr>
            <a:endParaRPr lang="en-US" b="1" dirty="0" smtClean="0"/>
          </a:p>
          <a:p>
            <a:pPr marL="0" indent="0" algn="just">
              <a:buNone/>
            </a:pPr>
            <a:r>
              <a:rPr lang="en-US" b="1" dirty="0" smtClean="0"/>
              <a:t>Types </a:t>
            </a:r>
            <a:r>
              <a:rPr lang="en-US" b="1" dirty="0"/>
              <a:t>of monitoring</a:t>
            </a:r>
          </a:p>
          <a:p>
            <a:pPr marL="0" indent="0" algn="just">
              <a:buNone/>
            </a:pPr>
            <a:r>
              <a:rPr lang="en-US" dirty="0"/>
              <a:t>For example, Taylor and Seaman list the types of monitoring common in emergency food aid distributions. All of these can be used to monitor aspects of </a:t>
            </a:r>
            <a:r>
              <a:rPr lang="en-US" dirty="0" smtClean="0"/>
              <a:t>targeting. Types </a:t>
            </a:r>
            <a:r>
              <a:rPr lang="en-US" dirty="0"/>
              <a:t>of monitoring in emergency food aid </a:t>
            </a:r>
            <a:r>
              <a:rPr lang="en-US" dirty="0" smtClean="0"/>
              <a:t>operations:</a:t>
            </a:r>
            <a:endParaRPr lang="en-US" dirty="0"/>
          </a:p>
          <a:p>
            <a:pPr algn="just"/>
            <a:r>
              <a:rPr lang="en-US" dirty="0"/>
              <a:t>Source: Taylor and Seaman 2004, p.23 Table 3</a:t>
            </a:r>
          </a:p>
        </p:txBody>
      </p:sp>
    </p:spTree>
    <p:extLst>
      <p:ext uri="{BB962C8B-B14F-4D97-AF65-F5344CB8AC3E}">
        <p14:creationId xmlns:p14="http://schemas.microsoft.com/office/powerpoint/2010/main" val="25602264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1" y="914400"/>
            <a:ext cx="83820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51576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47500" lnSpcReduction="20000"/>
          </a:bodyPr>
          <a:lstStyle/>
          <a:p>
            <a:pPr marL="0" indent="0" algn="just">
              <a:buNone/>
            </a:pPr>
            <a:r>
              <a:rPr lang="en-US" sz="3400" b="1" dirty="0"/>
              <a:t>Causes of targeting “error</a:t>
            </a:r>
            <a:r>
              <a:rPr lang="en-US" sz="3400" b="1" dirty="0" smtClean="0"/>
              <a:t>”: </a:t>
            </a:r>
          </a:p>
          <a:p>
            <a:pPr marL="0" indent="0" algn="just">
              <a:buNone/>
            </a:pPr>
            <a:r>
              <a:rPr lang="en-US" sz="3400" b="1" dirty="0"/>
              <a:t>In the real world, no targeting system is perfect.</a:t>
            </a:r>
          </a:p>
          <a:p>
            <a:pPr marL="0" indent="0" algn="just">
              <a:buNone/>
            </a:pPr>
            <a:r>
              <a:rPr lang="en-US" sz="3400" dirty="0"/>
              <a:t>There are always some problems or grey areas in identifying eligible beneficiaries, and it is very rare indeed that the outcome of a targeted </a:t>
            </a:r>
            <a:r>
              <a:rPr lang="en-US" sz="3400" dirty="0" err="1"/>
              <a:t>programme</a:t>
            </a:r>
            <a:r>
              <a:rPr lang="en-US" sz="3400" dirty="0"/>
              <a:t> matches exactly with the original intention.</a:t>
            </a:r>
          </a:p>
          <a:p>
            <a:pPr marL="0" indent="0" algn="just">
              <a:buNone/>
            </a:pPr>
            <a:r>
              <a:rPr lang="en-US" sz="3400" dirty="0"/>
              <a:t>We call these imperfections targeting “errors”. This is a technical use of the word “error”, borrowed from statistics. </a:t>
            </a:r>
            <a:r>
              <a:rPr lang="en-US" sz="3400" b="1" i="1" dirty="0"/>
              <a:t>It does not necessarily mean that someone has made a mistake</a:t>
            </a:r>
            <a:r>
              <a:rPr lang="en-US" sz="3400" dirty="0"/>
              <a:t>. In fact, targeting systems are often designed with some inbuilt “error” in order to ensure that the priority objectives are met, or because of political and other contextual factors.</a:t>
            </a:r>
          </a:p>
          <a:p>
            <a:pPr marL="0" indent="0" algn="just">
              <a:buNone/>
            </a:pPr>
            <a:r>
              <a:rPr lang="en-US" sz="3400" dirty="0"/>
              <a:t>The following are some potential causes of targeting error:</a:t>
            </a:r>
          </a:p>
          <a:p>
            <a:pPr marL="0" indent="0" algn="just">
              <a:buNone/>
            </a:pPr>
            <a:r>
              <a:rPr lang="en-US" sz="3400" b="1" dirty="0"/>
              <a:t>Technical problems:</a:t>
            </a:r>
          </a:p>
          <a:p>
            <a:pPr algn="just">
              <a:buFont typeface="Wingdings" pitchFamily="2" charset="2"/>
              <a:buChar char="Ø"/>
            </a:pPr>
            <a:r>
              <a:rPr lang="en-US" sz="3400" dirty="0" smtClean="0"/>
              <a:t>Inaccurate </a:t>
            </a:r>
            <a:r>
              <a:rPr lang="en-US" sz="3400" dirty="0"/>
              <a:t>needs or vulnerability assessment</a:t>
            </a:r>
          </a:p>
          <a:p>
            <a:pPr algn="just">
              <a:buFont typeface="Wingdings" pitchFamily="2" charset="2"/>
              <a:buChar char="Ø"/>
            </a:pPr>
            <a:r>
              <a:rPr lang="en-US" sz="3400" dirty="0" smtClean="0"/>
              <a:t>Gaps </a:t>
            </a:r>
            <a:r>
              <a:rPr lang="en-US" sz="3400" dirty="0"/>
              <a:t>in data or information</a:t>
            </a:r>
          </a:p>
          <a:p>
            <a:pPr algn="just">
              <a:buFont typeface="Wingdings" pitchFamily="2" charset="2"/>
              <a:buChar char="Ø"/>
            </a:pPr>
            <a:r>
              <a:rPr lang="en-US" sz="3400" dirty="0" smtClean="0"/>
              <a:t>Poor </a:t>
            </a:r>
            <a:r>
              <a:rPr lang="en-US" sz="3400" dirty="0"/>
              <a:t>design – inappropriate or impractical criteria; poor choice of targeting method or </a:t>
            </a:r>
            <a:r>
              <a:rPr lang="en-US" sz="3400" dirty="0" err="1"/>
              <a:t>programme</a:t>
            </a:r>
            <a:r>
              <a:rPr lang="en-US" sz="3400" dirty="0"/>
              <a:t> type</a:t>
            </a:r>
          </a:p>
          <a:p>
            <a:pPr algn="just">
              <a:buFont typeface="Wingdings" pitchFamily="2" charset="2"/>
              <a:buChar char="Ø"/>
            </a:pPr>
            <a:r>
              <a:rPr lang="en-US" sz="3400" dirty="0" smtClean="0"/>
              <a:t>Flawed </a:t>
            </a:r>
            <a:r>
              <a:rPr lang="en-US" sz="3400" dirty="0"/>
              <a:t>implementation</a:t>
            </a:r>
          </a:p>
          <a:p>
            <a:pPr marL="0" indent="0" algn="just">
              <a:buNone/>
            </a:pPr>
            <a:r>
              <a:rPr lang="en-US" sz="3400" b="1" dirty="0"/>
              <a:t>Governance problems:</a:t>
            </a:r>
          </a:p>
          <a:p>
            <a:pPr algn="just">
              <a:buFont typeface="Wingdings" pitchFamily="2" charset="2"/>
              <a:buChar char="Ø"/>
            </a:pPr>
            <a:r>
              <a:rPr lang="en-US" sz="3400" dirty="0" smtClean="0"/>
              <a:t>Malpractice</a:t>
            </a:r>
            <a:r>
              <a:rPr lang="en-US" sz="3400" dirty="0"/>
              <a:t>, especially diversion or misuse of resources</a:t>
            </a:r>
          </a:p>
          <a:p>
            <a:pPr algn="just">
              <a:buFont typeface="Wingdings" pitchFamily="2" charset="2"/>
              <a:buChar char="Ø"/>
            </a:pPr>
            <a:r>
              <a:rPr lang="en-US" sz="3400" dirty="0" smtClean="0"/>
              <a:t>Weak </a:t>
            </a:r>
            <a:r>
              <a:rPr lang="en-US" sz="3400" dirty="0"/>
              <a:t>administrative capacity</a:t>
            </a:r>
          </a:p>
          <a:p>
            <a:pPr algn="just">
              <a:buFont typeface="Wingdings" pitchFamily="2" charset="2"/>
              <a:buChar char="Ø"/>
            </a:pPr>
            <a:r>
              <a:rPr lang="en-US" sz="3400" dirty="0" smtClean="0"/>
              <a:t>Poor </a:t>
            </a:r>
            <a:r>
              <a:rPr lang="en-US" sz="3400" dirty="0"/>
              <a:t>accountability (lack or weakness of audit and appeal procedures)</a:t>
            </a:r>
          </a:p>
          <a:p>
            <a:pPr algn="just">
              <a:buFont typeface="Wingdings" pitchFamily="2" charset="2"/>
              <a:buChar char="Ø"/>
            </a:pPr>
            <a:r>
              <a:rPr lang="en-US" sz="3400" dirty="0" smtClean="0"/>
              <a:t>Poor </a:t>
            </a:r>
            <a:r>
              <a:rPr lang="en-US" sz="3400" dirty="0"/>
              <a:t>analysis of power structures and interest groups</a:t>
            </a:r>
          </a:p>
          <a:p>
            <a:pPr algn="just">
              <a:buFont typeface="Wingdings" pitchFamily="2" charset="2"/>
              <a:buChar char="Ø"/>
            </a:pPr>
            <a:r>
              <a:rPr lang="en-US" sz="3400" dirty="0" smtClean="0"/>
              <a:t>Clash </a:t>
            </a:r>
            <a:r>
              <a:rPr lang="en-US" sz="3400" dirty="0"/>
              <a:t>of values (e.g. the community disagrees with the donor’s ideas of vulnerability and fairness)</a:t>
            </a:r>
          </a:p>
          <a:p>
            <a:pPr algn="just">
              <a:buFont typeface="Wingdings" pitchFamily="2" charset="2"/>
              <a:buChar char="Ø"/>
            </a:pPr>
            <a:r>
              <a:rPr lang="en-US" sz="3400" dirty="0" smtClean="0"/>
              <a:t>Cultural </a:t>
            </a:r>
            <a:r>
              <a:rPr lang="en-US" sz="3400" dirty="0"/>
              <a:t>issues</a:t>
            </a:r>
          </a:p>
          <a:p>
            <a:endParaRPr lang="en-US" dirty="0"/>
          </a:p>
        </p:txBody>
      </p:sp>
    </p:spTree>
    <p:extLst>
      <p:ext uri="{BB962C8B-B14F-4D97-AF65-F5344CB8AC3E}">
        <p14:creationId xmlns:p14="http://schemas.microsoft.com/office/powerpoint/2010/main" val="36438647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Three approaches to measuring accuracy</a:t>
            </a:r>
          </a:p>
        </p:txBody>
      </p:sp>
      <p:sp>
        <p:nvSpPr>
          <p:cNvPr id="3" name="Content Placeholder 2"/>
          <p:cNvSpPr>
            <a:spLocks noGrp="1"/>
          </p:cNvSpPr>
          <p:nvPr>
            <p:ph idx="1"/>
          </p:nvPr>
        </p:nvSpPr>
        <p:spPr/>
        <p:txBody>
          <a:bodyPr>
            <a:normAutofit lnSpcReduction="10000"/>
          </a:bodyPr>
          <a:lstStyle/>
          <a:p>
            <a:pPr marL="0" indent="0" algn="just">
              <a:buNone/>
            </a:pPr>
            <a:r>
              <a:rPr lang="en-US" dirty="0"/>
              <a:t>The most useful indicators for measuring the accuracy of targeting can be grouped under three key questions:</a:t>
            </a:r>
          </a:p>
          <a:p>
            <a:pPr marL="0" indent="0" algn="just">
              <a:buNone/>
            </a:pPr>
            <a:r>
              <a:rPr lang="en-US" sz="2800" b="1" i="1" dirty="0"/>
              <a:t>1. How many people were correctly or incorrectly targeted?</a:t>
            </a:r>
          </a:p>
          <a:p>
            <a:pPr marL="0" indent="0" algn="just">
              <a:buNone/>
            </a:pPr>
            <a:r>
              <a:rPr lang="en-US" sz="2800" b="1" i="1" dirty="0"/>
              <a:t>2. How much aid reached the right people?</a:t>
            </a:r>
          </a:p>
          <a:p>
            <a:pPr marL="0" indent="0" algn="just">
              <a:buNone/>
            </a:pPr>
            <a:r>
              <a:rPr lang="en-US" sz="2800" b="1" i="1" dirty="0"/>
              <a:t>3. Who are the beneficiaries (and the non-beneficiaries)?</a:t>
            </a:r>
          </a:p>
          <a:p>
            <a:pPr marL="0" indent="0" algn="just">
              <a:buNone/>
            </a:pPr>
            <a:r>
              <a:rPr lang="en-US" dirty="0"/>
              <a:t>Let’s look at each of these questions in turn.</a:t>
            </a:r>
          </a:p>
        </p:txBody>
      </p:sp>
    </p:spTree>
    <p:extLst>
      <p:ext uri="{BB962C8B-B14F-4D97-AF65-F5344CB8AC3E}">
        <p14:creationId xmlns:p14="http://schemas.microsoft.com/office/powerpoint/2010/main" val="1614496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targeting</a:t>
            </a:r>
          </a:p>
        </p:txBody>
      </p:sp>
      <p:sp>
        <p:nvSpPr>
          <p:cNvPr id="3" name="Content Placeholder 2"/>
          <p:cNvSpPr>
            <a:spLocks noGrp="1"/>
          </p:cNvSpPr>
          <p:nvPr>
            <p:ph idx="1"/>
          </p:nvPr>
        </p:nvSpPr>
        <p:spPr>
          <a:xfrm>
            <a:off x="457200" y="1219200"/>
            <a:ext cx="8229600" cy="5334000"/>
          </a:xfrm>
        </p:spPr>
        <p:txBody>
          <a:bodyPr>
            <a:normAutofit fontScale="85000" lnSpcReduction="20000"/>
          </a:bodyPr>
          <a:lstStyle/>
          <a:p>
            <a:pPr algn="just"/>
            <a:r>
              <a:rPr lang="en-US" sz="3500" dirty="0"/>
              <a:t>Targeting objectives should be considered at every stage of a food security operation, starting from the initial assessment and design, and continuing through implementation, monitoring and evaluation.  </a:t>
            </a:r>
          </a:p>
          <a:p>
            <a:pPr algn="just"/>
            <a:endParaRPr lang="en-US" sz="3500" dirty="0"/>
          </a:p>
          <a:p>
            <a:pPr algn="just"/>
            <a:r>
              <a:rPr lang="en-US" sz="3500" dirty="0"/>
              <a:t>The analysis of who needs assistance, where, when and why; decisions about what kind of aid is needed (and how much); how it should be delivered and how the beneficiaries will be identified, all these affect the targeting bottom line of “who gets what”, which in turn affects the </a:t>
            </a:r>
            <a:r>
              <a:rPr lang="en-US" sz="3500" dirty="0" err="1"/>
              <a:t>programme’s</a:t>
            </a:r>
            <a:r>
              <a:rPr lang="en-US" sz="3500" dirty="0"/>
              <a:t> impact.</a:t>
            </a:r>
          </a:p>
          <a:p>
            <a:endParaRPr lang="en-US" dirty="0"/>
          </a:p>
        </p:txBody>
      </p:sp>
    </p:spTree>
    <p:extLst>
      <p:ext uri="{BB962C8B-B14F-4D97-AF65-F5344CB8AC3E}">
        <p14:creationId xmlns:p14="http://schemas.microsoft.com/office/powerpoint/2010/main" val="7603698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2800" b="1" dirty="0"/>
              <a:t>Coverage, exclusion and inclusion – How many people?</a:t>
            </a:r>
          </a:p>
        </p:txBody>
      </p:sp>
      <p:sp>
        <p:nvSpPr>
          <p:cNvPr id="3" name="Content Placeholder 2"/>
          <p:cNvSpPr>
            <a:spLocks noGrp="1"/>
          </p:cNvSpPr>
          <p:nvPr>
            <p:ph idx="1"/>
          </p:nvPr>
        </p:nvSpPr>
        <p:spPr>
          <a:xfrm>
            <a:off x="457200" y="1143000"/>
            <a:ext cx="8229600" cy="5410200"/>
          </a:xfrm>
        </p:spPr>
        <p:txBody>
          <a:bodyPr>
            <a:noAutofit/>
          </a:bodyPr>
          <a:lstStyle/>
          <a:p>
            <a:pPr algn="just"/>
            <a:r>
              <a:rPr lang="en-US" sz="1600" dirty="0"/>
              <a:t>The accuracy of a targeting system is often measured in terms of how many people are correctly or incorrectly receiving benefits. A perfect targeting system would identify all the target group, and only the target group – but reality is rarely perfect.</a:t>
            </a:r>
          </a:p>
          <a:p>
            <a:pPr algn="just"/>
            <a:r>
              <a:rPr lang="en-US" sz="1600" dirty="0"/>
              <a:t>The diagram below illustrates how the target group and the beneficiaries (that is, the people who actually receive the benefits) may </a:t>
            </a:r>
            <a:r>
              <a:rPr lang="en-US" sz="1600" dirty="0" smtClean="0"/>
              <a:t>not </a:t>
            </a:r>
            <a:r>
              <a:rPr lang="en-US" sz="1600" dirty="0"/>
              <a:t>exactly overlap</a:t>
            </a:r>
            <a:r>
              <a:rPr lang="en-US" sz="1600" dirty="0" smtClean="0"/>
              <a:t>.</a:t>
            </a:r>
          </a:p>
          <a:p>
            <a:pPr algn="just"/>
            <a:endParaRPr lang="en-US" sz="1600" dirty="0" smtClean="0"/>
          </a:p>
          <a:p>
            <a:pPr algn="just"/>
            <a:endParaRPr lang="en-US" sz="1600" dirty="0" smtClean="0"/>
          </a:p>
          <a:p>
            <a:pPr algn="just"/>
            <a:endParaRPr lang="en-US" sz="1600" dirty="0"/>
          </a:p>
          <a:p>
            <a:pPr algn="just"/>
            <a:endParaRPr lang="en-US" sz="1600" dirty="0" smtClean="0"/>
          </a:p>
          <a:p>
            <a:pPr algn="just"/>
            <a:endParaRPr lang="en-US" sz="1600" dirty="0"/>
          </a:p>
          <a:p>
            <a:pPr algn="just"/>
            <a:endParaRPr lang="en-US" sz="1600" dirty="0" smtClean="0"/>
          </a:p>
          <a:p>
            <a:pPr algn="just"/>
            <a:endParaRPr lang="en-US" sz="16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895600"/>
            <a:ext cx="56388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50125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10000"/>
          </a:bodyPr>
          <a:lstStyle/>
          <a:p>
            <a:pPr algn="just">
              <a:buFont typeface="Wingdings" pitchFamily="2" charset="2"/>
              <a:buChar char="Ø"/>
            </a:pPr>
            <a:r>
              <a:rPr lang="en-US" b="1" dirty="0"/>
              <a:t>Exclusion error - </a:t>
            </a:r>
            <a:r>
              <a:rPr lang="en-US" dirty="0"/>
              <a:t>Exclusion error is the percentage of the target group who do not receive benefits.</a:t>
            </a:r>
          </a:p>
          <a:p>
            <a:pPr algn="just">
              <a:buFont typeface="Wingdings" pitchFamily="2" charset="2"/>
              <a:buChar char="Ø"/>
            </a:pPr>
            <a:r>
              <a:rPr lang="en-US" b="1" dirty="0"/>
              <a:t>Correct targeting - </a:t>
            </a:r>
            <a:r>
              <a:rPr lang="en-US" dirty="0"/>
              <a:t>The green area of correct targeting (where the intended and actual beneficiaries overlap) can be measured either as a percentage of the target group, or as a percentage of the beneficiaries.</a:t>
            </a:r>
          </a:p>
          <a:p>
            <a:pPr algn="just">
              <a:buFont typeface="Wingdings" pitchFamily="2" charset="2"/>
              <a:buChar char="Ø"/>
            </a:pPr>
            <a:r>
              <a:rPr lang="en-US" b="1" dirty="0"/>
              <a:t>Inclusion error - </a:t>
            </a:r>
            <a:r>
              <a:rPr lang="en-US" dirty="0"/>
              <a:t>Inclusion error is the percentage of beneficiaries who are wrongly included (i.e. are not members of the target group).</a:t>
            </a:r>
          </a:p>
          <a:p>
            <a:pPr algn="just">
              <a:buFont typeface="Wingdings" pitchFamily="2" charset="2"/>
              <a:buChar char="Ø"/>
            </a:pPr>
            <a:r>
              <a:rPr lang="en-US" dirty="0"/>
              <a:t>Correct targeting is usually measured in terms of coverage.</a:t>
            </a:r>
          </a:p>
          <a:p>
            <a:pPr algn="just">
              <a:buFont typeface="Wingdings" pitchFamily="2" charset="2"/>
              <a:buChar char="Ø"/>
            </a:pPr>
            <a:r>
              <a:rPr lang="en-US" b="1" dirty="0"/>
              <a:t>Coverage</a:t>
            </a:r>
            <a:r>
              <a:rPr lang="en-US" dirty="0"/>
              <a:t> is the percentage of the target group who receive benefits.</a:t>
            </a:r>
          </a:p>
          <a:p>
            <a:pPr algn="just">
              <a:buFont typeface="Wingdings" pitchFamily="2" charset="2"/>
              <a:buChar char="Ø"/>
            </a:pPr>
            <a:r>
              <a:rPr lang="en-US" dirty="0"/>
              <a:t>Coverage and exclusion error are complementary.</a:t>
            </a:r>
          </a:p>
          <a:p>
            <a:endParaRPr lang="en-US" dirty="0"/>
          </a:p>
        </p:txBody>
      </p:sp>
    </p:spTree>
    <p:extLst>
      <p:ext uri="{BB962C8B-B14F-4D97-AF65-F5344CB8AC3E}">
        <p14:creationId xmlns:p14="http://schemas.microsoft.com/office/powerpoint/2010/main" val="15366611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304800"/>
            <a:ext cx="7162800"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48961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457200"/>
            <a:ext cx="7010400" cy="6172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12477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381000"/>
            <a:ext cx="7010399" cy="624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02612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1" y="609600"/>
            <a:ext cx="6324600"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57829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381000"/>
            <a:ext cx="65532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9977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47800" y="533400"/>
            <a:ext cx="6400801"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21909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62500" lnSpcReduction="20000"/>
          </a:bodyPr>
          <a:lstStyle/>
          <a:p>
            <a:pPr algn="just">
              <a:buFont typeface="Wingdings" pitchFamily="2" charset="2"/>
              <a:buChar char="Ø"/>
            </a:pPr>
            <a:r>
              <a:rPr lang="en-US" b="1" dirty="0"/>
              <a:t>PERFORMANCE &gt; 1 </a:t>
            </a:r>
            <a:r>
              <a:rPr lang="en-US" dirty="0"/>
              <a:t>- If the performance indicator is more than 1, then targeting has improved the outcome for the target group. </a:t>
            </a:r>
          </a:p>
          <a:p>
            <a:pPr algn="just">
              <a:buFont typeface="Wingdings" pitchFamily="2" charset="2"/>
              <a:buChar char="Ø"/>
            </a:pPr>
            <a:r>
              <a:rPr lang="en-US" b="1" dirty="0"/>
              <a:t>PERFORMANCE = 1 </a:t>
            </a:r>
            <a:r>
              <a:rPr lang="en-US" dirty="0"/>
              <a:t>- If the performance indicator equals 1, then the targeting has had no effect – the result is the same as an untargeted </a:t>
            </a:r>
            <a:r>
              <a:rPr lang="en-US" dirty="0" err="1"/>
              <a:t>programme</a:t>
            </a:r>
            <a:r>
              <a:rPr lang="en-US" dirty="0"/>
              <a:t>. </a:t>
            </a:r>
          </a:p>
          <a:p>
            <a:pPr algn="just">
              <a:buFont typeface="Wingdings" pitchFamily="2" charset="2"/>
              <a:buChar char="Ø"/>
            </a:pPr>
            <a:r>
              <a:rPr lang="en-US" b="1" dirty="0"/>
              <a:t>PERFORMANCE &lt; 1 </a:t>
            </a:r>
            <a:r>
              <a:rPr lang="en-US" dirty="0"/>
              <a:t>- If the performance indicator is less than 1, then it is worse than no targeting. This does happen! </a:t>
            </a:r>
          </a:p>
          <a:p>
            <a:pPr algn="just">
              <a:buFont typeface="Wingdings" pitchFamily="2" charset="2"/>
              <a:buChar char="Ø"/>
            </a:pPr>
            <a:r>
              <a:rPr lang="en-US" dirty="0"/>
              <a:t>International reviews by the World Bank and UN found examples of targeted </a:t>
            </a:r>
            <a:r>
              <a:rPr lang="en-US" dirty="0" err="1"/>
              <a:t>programmes</a:t>
            </a:r>
            <a:r>
              <a:rPr lang="en-US" dirty="0"/>
              <a:t> with regressive effects (that is, the target group received less than they would have received from a random distribution). </a:t>
            </a:r>
          </a:p>
          <a:p>
            <a:pPr algn="just">
              <a:buFont typeface="Wingdings" pitchFamily="2" charset="2"/>
              <a:buChar char="Ø"/>
            </a:pPr>
            <a:r>
              <a:rPr lang="en-US" dirty="0"/>
              <a:t>Another simple and useful indicator is the amount of aid received by each targeted beneficiary, as a percentage of the planned amount. Let’s call this a measure of dilution. </a:t>
            </a:r>
          </a:p>
          <a:p>
            <a:pPr algn="just">
              <a:buFont typeface="Wingdings" pitchFamily="2" charset="2"/>
              <a:buChar char="Ø"/>
            </a:pPr>
            <a:r>
              <a:rPr lang="en-US" dirty="0"/>
              <a:t>Dilution is the opposite of concentration (the aim of targeting). </a:t>
            </a:r>
          </a:p>
          <a:p>
            <a:pPr algn="just">
              <a:buFont typeface="Wingdings" pitchFamily="2" charset="2"/>
              <a:buChar char="Ø"/>
            </a:pPr>
            <a:r>
              <a:rPr lang="en-US" dirty="0"/>
              <a:t>Dilution is a common targeting problem in which aid is shared among a larger number of people than the </a:t>
            </a:r>
            <a:r>
              <a:rPr lang="en-US" dirty="0" err="1"/>
              <a:t>programme</a:t>
            </a:r>
            <a:r>
              <a:rPr lang="en-US" dirty="0"/>
              <a:t> was designed for. </a:t>
            </a:r>
          </a:p>
          <a:p>
            <a:pPr algn="just">
              <a:buFont typeface="Wingdings" pitchFamily="2" charset="2"/>
              <a:buChar char="Ø"/>
            </a:pPr>
            <a:r>
              <a:rPr lang="en-US" dirty="0"/>
              <a:t>This can be due to under-resourcing (where the </a:t>
            </a:r>
            <a:r>
              <a:rPr lang="en-US" dirty="0" err="1"/>
              <a:t>programme</a:t>
            </a:r>
            <a:r>
              <a:rPr lang="en-US" dirty="0"/>
              <a:t> is too small to cover all the eligible target group members). It also happens quite often when communities disagree with the principle of targeting, and consider it fairer for everyone to have a share. </a:t>
            </a:r>
            <a:endParaRPr lang="en-US" dirty="0" smtClean="0"/>
          </a:p>
          <a:p>
            <a:endParaRPr lang="en-US" dirty="0"/>
          </a:p>
        </p:txBody>
      </p:sp>
      <p:sp>
        <p:nvSpPr>
          <p:cNvPr id="6" name="Rectangle 5"/>
          <p:cNvSpPr/>
          <p:nvPr/>
        </p:nvSpPr>
        <p:spPr>
          <a:xfrm>
            <a:off x="609600" y="5486400"/>
            <a:ext cx="80772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200" b="1" dirty="0">
                <a:latin typeface="Times New Roman" pitchFamily="18" charset="0"/>
                <a:cs typeface="Times New Roman" pitchFamily="18" charset="0"/>
              </a:rPr>
              <a:t>Example: </a:t>
            </a:r>
            <a:r>
              <a:rPr lang="en-US" sz="1200" b="1" dirty="0" smtClean="0">
                <a:latin typeface="Times New Roman" pitchFamily="18" charset="0"/>
                <a:cs typeface="Times New Roman" pitchFamily="18" charset="0"/>
              </a:rPr>
              <a:t>Dilution For </a:t>
            </a:r>
            <a:r>
              <a:rPr lang="en-US" sz="1200" b="1" dirty="0">
                <a:latin typeface="Times New Roman" pitchFamily="18" charset="0"/>
                <a:cs typeface="Times New Roman" pitchFamily="18" charset="0"/>
              </a:rPr>
              <a:t>example, let’s say an emergency distribution plans to provide 2,000 calories a day to each targeted beneficiary, but post-distribution monitoring shows that the target group has actually received only 1,000 calories (50% of the intended amount – or 50% dilution</a:t>
            </a:r>
            <a:r>
              <a:rPr lang="en-US" sz="1200" b="1" dirty="0" smtClean="0">
                <a:latin typeface="Times New Roman" pitchFamily="18" charset="0"/>
                <a:cs typeface="Times New Roman" pitchFamily="18" charset="0"/>
              </a:rPr>
              <a:t>). Of </a:t>
            </a:r>
            <a:r>
              <a:rPr lang="en-US" sz="1200" b="1" dirty="0">
                <a:latin typeface="Times New Roman" pitchFamily="18" charset="0"/>
                <a:cs typeface="Times New Roman" pitchFamily="18" charset="0"/>
              </a:rPr>
              <a:t>course, this will seriously reduce the </a:t>
            </a:r>
            <a:r>
              <a:rPr lang="en-US" sz="1200" b="1" dirty="0" err="1">
                <a:latin typeface="Times New Roman" pitchFamily="18" charset="0"/>
                <a:cs typeface="Times New Roman" pitchFamily="18" charset="0"/>
              </a:rPr>
              <a:t>programme’s</a:t>
            </a:r>
            <a:r>
              <a:rPr lang="en-US" sz="1200" b="1" dirty="0">
                <a:latin typeface="Times New Roman" pitchFamily="18" charset="0"/>
                <a:cs typeface="Times New Roman" pitchFamily="18" charset="0"/>
              </a:rPr>
              <a:t> impact.</a:t>
            </a:r>
          </a:p>
          <a:p>
            <a:pPr algn="just"/>
            <a:r>
              <a:rPr lang="en-US" sz="1200" b="1" dirty="0">
                <a:latin typeface="Times New Roman" pitchFamily="18" charset="0"/>
                <a:cs typeface="Times New Roman" pitchFamily="18" charset="0"/>
              </a:rPr>
              <a:t>Further investigation would be needed to check whether the cause is a targeting problem or a delivery problem.</a:t>
            </a:r>
          </a:p>
        </p:txBody>
      </p:sp>
    </p:spTree>
    <p:extLst>
      <p:ext uri="{BB962C8B-B14F-4D97-AF65-F5344CB8AC3E}">
        <p14:creationId xmlns:p14="http://schemas.microsoft.com/office/powerpoint/2010/main" val="11886675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a:bodyPr>
          <a:lstStyle/>
          <a:p>
            <a:r>
              <a:rPr lang="en-US" sz="2400" b="1" dirty="0"/>
              <a:t>Beneficiary &amp; non-beneficiary profiles- who’s in, who’s out?</a:t>
            </a:r>
          </a:p>
        </p:txBody>
      </p:sp>
      <p:sp>
        <p:nvSpPr>
          <p:cNvPr id="3" name="Content Placeholder 2"/>
          <p:cNvSpPr>
            <a:spLocks noGrp="1"/>
          </p:cNvSpPr>
          <p:nvPr>
            <p:ph idx="1"/>
          </p:nvPr>
        </p:nvSpPr>
        <p:spPr>
          <a:xfrm>
            <a:off x="457200" y="914400"/>
            <a:ext cx="8229600" cy="5638800"/>
          </a:xfrm>
        </p:spPr>
        <p:txBody>
          <a:bodyPr>
            <a:normAutofit fontScale="92500" lnSpcReduction="20000"/>
          </a:bodyPr>
          <a:lstStyle/>
          <a:p>
            <a:pPr algn="just"/>
            <a:r>
              <a:rPr lang="en-US" sz="2000" dirty="0"/>
              <a:t>The third (and last) group of targeting indicators falls under the question of who is included and who is excluded by the targeting system.</a:t>
            </a:r>
          </a:p>
          <a:p>
            <a:pPr algn="just"/>
            <a:r>
              <a:rPr lang="en-US" sz="2000" dirty="0"/>
              <a:t>If data can be collected from both beneficiary and non-beneficiary populations, it is very useful to compare the characteristics of the two </a:t>
            </a:r>
            <a:r>
              <a:rPr lang="en-US" sz="2000" dirty="0" smtClean="0"/>
              <a:t>groups. If </a:t>
            </a:r>
            <a:r>
              <a:rPr lang="en-US" sz="2000" dirty="0"/>
              <a:t>there is a clear difference between them in terms of the targeting indicators, then we can conclude </a:t>
            </a:r>
            <a:r>
              <a:rPr lang="en-US" sz="2000" dirty="0" smtClean="0"/>
              <a:t>that </a:t>
            </a:r>
            <a:r>
              <a:rPr lang="en-US" sz="2000" dirty="0"/>
              <a:t>the targeting has been effective</a:t>
            </a:r>
            <a:r>
              <a:rPr lang="en-US" sz="2000" dirty="0" smtClean="0"/>
              <a:t>.</a:t>
            </a:r>
          </a:p>
          <a:p>
            <a:pPr algn="just"/>
            <a:endParaRPr lang="en-US" sz="2000" dirty="0" smtClean="0"/>
          </a:p>
          <a:p>
            <a:pPr algn="just"/>
            <a:r>
              <a:rPr lang="en-US" sz="2000" b="1" i="1" dirty="0"/>
              <a:t>If you compare beneficiaries and non-beneficiaries after a </a:t>
            </a:r>
            <a:r>
              <a:rPr lang="en-US" sz="2000" b="1" i="1" dirty="0" err="1"/>
              <a:t>programme</a:t>
            </a:r>
            <a:r>
              <a:rPr lang="en-US" sz="2000" b="1" i="1" dirty="0"/>
              <a:t> has been running some time, be careful of the before-and-after effect – the beneficiaries’ wellbeing will (we hope) be raised by the </a:t>
            </a:r>
            <a:r>
              <a:rPr lang="en-US" sz="2000" b="1" i="1" dirty="0" err="1"/>
              <a:t>programme</a:t>
            </a:r>
            <a:r>
              <a:rPr lang="en-US" sz="2000" b="1" i="1" dirty="0"/>
              <a:t> benefits. This may distort the comparison.</a:t>
            </a:r>
          </a:p>
          <a:p>
            <a:pPr algn="just"/>
            <a:r>
              <a:rPr lang="en-US" sz="2000" dirty="0" smtClean="0"/>
              <a:t>It </a:t>
            </a:r>
            <a:r>
              <a:rPr lang="en-US" sz="2000" dirty="0"/>
              <a:t>is also useful to look at the profiles of people in the exclusion and inclusion errors. </a:t>
            </a:r>
          </a:p>
          <a:p>
            <a:pPr algn="just"/>
            <a:r>
              <a:rPr lang="en-US" sz="2000" b="1" dirty="0"/>
              <a:t>Exclusion </a:t>
            </a:r>
            <a:r>
              <a:rPr lang="en-US" sz="2000" dirty="0"/>
              <a:t>- For example, do the excluded target group members have any factor in common that might suggest systematic marginalization? Are they on the borderline of eligibility, or are they among the poorest or neediest? </a:t>
            </a:r>
          </a:p>
          <a:p>
            <a:pPr algn="just"/>
            <a:r>
              <a:rPr lang="en-US" sz="2000" b="1" dirty="0"/>
              <a:t>Inclusion </a:t>
            </a:r>
            <a:r>
              <a:rPr lang="en-US" sz="2000" dirty="0"/>
              <a:t>- On the other hand, who are the people wrongly included among the beneficiaries? If they are much wealthier than the target group, this is one kind of problem. If they are only just outside the targeting threshold, the error is less serious (and might signal a problem of under-resourcing). In either case, we would want to follow up by finding out why and how the error is happening.</a:t>
            </a:r>
          </a:p>
        </p:txBody>
      </p:sp>
    </p:spTree>
    <p:extLst>
      <p:ext uri="{BB962C8B-B14F-4D97-AF65-F5344CB8AC3E}">
        <p14:creationId xmlns:p14="http://schemas.microsoft.com/office/powerpoint/2010/main" val="2978918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a:t>Why is targeting important?</a:t>
            </a:r>
          </a:p>
        </p:txBody>
      </p:sp>
      <p:sp>
        <p:nvSpPr>
          <p:cNvPr id="3" name="Content Placeholder 2"/>
          <p:cNvSpPr>
            <a:spLocks noGrp="1"/>
          </p:cNvSpPr>
          <p:nvPr>
            <p:ph idx="1"/>
          </p:nvPr>
        </p:nvSpPr>
        <p:spPr>
          <a:xfrm>
            <a:off x="457200" y="1143000"/>
            <a:ext cx="8229600" cy="5410200"/>
          </a:xfrm>
        </p:spPr>
        <p:txBody>
          <a:bodyPr>
            <a:normAutofit fontScale="62500" lnSpcReduction="20000"/>
          </a:bodyPr>
          <a:lstStyle/>
          <a:p>
            <a:pPr marL="0" indent="0" algn="just">
              <a:buNone/>
            </a:pPr>
            <a:r>
              <a:rPr lang="en-US" dirty="0"/>
              <a:t>The targeting of food security </a:t>
            </a:r>
            <a:r>
              <a:rPr lang="en-US" dirty="0" err="1"/>
              <a:t>programmes</a:t>
            </a:r>
            <a:r>
              <a:rPr lang="en-US" dirty="0"/>
              <a:t> (such as food aid distributions, safety nets, input packages for increased production, and so on) has received a lot of attention since the early 1990s.  The main reasons for the importance given to targeting are:</a:t>
            </a:r>
          </a:p>
          <a:p>
            <a:pPr algn="just"/>
            <a:endParaRPr lang="en-US" dirty="0"/>
          </a:p>
          <a:p>
            <a:pPr algn="just">
              <a:buFont typeface="Wingdings" pitchFamily="2" charset="2"/>
              <a:buChar char="Ø"/>
            </a:pPr>
            <a:r>
              <a:rPr lang="en-US" dirty="0" smtClean="0"/>
              <a:t>•</a:t>
            </a:r>
            <a:r>
              <a:rPr lang="en-US" b="1" dirty="0" smtClean="0"/>
              <a:t>Ethical </a:t>
            </a:r>
            <a:r>
              <a:rPr lang="en-US" b="1" dirty="0"/>
              <a:t>and humanitarian principles. </a:t>
            </a:r>
            <a:r>
              <a:rPr lang="en-US" dirty="0"/>
              <a:t>Aid should be given according to need (especially in emergency situations), following the international standards of impartiality and non-discrimination. Targeting by agreed and objective criteria supports these principles. </a:t>
            </a:r>
          </a:p>
          <a:p>
            <a:pPr algn="just">
              <a:buFont typeface="Wingdings" pitchFamily="2" charset="2"/>
              <a:buChar char="Ø"/>
            </a:pPr>
            <a:r>
              <a:rPr lang="en-US" dirty="0" smtClean="0"/>
              <a:t>•</a:t>
            </a:r>
            <a:r>
              <a:rPr lang="en-US" b="1" dirty="0" smtClean="0"/>
              <a:t>Efficiency </a:t>
            </a:r>
            <a:r>
              <a:rPr lang="en-US" b="1" dirty="0"/>
              <a:t>and effectiveness. </a:t>
            </a:r>
            <a:r>
              <a:rPr lang="en-US" dirty="0"/>
              <a:t>Targeting </a:t>
            </a:r>
            <a:r>
              <a:rPr lang="en-US" dirty="0" err="1"/>
              <a:t>maximises</a:t>
            </a:r>
            <a:r>
              <a:rPr lang="en-US" dirty="0"/>
              <a:t> the impact and </a:t>
            </a:r>
            <a:r>
              <a:rPr lang="en-US" dirty="0" err="1"/>
              <a:t>minimises</a:t>
            </a:r>
            <a:r>
              <a:rPr lang="en-US" dirty="0"/>
              <a:t> the waste of scarce resources. </a:t>
            </a:r>
          </a:p>
          <a:p>
            <a:pPr algn="just">
              <a:buFont typeface="Wingdings" pitchFamily="2" charset="2"/>
              <a:buChar char="Ø"/>
            </a:pPr>
            <a:r>
              <a:rPr lang="en-US" dirty="0" smtClean="0"/>
              <a:t>•</a:t>
            </a:r>
            <a:r>
              <a:rPr lang="en-US" b="1" dirty="0" smtClean="0"/>
              <a:t>Accountability</a:t>
            </a:r>
            <a:r>
              <a:rPr lang="en-US" b="1" dirty="0"/>
              <a:t>. </a:t>
            </a:r>
            <a:r>
              <a:rPr lang="en-US" dirty="0"/>
              <a:t>Donors and their constituencies want to know that their aid actually reaches the poor and needy, and that it has not been diverted through corruption or poor management. Good targeting systems ensure this, and at the same time they generate information about where the resources went. Transparent targeting also enhances the accountability of agencies and projects to beneficiary communities. </a:t>
            </a:r>
          </a:p>
          <a:p>
            <a:pPr algn="just">
              <a:buFont typeface="Wingdings" pitchFamily="2" charset="2"/>
              <a:buChar char="Ø"/>
            </a:pPr>
            <a:r>
              <a:rPr lang="en-US" dirty="0" smtClean="0"/>
              <a:t>•</a:t>
            </a:r>
            <a:r>
              <a:rPr lang="en-US" b="1" dirty="0" smtClean="0"/>
              <a:t>Avoidance </a:t>
            </a:r>
            <a:r>
              <a:rPr lang="en-US" b="1" dirty="0"/>
              <a:t>of harm. </a:t>
            </a:r>
            <a:r>
              <a:rPr lang="en-US" dirty="0"/>
              <a:t>Untargeted assistance (particularly food aid), spread too widely and in large quantities, may undermine local production, markets, or social support networks.</a:t>
            </a:r>
          </a:p>
          <a:p>
            <a:endParaRPr lang="en-US" dirty="0"/>
          </a:p>
        </p:txBody>
      </p:sp>
    </p:spTree>
    <p:extLst>
      <p:ext uri="{BB962C8B-B14F-4D97-AF65-F5344CB8AC3E}">
        <p14:creationId xmlns:p14="http://schemas.microsoft.com/office/powerpoint/2010/main" val="36544037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6096000" cy="715962"/>
          </a:xfrm>
        </p:spPr>
        <p:txBody>
          <a:bodyPr>
            <a:normAutofit/>
          </a:bodyPr>
          <a:lstStyle/>
          <a:p>
            <a:r>
              <a:rPr lang="en-US" sz="3200" b="1" dirty="0"/>
              <a:t>The bottom line</a:t>
            </a:r>
          </a:p>
        </p:txBody>
      </p:sp>
      <p:sp>
        <p:nvSpPr>
          <p:cNvPr id="3" name="Content Placeholder 2"/>
          <p:cNvSpPr>
            <a:spLocks noGrp="1"/>
          </p:cNvSpPr>
          <p:nvPr>
            <p:ph idx="1"/>
          </p:nvPr>
        </p:nvSpPr>
        <p:spPr>
          <a:xfrm>
            <a:off x="457200" y="838200"/>
            <a:ext cx="8229600" cy="5562600"/>
          </a:xfrm>
        </p:spPr>
        <p:txBody>
          <a:bodyPr>
            <a:normAutofit fontScale="47500" lnSpcReduction="20000"/>
          </a:bodyPr>
          <a:lstStyle/>
          <a:p>
            <a:pPr marL="0" indent="0" algn="just">
              <a:buNone/>
            </a:pPr>
            <a:r>
              <a:rPr lang="en-US" sz="3800" dirty="0"/>
              <a:t>The indicators we have looked at in this lesson can be compared across different </a:t>
            </a:r>
            <a:r>
              <a:rPr lang="en-US" sz="3800" dirty="0" err="1"/>
              <a:t>programmes</a:t>
            </a:r>
            <a:r>
              <a:rPr lang="en-US" sz="3800" dirty="0"/>
              <a:t> and situations, but we would not expect to find the same standard of accuracy in very different types of operation, or in very different contexts. Internationally, targeting is more accurate in countries with higher incomes, good administrative capacity, and high levels of inequality. </a:t>
            </a:r>
          </a:p>
          <a:p>
            <a:pPr marL="0" indent="0" algn="just">
              <a:buNone/>
            </a:pPr>
            <a:r>
              <a:rPr lang="en-US" sz="3800" dirty="0"/>
              <a:t>Targeting priorities are also different in different </a:t>
            </a:r>
            <a:r>
              <a:rPr lang="en-US" sz="3800" dirty="0" err="1"/>
              <a:t>programmes</a:t>
            </a:r>
            <a:r>
              <a:rPr lang="en-US" sz="3800" dirty="0"/>
              <a:t>. In emergency operations, it is often the top priority to maximize coverage (that is, to reach as many of the target group as possible). In other situations, governments or aid agencies may give high priority to eliminating inclusion error and leakage. </a:t>
            </a:r>
            <a:r>
              <a:rPr lang="en-US" sz="3800" dirty="0" smtClean="0"/>
              <a:t> The </a:t>
            </a:r>
            <a:r>
              <a:rPr lang="en-US" sz="3800" dirty="0"/>
              <a:t>relative importance of the different indicators, and the acceptable degree of error, are matters of </a:t>
            </a:r>
            <a:r>
              <a:rPr lang="en-US" sz="3800" dirty="0" err="1"/>
              <a:t>judgement</a:t>
            </a:r>
            <a:r>
              <a:rPr lang="en-US" sz="3800" dirty="0"/>
              <a:t>. </a:t>
            </a:r>
            <a:r>
              <a:rPr lang="en-US" sz="3800" dirty="0" smtClean="0"/>
              <a:t> Measures </a:t>
            </a:r>
            <a:r>
              <a:rPr lang="en-US" sz="3800" dirty="0"/>
              <a:t>of targeting accuracy should not be used mechanically. </a:t>
            </a:r>
            <a:r>
              <a:rPr lang="en-US" sz="3800" dirty="0" smtClean="0"/>
              <a:t>Contextual </a:t>
            </a:r>
            <a:r>
              <a:rPr lang="en-US" sz="3800" dirty="0"/>
              <a:t>information and qualitative assessment of how the targeting system is actually working help to interpret the error measurements in a meaningful way. </a:t>
            </a:r>
          </a:p>
          <a:p>
            <a:pPr marL="0" indent="0" algn="just">
              <a:buNone/>
            </a:pPr>
            <a:r>
              <a:rPr lang="en-US" sz="3800" dirty="0"/>
              <a:t>Key questions include: </a:t>
            </a:r>
          </a:p>
          <a:p>
            <a:pPr algn="just">
              <a:buFont typeface="Wingdings" pitchFamily="2" charset="2"/>
              <a:buChar char="Ø"/>
            </a:pPr>
            <a:r>
              <a:rPr lang="en-US" sz="3800" dirty="0" smtClean="0"/>
              <a:t>Why </a:t>
            </a:r>
            <a:r>
              <a:rPr lang="en-US" sz="3800" dirty="0"/>
              <a:t>are problems or errors happening? What can be changed in order to reduce them? </a:t>
            </a:r>
          </a:p>
          <a:p>
            <a:pPr algn="just">
              <a:buFont typeface="Wingdings" pitchFamily="2" charset="2"/>
              <a:buChar char="Ø"/>
            </a:pPr>
            <a:r>
              <a:rPr lang="en-US" sz="3800" dirty="0" smtClean="0"/>
              <a:t>What </a:t>
            </a:r>
            <a:r>
              <a:rPr lang="en-US" sz="3800" dirty="0"/>
              <a:t>do beneficiaries and their community think about the targeting? </a:t>
            </a:r>
          </a:p>
          <a:p>
            <a:pPr algn="just">
              <a:buFont typeface="Wingdings" pitchFamily="2" charset="2"/>
              <a:buChar char="Ø"/>
            </a:pPr>
            <a:r>
              <a:rPr lang="en-US" sz="3800" dirty="0"/>
              <a:t>How are targeting decisions actually made, and by whom? </a:t>
            </a:r>
          </a:p>
          <a:p>
            <a:pPr algn="just">
              <a:buFont typeface="Wingdings" pitchFamily="2" charset="2"/>
              <a:buChar char="Ø"/>
            </a:pPr>
            <a:r>
              <a:rPr lang="en-US" sz="3800" dirty="0"/>
              <a:t>How transparent and accountable is the process? </a:t>
            </a:r>
          </a:p>
          <a:p>
            <a:pPr algn="just">
              <a:buFont typeface="Wingdings" pitchFamily="2" charset="2"/>
              <a:buChar char="Ø"/>
            </a:pPr>
            <a:r>
              <a:rPr lang="en-US" sz="3800" dirty="0"/>
              <a:t>Does the targeting match the </a:t>
            </a:r>
            <a:r>
              <a:rPr lang="en-US" sz="3800" dirty="0" err="1"/>
              <a:t>programme’s</a:t>
            </a:r>
            <a:r>
              <a:rPr lang="en-US" sz="3800" dirty="0"/>
              <a:t> objectives? </a:t>
            </a:r>
          </a:p>
          <a:p>
            <a:pPr algn="just">
              <a:buFont typeface="Wingdings" pitchFamily="2" charset="2"/>
              <a:buChar char="Ø"/>
            </a:pPr>
            <a:r>
              <a:rPr lang="en-US" sz="3800" dirty="0"/>
              <a:t>Could the targeting design have been better? (It is of limited use to measure accuracy against a plan, if the plan was wrong.) </a:t>
            </a:r>
          </a:p>
          <a:p>
            <a:endParaRPr lang="en-US" dirty="0"/>
          </a:p>
        </p:txBody>
      </p:sp>
    </p:spTree>
    <p:extLst>
      <p:ext uri="{BB962C8B-B14F-4D97-AF65-F5344CB8AC3E}">
        <p14:creationId xmlns:p14="http://schemas.microsoft.com/office/powerpoint/2010/main" val="32717131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70000" lnSpcReduction="20000"/>
          </a:bodyPr>
          <a:lstStyle/>
          <a:p>
            <a:pPr marL="0" indent="0">
              <a:buNone/>
            </a:pPr>
            <a:r>
              <a:rPr lang="en-US" b="1" dirty="0"/>
              <a:t>If you want to know more </a:t>
            </a:r>
            <a:endParaRPr lang="en-US" dirty="0"/>
          </a:p>
          <a:p>
            <a:pPr marL="0" indent="0">
              <a:buNone/>
            </a:pPr>
            <a:r>
              <a:rPr lang="en-US" b="1" dirty="0"/>
              <a:t>Online resources </a:t>
            </a:r>
            <a:endParaRPr lang="en-US" dirty="0"/>
          </a:p>
          <a:p>
            <a:pPr marL="0" indent="0">
              <a:buNone/>
            </a:pPr>
            <a:r>
              <a:rPr lang="en-US" dirty="0" err="1"/>
              <a:t>Hoddinott</a:t>
            </a:r>
            <a:r>
              <a:rPr lang="en-US" dirty="0"/>
              <a:t>, J. (1999). Targeting: Principles and Practice. Technical Guide #9, IFPRI. </a:t>
            </a:r>
            <a:r>
              <a:rPr lang="en-US" u="sng" dirty="0"/>
              <a:t>www.ifpri.org/themes/mp18/techguid/tg09.pdf </a:t>
            </a:r>
            <a:endParaRPr lang="en-US" dirty="0"/>
          </a:p>
          <a:p>
            <a:pPr marL="0" indent="0">
              <a:buNone/>
            </a:pPr>
            <a:r>
              <a:rPr lang="en-US" dirty="0"/>
              <a:t>Taylor, A. and J. Seaman (2004). Targeting Food Aid in Emergencies. ENN Special Supplement 1. Oxford, Emergency Nutrition Network. </a:t>
            </a:r>
            <a:r>
              <a:rPr lang="en-US" u="sng" dirty="0"/>
              <a:t>http://www.ennonline.net/fex/22/supplement22.pdf </a:t>
            </a:r>
            <a:endParaRPr lang="en-US" dirty="0"/>
          </a:p>
          <a:p>
            <a:pPr marL="0" indent="0">
              <a:buNone/>
            </a:pPr>
            <a:r>
              <a:rPr lang="en-US" dirty="0"/>
              <a:t>Primers and resources on targeting, with a focus on social protection </a:t>
            </a:r>
          </a:p>
          <a:p>
            <a:pPr marL="0" indent="0">
              <a:buNone/>
            </a:pPr>
            <a:r>
              <a:rPr lang="en-US" u="sng" dirty="0"/>
              <a:t>http://go.worldbank.org/S0IZQOYBV0 </a:t>
            </a:r>
            <a:endParaRPr lang="en-US" dirty="0"/>
          </a:p>
          <a:p>
            <a:pPr marL="0" indent="0">
              <a:buNone/>
            </a:pPr>
            <a:r>
              <a:rPr lang="en-US" b="1" dirty="0"/>
              <a:t>Additional reading </a:t>
            </a:r>
            <a:endParaRPr lang="en-US" dirty="0"/>
          </a:p>
          <a:p>
            <a:pPr marL="0" indent="0">
              <a:buNone/>
            </a:pPr>
            <a:r>
              <a:rPr lang="en-US" dirty="0" err="1"/>
              <a:t>Coady</a:t>
            </a:r>
            <a:r>
              <a:rPr lang="en-US" dirty="0"/>
              <a:t>, D. P., M. E. </a:t>
            </a:r>
            <a:r>
              <a:rPr lang="en-US" dirty="0" err="1"/>
              <a:t>Grosh</a:t>
            </a:r>
            <a:r>
              <a:rPr lang="en-US" dirty="0"/>
              <a:t> and J. </a:t>
            </a:r>
            <a:r>
              <a:rPr lang="en-US" dirty="0" err="1"/>
              <a:t>Hoddinott</a:t>
            </a:r>
            <a:r>
              <a:rPr lang="en-US" dirty="0"/>
              <a:t> (2004). Targeting of transfers in developing countries: review of lessons and experience. Washington DC, World Bank.</a:t>
            </a:r>
          </a:p>
        </p:txBody>
      </p:sp>
    </p:spTree>
    <p:extLst>
      <p:ext uri="{BB962C8B-B14F-4D97-AF65-F5344CB8AC3E}">
        <p14:creationId xmlns:p14="http://schemas.microsoft.com/office/powerpoint/2010/main" val="22467237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b="1" dirty="0" smtClean="0"/>
              <a:t>Targeting</a:t>
            </a:r>
            <a:br>
              <a:rPr lang="en-US" sz="3200" b="1" dirty="0" smtClean="0"/>
            </a:br>
            <a:r>
              <a:rPr lang="en-US" sz="3200" b="1" dirty="0" smtClean="0"/>
              <a:t>Lesson 3: Targeting </a:t>
            </a:r>
            <a:r>
              <a:rPr lang="en-US" sz="3200" b="1" dirty="0"/>
              <a:t>in Emergencies</a:t>
            </a:r>
          </a:p>
        </p:txBody>
      </p:sp>
      <p:sp>
        <p:nvSpPr>
          <p:cNvPr id="3" name="Content Placeholder 2"/>
          <p:cNvSpPr>
            <a:spLocks noGrp="1"/>
          </p:cNvSpPr>
          <p:nvPr>
            <p:ph idx="1"/>
          </p:nvPr>
        </p:nvSpPr>
        <p:spPr/>
        <p:txBody>
          <a:bodyPr/>
          <a:lstStyle/>
          <a:p>
            <a:pPr marL="0" indent="0" algn="just">
              <a:buNone/>
            </a:pPr>
            <a:r>
              <a:rPr lang="en-US" dirty="0" smtClean="0"/>
              <a:t>Objectives, to</a:t>
            </a:r>
            <a:r>
              <a:rPr lang="en-US" dirty="0"/>
              <a:t>:</a:t>
            </a:r>
          </a:p>
          <a:p>
            <a:pPr algn="just">
              <a:buFont typeface="Wingdings" pitchFamily="2" charset="2"/>
              <a:buChar char="Ø"/>
            </a:pPr>
            <a:r>
              <a:rPr lang="en-US" dirty="0" smtClean="0"/>
              <a:t> </a:t>
            </a:r>
            <a:r>
              <a:rPr lang="en-US" dirty="0"/>
              <a:t>apply the basic principles and tools of targeting to various emergency situations;</a:t>
            </a:r>
          </a:p>
          <a:p>
            <a:pPr algn="just">
              <a:buFont typeface="Wingdings" pitchFamily="2" charset="2"/>
              <a:buChar char="Ø"/>
            </a:pPr>
            <a:r>
              <a:rPr lang="en-US" dirty="0" smtClean="0"/>
              <a:t>understand </a:t>
            </a:r>
            <a:r>
              <a:rPr lang="en-US" dirty="0"/>
              <a:t>the targeting effects of different emergency response options; and</a:t>
            </a:r>
          </a:p>
          <a:p>
            <a:pPr algn="just">
              <a:buFont typeface="Wingdings" pitchFamily="2" charset="2"/>
              <a:buChar char="Ø"/>
            </a:pPr>
            <a:r>
              <a:rPr lang="en-US" dirty="0" smtClean="0"/>
              <a:t>develop </a:t>
            </a:r>
            <a:r>
              <a:rPr lang="en-US" dirty="0"/>
              <a:t>feasible and effective ways of monitoring and evaluating targeting </a:t>
            </a:r>
            <a:r>
              <a:rPr lang="en-US" dirty="0" smtClean="0"/>
              <a:t>in emergency </a:t>
            </a:r>
            <a:r>
              <a:rPr lang="en-US" dirty="0"/>
              <a:t>operations.</a:t>
            </a:r>
          </a:p>
        </p:txBody>
      </p:sp>
    </p:spTree>
    <p:extLst>
      <p:ext uri="{BB962C8B-B14F-4D97-AF65-F5344CB8AC3E}">
        <p14:creationId xmlns:p14="http://schemas.microsoft.com/office/powerpoint/2010/main" val="41729824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85000" lnSpcReduction="20000"/>
          </a:bodyPr>
          <a:lstStyle/>
          <a:p>
            <a:pPr marL="0" indent="0" algn="just">
              <a:buNone/>
            </a:pPr>
            <a:r>
              <a:rPr lang="en-US" b="1" dirty="0" smtClean="0"/>
              <a:t>Introduction</a:t>
            </a:r>
          </a:p>
          <a:p>
            <a:pPr marL="0" indent="0" algn="just">
              <a:buNone/>
            </a:pPr>
            <a:r>
              <a:rPr lang="en-US" dirty="0"/>
              <a:t>In emergencies, the primary aims of food security interventions are to save lives and </a:t>
            </a:r>
            <a:r>
              <a:rPr lang="en-US" dirty="0" smtClean="0"/>
              <a:t>to protect </a:t>
            </a:r>
            <a:r>
              <a:rPr lang="en-US" dirty="0"/>
              <a:t>the wellbeing and livelihoods of distressed and vulnerable </a:t>
            </a:r>
            <a:r>
              <a:rPr lang="en-US" dirty="0" smtClean="0"/>
              <a:t>people.  In </a:t>
            </a:r>
            <a:r>
              <a:rPr lang="en-US" dirty="0"/>
              <a:t>these situations, the ethical and </a:t>
            </a:r>
            <a:r>
              <a:rPr lang="en-US" dirty="0" smtClean="0"/>
              <a:t>humanitarian </a:t>
            </a:r>
            <a:r>
              <a:rPr lang="en-US" dirty="0"/>
              <a:t>objectives of targeting, and the need </a:t>
            </a:r>
            <a:r>
              <a:rPr lang="en-US" dirty="0" smtClean="0"/>
              <a:t>for swift </a:t>
            </a:r>
            <a:r>
              <a:rPr lang="en-US" dirty="0"/>
              <a:t>action, take priority.</a:t>
            </a:r>
          </a:p>
          <a:p>
            <a:pPr marL="0" indent="0" algn="just">
              <a:buNone/>
            </a:pPr>
            <a:r>
              <a:rPr lang="en-US" dirty="0"/>
              <a:t>In this lesson, targeting principles are applied to a range of practical examples </a:t>
            </a:r>
            <a:r>
              <a:rPr lang="en-US" dirty="0" smtClean="0"/>
              <a:t>and situations </a:t>
            </a:r>
            <a:r>
              <a:rPr lang="en-US" dirty="0"/>
              <a:t>commonly encountered in emergency and post-emergency contexts</a:t>
            </a:r>
            <a:r>
              <a:rPr lang="en-US" dirty="0" smtClean="0"/>
              <a:t>. The </a:t>
            </a:r>
            <a:r>
              <a:rPr lang="en-US" dirty="0"/>
              <a:t>internationally accepted core standard for targeting in disasters is:</a:t>
            </a:r>
          </a:p>
          <a:p>
            <a:pPr marL="0" indent="0" algn="just">
              <a:buNone/>
            </a:pPr>
            <a:r>
              <a:rPr lang="en-US" b="1" i="1" dirty="0"/>
              <a:t>“Humanitarian assistance or services are provided equitably and impartially, based on </a:t>
            </a:r>
            <a:r>
              <a:rPr lang="en-US" b="1" i="1" dirty="0" smtClean="0"/>
              <a:t>the vulnerability </a:t>
            </a:r>
            <a:r>
              <a:rPr lang="en-US" b="1" i="1" dirty="0"/>
              <a:t>and needs of individuals or groups affected by disaster.”</a:t>
            </a:r>
          </a:p>
          <a:p>
            <a:pPr algn="just"/>
            <a:r>
              <a:rPr lang="en-US" b="1" dirty="0"/>
              <a:t>See Annex 1: Humanitarian standards in targeting</a:t>
            </a:r>
            <a:endParaRPr lang="en-US" dirty="0"/>
          </a:p>
        </p:txBody>
      </p:sp>
    </p:spTree>
    <p:extLst>
      <p:ext uri="{BB962C8B-B14F-4D97-AF65-F5344CB8AC3E}">
        <p14:creationId xmlns:p14="http://schemas.microsoft.com/office/powerpoint/2010/main" val="345511070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600" b="1" dirty="0"/>
              <a:t>From emergency assessment to targeting strategy</a:t>
            </a:r>
          </a:p>
        </p:txBody>
      </p:sp>
      <p:sp>
        <p:nvSpPr>
          <p:cNvPr id="3" name="Content Placeholder 2"/>
          <p:cNvSpPr>
            <a:spLocks noGrp="1"/>
          </p:cNvSpPr>
          <p:nvPr>
            <p:ph idx="1"/>
          </p:nvPr>
        </p:nvSpPr>
        <p:spPr>
          <a:xfrm>
            <a:off x="457200" y="1295400"/>
            <a:ext cx="8229600" cy="4830763"/>
          </a:xfrm>
        </p:spPr>
        <p:txBody>
          <a:bodyPr/>
          <a:lstStyle/>
          <a:p>
            <a:pPr algn="just"/>
            <a:r>
              <a:rPr lang="en-US" dirty="0"/>
              <a:t>Food security emergencies can take various forms. The type of emergency, as well as </a:t>
            </a:r>
            <a:r>
              <a:rPr lang="en-US" dirty="0" smtClean="0"/>
              <a:t>the context</a:t>
            </a:r>
            <a:r>
              <a:rPr lang="en-US" dirty="0"/>
              <a:t>, will affect how assistance can -and should - be targeted.</a:t>
            </a:r>
          </a:p>
          <a:p>
            <a:pPr algn="just"/>
            <a:r>
              <a:rPr lang="en-US" dirty="0"/>
              <a:t>The World Food </a:t>
            </a:r>
            <a:r>
              <a:rPr lang="en-US" dirty="0" err="1"/>
              <a:t>Programme</a:t>
            </a:r>
            <a:r>
              <a:rPr lang="en-US" dirty="0"/>
              <a:t> (WFP) currently provides the following definition</a:t>
            </a:r>
            <a:r>
              <a:rPr lang="en-US" dirty="0" smtClean="0"/>
              <a:t>:</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50593534"/>
              </p:ext>
            </p:extLst>
          </p:nvPr>
        </p:nvGraphicFramePr>
        <p:xfrm>
          <a:off x="381000" y="4495800"/>
          <a:ext cx="8305800" cy="2057400"/>
        </p:xfrm>
        <a:graphic>
          <a:graphicData uri="http://schemas.openxmlformats.org/drawingml/2006/table">
            <a:tbl>
              <a:tblPr firstRow="1" bandRow="1">
                <a:tableStyleId>{5C22544A-7EE6-4342-B048-85BDC9FD1C3A}</a:tableStyleId>
              </a:tblPr>
              <a:tblGrid>
                <a:gridCol w="8305800"/>
              </a:tblGrid>
              <a:tr h="2057400">
                <a:tc>
                  <a:txBody>
                    <a:bodyPr/>
                    <a:lstStyle/>
                    <a:p>
                      <a:pPr algn="just"/>
                      <a:r>
                        <a:rPr lang="en-US" sz="2000" dirty="0" smtClean="0">
                          <a:latin typeface="Times New Roman" pitchFamily="18" charset="0"/>
                          <a:cs typeface="Times New Roman" pitchFamily="18" charset="0"/>
                        </a:rPr>
                        <a:t>Definition of emergency: “Emergencies are defined as urgent situations in which there is clear evidence that an event or series of events has occurred which causes human suffering or imminently threatens human lives or livelihoods and which the government concerned has not the means to remedy; and it is a demonstrably abnormal event or series of events which produces dislocation in the life of a community on an exceptional scale.”</a:t>
                      </a:r>
                      <a:endParaRPr lang="en-US"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10906859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Autofit/>
          </a:bodyPr>
          <a:lstStyle/>
          <a:p>
            <a:pPr marL="0" indent="0" algn="just">
              <a:buNone/>
            </a:pPr>
            <a:r>
              <a:rPr lang="en-US" sz="1800" b="1" dirty="0">
                <a:latin typeface="Times New Roman" pitchFamily="18" charset="0"/>
                <a:cs typeface="Times New Roman" pitchFamily="18" charset="0"/>
              </a:rPr>
              <a:t>Five types of food security emergencies (from WFP)</a:t>
            </a:r>
          </a:p>
          <a:p>
            <a:pPr marL="0" indent="0" algn="just">
              <a:buNone/>
            </a:pPr>
            <a:r>
              <a:rPr lang="en-US" sz="1800" dirty="0">
                <a:latin typeface="Times New Roman" pitchFamily="18" charset="0"/>
                <a:cs typeface="Times New Roman" pitchFamily="18" charset="0"/>
              </a:rPr>
              <a:t>The event or series of events may comprise one or a combination of the following</a:t>
            </a:r>
            <a:r>
              <a:rPr lang="en-US" sz="1800" dirty="0" smtClean="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algn="just">
              <a:buFont typeface="Wingdings" pitchFamily="2" charset="2"/>
              <a:buChar char="Ø"/>
            </a:pPr>
            <a:r>
              <a:rPr lang="en-US" sz="1800" dirty="0" smtClean="0">
                <a:latin typeface="Times New Roman" pitchFamily="18" charset="0"/>
                <a:cs typeface="Times New Roman" pitchFamily="18" charset="0"/>
              </a:rPr>
              <a:t>sudden </a:t>
            </a:r>
            <a:r>
              <a:rPr lang="en-US" sz="1800" dirty="0">
                <a:latin typeface="Times New Roman" pitchFamily="18" charset="0"/>
                <a:cs typeface="Times New Roman" pitchFamily="18" charset="0"/>
              </a:rPr>
              <a:t>calamities such as earthquakes, floods, locust infestations and </a:t>
            </a:r>
            <a:r>
              <a:rPr lang="en-US" sz="1800" dirty="0" smtClean="0">
                <a:latin typeface="Times New Roman" pitchFamily="18" charset="0"/>
                <a:cs typeface="Times New Roman" pitchFamily="18" charset="0"/>
              </a:rPr>
              <a:t>similar unforeseen </a:t>
            </a:r>
            <a:r>
              <a:rPr lang="en-US" sz="1800" dirty="0">
                <a:latin typeface="Times New Roman" pitchFamily="18" charset="0"/>
                <a:cs typeface="Times New Roman" pitchFamily="18" charset="0"/>
              </a:rPr>
              <a:t>disasters;</a:t>
            </a:r>
          </a:p>
          <a:p>
            <a:pPr algn="just">
              <a:buFont typeface="Wingdings" pitchFamily="2" charset="2"/>
              <a:buChar char="Ø"/>
            </a:pPr>
            <a:r>
              <a:rPr lang="en-US" sz="1800" dirty="0" smtClean="0">
                <a:latin typeface="Times New Roman" pitchFamily="18" charset="0"/>
                <a:cs typeface="Times New Roman" pitchFamily="18" charset="0"/>
              </a:rPr>
              <a:t>human-made </a:t>
            </a:r>
            <a:r>
              <a:rPr lang="en-US" sz="1800" dirty="0">
                <a:latin typeface="Times New Roman" pitchFamily="18" charset="0"/>
                <a:cs typeface="Times New Roman" pitchFamily="18" charset="0"/>
              </a:rPr>
              <a:t>emergencies resulting in an influx of refugees or the </a:t>
            </a:r>
            <a:r>
              <a:rPr lang="en-US" sz="1800" dirty="0" smtClean="0">
                <a:latin typeface="Times New Roman" pitchFamily="18" charset="0"/>
                <a:cs typeface="Times New Roman" pitchFamily="18" charset="0"/>
              </a:rPr>
              <a:t>internal displacement </a:t>
            </a:r>
            <a:r>
              <a:rPr lang="en-US" sz="1800" dirty="0">
                <a:latin typeface="Times New Roman" pitchFamily="18" charset="0"/>
                <a:cs typeface="Times New Roman" pitchFamily="18" charset="0"/>
              </a:rPr>
              <a:t>of populations or in the suffering of otherwise affected populations;</a:t>
            </a:r>
          </a:p>
          <a:p>
            <a:pPr algn="just">
              <a:buFont typeface="Wingdings" pitchFamily="2" charset="2"/>
              <a:buChar char="Ø"/>
            </a:pPr>
            <a:r>
              <a:rPr lang="en-US" sz="1800" dirty="0" smtClean="0">
                <a:latin typeface="Times New Roman" pitchFamily="18" charset="0"/>
                <a:cs typeface="Times New Roman" pitchFamily="18" charset="0"/>
              </a:rPr>
              <a:t>food </a:t>
            </a:r>
            <a:r>
              <a:rPr lang="en-US" sz="1800" dirty="0">
                <a:latin typeface="Times New Roman" pitchFamily="18" charset="0"/>
                <a:cs typeface="Times New Roman" pitchFamily="18" charset="0"/>
              </a:rPr>
              <a:t>scarcity conditions owing to slow-onset events such as drought, </a:t>
            </a:r>
            <a:r>
              <a:rPr lang="en-US" sz="1800" dirty="0" smtClean="0">
                <a:latin typeface="Times New Roman" pitchFamily="18" charset="0"/>
                <a:cs typeface="Times New Roman" pitchFamily="18" charset="0"/>
              </a:rPr>
              <a:t>crop failures</a:t>
            </a:r>
            <a:r>
              <a:rPr lang="en-US" sz="1800" dirty="0">
                <a:latin typeface="Times New Roman" pitchFamily="18" charset="0"/>
                <a:cs typeface="Times New Roman" pitchFamily="18" charset="0"/>
              </a:rPr>
              <a:t>, pests and diseases that result in an erosion of communities’ </a:t>
            </a:r>
            <a:r>
              <a:rPr lang="en-US" sz="1800" dirty="0" smtClean="0">
                <a:latin typeface="Times New Roman" pitchFamily="18" charset="0"/>
                <a:cs typeface="Times New Roman" pitchFamily="18" charset="0"/>
              </a:rPr>
              <a:t>and vulnerable </a:t>
            </a:r>
            <a:r>
              <a:rPr lang="en-US" sz="1800" dirty="0">
                <a:latin typeface="Times New Roman" pitchFamily="18" charset="0"/>
                <a:cs typeface="Times New Roman" pitchFamily="18" charset="0"/>
              </a:rPr>
              <a:t>populations’ capacity to meet their food needs;</a:t>
            </a:r>
          </a:p>
          <a:p>
            <a:pPr algn="just">
              <a:buFont typeface="Wingdings" pitchFamily="2" charset="2"/>
              <a:buChar char="Ø"/>
            </a:pPr>
            <a:r>
              <a:rPr lang="en-US" sz="1800" dirty="0" smtClean="0">
                <a:latin typeface="Times New Roman" pitchFamily="18" charset="0"/>
                <a:cs typeface="Times New Roman" pitchFamily="18" charset="0"/>
              </a:rPr>
              <a:t>severe </a:t>
            </a:r>
            <a:r>
              <a:rPr lang="en-US" sz="1800" dirty="0">
                <a:latin typeface="Times New Roman" pitchFamily="18" charset="0"/>
                <a:cs typeface="Times New Roman" pitchFamily="18" charset="0"/>
              </a:rPr>
              <a:t>food access or availability conditions resulting from sudden </a:t>
            </a:r>
            <a:r>
              <a:rPr lang="en-US" sz="1800" dirty="0" smtClean="0">
                <a:latin typeface="Times New Roman" pitchFamily="18" charset="0"/>
                <a:cs typeface="Times New Roman" pitchFamily="18" charset="0"/>
              </a:rPr>
              <a:t>economic shocks </a:t>
            </a:r>
            <a:r>
              <a:rPr lang="en-US" sz="1800" dirty="0">
                <a:latin typeface="Times New Roman" pitchFamily="18" charset="0"/>
                <a:cs typeface="Times New Roman" pitchFamily="18" charset="0"/>
              </a:rPr>
              <a:t>– market failure or economic collapse - and that result in an erosion </a:t>
            </a:r>
            <a:r>
              <a:rPr lang="en-US" sz="1800" dirty="0" smtClean="0">
                <a:latin typeface="Times New Roman" pitchFamily="18" charset="0"/>
                <a:cs typeface="Times New Roman" pitchFamily="18" charset="0"/>
              </a:rPr>
              <a:t>of communities</a:t>
            </a:r>
            <a:r>
              <a:rPr lang="en-US" sz="1800" dirty="0">
                <a:latin typeface="Times New Roman" pitchFamily="18" charset="0"/>
                <a:cs typeface="Times New Roman" pitchFamily="18" charset="0"/>
              </a:rPr>
              <a:t>’ and vulnerable populations’ capacity to meet their food needs; </a:t>
            </a:r>
            <a:r>
              <a:rPr lang="en-US" sz="1800" dirty="0" smtClean="0">
                <a:latin typeface="Times New Roman" pitchFamily="18" charset="0"/>
                <a:cs typeface="Times New Roman" pitchFamily="18" charset="0"/>
              </a:rPr>
              <a:t>and</a:t>
            </a:r>
          </a:p>
          <a:p>
            <a:pPr algn="just">
              <a:buFont typeface="Wingdings" pitchFamily="2" charset="2"/>
              <a:buChar char="Ø"/>
            </a:pPr>
            <a:r>
              <a:rPr lang="en-US" sz="1800" dirty="0" smtClean="0">
                <a:latin typeface="Times New Roman" pitchFamily="18" charset="0"/>
                <a:cs typeface="Times New Roman" pitchFamily="18" charset="0"/>
              </a:rPr>
              <a:t>a </a:t>
            </a:r>
            <a:r>
              <a:rPr lang="en-US" sz="1800" dirty="0">
                <a:latin typeface="Times New Roman" pitchFamily="18" charset="0"/>
                <a:cs typeface="Times New Roman" pitchFamily="18" charset="0"/>
              </a:rPr>
              <a:t>complex emergency for which the government of the affected country or </a:t>
            </a:r>
            <a:r>
              <a:rPr lang="en-US" sz="1800" dirty="0" err="1" smtClean="0">
                <a:latin typeface="Times New Roman" pitchFamily="18" charset="0"/>
                <a:cs typeface="Times New Roman" pitchFamily="18" charset="0"/>
              </a:rPr>
              <a:t>theSecretary</a:t>
            </a:r>
            <a:r>
              <a:rPr lang="en-US" sz="1800" dirty="0" smtClean="0">
                <a:latin typeface="Times New Roman" pitchFamily="18" charset="0"/>
                <a:cs typeface="Times New Roman" pitchFamily="18" charset="0"/>
              </a:rPr>
              <a:t>-General </a:t>
            </a:r>
            <a:r>
              <a:rPr lang="en-US" sz="1800" dirty="0">
                <a:latin typeface="Times New Roman" pitchFamily="18" charset="0"/>
                <a:cs typeface="Times New Roman" pitchFamily="18" charset="0"/>
              </a:rPr>
              <a:t>of the United Nations has requested the support of WFP</a:t>
            </a:r>
            <a:r>
              <a:rPr lang="en-US" sz="1800" dirty="0" smtClean="0">
                <a:latin typeface="Times New Roman" pitchFamily="18" charset="0"/>
                <a:cs typeface="Times New Roman" pitchFamily="18" charset="0"/>
              </a:rPr>
              <a:t>.</a:t>
            </a:r>
          </a:p>
          <a:p>
            <a:pPr marL="0" indent="0" algn="just">
              <a:buNone/>
            </a:pPr>
            <a:endParaRPr lang="en-US" sz="1800" dirty="0">
              <a:latin typeface="Times New Roman" pitchFamily="18" charset="0"/>
              <a:cs typeface="Times New Roman" pitchFamily="18" charset="0"/>
            </a:endParaRPr>
          </a:p>
          <a:p>
            <a:pPr marL="0" indent="0" algn="just">
              <a:buNone/>
            </a:pPr>
            <a:r>
              <a:rPr lang="en-US" sz="1800" dirty="0">
                <a:latin typeface="Times New Roman" pitchFamily="18" charset="0"/>
                <a:cs typeface="Times New Roman" pitchFamily="18" charset="0"/>
              </a:rPr>
              <a:t>WFP 2005 Definition of Emergencies. </a:t>
            </a:r>
            <a:r>
              <a:rPr lang="en-US" sz="1800" dirty="0">
                <a:latin typeface="Times New Roman" pitchFamily="18" charset="0"/>
                <a:cs typeface="Times New Roman" pitchFamily="18" charset="0"/>
                <a:hlinkClick r:id="rId2"/>
              </a:rPr>
              <a:t>http://</a:t>
            </a:r>
            <a:r>
              <a:rPr lang="en-US" sz="1800" dirty="0" smtClean="0">
                <a:latin typeface="Times New Roman" pitchFamily="18" charset="0"/>
                <a:cs typeface="Times New Roman" pitchFamily="18" charset="0"/>
                <a:hlinkClick r:id="rId2"/>
              </a:rPr>
              <a:t>www.wfp.org/eb/docs/2005/wfp043676~2.pdf</a:t>
            </a:r>
            <a:endParaRPr lang="en-US" sz="1800" dirty="0" smtClean="0">
              <a:latin typeface="Times New Roman" pitchFamily="18" charset="0"/>
              <a:cs typeface="Times New Roman" pitchFamily="18" charset="0"/>
            </a:endParaRPr>
          </a:p>
          <a:p>
            <a:pPr marL="0" indent="0" algn="just">
              <a:buNone/>
            </a:pPr>
            <a:endParaRPr lang="en-US" sz="1800" dirty="0">
              <a:latin typeface="Times New Roman" pitchFamily="18" charset="0"/>
              <a:cs typeface="Times New Roman" pitchFamily="18" charset="0"/>
            </a:endParaRPr>
          </a:p>
          <a:p>
            <a:pPr marL="0" indent="0" algn="just">
              <a:buNone/>
            </a:pPr>
            <a:r>
              <a:rPr lang="en-US" sz="1800" dirty="0">
                <a:latin typeface="Times New Roman" pitchFamily="18" charset="0"/>
                <a:cs typeface="Times New Roman" pitchFamily="18" charset="0"/>
              </a:rPr>
              <a:t>These types sometimes overlap - for example, an emergency may be both slow-onset </a:t>
            </a:r>
            <a:r>
              <a:rPr lang="en-US" sz="1800" dirty="0" smtClean="0">
                <a:latin typeface="Times New Roman" pitchFamily="18" charset="0"/>
                <a:cs typeface="Times New Roman" pitchFamily="18" charset="0"/>
              </a:rPr>
              <a:t>and complex</a:t>
            </a:r>
            <a:r>
              <a:rPr lang="en-US" sz="1800" dirty="0">
                <a:latin typeface="Times New Roman" pitchFamily="18" charset="0"/>
                <a:cs typeface="Times New Roman" pitchFamily="18" charset="0"/>
              </a:rPr>
              <a:t>; or an economic shock may come on top of a human-made or sudden calamity</a:t>
            </a:r>
            <a:r>
              <a:rPr lang="en-US" sz="1800" dirty="0" smtClean="0">
                <a:latin typeface="Times New Roman" pitchFamily="18" charset="0"/>
                <a:cs typeface="Times New Roman" pitchFamily="18" charset="0"/>
              </a:rPr>
              <a:t>. </a:t>
            </a:r>
            <a:r>
              <a:rPr lang="en-US" sz="1800" dirty="0">
                <a:latin typeface="Times New Roman" pitchFamily="18" charset="0"/>
                <a:cs typeface="Times New Roman" pitchFamily="18" charset="0"/>
              </a:rPr>
              <a:t>Each emergency situation must be fully assessed before a targeting strategy is decided.</a:t>
            </a:r>
          </a:p>
        </p:txBody>
      </p:sp>
    </p:spTree>
    <p:extLst>
      <p:ext uri="{BB962C8B-B14F-4D97-AF65-F5344CB8AC3E}">
        <p14:creationId xmlns:p14="http://schemas.microsoft.com/office/powerpoint/2010/main" val="31939207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pPr marL="0" indent="0" algn="just">
              <a:buNone/>
            </a:pPr>
            <a:r>
              <a:rPr lang="en-US" dirty="0"/>
              <a:t>The ideal sequence of steps from identifying an emergency to designing a </a:t>
            </a:r>
            <a:r>
              <a:rPr lang="en-US" dirty="0" smtClean="0"/>
              <a:t>targeted response </a:t>
            </a:r>
            <a:r>
              <a:rPr lang="en-US" dirty="0"/>
              <a:t>is the following:</a:t>
            </a:r>
            <a:endParaRPr lang="en-US" b="1" i="1" dirty="0"/>
          </a:p>
          <a:p>
            <a:pPr marL="0" indent="0" algn="just">
              <a:buNone/>
            </a:pPr>
            <a:r>
              <a:rPr lang="en-US" b="1" i="1" dirty="0"/>
              <a:t>1. </a:t>
            </a:r>
            <a:r>
              <a:rPr lang="en-US" b="1" i="1" dirty="0" err="1"/>
              <a:t>Analyse</a:t>
            </a:r>
            <a:r>
              <a:rPr lang="en-US" b="1" i="1" dirty="0"/>
              <a:t> the problem (what type(s) of emergency are we dealing with?).</a:t>
            </a:r>
          </a:p>
          <a:p>
            <a:pPr marL="0" indent="0" algn="just">
              <a:buNone/>
            </a:pPr>
            <a:r>
              <a:rPr lang="en-US" b="1" i="1" dirty="0"/>
              <a:t>2. Assess needs (what type of assistance is needed, by whom, why, where, </a:t>
            </a:r>
            <a:r>
              <a:rPr lang="en-US" b="1" i="1" dirty="0" smtClean="0"/>
              <a:t>when, how </a:t>
            </a:r>
            <a:r>
              <a:rPr lang="en-US" b="1" i="1" dirty="0"/>
              <a:t>much?).</a:t>
            </a:r>
          </a:p>
          <a:p>
            <a:pPr marL="0" indent="0" algn="just">
              <a:buNone/>
            </a:pPr>
            <a:r>
              <a:rPr lang="en-US" b="1" i="1" dirty="0"/>
              <a:t>3. Assess the context (economic, social, political, security and logistical)</a:t>
            </a:r>
          </a:p>
          <a:p>
            <a:pPr marL="0" indent="0" algn="just">
              <a:buNone/>
            </a:pPr>
            <a:r>
              <a:rPr lang="en-US" b="1" i="1" dirty="0"/>
              <a:t>4. Define the target group(s).</a:t>
            </a:r>
          </a:p>
          <a:p>
            <a:pPr marL="0" indent="0" algn="just">
              <a:buNone/>
            </a:pPr>
            <a:r>
              <a:rPr lang="en-US" b="1" i="1" dirty="0"/>
              <a:t>5. Decide response modalities (General food distribution? Livelihood support? </a:t>
            </a:r>
            <a:r>
              <a:rPr lang="en-US" b="1" i="1" dirty="0" smtClean="0"/>
              <a:t>School feeding</a:t>
            </a:r>
            <a:r>
              <a:rPr lang="en-US" b="1" i="1" dirty="0"/>
              <a:t>? Price controls? etc.).</a:t>
            </a:r>
          </a:p>
          <a:p>
            <a:pPr marL="0" indent="0" algn="just">
              <a:buNone/>
            </a:pPr>
            <a:r>
              <a:rPr lang="en-US" b="1" i="1" dirty="0"/>
              <a:t>6. Select targeting methods and indicators.</a:t>
            </a:r>
          </a:p>
        </p:txBody>
      </p:sp>
    </p:spTree>
    <p:extLst>
      <p:ext uri="{BB962C8B-B14F-4D97-AF65-F5344CB8AC3E}">
        <p14:creationId xmlns:p14="http://schemas.microsoft.com/office/powerpoint/2010/main" val="36003338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47500" lnSpcReduction="20000"/>
          </a:bodyPr>
          <a:lstStyle/>
          <a:p>
            <a:pPr marL="0" indent="0" algn="just">
              <a:buNone/>
            </a:pPr>
            <a:r>
              <a:rPr lang="en-US" dirty="0"/>
              <a:t>This </a:t>
            </a:r>
            <a:r>
              <a:rPr lang="en-US" sz="3800" dirty="0">
                <a:latin typeface="Times New Roman" pitchFamily="18" charset="0"/>
                <a:cs typeface="Times New Roman" pitchFamily="18" charset="0"/>
              </a:rPr>
              <a:t>is the most logical sequence of steps. In a real emergency, things might not </a:t>
            </a:r>
            <a:r>
              <a:rPr lang="en-US" sz="3800" dirty="0" smtClean="0">
                <a:latin typeface="Times New Roman" pitchFamily="18" charset="0"/>
                <a:cs typeface="Times New Roman" pitchFamily="18" charset="0"/>
              </a:rPr>
              <a:t>happen exactly </a:t>
            </a:r>
            <a:r>
              <a:rPr lang="en-US" sz="3800" dirty="0">
                <a:latin typeface="Times New Roman" pitchFamily="18" charset="0"/>
                <a:cs typeface="Times New Roman" pitchFamily="18" charset="0"/>
              </a:rPr>
              <a:t>in this order – for example, the first three steps might be done simultaneously, or </a:t>
            </a:r>
            <a:r>
              <a:rPr lang="en-US" sz="3800" dirty="0" smtClean="0">
                <a:latin typeface="Times New Roman" pitchFamily="18" charset="0"/>
                <a:cs typeface="Times New Roman" pitchFamily="18" charset="0"/>
              </a:rPr>
              <a:t>a good </a:t>
            </a:r>
            <a:r>
              <a:rPr lang="en-US" sz="3800" dirty="0">
                <a:latin typeface="Times New Roman" pitchFamily="18" charset="0"/>
                <a:cs typeface="Times New Roman" pitchFamily="18" charset="0"/>
              </a:rPr>
              <a:t>analysis of the context may already be available. The key point is that the </a:t>
            </a:r>
            <a:r>
              <a:rPr lang="en-US" sz="3800" dirty="0" smtClean="0">
                <a:latin typeface="Times New Roman" pitchFamily="18" charset="0"/>
                <a:cs typeface="Times New Roman" pitchFamily="18" charset="0"/>
              </a:rPr>
              <a:t>definition of </a:t>
            </a:r>
            <a:r>
              <a:rPr lang="en-US" sz="3800" dirty="0">
                <a:latin typeface="Times New Roman" pitchFamily="18" charset="0"/>
                <a:cs typeface="Times New Roman" pitchFamily="18" charset="0"/>
              </a:rPr>
              <a:t>target groups should come after the situation assessments and before the selection </a:t>
            </a:r>
            <a:r>
              <a:rPr lang="en-US" sz="3800" dirty="0" smtClean="0">
                <a:latin typeface="Times New Roman" pitchFamily="18" charset="0"/>
                <a:cs typeface="Times New Roman" pitchFamily="18" charset="0"/>
              </a:rPr>
              <a:t>of response </a:t>
            </a:r>
            <a:r>
              <a:rPr lang="en-US" sz="3800" dirty="0">
                <a:latin typeface="Times New Roman" pitchFamily="18" charset="0"/>
                <a:cs typeface="Times New Roman" pitchFamily="18" charset="0"/>
              </a:rPr>
              <a:t>modes and targeting methods.</a:t>
            </a:r>
          </a:p>
          <a:p>
            <a:pPr marL="0" indent="0" algn="just">
              <a:buNone/>
            </a:pPr>
            <a:endParaRPr lang="en-US" sz="3800" dirty="0" smtClean="0">
              <a:latin typeface="Times New Roman" pitchFamily="18" charset="0"/>
              <a:cs typeface="Times New Roman" pitchFamily="18" charset="0"/>
            </a:endParaRPr>
          </a:p>
          <a:p>
            <a:pPr marL="0" indent="0" algn="just">
              <a:buNone/>
            </a:pPr>
            <a:r>
              <a:rPr lang="en-US" sz="3800" dirty="0" smtClean="0">
                <a:latin typeface="Times New Roman" pitchFamily="18" charset="0"/>
                <a:cs typeface="Times New Roman" pitchFamily="18" charset="0"/>
              </a:rPr>
              <a:t>In </a:t>
            </a:r>
            <a:r>
              <a:rPr lang="en-US" sz="3800" dirty="0">
                <a:latin typeface="Times New Roman" pitchFamily="18" charset="0"/>
                <a:cs typeface="Times New Roman" pitchFamily="18" charset="0"/>
              </a:rPr>
              <a:t>some situations, particularly complex emergencies and conflict situations, targeting </a:t>
            </a:r>
            <a:r>
              <a:rPr lang="en-US" sz="3800" dirty="0" smtClean="0">
                <a:latin typeface="Times New Roman" pitchFamily="18" charset="0"/>
                <a:cs typeface="Times New Roman" pitchFamily="18" charset="0"/>
              </a:rPr>
              <a:t>at household </a:t>
            </a:r>
            <a:r>
              <a:rPr lang="en-US" sz="3800" dirty="0">
                <a:latin typeface="Times New Roman" pitchFamily="18" charset="0"/>
                <a:cs typeface="Times New Roman" pitchFamily="18" charset="0"/>
              </a:rPr>
              <a:t>or individual level may not be feasible</a:t>
            </a:r>
            <a:r>
              <a:rPr lang="en-US" sz="3800" dirty="0" smtClean="0">
                <a:latin typeface="Times New Roman" pitchFamily="18" charset="0"/>
                <a:cs typeface="Times New Roman" pitchFamily="18" charset="0"/>
              </a:rPr>
              <a:t>. Community-based </a:t>
            </a:r>
            <a:r>
              <a:rPr lang="en-US" sz="3800" dirty="0">
                <a:latin typeface="Times New Roman" pitchFamily="18" charset="0"/>
                <a:cs typeface="Times New Roman" pitchFamily="18" charset="0"/>
              </a:rPr>
              <a:t>targeting methods, in particular, require a stable security situation and </a:t>
            </a:r>
            <a:r>
              <a:rPr lang="en-US" sz="3800" dirty="0" smtClean="0">
                <a:latin typeface="Times New Roman" pitchFamily="18" charset="0"/>
                <a:cs typeface="Times New Roman" pitchFamily="18" charset="0"/>
              </a:rPr>
              <a:t>a cohesive </a:t>
            </a:r>
            <a:r>
              <a:rPr lang="en-US" sz="3800" dirty="0">
                <a:latin typeface="Times New Roman" pitchFamily="18" charset="0"/>
                <a:cs typeface="Times New Roman" pitchFamily="18" charset="0"/>
              </a:rPr>
              <a:t>community.</a:t>
            </a:r>
          </a:p>
          <a:p>
            <a:pPr marL="0" indent="0" algn="just">
              <a:buNone/>
            </a:pPr>
            <a:endParaRPr lang="en-US" sz="3800" dirty="0" smtClean="0">
              <a:latin typeface="Times New Roman" pitchFamily="18" charset="0"/>
              <a:cs typeface="Times New Roman" pitchFamily="18" charset="0"/>
            </a:endParaRPr>
          </a:p>
          <a:p>
            <a:pPr marL="0" indent="0" algn="just">
              <a:buNone/>
            </a:pPr>
            <a:r>
              <a:rPr lang="en-US" sz="3800" dirty="0" smtClean="0">
                <a:latin typeface="Times New Roman" pitchFamily="18" charset="0"/>
                <a:cs typeface="Times New Roman" pitchFamily="18" charset="0"/>
              </a:rPr>
              <a:t>In </a:t>
            </a:r>
            <a:r>
              <a:rPr lang="en-US" sz="3800" dirty="0">
                <a:latin typeface="Times New Roman" pitchFamily="18" charset="0"/>
                <a:cs typeface="Times New Roman" pitchFamily="18" charset="0"/>
              </a:rPr>
              <a:t>sudden emergencies, there may not be time to collect the information or establish </a:t>
            </a:r>
            <a:r>
              <a:rPr lang="en-US" sz="3800" dirty="0" smtClean="0">
                <a:latin typeface="Times New Roman" pitchFamily="18" charset="0"/>
                <a:cs typeface="Times New Roman" pitchFamily="18" charset="0"/>
              </a:rPr>
              <a:t>the institutions </a:t>
            </a:r>
            <a:r>
              <a:rPr lang="en-US" sz="3800" dirty="0">
                <a:latin typeface="Times New Roman" pitchFamily="18" charset="0"/>
                <a:cs typeface="Times New Roman" pitchFamily="18" charset="0"/>
              </a:rPr>
              <a:t>necessary for detailed targeting before beginning a relief operation</a:t>
            </a:r>
            <a:r>
              <a:rPr lang="en-US" sz="3800" dirty="0" smtClean="0">
                <a:latin typeface="Times New Roman" pitchFamily="18" charset="0"/>
                <a:cs typeface="Times New Roman" pitchFamily="18" charset="0"/>
              </a:rPr>
              <a:t>. In </a:t>
            </a:r>
            <a:r>
              <a:rPr lang="en-US" sz="3800" dirty="0">
                <a:latin typeface="Times New Roman" pitchFamily="18" charset="0"/>
                <a:cs typeface="Times New Roman" pitchFamily="18" charset="0"/>
              </a:rPr>
              <a:t>these situations it may be necessary to begin with blanket assistance to affected areas</a:t>
            </a:r>
            <a:r>
              <a:rPr lang="en-US" sz="3800" dirty="0" smtClean="0">
                <a:latin typeface="Times New Roman" pitchFamily="18" charset="0"/>
                <a:cs typeface="Times New Roman" pitchFamily="18" charset="0"/>
              </a:rPr>
              <a:t>, and </a:t>
            </a:r>
            <a:r>
              <a:rPr lang="en-US" sz="3800" dirty="0">
                <a:latin typeface="Times New Roman" pitchFamily="18" charset="0"/>
                <a:cs typeface="Times New Roman" pitchFamily="18" charset="0"/>
              </a:rPr>
              <a:t>introduce further levels of targeting later (if appropriate).</a:t>
            </a:r>
          </a:p>
          <a:p>
            <a:pPr marL="0" indent="0" algn="just">
              <a:buNone/>
            </a:pPr>
            <a:endParaRPr lang="en-US" sz="3800" dirty="0" smtClean="0">
              <a:latin typeface="Times New Roman" pitchFamily="18" charset="0"/>
              <a:cs typeface="Times New Roman" pitchFamily="18" charset="0"/>
            </a:endParaRPr>
          </a:p>
          <a:p>
            <a:pPr marL="0" indent="0" algn="just">
              <a:buNone/>
            </a:pPr>
            <a:r>
              <a:rPr lang="en-US" sz="3800" dirty="0" smtClean="0">
                <a:latin typeface="Times New Roman" pitchFamily="18" charset="0"/>
                <a:cs typeface="Times New Roman" pitchFamily="18" charset="0"/>
              </a:rPr>
              <a:t>The </a:t>
            </a:r>
            <a:r>
              <a:rPr lang="en-US" sz="3800" dirty="0">
                <a:latin typeface="Times New Roman" pitchFamily="18" charset="0"/>
                <a:cs typeface="Times New Roman" pitchFamily="18" charset="0"/>
              </a:rPr>
              <a:t>stage of an emergency may also affect targeting priorities</a:t>
            </a:r>
            <a:r>
              <a:rPr lang="en-US" sz="3800" dirty="0" smtClean="0">
                <a:latin typeface="Times New Roman" pitchFamily="18" charset="0"/>
                <a:cs typeface="Times New Roman" pitchFamily="18" charset="0"/>
              </a:rPr>
              <a:t>. An </a:t>
            </a:r>
            <a:r>
              <a:rPr lang="en-US" sz="3800" dirty="0">
                <a:latin typeface="Times New Roman" pitchFamily="18" charset="0"/>
                <a:cs typeface="Times New Roman" pitchFamily="18" charset="0"/>
              </a:rPr>
              <a:t>emergency is, by definition, a situation demanding urgent action</a:t>
            </a:r>
            <a:r>
              <a:rPr lang="en-US" sz="3800" dirty="0" smtClean="0">
                <a:latin typeface="Times New Roman" pitchFamily="18" charset="0"/>
                <a:cs typeface="Times New Roman" pitchFamily="18" charset="0"/>
              </a:rPr>
              <a:t>. However</a:t>
            </a:r>
            <a:r>
              <a:rPr lang="en-US" sz="3800" dirty="0">
                <a:latin typeface="Times New Roman" pitchFamily="18" charset="0"/>
                <a:cs typeface="Times New Roman" pitchFamily="18" charset="0"/>
              </a:rPr>
              <a:t>, some emergencies are more predictable than others, and for various </a:t>
            </a:r>
            <a:r>
              <a:rPr lang="en-US" sz="3800" dirty="0" smtClean="0">
                <a:latin typeface="Times New Roman" pitchFamily="18" charset="0"/>
                <a:cs typeface="Times New Roman" pitchFamily="18" charset="0"/>
              </a:rPr>
              <a:t>reasons (</a:t>
            </a:r>
            <a:r>
              <a:rPr lang="en-US" sz="3800" dirty="0">
                <a:latin typeface="Times New Roman" pitchFamily="18" charset="0"/>
                <a:cs typeface="Times New Roman" pitchFamily="18" charset="0"/>
              </a:rPr>
              <a:t>logistics, politics, quality of early warning, national preparedness, etc.) an aid </a:t>
            </a:r>
            <a:r>
              <a:rPr lang="en-US" sz="3800" dirty="0" smtClean="0">
                <a:latin typeface="Times New Roman" pitchFamily="18" charset="0"/>
                <a:cs typeface="Times New Roman" pitchFamily="18" charset="0"/>
              </a:rPr>
              <a:t>operation may </a:t>
            </a:r>
            <a:r>
              <a:rPr lang="en-US" sz="3800" dirty="0">
                <a:latin typeface="Times New Roman" pitchFamily="18" charset="0"/>
                <a:cs typeface="Times New Roman" pitchFamily="18" charset="0"/>
              </a:rPr>
              <a:t>be launched late or early in the development of a crisis</a:t>
            </a:r>
            <a:r>
              <a:rPr lang="en-US" sz="3800" dirty="0" smtClean="0">
                <a:latin typeface="Times New Roman" pitchFamily="18" charset="0"/>
                <a:cs typeface="Times New Roman" pitchFamily="18" charset="0"/>
              </a:rPr>
              <a:t>. A </a:t>
            </a:r>
            <a:r>
              <a:rPr lang="en-US" sz="3800" dirty="0">
                <a:latin typeface="Times New Roman" pitchFamily="18" charset="0"/>
                <a:cs typeface="Times New Roman" pitchFamily="18" charset="0"/>
              </a:rPr>
              <a:t>late response, even to a slow-onset emergency, may require rapid distributions </a:t>
            </a:r>
            <a:r>
              <a:rPr lang="en-US" sz="3800" dirty="0" smtClean="0">
                <a:latin typeface="Times New Roman" pitchFamily="18" charset="0"/>
                <a:cs typeface="Times New Roman" pitchFamily="18" charset="0"/>
              </a:rPr>
              <a:t>with limited </a:t>
            </a:r>
            <a:r>
              <a:rPr lang="en-US" sz="3800" dirty="0">
                <a:latin typeface="Times New Roman" pitchFamily="18" charset="0"/>
                <a:cs typeface="Times New Roman" pitchFamily="18" charset="0"/>
              </a:rPr>
              <a:t>targeting at the beginning</a:t>
            </a:r>
            <a:r>
              <a:rPr lang="en-US" sz="3800" dirty="0" smtClean="0">
                <a:latin typeface="Times New Roman" pitchFamily="18" charset="0"/>
                <a:cs typeface="Times New Roman" pitchFamily="18" charset="0"/>
              </a:rPr>
              <a:t>. In </a:t>
            </a:r>
            <a:r>
              <a:rPr lang="en-US" sz="3800" dirty="0">
                <a:latin typeface="Times New Roman" pitchFamily="18" charset="0"/>
                <a:cs typeface="Times New Roman" pitchFamily="18" charset="0"/>
              </a:rPr>
              <a:t>well-predicted or recurrent emergencies, by contrast, it is often possible to </a:t>
            </a:r>
            <a:r>
              <a:rPr lang="en-US" sz="3800" dirty="0" smtClean="0">
                <a:latin typeface="Times New Roman" pitchFamily="18" charset="0"/>
                <a:cs typeface="Times New Roman" pitchFamily="18" charset="0"/>
              </a:rPr>
              <a:t>establish </a:t>
            </a:r>
            <a:endParaRPr lang="en-US" sz="3800" dirty="0">
              <a:latin typeface="Times New Roman" pitchFamily="18" charset="0"/>
              <a:cs typeface="Times New Roman" pitchFamily="18" charset="0"/>
            </a:endParaRPr>
          </a:p>
          <a:p>
            <a:pPr marL="0" indent="0" algn="just">
              <a:buNone/>
            </a:pPr>
            <a:r>
              <a:rPr lang="en-US" sz="3800" dirty="0">
                <a:latin typeface="Times New Roman" pitchFamily="18" charset="0"/>
                <a:cs typeface="Times New Roman" pitchFamily="18" charset="0"/>
              </a:rPr>
              <a:t>stable institutions and processes for targeting at various levels.</a:t>
            </a:r>
          </a:p>
        </p:txBody>
      </p:sp>
    </p:spTree>
    <p:extLst>
      <p:ext uri="{BB962C8B-B14F-4D97-AF65-F5344CB8AC3E}">
        <p14:creationId xmlns:p14="http://schemas.microsoft.com/office/powerpoint/2010/main" val="40960580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40000" lnSpcReduction="20000"/>
          </a:bodyPr>
          <a:lstStyle/>
          <a:p>
            <a:pPr marL="0" indent="0" algn="just">
              <a:buNone/>
            </a:pPr>
            <a:r>
              <a:rPr lang="en-US" b="1" dirty="0"/>
              <a:t>Example: Community-based targeting in a long-running emergency</a:t>
            </a:r>
          </a:p>
          <a:p>
            <a:pPr marL="0" indent="0" algn="just">
              <a:buNone/>
            </a:pPr>
            <a:r>
              <a:rPr lang="en-US" dirty="0"/>
              <a:t>For a number of years, under emergency operation (EMOP) and protracted relief </a:t>
            </a:r>
            <a:r>
              <a:rPr lang="en-US" dirty="0" smtClean="0"/>
              <a:t>and recovery </a:t>
            </a:r>
            <a:r>
              <a:rPr lang="en-US" dirty="0"/>
              <a:t>operation (PRRO) relief activities in Myanmar, highly food-insecure </a:t>
            </a:r>
            <a:r>
              <a:rPr lang="en-US" dirty="0" smtClean="0"/>
              <a:t>communities identified </a:t>
            </a:r>
            <a:r>
              <a:rPr lang="en-US" dirty="0"/>
              <a:t>through vulnerability assessment and emergency needs assessments </a:t>
            </a:r>
            <a:r>
              <a:rPr lang="en-US" dirty="0" smtClean="0"/>
              <a:t>have received </a:t>
            </a:r>
            <a:r>
              <a:rPr lang="en-US" dirty="0"/>
              <a:t>WFP emergency rations through a vulnerable group feeding approach</a:t>
            </a:r>
            <a:r>
              <a:rPr lang="en-US" dirty="0" smtClean="0"/>
              <a:t>. Until </a:t>
            </a:r>
            <a:r>
              <a:rPr lang="en-US" dirty="0"/>
              <a:t>2004, WFP defined the targeting criteria. The decision-making behind this </a:t>
            </a:r>
            <a:r>
              <a:rPr lang="en-US" dirty="0" smtClean="0"/>
              <a:t>method was </a:t>
            </a:r>
            <a:r>
              <a:rPr lang="en-US" dirty="0"/>
              <a:t>poorly understood in the communities and led to the unintended exclusion of </a:t>
            </a:r>
            <a:r>
              <a:rPr lang="en-US" dirty="0" smtClean="0"/>
              <a:t>some vulnerable </a:t>
            </a:r>
            <a:r>
              <a:rPr lang="en-US" dirty="0"/>
              <a:t>households. It also resulted in increased pressure on WFP to relax </a:t>
            </a:r>
            <a:r>
              <a:rPr lang="en-US" dirty="0" smtClean="0"/>
              <a:t>selection criteria </a:t>
            </a:r>
            <a:r>
              <a:rPr lang="en-US" dirty="0"/>
              <a:t>in order to ensure that no poor households would be missed. WFP has </a:t>
            </a:r>
            <a:r>
              <a:rPr lang="en-US" dirty="0" smtClean="0"/>
              <a:t>since altered </a:t>
            </a:r>
            <a:r>
              <a:rPr lang="en-US" dirty="0"/>
              <a:t>the targeting system by making community members themselves more </a:t>
            </a:r>
            <a:r>
              <a:rPr lang="en-US" dirty="0" smtClean="0"/>
              <a:t>responsible for </a:t>
            </a:r>
            <a:r>
              <a:rPr lang="en-US" dirty="0"/>
              <a:t>decisions on the distribution of scarce resources</a:t>
            </a:r>
            <a:r>
              <a:rPr lang="en-US" dirty="0" smtClean="0"/>
              <a:t>. </a:t>
            </a:r>
          </a:p>
          <a:p>
            <a:pPr marL="0" indent="0" algn="just">
              <a:buNone/>
            </a:pPr>
            <a:r>
              <a:rPr lang="en-US" dirty="0" smtClean="0"/>
              <a:t>At </a:t>
            </a:r>
            <a:r>
              <a:rPr lang="en-US" dirty="0"/>
              <a:t>least half of all men and women residents now attend community meetings </a:t>
            </a:r>
            <a:r>
              <a:rPr lang="en-US" dirty="0" smtClean="0"/>
              <a:t>where targeting </a:t>
            </a:r>
            <a:r>
              <a:rPr lang="en-US" dirty="0"/>
              <a:t>criteria and selection are finalized. Vulnerable groups have been defined </a:t>
            </a:r>
            <a:r>
              <a:rPr lang="en-US" dirty="0" smtClean="0"/>
              <a:t>as households </a:t>
            </a:r>
            <a:r>
              <a:rPr lang="en-US" dirty="0"/>
              <a:t>headed by women and widows without support, </a:t>
            </a:r>
            <a:r>
              <a:rPr lang="en-US" dirty="0" smtClean="0"/>
              <a:t> accounting </a:t>
            </a:r>
            <a:r>
              <a:rPr lang="en-US" dirty="0"/>
              <a:t>for 80 percent </a:t>
            </a:r>
            <a:r>
              <a:rPr lang="en-US" dirty="0" smtClean="0"/>
              <a:t>of beneficiaries</a:t>
            </a:r>
            <a:r>
              <a:rPr lang="en-US" dirty="0"/>
              <a:t>, refugee returnees, orphans, elderly, chronically sick or disabled people </a:t>
            </a:r>
            <a:r>
              <a:rPr lang="en-US" dirty="0" smtClean="0"/>
              <a:t>and tuberculosis </a:t>
            </a:r>
            <a:r>
              <a:rPr lang="en-US" dirty="0"/>
              <a:t>patients</a:t>
            </a:r>
            <a:r>
              <a:rPr lang="en-US" dirty="0" smtClean="0"/>
              <a:t>. Once </a:t>
            </a:r>
            <a:r>
              <a:rPr lang="en-US" dirty="0"/>
              <a:t>the food-security criteria are agreed upon, participants are divided into three </a:t>
            </a:r>
            <a:r>
              <a:rPr lang="en-US" dirty="0" smtClean="0"/>
              <a:t>groups and </a:t>
            </a:r>
            <a:r>
              <a:rPr lang="en-US" dirty="0"/>
              <a:t>asked to categorize each eligible household in the village into one of four</a:t>
            </a:r>
          </a:p>
          <a:p>
            <a:pPr marL="0" indent="0" algn="just">
              <a:buNone/>
            </a:pPr>
            <a:r>
              <a:rPr lang="en-US" dirty="0"/>
              <a:t>classifications: rich, middle, ordinary poor and extremely poor</a:t>
            </a:r>
            <a:r>
              <a:rPr lang="en-US" dirty="0" smtClean="0"/>
              <a:t>. The </a:t>
            </a:r>
            <a:r>
              <a:rPr lang="en-US" dirty="0"/>
              <a:t>full meeting then triangulates the findings of the three groups and only </a:t>
            </a:r>
            <a:r>
              <a:rPr lang="en-US" dirty="0" smtClean="0"/>
              <a:t>those households </a:t>
            </a:r>
            <a:r>
              <a:rPr lang="en-US" dirty="0"/>
              <a:t>that appear consistently as food-insecure and in the extremely poor </a:t>
            </a:r>
            <a:r>
              <a:rPr lang="en-US" dirty="0" smtClean="0"/>
              <a:t>category are </a:t>
            </a:r>
            <a:r>
              <a:rPr lang="en-US" dirty="0"/>
              <a:t>targeted</a:t>
            </a:r>
            <a:r>
              <a:rPr lang="en-US" dirty="0" smtClean="0"/>
              <a:t>. </a:t>
            </a:r>
            <a:r>
              <a:rPr lang="en-US" i="1" dirty="0" smtClean="0"/>
              <a:t>Source</a:t>
            </a:r>
            <a:r>
              <a:rPr lang="en-US" i="1" dirty="0"/>
              <a:t>: WFP (2006). Targeting in Emergencies. Policy Issues: </a:t>
            </a:r>
            <a:r>
              <a:rPr lang="en-US" i="1" dirty="0" smtClean="0"/>
              <a:t>document WFP/EB.1/2006/5-A</a:t>
            </a:r>
            <a:r>
              <a:rPr lang="en-US" i="1" dirty="0"/>
              <a:t>. http://www.wfp.org/eb/docs/2005/wfp043676~2.pdf, </a:t>
            </a:r>
            <a:r>
              <a:rPr lang="en-US" i="1" dirty="0" smtClean="0"/>
              <a:t>p.12 </a:t>
            </a:r>
            <a:r>
              <a:rPr lang="en-US" dirty="0" smtClean="0"/>
              <a:t>Course – Targeting Lesson </a:t>
            </a:r>
            <a:r>
              <a:rPr lang="en-US" dirty="0"/>
              <a:t>3 - Targeting in Emergencies</a:t>
            </a:r>
          </a:p>
          <a:p>
            <a:pPr marL="0" indent="0" algn="just">
              <a:buNone/>
            </a:pPr>
            <a:r>
              <a:rPr lang="en-US" dirty="0"/>
              <a:t>Learners’ Notes </a:t>
            </a:r>
            <a:r>
              <a:rPr lang="en-US" dirty="0" smtClean="0"/>
              <a:t>6</a:t>
            </a:r>
          </a:p>
          <a:p>
            <a:pPr marL="0" indent="0" algn="just">
              <a:buNone/>
            </a:pPr>
            <a:endParaRPr lang="en-US" dirty="0"/>
          </a:p>
          <a:p>
            <a:pPr marL="0" indent="0" algn="just">
              <a:buNone/>
            </a:pPr>
            <a:r>
              <a:rPr lang="en-US" b="1" dirty="0"/>
              <a:t>Example: Target group definitions in a sudden emergency</a:t>
            </a:r>
          </a:p>
          <a:p>
            <a:pPr marL="0" indent="0" algn="just">
              <a:buNone/>
            </a:pPr>
            <a:r>
              <a:rPr lang="en-US" dirty="0"/>
              <a:t>Sometimes the definition of target groups is determined entirely by the nature of </a:t>
            </a:r>
            <a:r>
              <a:rPr lang="en-US" dirty="0" smtClean="0"/>
              <a:t>the emergency</a:t>
            </a:r>
            <a:r>
              <a:rPr lang="en-US" dirty="0"/>
              <a:t>, and the usual indicator types (such as nutritional or socio-economic </a:t>
            </a:r>
            <a:r>
              <a:rPr lang="en-US" dirty="0" smtClean="0"/>
              <a:t>criteria)are </a:t>
            </a:r>
            <a:r>
              <a:rPr lang="en-US" dirty="0"/>
              <a:t>secondary or irrelevant. For example, target groups for household cash and </a:t>
            </a:r>
            <a:r>
              <a:rPr lang="en-US" dirty="0" smtClean="0"/>
              <a:t>food transfers </a:t>
            </a:r>
            <a:r>
              <a:rPr lang="en-US" dirty="0"/>
              <a:t>following the Asian tsunami were defined as:</a:t>
            </a:r>
          </a:p>
          <a:p>
            <a:pPr algn="just">
              <a:buFont typeface="Wingdings" pitchFamily="2" charset="2"/>
              <a:buChar char="Ø"/>
            </a:pPr>
            <a:r>
              <a:rPr lang="en-US" b="1" i="1" dirty="0" smtClean="0"/>
              <a:t>Families </a:t>
            </a:r>
            <a:r>
              <a:rPr lang="en-US" b="1" i="1" dirty="0"/>
              <a:t>whose houses were completely damaged by the tsunami;</a:t>
            </a:r>
          </a:p>
          <a:p>
            <a:pPr algn="just">
              <a:buFont typeface="Wingdings" pitchFamily="2" charset="2"/>
              <a:buChar char="Ø"/>
            </a:pPr>
            <a:r>
              <a:rPr lang="en-US" b="1" i="1" dirty="0" smtClean="0"/>
              <a:t> </a:t>
            </a:r>
            <a:r>
              <a:rPr lang="en-US" b="1" i="1" dirty="0"/>
              <a:t>Families from partially damaged households in the buffer zone [a government- </a:t>
            </a:r>
            <a:r>
              <a:rPr lang="en-US" b="1" i="1" dirty="0" smtClean="0"/>
              <a:t>defined area</a:t>
            </a:r>
            <a:r>
              <a:rPr lang="en-US" b="1" i="1" dirty="0"/>
              <a:t>, up to 200m from the sea, where re-building was prohibited];</a:t>
            </a:r>
          </a:p>
          <a:p>
            <a:pPr algn="just">
              <a:buFont typeface="Wingdings" pitchFamily="2" charset="2"/>
              <a:buChar char="Ø"/>
            </a:pPr>
            <a:r>
              <a:rPr lang="en-US" b="1" i="1" dirty="0" smtClean="0"/>
              <a:t>Families </a:t>
            </a:r>
            <a:r>
              <a:rPr lang="en-US" b="1" i="1" dirty="0"/>
              <a:t>in the buffer zone with no damage to their houses but who had lost their </a:t>
            </a:r>
            <a:r>
              <a:rPr lang="en-US" b="1" i="1" dirty="0" smtClean="0"/>
              <a:t>main livelihoods</a:t>
            </a:r>
            <a:r>
              <a:rPr lang="en-US" b="1" i="1" dirty="0"/>
              <a:t>; and</a:t>
            </a:r>
          </a:p>
          <a:p>
            <a:pPr algn="just">
              <a:buFont typeface="Wingdings" pitchFamily="2" charset="2"/>
              <a:buChar char="Ø"/>
            </a:pPr>
            <a:r>
              <a:rPr lang="en-US" b="1" i="1" dirty="0" smtClean="0"/>
              <a:t>Families </a:t>
            </a:r>
            <a:r>
              <a:rPr lang="en-US" b="1" i="1" dirty="0"/>
              <a:t>considered as destitute.</a:t>
            </a:r>
          </a:p>
          <a:p>
            <a:pPr marL="0" indent="0" algn="just">
              <a:buNone/>
            </a:pPr>
            <a:r>
              <a:rPr lang="en-US" i="1" dirty="0"/>
              <a:t>Source: </a:t>
            </a:r>
            <a:r>
              <a:rPr lang="en-US" i="1" dirty="0" err="1"/>
              <a:t>Mohidin</a:t>
            </a:r>
            <a:r>
              <a:rPr lang="en-US" i="1" dirty="0"/>
              <a:t>, L., M. Sharma and A. Haller (2007) ‘Comparing cash and food transfers</a:t>
            </a:r>
            <a:r>
              <a:rPr lang="en-US" i="1" dirty="0" smtClean="0"/>
              <a:t>: findings </a:t>
            </a:r>
            <a:r>
              <a:rPr lang="en-US" i="1" dirty="0"/>
              <a:t>from a pilot project in Sri Lanka’, Field Exchange 30 p. </a:t>
            </a:r>
            <a:r>
              <a:rPr lang="en-US" i="1" dirty="0" smtClean="0"/>
              <a:t>19-21 </a:t>
            </a:r>
            <a:r>
              <a:rPr lang="en-US" i="1" dirty="0" smtClean="0">
                <a:hlinkClick r:id="rId2"/>
              </a:rPr>
              <a:t>www.ennonline.net/fex/30</a:t>
            </a:r>
            <a:endParaRPr lang="en-US" dirty="0"/>
          </a:p>
        </p:txBody>
      </p:sp>
    </p:spTree>
    <p:extLst>
      <p:ext uri="{BB962C8B-B14F-4D97-AF65-F5344CB8AC3E}">
        <p14:creationId xmlns:p14="http://schemas.microsoft.com/office/powerpoint/2010/main" val="40761281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Response options and their targeting effects</a:t>
            </a:r>
          </a:p>
        </p:txBody>
      </p:sp>
      <p:sp>
        <p:nvSpPr>
          <p:cNvPr id="3" name="Content Placeholder 2"/>
          <p:cNvSpPr>
            <a:spLocks noGrp="1"/>
          </p:cNvSpPr>
          <p:nvPr>
            <p:ph idx="1"/>
          </p:nvPr>
        </p:nvSpPr>
        <p:spPr>
          <a:xfrm>
            <a:off x="457200" y="1066800"/>
            <a:ext cx="8229600" cy="5410200"/>
          </a:xfrm>
        </p:spPr>
        <p:txBody>
          <a:bodyPr>
            <a:noAutofit/>
          </a:bodyPr>
          <a:lstStyle/>
          <a:p>
            <a:pPr marL="0" indent="0" algn="just">
              <a:buNone/>
            </a:pPr>
            <a:r>
              <a:rPr lang="en-US" sz="2000" dirty="0"/>
              <a:t>There are many possible responses to food security emergencies, depending on </a:t>
            </a:r>
            <a:r>
              <a:rPr lang="en-US" sz="2000" dirty="0" smtClean="0"/>
              <a:t>the nature </a:t>
            </a:r>
            <a:r>
              <a:rPr lang="en-US" sz="2000" dirty="0"/>
              <a:t>of the problem and the findings of the needs assessment</a:t>
            </a:r>
            <a:r>
              <a:rPr lang="en-US" sz="2000" dirty="0" smtClean="0"/>
              <a:t>. Food </a:t>
            </a:r>
            <a:r>
              <a:rPr lang="en-US" sz="2000" dirty="0"/>
              <a:t>aid may or may not be appropriate</a:t>
            </a:r>
            <a:r>
              <a:rPr lang="en-US" sz="2000" dirty="0" smtClean="0"/>
              <a:t>. Even </a:t>
            </a:r>
            <a:r>
              <a:rPr lang="en-US" sz="2000" dirty="0"/>
              <a:t>if it is, there is still a range of modalities to choose from (general ration distribution</a:t>
            </a:r>
            <a:r>
              <a:rPr lang="en-US" sz="2000" dirty="0" smtClean="0"/>
              <a:t>, supplementary </a:t>
            </a:r>
            <a:r>
              <a:rPr lang="en-US" sz="2000" dirty="0"/>
              <a:t>or therapeutic feeding, school feeding, food-for-work, and so on).</a:t>
            </a:r>
          </a:p>
          <a:p>
            <a:pPr marL="0" indent="0" algn="just">
              <a:buNone/>
            </a:pPr>
            <a:r>
              <a:rPr lang="en-US" sz="2000" dirty="0"/>
              <a:t>Look at the list of food and non-food response options from WFP’s Emergency </a:t>
            </a:r>
            <a:r>
              <a:rPr lang="en-US" sz="2000" dirty="0" smtClean="0"/>
              <a:t>Food Security </a:t>
            </a:r>
            <a:r>
              <a:rPr lang="en-US" sz="2000" dirty="0"/>
              <a:t>Assessment Handbook:</a:t>
            </a:r>
          </a:p>
          <a:p>
            <a:pPr marL="0" indent="0" algn="just">
              <a:buNone/>
            </a:pPr>
            <a:r>
              <a:rPr lang="en-US" sz="2000" b="1" dirty="0"/>
              <a:t>See Annex 2: Response options</a:t>
            </a:r>
          </a:p>
          <a:p>
            <a:pPr marL="0" indent="0" algn="just">
              <a:buNone/>
            </a:pPr>
            <a:r>
              <a:rPr lang="en-US" sz="2000" dirty="0"/>
              <a:t>The choice of response options is closely linked to targeting decisions</a:t>
            </a:r>
            <a:r>
              <a:rPr lang="en-US" sz="2000" dirty="0" smtClean="0"/>
              <a:t>. Different </a:t>
            </a:r>
            <a:r>
              <a:rPr lang="en-US" sz="2000" dirty="0"/>
              <a:t>types of response are suited to different target groups, or to different </a:t>
            </a:r>
            <a:r>
              <a:rPr lang="en-US" sz="2000" dirty="0" smtClean="0"/>
              <a:t>targeting methods. Some </a:t>
            </a:r>
            <a:r>
              <a:rPr lang="en-US" sz="2000" dirty="0"/>
              <a:t>responses have in-built targeting effects.</a:t>
            </a:r>
          </a:p>
          <a:p>
            <a:pPr marL="0" indent="0" algn="just">
              <a:buNone/>
            </a:pPr>
            <a:r>
              <a:rPr lang="en-US" sz="2000" dirty="0"/>
              <a:t>For example, employment-based </a:t>
            </a:r>
            <a:r>
              <a:rPr lang="en-US" sz="2000" dirty="0" err="1"/>
              <a:t>programmes</a:t>
            </a:r>
            <a:r>
              <a:rPr lang="en-US" sz="2000" dirty="0"/>
              <a:t> automatically exclude households with </a:t>
            </a:r>
            <a:r>
              <a:rPr lang="en-US" sz="2000" dirty="0" smtClean="0"/>
              <a:t>no able-bodied </a:t>
            </a:r>
            <a:r>
              <a:rPr lang="en-US" sz="2000" dirty="0"/>
              <a:t>workers, while seed distributions will benefit people with land and </a:t>
            </a:r>
            <a:r>
              <a:rPr lang="en-US" sz="2000" dirty="0" smtClean="0"/>
              <a:t>viable farming-based </a:t>
            </a:r>
            <a:r>
              <a:rPr lang="en-US" sz="2000" dirty="0" err="1" smtClean="0"/>
              <a:t>livelihoods.The</a:t>
            </a:r>
            <a:r>
              <a:rPr lang="en-US" sz="2000" dirty="0" smtClean="0"/>
              <a:t> </a:t>
            </a:r>
            <a:r>
              <a:rPr lang="en-US" sz="2000" dirty="0" err="1"/>
              <a:t>followig</a:t>
            </a:r>
            <a:r>
              <a:rPr lang="en-US" sz="2000" dirty="0"/>
              <a:t> table presents the targeting characteristics which correspond to the </a:t>
            </a:r>
            <a:r>
              <a:rPr lang="en-US" sz="2000" dirty="0" smtClean="0"/>
              <a:t>most common </a:t>
            </a:r>
            <a:r>
              <a:rPr lang="en-US" sz="2000" dirty="0"/>
              <a:t>response options:</a:t>
            </a:r>
          </a:p>
        </p:txBody>
      </p:sp>
    </p:spTree>
    <p:extLst>
      <p:ext uri="{BB962C8B-B14F-4D97-AF65-F5344CB8AC3E}">
        <p14:creationId xmlns:p14="http://schemas.microsoft.com/office/powerpoint/2010/main" val="1552116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marL="0" indent="0" algn="just">
              <a:buNone/>
            </a:pPr>
            <a:r>
              <a:rPr lang="en-US" dirty="0"/>
              <a:t>Information systems alone cannot ensure successful targeting, because so much depends on the quality of implementation. </a:t>
            </a:r>
          </a:p>
          <a:p>
            <a:pPr algn="just"/>
            <a:endParaRPr lang="en-US" dirty="0"/>
          </a:p>
          <a:p>
            <a:pPr marL="0" indent="0" algn="just">
              <a:buNone/>
            </a:pPr>
            <a:r>
              <a:rPr lang="en-US" dirty="0"/>
              <a:t>However, they have an important role to play in two key phases:</a:t>
            </a:r>
          </a:p>
          <a:p>
            <a:pPr algn="just"/>
            <a:endParaRPr lang="en-US" dirty="0"/>
          </a:p>
          <a:p>
            <a:pPr marL="0" indent="0" algn="just">
              <a:buNone/>
            </a:pPr>
            <a:r>
              <a:rPr lang="en-US" dirty="0" smtClean="0"/>
              <a:t>•</a:t>
            </a:r>
            <a:r>
              <a:rPr lang="en-US" b="1" dirty="0" smtClean="0"/>
              <a:t>Before </a:t>
            </a:r>
            <a:r>
              <a:rPr lang="en-US" b="1" dirty="0"/>
              <a:t>an intervention </a:t>
            </a:r>
            <a:r>
              <a:rPr lang="en-US" dirty="0"/>
              <a:t>– through vulnerability analysis, needs assessment, and response planning.</a:t>
            </a:r>
          </a:p>
          <a:p>
            <a:pPr marL="0" indent="0" algn="just">
              <a:buNone/>
            </a:pPr>
            <a:r>
              <a:rPr lang="en-US" dirty="0" smtClean="0"/>
              <a:t>•</a:t>
            </a:r>
            <a:r>
              <a:rPr lang="en-US" b="1" dirty="0" smtClean="0"/>
              <a:t>During </a:t>
            </a:r>
            <a:r>
              <a:rPr lang="en-US" b="1" dirty="0"/>
              <a:t>and after an intervention </a:t>
            </a:r>
            <a:r>
              <a:rPr lang="en-US" dirty="0"/>
              <a:t>– through monitoring and evaluation. Good feedback information during an operation can be very important in fine-tuning or correcting the targeting. </a:t>
            </a:r>
          </a:p>
          <a:p>
            <a:pPr algn="just"/>
            <a:endParaRPr lang="en-US" dirty="0"/>
          </a:p>
          <a:p>
            <a:pPr marL="0" indent="0" algn="just">
              <a:buNone/>
            </a:pPr>
            <a:r>
              <a:rPr lang="en-US" dirty="0"/>
              <a:t>This lesson provides the basic tools for information providers to understand and influence the design of targeting systems for food security projects and </a:t>
            </a:r>
            <a:r>
              <a:rPr lang="en-US" dirty="0" err="1"/>
              <a:t>programmes</a:t>
            </a:r>
            <a:r>
              <a:rPr lang="en-US" dirty="0"/>
              <a:t>.</a:t>
            </a:r>
          </a:p>
          <a:p>
            <a:endParaRPr lang="en-US" dirty="0"/>
          </a:p>
        </p:txBody>
      </p:sp>
    </p:spTree>
    <p:extLst>
      <p:ext uri="{BB962C8B-B14F-4D97-AF65-F5344CB8AC3E}">
        <p14:creationId xmlns:p14="http://schemas.microsoft.com/office/powerpoint/2010/main" val="15039379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000" b="1" dirty="0"/>
              <a:t>Table 1: Targeting characteristics of the most common response options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3572442"/>
              </p:ext>
            </p:extLst>
          </p:nvPr>
        </p:nvGraphicFramePr>
        <p:xfrm>
          <a:off x="381000" y="838200"/>
          <a:ext cx="8229600" cy="4937760"/>
        </p:xfrm>
        <a:graphic>
          <a:graphicData uri="http://schemas.openxmlformats.org/drawingml/2006/table">
            <a:tbl>
              <a:tblPr firstRow="1" bandRow="1">
                <a:tableStyleId>{5C22544A-7EE6-4342-B048-85BDC9FD1C3A}</a:tableStyleId>
              </a:tblPr>
              <a:tblGrid>
                <a:gridCol w="2057400"/>
                <a:gridCol w="6172200"/>
              </a:tblGrid>
              <a:tr h="370840">
                <a:tc>
                  <a:txBody>
                    <a:bodyPr/>
                    <a:lstStyle/>
                    <a:p>
                      <a:r>
                        <a:rPr lang="en-US" dirty="0" smtClean="0"/>
                        <a:t>Common</a:t>
                      </a:r>
                    </a:p>
                    <a:p>
                      <a:r>
                        <a:rPr lang="en-US" dirty="0" smtClean="0"/>
                        <a:t>response</a:t>
                      </a:r>
                    </a:p>
                    <a:p>
                      <a:r>
                        <a:rPr lang="en-US" dirty="0" smtClean="0"/>
                        <a:t>options</a:t>
                      </a:r>
                      <a:endParaRPr lang="en-US" dirty="0"/>
                    </a:p>
                  </a:txBody>
                  <a:tcPr/>
                </a:tc>
                <a:tc>
                  <a:txBody>
                    <a:bodyPr/>
                    <a:lstStyle/>
                    <a:p>
                      <a:r>
                        <a:rPr lang="en-US" dirty="0" smtClean="0"/>
                        <a:t>Targeting characteristics (1</a:t>
                      </a:r>
                      <a:r>
                        <a:rPr lang="en-US" baseline="30000" dirty="0" smtClean="0"/>
                        <a:t>st</a:t>
                      </a:r>
                      <a:r>
                        <a:rPr lang="en-US" dirty="0" smtClean="0"/>
                        <a:t> slide)</a:t>
                      </a:r>
                      <a:endParaRPr lang="en-US" dirty="0"/>
                    </a:p>
                  </a:txBody>
                  <a:tcPr/>
                </a:tc>
              </a:tr>
              <a:tr h="370840">
                <a:tc>
                  <a:txBody>
                    <a:bodyPr/>
                    <a:lstStyle/>
                    <a:p>
                      <a:r>
                        <a:rPr lang="en-US" dirty="0" smtClean="0"/>
                        <a:t>General ration</a:t>
                      </a:r>
                    </a:p>
                    <a:p>
                      <a:r>
                        <a:rPr lang="en-US" dirty="0" smtClean="0"/>
                        <a:t>or cash</a:t>
                      </a:r>
                    </a:p>
                    <a:p>
                      <a:r>
                        <a:rPr lang="en-US" dirty="0" smtClean="0"/>
                        <a:t>distribution</a:t>
                      </a:r>
                      <a:endParaRPr lang="en-US" dirty="0"/>
                    </a:p>
                  </a:txBody>
                  <a:tcPr/>
                </a:tc>
                <a:tc>
                  <a:txBody>
                    <a:bodyPr/>
                    <a:lstStyle/>
                    <a:p>
                      <a:r>
                        <a:rPr lang="en-US" dirty="0" smtClean="0"/>
                        <a:t>A wide range of targeting approaches is possible, including blanket</a:t>
                      </a:r>
                    </a:p>
                    <a:p>
                      <a:r>
                        <a:rPr lang="en-US" dirty="0" smtClean="0"/>
                        <a:t>distributions within targeted areas or communities. </a:t>
                      </a:r>
                      <a:r>
                        <a:rPr lang="en-US" dirty="0" err="1" smtClean="0"/>
                        <a:t>Communitybased</a:t>
                      </a:r>
                      <a:endParaRPr lang="en-US" dirty="0" smtClean="0"/>
                    </a:p>
                    <a:p>
                      <a:r>
                        <a:rPr lang="en-US" dirty="0" smtClean="0"/>
                        <a:t>targeting can be the best option for socio-economic targeting</a:t>
                      </a:r>
                    </a:p>
                    <a:p>
                      <a:r>
                        <a:rPr lang="en-US" dirty="0" smtClean="0"/>
                        <a:t>at household level (where conditions are </a:t>
                      </a:r>
                      <a:r>
                        <a:rPr lang="en-US" dirty="0" err="1" smtClean="0"/>
                        <a:t>favourable</a:t>
                      </a:r>
                      <a:r>
                        <a:rPr lang="en-US" dirty="0" smtClean="0"/>
                        <a:t>).</a:t>
                      </a:r>
                      <a:endParaRPr lang="en-US" dirty="0"/>
                    </a:p>
                  </a:txBody>
                  <a:tcPr/>
                </a:tc>
              </a:tr>
              <a:tr h="370840">
                <a:tc>
                  <a:txBody>
                    <a:bodyPr/>
                    <a:lstStyle/>
                    <a:p>
                      <a:r>
                        <a:rPr lang="en-US" dirty="0" smtClean="0"/>
                        <a:t>Supplementary</a:t>
                      </a:r>
                    </a:p>
                    <a:p>
                      <a:r>
                        <a:rPr lang="en-US" dirty="0" smtClean="0"/>
                        <a:t>feeding</a:t>
                      </a:r>
                      <a:endParaRPr lang="en-US" dirty="0"/>
                    </a:p>
                  </a:txBody>
                  <a:tcPr/>
                </a:tc>
                <a:tc>
                  <a:txBody>
                    <a:bodyPr/>
                    <a:lstStyle/>
                    <a:p>
                      <a:r>
                        <a:rPr lang="en-US" dirty="0" smtClean="0"/>
                        <a:t>This is a nutritional intervention which has broadly </a:t>
                      </a:r>
                      <a:r>
                        <a:rPr lang="en-US" dirty="0" err="1" smtClean="0"/>
                        <a:t>standardised</a:t>
                      </a:r>
                      <a:endParaRPr lang="en-US" dirty="0" smtClean="0"/>
                    </a:p>
                    <a:p>
                      <a:r>
                        <a:rPr lang="en-US" dirty="0" smtClean="0"/>
                        <a:t>target groups and targeting criteria (unlike most other emergency</a:t>
                      </a:r>
                    </a:p>
                    <a:p>
                      <a:r>
                        <a:rPr lang="en-US" dirty="0" smtClean="0"/>
                        <a:t>food security interventions).</a:t>
                      </a:r>
                    </a:p>
                    <a:p>
                      <a:r>
                        <a:rPr lang="en-US" dirty="0" smtClean="0"/>
                        <a:t>Administrative targeting by trained staff using anthropometric</a:t>
                      </a:r>
                    </a:p>
                    <a:p>
                      <a:r>
                        <a:rPr lang="en-US" dirty="0" smtClean="0"/>
                        <a:t>techniques is the norm for targeted Supplementary Feeding</a:t>
                      </a:r>
                    </a:p>
                    <a:p>
                      <a:r>
                        <a:rPr lang="en-US" dirty="0" smtClean="0"/>
                        <a:t>Programs (SFP). Blanket SFPs use categorical targeting, covering</a:t>
                      </a:r>
                    </a:p>
                    <a:p>
                      <a:r>
                        <a:rPr lang="en-US" dirty="0" smtClean="0"/>
                        <a:t>everyone in specified age groups or categories.</a:t>
                      </a:r>
                    </a:p>
                  </a:txBody>
                  <a:tcPr/>
                </a:tc>
              </a:tr>
            </a:tbl>
          </a:graphicData>
        </a:graphic>
      </p:graphicFrame>
    </p:spTree>
    <p:extLst>
      <p:ext uri="{BB962C8B-B14F-4D97-AF65-F5344CB8AC3E}">
        <p14:creationId xmlns:p14="http://schemas.microsoft.com/office/powerpoint/2010/main" val="303353434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48885685"/>
              </p:ext>
            </p:extLst>
          </p:nvPr>
        </p:nvGraphicFramePr>
        <p:xfrm>
          <a:off x="457200" y="762000"/>
          <a:ext cx="8229600" cy="5562600"/>
        </p:xfrm>
        <a:graphic>
          <a:graphicData uri="http://schemas.openxmlformats.org/drawingml/2006/table">
            <a:tbl>
              <a:tblPr firstRow="1" bandRow="1">
                <a:tableStyleId>{5C22544A-7EE6-4342-B048-85BDC9FD1C3A}</a:tableStyleId>
              </a:tblPr>
              <a:tblGrid>
                <a:gridCol w="1676400"/>
                <a:gridCol w="6553200"/>
              </a:tblGrid>
              <a:tr h="450688">
                <a:tc>
                  <a:txBody>
                    <a:bodyPr/>
                    <a:lstStyle/>
                    <a:p>
                      <a:endParaRPr lang="en-US" dirty="0"/>
                    </a:p>
                  </a:txBody>
                  <a:tcPr/>
                </a:tc>
                <a:tc>
                  <a:txBody>
                    <a:bodyPr/>
                    <a:lstStyle/>
                    <a:p>
                      <a:r>
                        <a:rPr lang="en-US" dirty="0" smtClean="0"/>
                        <a:t>..Targeting characteristics..(next slide 2)</a:t>
                      </a:r>
                      <a:endParaRPr lang="en-US" dirty="0"/>
                    </a:p>
                  </a:txBody>
                  <a:tcPr/>
                </a:tc>
              </a:tr>
              <a:tr h="5111912">
                <a:tc>
                  <a:txBody>
                    <a:bodyPr/>
                    <a:lstStyle/>
                    <a:p>
                      <a:r>
                        <a:rPr lang="en-US" dirty="0" smtClean="0"/>
                        <a:t>Supplementary</a:t>
                      </a:r>
                    </a:p>
                    <a:p>
                      <a:r>
                        <a:rPr lang="en-US" dirty="0" smtClean="0"/>
                        <a:t>feeding</a:t>
                      </a:r>
                    </a:p>
                    <a:p>
                      <a:endParaRPr lang="en-US" dirty="0"/>
                    </a:p>
                  </a:txBody>
                  <a:tcPr/>
                </a:tc>
                <a:tc>
                  <a:txBody>
                    <a:bodyPr/>
                    <a:lstStyle/>
                    <a:p>
                      <a:r>
                        <a:rPr lang="en-US" dirty="0" smtClean="0"/>
                        <a:t>The target groups in BLANKET SFPs are:</a:t>
                      </a:r>
                    </a:p>
                    <a:p>
                      <a:pPr marL="285750" indent="-285750">
                        <a:buFont typeface="Wingdings" pitchFamily="2" charset="2"/>
                        <a:buChar char="Ø"/>
                      </a:pPr>
                      <a:r>
                        <a:rPr lang="en-US" b="1" i="1" dirty="0" smtClean="0"/>
                        <a:t> Children under 5 years (or 3 years if resources are scarce)</a:t>
                      </a:r>
                    </a:p>
                    <a:p>
                      <a:pPr marL="285750" indent="-285750">
                        <a:buFont typeface="Wingdings" pitchFamily="2" charset="2"/>
                        <a:buChar char="Ø"/>
                      </a:pPr>
                      <a:r>
                        <a:rPr lang="en-US" b="1" i="1" dirty="0" smtClean="0"/>
                        <a:t>Pregnant women from the third month of pregnancy</a:t>
                      </a:r>
                    </a:p>
                    <a:p>
                      <a:pPr marL="285750" indent="-285750">
                        <a:buFont typeface="Wingdings" pitchFamily="2" charset="2"/>
                        <a:buChar char="Ø"/>
                      </a:pPr>
                      <a:r>
                        <a:rPr lang="en-US" b="1" i="1" dirty="0" smtClean="0"/>
                        <a:t>Lactating mothers up to 6 months</a:t>
                      </a:r>
                    </a:p>
                    <a:p>
                      <a:pPr marL="285750" indent="-285750">
                        <a:buFont typeface="Wingdings" pitchFamily="2" charset="2"/>
                        <a:buChar char="Ø"/>
                      </a:pPr>
                      <a:r>
                        <a:rPr lang="en-US" b="1" i="1" dirty="0" smtClean="0"/>
                        <a:t>Adults showing signs of malnutrition</a:t>
                      </a:r>
                    </a:p>
                    <a:p>
                      <a:pPr marL="285750" indent="-285750">
                        <a:buFont typeface="Wingdings" pitchFamily="2" charset="2"/>
                        <a:buChar char="Ø"/>
                      </a:pPr>
                      <a:r>
                        <a:rPr lang="en-US" b="1" i="1" dirty="0" smtClean="0"/>
                        <a:t> The elderly and sick.</a:t>
                      </a:r>
                    </a:p>
                    <a:p>
                      <a:r>
                        <a:rPr lang="en-US" dirty="0" smtClean="0"/>
                        <a:t>The primary target group for TARGETED SFPs are:</a:t>
                      </a:r>
                    </a:p>
                    <a:p>
                      <a:pPr marL="285750" indent="-285750">
                        <a:buFont typeface="Wingdings" pitchFamily="2" charset="2"/>
                        <a:buChar char="Ø"/>
                      </a:pPr>
                      <a:r>
                        <a:rPr lang="en-US" b="1" i="1" dirty="0" smtClean="0"/>
                        <a:t>Mild or moderately malnourished children under 5 years of age</a:t>
                      </a:r>
                    </a:p>
                    <a:p>
                      <a:pPr marL="0" indent="0">
                        <a:buFont typeface="Wingdings" pitchFamily="2" charset="2"/>
                        <a:buNone/>
                      </a:pPr>
                      <a:r>
                        <a:rPr lang="en-US" b="1" i="1" dirty="0" smtClean="0"/>
                        <a:t>(e.g. children &lt; 80% WFH)</a:t>
                      </a:r>
                    </a:p>
                    <a:p>
                      <a:pPr marL="285750" indent="-285750">
                        <a:buFont typeface="Wingdings" pitchFamily="2" charset="2"/>
                        <a:buChar char="Ø"/>
                      </a:pPr>
                      <a:r>
                        <a:rPr lang="en-US" b="1" i="1" dirty="0" smtClean="0"/>
                        <a:t>Children discharged from therapeutic feeding </a:t>
                      </a:r>
                      <a:r>
                        <a:rPr lang="en-US" b="1" i="1" dirty="0" err="1" smtClean="0"/>
                        <a:t>programmes</a:t>
                      </a:r>
                      <a:endParaRPr lang="en-US" b="1" i="1" dirty="0" smtClean="0"/>
                    </a:p>
                    <a:p>
                      <a:pPr marL="285750" indent="-285750">
                        <a:buFont typeface="Wingdings" pitchFamily="2" charset="2"/>
                        <a:buChar char="Ø"/>
                      </a:pPr>
                      <a:r>
                        <a:rPr lang="en-US" b="1" i="1" dirty="0" smtClean="0"/>
                        <a:t>Clinically malnourished individuals over 5 years of age</a:t>
                      </a:r>
                    </a:p>
                    <a:p>
                      <a:pPr marL="285750" indent="-285750">
                        <a:buFont typeface="Wingdings" pitchFamily="2" charset="2"/>
                        <a:buChar char="Ø"/>
                      </a:pPr>
                      <a:r>
                        <a:rPr lang="en-US" b="1" i="1" dirty="0" smtClean="0"/>
                        <a:t>Pregnant and lactating women who are nutritionally vulnerable</a:t>
                      </a:r>
                    </a:p>
                    <a:p>
                      <a:pPr marL="285750" indent="-285750">
                        <a:buFont typeface="Wingdings" pitchFamily="2" charset="2"/>
                        <a:buChar char="Ø"/>
                      </a:pPr>
                      <a:r>
                        <a:rPr lang="en-US" b="1" i="1" dirty="0" smtClean="0"/>
                        <a:t>for medical or social reasons.</a:t>
                      </a:r>
                    </a:p>
                    <a:p>
                      <a:r>
                        <a:rPr lang="en-US" dirty="0" smtClean="0"/>
                        <a:t>Source: WFP Food and Nutrition Handbook (2000), p.73</a:t>
                      </a:r>
                    </a:p>
                    <a:p>
                      <a:endParaRPr lang="en-US" dirty="0"/>
                    </a:p>
                  </a:txBody>
                  <a:tcPr/>
                </a:tc>
              </a:tr>
            </a:tbl>
          </a:graphicData>
        </a:graphic>
      </p:graphicFrame>
    </p:spTree>
    <p:extLst>
      <p:ext uri="{BB962C8B-B14F-4D97-AF65-F5344CB8AC3E}">
        <p14:creationId xmlns:p14="http://schemas.microsoft.com/office/powerpoint/2010/main" val="27822974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74277035"/>
              </p:ext>
            </p:extLst>
          </p:nvPr>
        </p:nvGraphicFramePr>
        <p:xfrm>
          <a:off x="533400" y="457200"/>
          <a:ext cx="8001000" cy="5760720"/>
        </p:xfrm>
        <a:graphic>
          <a:graphicData uri="http://schemas.openxmlformats.org/drawingml/2006/table">
            <a:tbl>
              <a:tblPr firstRow="1" bandRow="1">
                <a:tableStyleId>{5C22544A-7EE6-4342-B048-85BDC9FD1C3A}</a:tableStyleId>
              </a:tblPr>
              <a:tblGrid>
                <a:gridCol w="1981200"/>
                <a:gridCol w="6019800"/>
              </a:tblGrid>
              <a:tr h="680720">
                <a:tc>
                  <a:txBody>
                    <a:bodyPr/>
                    <a:lstStyle/>
                    <a:p>
                      <a:pPr algn="just"/>
                      <a:r>
                        <a:rPr lang="en-US" sz="2000" dirty="0" smtClean="0"/>
                        <a:t>Therapeutic</a:t>
                      </a:r>
                    </a:p>
                    <a:p>
                      <a:pPr algn="just"/>
                      <a:r>
                        <a:rPr lang="en-US" sz="2000" dirty="0" smtClean="0"/>
                        <a:t>feeding</a:t>
                      </a:r>
                      <a:endParaRPr lang="en-US" sz="2000" dirty="0"/>
                    </a:p>
                  </a:txBody>
                  <a:tcPr/>
                </a:tc>
                <a:tc>
                  <a:txBody>
                    <a:bodyPr/>
                    <a:lstStyle/>
                    <a:p>
                      <a:pPr algn="just"/>
                      <a:r>
                        <a:rPr lang="en-US" sz="2000" dirty="0" smtClean="0"/>
                        <a:t>This is a medical / nutritional intervention targeting severely malnourished individuals with the aim of reducing mortality. Expert medical staff are needed to screen patients. Geographical targeting and coverage are very important in supplementary and therapeutic feeding.</a:t>
                      </a:r>
                      <a:endParaRPr lang="en-US" sz="2000" dirty="0"/>
                    </a:p>
                  </a:txBody>
                  <a:tcPr/>
                </a:tc>
              </a:tr>
              <a:tr h="680720">
                <a:tc>
                  <a:txBody>
                    <a:bodyPr/>
                    <a:lstStyle/>
                    <a:p>
                      <a:pPr algn="just"/>
                      <a:r>
                        <a:rPr lang="en-US" sz="2000" dirty="0" smtClean="0"/>
                        <a:t>Food-for-work</a:t>
                      </a:r>
                    </a:p>
                    <a:p>
                      <a:pPr algn="just"/>
                      <a:r>
                        <a:rPr lang="en-US" sz="2000" dirty="0" smtClean="0"/>
                        <a:t>or Cash-</a:t>
                      </a:r>
                      <a:r>
                        <a:rPr lang="en-US" sz="2000" dirty="0" err="1" smtClean="0"/>
                        <a:t>forwork</a:t>
                      </a:r>
                      <a:endParaRPr lang="en-US" sz="2000" dirty="0"/>
                    </a:p>
                  </a:txBody>
                  <a:tcPr/>
                </a:tc>
                <a:tc>
                  <a:txBody>
                    <a:bodyPr/>
                    <a:lstStyle/>
                    <a:p>
                      <a:pPr algn="just"/>
                      <a:r>
                        <a:rPr lang="en-US" sz="2000" dirty="0" smtClean="0"/>
                        <a:t>The work requirement and low payment rates have a self-targeting effect. However, in nearly all situations additional administrative or community targeting methods are needed if the </a:t>
                      </a:r>
                      <a:r>
                        <a:rPr lang="en-US" sz="2000" dirty="0" err="1" smtClean="0"/>
                        <a:t>programme</a:t>
                      </a:r>
                      <a:r>
                        <a:rPr lang="en-US" sz="2000" dirty="0" smtClean="0"/>
                        <a:t> objective</a:t>
                      </a:r>
                    </a:p>
                    <a:p>
                      <a:pPr algn="just"/>
                      <a:r>
                        <a:rPr lang="en-US" sz="2000" dirty="0" smtClean="0"/>
                        <a:t>is to select the poorest. The work requirement excludes </a:t>
                      </a:r>
                      <a:r>
                        <a:rPr lang="en-US" sz="2000" dirty="0" err="1" smtClean="0"/>
                        <a:t>labour</a:t>
                      </a:r>
                      <a:r>
                        <a:rPr lang="en-US" sz="2000" dirty="0" smtClean="0"/>
                        <a:t>-scarce households.</a:t>
                      </a:r>
                      <a:endParaRPr lang="en-US" sz="2000" dirty="0"/>
                    </a:p>
                  </a:txBody>
                  <a:tcPr/>
                </a:tc>
              </a:tr>
              <a:tr h="680720">
                <a:tc>
                  <a:txBody>
                    <a:bodyPr/>
                    <a:lstStyle/>
                    <a:p>
                      <a:pPr algn="just"/>
                      <a:r>
                        <a:rPr lang="en-US" sz="2000" dirty="0" smtClean="0"/>
                        <a:t>School feeding</a:t>
                      </a:r>
                      <a:endParaRPr lang="en-US" sz="2000" dirty="0"/>
                    </a:p>
                  </a:txBody>
                  <a:tcPr/>
                </a:tc>
                <a:tc>
                  <a:txBody>
                    <a:bodyPr/>
                    <a:lstStyle/>
                    <a:p>
                      <a:pPr algn="just"/>
                      <a:r>
                        <a:rPr lang="en-US" sz="2000" dirty="0" smtClean="0"/>
                        <a:t>School feeding and other institutional methods only reach those enrolled and attending. In many (not all) situations it is not the poorest children who attend school. Geographic targeting can greatly increase the effectiveness of school feeding. Targeting is usually not the major objective of school feeding.</a:t>
                      </a:r>
                      <a:endParaRPr lang="en-US" sz="2000" dirty="0"/>
                    </a:p>
                  </a:txBody>
                  <a:tcPr/>
                </a:tc>
              </a:tr>
            </a:tbl>
          </a:graphicData>
        </a:graphic>
      </p:graphicFrame>
    </p:spTree>
    <p:extLst>
      <p:ext uri="{BB962C8B-B14F-4D97-AF65-F5344CB8AC3E}">
        <p14:creationId xmlns:p14="http://schemas.microsoft.com/office/powerpoint/2010/main" val="39835515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89067452"/>
              </p:ext>
            </p:extLst>
          </p:nvPr>
        </p:nvGraphicFramePr>
        <p:xfrm>
          <a:off x="457200" y="685800"/>
          <a:ext cx="8229600" cy="5100320"/>
        </p:xfrm>
        <a:graphic>
          <a:graphicData uri="http://schemas.openxmlformats.org/drawingml/2006/table">
            <a:tbl>
              <a:tblPr firstRow="1" bandRow="1">
                <a:tableStyleId>{5C22544A-7EE6-4342-B048-85BDC9FD1C3A}</a:tableStyleId>
              </a:tblPr>
              <a:tblGrid>
                <a:gridCol w="2514600"/>
                <a:gridCol w="5715000"/>
              </a:tblGrid>
              <a:tr h="782320">
                <a:tc>
                  <a:txBody>
                    <a:bodyPr/>
                    <a:lstStyle/>
                    <a:p>
                      <a:pPr algn="just"/>
                      <a:endParaRPr lang="en-US" sz="2000" dirty="0"/>
                    </a:p>
                  </a:txBody>
                  <a:tcPr/>
                </a:tc>
                <a:tc>
                  <a:txBody>
                    <a:bodyPr/>
                    <a:lstStyle/>
                    <a:p>
                      <a:pPr algn="just"/>
                      <a:r>
                        <a:rPr lang="en-US" sz="2000" dirty="0" smtClean="0"/>
                        <a:t>Targeting characteristics (slide4)</a:t>
                      </a:r>
                    </a:p>
                    <a:p>
                      <a:pPr algn="just"/>
                      <a:endParaRPr lang="en-US" sz="2000" dirty="0"/>
                    </a:p>
                  </a:txBody>
                  <a:tcPr/>
                </a:tc>
              </a:tr>
              <a:tr h="1788160">
                <a:tc>
                  <a:txBody>
                    <a:bodyPr/>
                    <a:lstStyle/>
                    <a:p>
                      <a:pPr algn="just"/>
                      <a:r>
                        <a:rPr lang="en-US" sz="2000" dirty="0" smtClean="0"/>
                        <a:t>Market</a:t>
                      </a:r>
                    </a:p>
                    <a:p>
                      <a:pPr algn="just"/>
                      <a:r>
                        <a:rPr lang="en-US" sz="2000" dirty="0" smtClean="0"/>
                        <a:t>interventions</a:t>
                      </a:r>
                      <a:endParaRPr lang="en-US" sz="2000" dirty="0"/>
                    </a:p>
                  </a:txBody>
                  <a:tcPr/>
                </a:tc>
                <a:tc>
                  <a:txBody>
                    <a:bodyPr/>
                    <a:lstStyle/>
                    <a:p>
                      <a:pPr algn="just"/>
                      <a:r>
                        <a:rPr lang="en-US" sz="2000" dirty="0" smtClean="0"/>
                        <a:t>Geographical targeting and commodity selection are important if</a:t>
                      </a:r>
                    </a:p>
                    <a:p>
                      <a:pPr algn="just"/>
                      <a:r>
                        <a:rPr lang="en-US" sz="2000" dirty="0" smtClean="0"/>
                        <a:t>interventions in price, supply or demand are to benefit the intended</a:t>
                      </a:r>
                    </a:p>
                    <a:p>
                      <a:pPr algn="just"/>
                      <a:r>
                        <a:rPr lang="en-US" sz="2000" dirty="0" smtClean="0"/>
                        <a:t>target group.</a:t>
                      </a:r>
                      <a:endParaRPr lang="en-US" sz="2000" dirty="0"/>
                    </a:p>
                  </a:txBody>
                  <a:tcPr/>
                </a:tc>
              </a:tr>
              <a:tr h="2458720">
                <a:tc>
                  <a:txBody>
                    <a:bodyPr/>
                    <a:lstStyle/>
                    <a:p>
                      <a:pPr algn="just"/>
                      <a:r>
                        <a:rPr lang="en-US" sz="2000" dirty="0" smtClean="0"/>
                        <a:t>Livelihood</a:t>
                      </a:r>
                    </a:p>
                    <a:p>
                      <a:pPr algn="just"/>
                      <a:r>
                        <a:rPr lang="en-US" sz="2000" dirty="0" smtClean="0"/>
                        <a:t>support</a:t>
                      </a:r>
                      <a:endParaRPr lang="en-US" sz="2000" dirty="0"/>
                    </a:p>
                  </a:txBody>
                  <a:tcPr/>
                </a:tc>
                <a:tc>
                  <a:txBody>
                    <a:bodyPr/>
                    <a:lstStyle/>
                    <a:p>
                      <a:pPr algn="just"/>
                      <a:r>
                        <a:rPr lang="en-US" sz="2000" dirty="0" smtClean="0"/>
                        <a:t>This covers a varied range of interventions and equally wide targeting options. Targeting by livelihood criteria requires good contextual analysis, as eligible groups can be very large. See </a:t>
                      </a:r>
                      <a:r>
                        <a:rPr lang="en-US" sz="2000" dirty="0" err="1" smtClean="0"/>
                        <a:t>Jaspars</a:t>
                      </a:r>
                      <a:r>
                        <a:rPr lang="en-US" sz="2000" dirty="0" smtClean="0"/>
                        <a:t> 2006, From food crisis to fair trade: Livelihoods analysis, protection and support in emergencies. Special Supplement No.3, ENN.</a:t>
                      </a:r>
                    </a:p>
                    <a:p>
                      <a:pPr algn="just"/>
                      <a:r>
                        <a:rPr lang="en-US" sz="2000" dirty="0" smtClean="0"/>
                        <a:t>http://www.ennonline.net/fex/27/supplement27.pdf</a:t>
                      </a:r>
                      <a:endParaRPr lang="en-US" sz="2000" dirty="0"/>
                    </a:p>
                  </a:txBody>
                  <a:tcPr/>
                </a:tc>
              </a:tr>
            </a:tbl>
          </a:graphicData>
        </a:graphic>
      </p:graphicFrame>
    </p:spTree>
    <p:extLst>
      <p:ext uri="{BB962C8B-B14F-4D97-AF65-F5344CB8AC3E}">
        <p14:creationId xmlns:p14="http://schemas.microsoft.com/office/powerpoint/2010/main" val="13508005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just"/>
            <a:r>
              <a:rPr lang="en-US" sz="2000" b="1" dirty="0">
                <a:latin typeface="Times New Roman" pitchFamily="18" charset="0"/>
                <a:cs typeface="Times New Roman" pitchFamily="18" charset="0"/>
              </a:rPr>
              <a:t>Let’s look at the following example of a food assistance </a:t>
            </a:r>
            <a:r>
              <a:rPr lang="en-US" sz="2000" b="1" dirty="0" err="1">
                <a:latin typeface="Times New Roman" pitchFamily="18" charset="0"/>
                <a:cs typeface="Times New Roman" pitchFamily="18" charset="0"/>
              </a:rPr>
              <a:t>programme</a:t>
            </a:r>
            <a:r>
              <a:rPr lang="en-US" sz="2000" b="1" dirty="0">
                <a:latin typeface="Times New Roman" pitchFamily="18" charset="0"/>
                <a:cs typeface="Times New Roman" pitchFamily="18" charset="0"/>
              </a:rPr>
              <a:t> for low-income </a:t>
            </a:r>
            <a:r>
              <a:rPr lang="en-US" sz="2000" b="1" dirty="0" smtClean="0">
                <a:latin typeface="Times New Roman" pitchFamily="18" charset="0"/>
                <a:cs typeface="Times New Roman" pitchFamily="18" charset="0"/>
              </a:rPr>
              <a:t>urban households</a:t>
            </a:r>
            <a:r>
              <a:rPr lang="en-US" sz="2000" b="1" dirty="0">
                <a:latin typeface="Times New Roman" pitchFamily="18" charset="0"/>
                <a:cs typeface="Times New Roman" pitchFamily="18" charset="0"/>
              </a:rPr>
              <a:t>.</a:t>
            </a:r>
          </a:p>
        </p:txBody>
      </p:sp>
      <p:sp>
        <p:nvSpPr>
          <p:cNvPr id="3" name="Content Placeholder 2"/>
          <p:cNvSpPr>
            <a:spLocks noGrp="1"/>
          </p:cNvSpPr>
          <p:nvPr>
            <p:ph idx="1"/>
          </p:nvPr>
        </p:nvSpPr>
        <p:spPr>
          <a:xfrm>
            <a:off x="457200" y="1143000"/>
            <a:ext cx="8229600" cy="5410200"/>
          </a:xfrm>
        </p:spPr>
        <p:txBody>
          <a:bodyPr>
            <a:noAutofit/>
          </a:bodyPr>
          <a:lstStyle/>
          <a:p>
            <a:pPr marL="0" indent="0" algn="just">
              <a:buNone/>
            </a:pPr>
            <a:r>
              <a:rPr lang="en-US" sz="1500" b="1" dirty="0">
                <a:latin typeface="Times New Roman" pitchFamily="18" charset="0"/>
                <a:cs typeface="Times New Roman" pitchFamily="18" charset="0"/>
              </a:rPr>
              <a:t>Example: </a:t>
            </a:r>
            <a:r>
              <a:rPr lang="en-US" sz="1500" dirty="0">
                <a:latin typeface="Times New Roman" pitchFamily="18" charset="0"/>
                <a:cs typeface="Times New Roman" pitchFamily="18" charset="0"/>
              </a:rPr>
              <a:t>Market assistance pilot project (MAPP) in Zimbabwe (2003</a:t>
            </a:r>
            <a:r>
              <a:rPr lang="en-US" sz="1500" dirty="0" smtClean="0">
                <a:latin typeface="Times New Roman" pitchFamily="18" charset="0"/>
                <a:cs typeface="Times New Roman" pitchFamily="18" charset="0"/>
              </a:rPr>
              <a:t>) </a:t>
            </a:r>
          </a:p>
          <a:p>
            <a:pPr marL="0" indent="0" algn="just">
              <a:buNone/>
            </a:pPr>
            <a:r>
              <a:rPr lang="en-US" sz="1500" dirty="0" smtClean="0">
                <a:latin typeface="Times New Roman" pitchFamily="18" charset="0"/>
                <a:cs typeface="Times New Roman" pitchFamily="18" charset="0"/>
              </a:rPr>
              <a:t>As </a:t>
            </a:r>
            <a:r>
              <a:rPr lang="en-US" sz="1500" dirty="0">
                <a:latin typeface="Times New Roman" pitchFamily="18" charset="0"/>
                <a:cs typeface="Times New Roman" pitchFamily="18" charset="0"/>
              </a:rPr>
              <a:t>an alternative to traditional food distributions, C-SAFE approached existing </a:t>
            </a:r>
            <a:r>
              <a:rPr lang="en-US" sz="1500" dirty="0" smtClean="0">
                <a:latin typeface="Times New Roman" pitchFamily="18" charset="0"/>
                <a:cs typeface="Times New Roman" pitchFamily="18" charset="0"/>
              </a:rPr>
              <a:t>commercial entities </a:t>
            </a:r>
            <a:r>
              <a:rPr lang="en-US" sz="1500" dirty="0">
                <a:latin typeface="Times New Roman" pitchFamily="18" charset="0"/>
                <a:cs typeface="Times New Roman" pitchFamily="18" charset="0"/>
              </a:rPr>
              <a:t>that could facilitate a </a:t>
            </a:r>
            <a:r>
              <a:rPr lang="en-US" sz="1500" dirty="0" err="1">
                <a:latin typeface="Times New Roman" pitchFamily="18" charset="0"/>
                <a:cs typeface="Times New Roman" pitchFamily="18" charset="0"/>
              </a:rPr>
              <a:t>programme</a:t>
            </a:r>
            <a:r>
              <a:rPr lang="en-US" sz="1500" dirty="0">
                <a:latin typeface="Times New Roman" pitchFamily="18" charset="0"/>
                <a:cs typeface="Times New Roman" pitchFamily="18" charset="0"/>
              </a:rPr>
              <a:t> aimed at 'filling the market gap' with an </a:t>
            </a:r>
            <a:r>
              <a:rPr lang="en-US" sz="1500" dirty="0" smtClean="0">
                <a:latin typeface="Times New Roman" pitchFamily="18" charset="0"/>
                <a:cs typeface="Times New Roman" pitchFamily="18" charset="0"/>
              </a:rPr>
              <a:t>affordable maize </a:t>
            </a:r>
            <a:r>
              <a:rPr lang="en-US" sz="1500" dirty="0">
                <a:latin typeface="Times New Roman" pitchFamily="18" charset="0"/>
                <a:cs typeface="Times New Roman" pitchFamily="18" charset="0"/>
              </a:rPr>
              <a:t>substitute. A proposal to use sorghum initially encountered resistance from </a:t>
            </a:r>
            <a:r>
              <a:rPr lang="en-US" sz="1500" dirty="0" smtClean="0">
                <a:latin typeface="Times New Roman" pitchFamily="18" charset="0"/>
                <a:cs typeface="Times New Roman" pitchFamily="18" charset="0"/>
              </a:rPr>
              <a:t>both retailers </a:t>
            </a:r>
            <a:r>
              <a:rPr lang="en-US" sz="1500" dirty="0">
                <a:latin typeface="Times New Roman" pitchFamily="18" charset="0"/>
                <a:cs typeface="Times New Roman" pitchFamily="18" charset="0"/>
              </a:rPr>
              <a:t>and consumers, given its lack of commercial presence in the local market </a:t>
            </a:r>
            <a:r>
              <a:rPr lang="en-US" sz="1500" dirty="0" smtClean="0">
                <a:latin typeface="Times New Roman" pitchFamily="18" charset="0"/>
                <a:cs typeface="Times New Roman" pitchFamily="18" charset="0"/>
              </a:rPr>
              <a:t>for several </a:t>
            </a:r>
            <a:r>
              <a:rPr lang="en-US" sz="1500" dirty="0">
                <a:latin typeface="Times New Roman" pitchFamily="18" charset="0"/>
                <a:cs typeface="Times New Roman" pitchFamily="18" charset="0"/>
              </a:rPr>
              <a:t>generations. However, within weeks, 150 retailers in 40 high-density </a:t>
            </a:r>
            <a:r>
              <a:rPr lang="en-US" sz="1500" dirty="0" smtClean="0">
                <a:latin typeface="Times New Roman" pitchFamily="18" charset="0"/>
                <a:cs typeface="Times New Roman" pitchFamily="18" charset="0"/>
              </a:rPr>
              <a:t>Bulawayo suburbs </a:t>
            </a:r>
            <a:r>
              <a:rPr lang="en-US" sz="1500" dirty="0">
                <a:latin typeface="Times New Roman" pitchFamily="18" charset="0"/>
                <a:cs typeface="Times New Roman" pitchFamily="18" charset="0"/>
              </a:rPr>
              <a:t>agreed to sell the cereal. Demand exploded from 30 tons to 300 tons a day, </a:t>
            </a:r>
            <a:r>
              <a:rPr lang="en-US" sz="1500" dirty="0" smtClean="0">
                <a:latin typeface="Times New Roman" pitchFamily="18" charset="0"/>
                <a:cs typeface="Times New Roman" pitchFamily="18" charset="0"/>
              </a:rPr>
              <a:t>and by </a:t>
            </a:r>
            <a:r>
              <a:rPr lang="en-US" sz="1500" dirty="0">
                <a:latin typeface="Times New Roman" pitchFamily="18" charset="0"/>
                <a:cs typeface="Times New Roman" pitchFamily="18" charset="0"/>
              </a:rPr>
              <a:t>November 2003 seven local millers were milling and packaging the USAID sorghum </a:t>
            </a:r>
            <a:r>
              <a:rPr lang="en-US" sz="1500" dirty="0" smtClean="0">
                <a:latin typeface="Times New Roman" pitchFamily="18" charset="0"/>
                <a:cs typeface="Times New Roman" pitchFamily="18" charset="0"/>
              </a:rPr>
              <a:t>to meet </a:t>
            </a:r>
            <a:r>
              <a:rPr lang="en-US" sz="1500" dirty="0">
                <a:latin typeface="Times New Roman" pitchFamily="18" charset="0"/>
                <a:cs typeface="Times New Roman" pitchFamily="18" charset="0"/>
              </a:rPr>
              <a:t>consumer demand.</a:t>
            </a:r>
          </a:p>
          <a:p>
            <a:pPr marL="0" indent="0" algn="just">
              <a:buNone/>
            </a:pPr>
            <a:r>
              <a:rPr lang="en-US" sz="1500" dirty="0">
                <a:latin typeface="Times New Roman" pitchFamily="18" charset="0"/>
                <a:cs typeface="Times New Roman" pitchFamily="18" charset="0"/>
              </a:rPr>
              <a:t>The price of sorghum set by C-SAFE is determined by income, household size, and </a:t>
            </a:r>
            <a:r>
              <a:rPr lang="en-US" sz="1500" dirty="0" smtClean="0">
                <a:latin typeface="Times New Roman" pitchFamily="18" charset="0"/>
                <a:cs typeface="Times New Roman" pitchFamily="18" charset="0"/>
              </a:rPr>
              <a:t>the retail </a:t>
            </a:r>
            <a:r>
              <a:rPr lang="en-US" sz="1500" dirty="0">
                <a:latin typeface="Times New Roman" pitchFamily="18" charset="0"/>
                <a:cs typeface="Times New Roman" pitchFamily="18" charset="0"/>
              </a:rPr>
              <a:t>price gap between maize and sorghum. When cereal prices rise, the potential </a:t>
            </a:r>
            <a:r>
              <a:rPr lang="en-US" sz="1500" dirty="0" smtClean="0">
                <a:latin typeface="Times New Roman" pitchFamily="18" charset="0"/>
                <a:cs typeface="Times New Roman" pitchFamily="18" charset="0"/>
              </a:rPr>
              <a:t>for side </a:t>
            </a:r>
            <a:r>
              <a:rPr lang="en-US" sz="1500" dirty="0">
                <a:latin typeface="Times New Roman" pitchFamily="18" charset="0"/>
                <a:cs typeface="Times New Roman" pitchFamily="18" charset="0"/>
              </a:rPr>
              <a:t>marketing increases, so C-SAFE monitors the market activity and adjusts </a:t>
            </a:r>
            <a:r>
              <a:rPr lang="en-US" sz="1500" dirty="0" smtClean="0">
                <a:latin typeface="Times New Roman" pitchFamily="18" charset="0"/>
                <a:cs typeface="Times New Roman" pitchFamily="18" charset="0"/>
              </a:rPr>
              <a:t>the sorghum </a:t>
            </a:r>
            <a:r>
              <a:rPr lang="en-US" sz="1500" dirty="0">
                <a:latin typeface="Times New Roman" pitchFamily="18" charset="0"/>
                <a:cs typeface="Times New Roman" pitchFamily="18" charset="0"/>
              </a:rPr>
              <a:t>price accordingly. Retailers are also permitted a 15 percent mark-up on </a:t>
            </a:r>
            <a:r>
              <a:rPr lang="en-US" sz="1500" dirty="0" smtClean="0">
                <a:latin typeface="Times New Roman" pitchFamily="18" charset="0"/>
                <a:cs typeface="Times New Roman" pitchFamily="18" charset="0"/>
              </a:rPr>
              <a:t>the product </a:t>
            </a:r>
            <a:r>
              <a:rPr lang="en-US" sz="1500" dirty="0">
                <a:latin typeface="Times New Roman" pitchFamily="18" charset="0"/>
                <a:cs typeface="Times New Roman" pitchFamily="18" charset="0"/>
              </a:rPr>
              <a:t>to ensure profitability. The sorghum is an easy-to-sell commodity and although it </a:t>
            </a:r>
            <a:r>
              <a:rPr lang="en-US" sz="1500" dirty="0" smtClean="0">
                <a:latin typeface="Times New Roman" pitchFamily="18" charset="0"/>
                <a:cs typeface="Times New Roman" pitchFamily="18" charset="0"/>
              </a:rPr>
              <a:t>is priced </a:t>
            </a:r>
            <a:r>
              <a:rPr lang="en-US" sz="1500" dirty="0">
                <a:latin typeface="Times New Roman" pitchFamily="18" charset="0"/>
                <a:cs typeface="Times New Roman" pitchFamily="18" charset="0"/>
              </a:rPr>
              <a:t>to move, it stays in the target market </a:t>
            </a:r>
            <a:r>
              <a:rPr lang="en-US" sz="1500" dirty="0" smtClean="0">
                <a:latin typeface="Times New Roman" pitchFamily="18" charset="0"/>
                <a:cs typeface="Times New Roman" pitchFamily="18" charset="0"/>
              </a:rPr>
              <a:t>… The </a:t>
            </a:r>
            <a:r>
              <a:rPr lang="en-US" sz="1500" dirty="0">
                <a:latin typeface="Times New Roman" pitchFamily="18" charset="0"/>
                <a:cs typeface="Times New Roman" pitchFamily="18" charset="0"/>
              </a:rPr>
              <a:t>MAPP targeted more than 800,000 families in the Bulawayo area. </a:t>
            </a:r>
            <a:r>
              <a:rPr lang="en-US" sz="1500" dirty="0" smtClean="0">
                <a:latin typeface="Times New Roman" pitchFamily="18" charset="0"/>
                <a:cs typeface="Times New Roman" pitchFamily="18" charset="0"/>
              </a:rPr>
              <a:t>Preliminary estimates </a:t>
            </a:r>
            <a:r>
              <a:rPr lang="en-US" sz="1500" dirty="0">
                <a:latin typeface="Times New Roman" pitchFamily="18" charset="0"/>
                <a:cs typeface="Times New Roman" pitchFamily="18" charset="0"/>
              </a:rPr>
              <a:t>suggest that the sorghum meal prices allowed most poor families in the </a:t>
            </a:r>
            <a:r>
              <a:rPr lang="en-US" sz="1500" dirty="0" smtClean="0">
                <a:latin typeface="Times New Roman" pitchFamily="18" charset="0"/>
                <a:cs typeface="Times New Roman" pitchFamily="18" charset="0"/>
              </a:rPr>
              <a:t>target area </a:t>
            </a:r>
            <a:r>
              <a:rPr lang="en-US" sz="1500" dirty="0">
                <a:latin typeface="Times New Roman" pitchFamily="18" charset="0"/>
                <a:cs typeface="Times New Roman" pitchFamily="18" charset="0"/>
              </a:rPr>
              <a:t>to purchase sufficient food to feed all family members three meals per day for the </a:t>
            </a:r>
            <a:r>
              <a:rPr lang="en-US" sz="1500" dirty="0" smtClean="0">
                <a:latin typeface="Times New Roman" pitchFamily="18" charset="0"/>
                <a:cs typeface="Times New Roman" pitchFamily="18" charset="0"/>
              </a:rPr>
              <a:t>six month duration </a:t>
            </a:r>
            <a:r>
              <a:rPr lang="en-US" sz="1500" dirty="0">
                <a:latin typeface="Times New Roman" pitchFamily="18" charset="0"/>
                <a:cs typeface="Times New Roman" pitchFamily="18" charset="0"/>
              </a:rPr>
              <a:t>of the pilot </a:t>
            </a:r>
            <a:r>
              <a:rPr lang="en-US" sz="1500" dirty="0" err="1">
                <a:latin typeface="Times New Roman" pitchFamily="18" charset="0"/>
                <a:cs typeface="Times New Roman" pitchFamily="18" charset="0"/>
              </a:rPr>
              <a:t>programme</a:t>
            </a:r>
            <a:r>
              <a:rPr lang="en-US" sz="1500" dirty="0">
                <a:latin typeface="Times New Roman" pitchFamily="18" charset="0"/>
                <a:cs typeface="Times New Roman" pitchFamily="18" charset="0"/>
              </a:rPr>
              <a:t>.</a:t>
            </a:r>
          </a:p>
          <a:p>
            <a:pPr marL="0" indent="0" algn="just">
              <a:buNone/>
            </a:pPr>
            <a:r>
              <a:rPr lang="en-US" sz="1500" dirty="0">
                <a:latin typeface="Times New Roman" pitchFamily="18" charset="0"/>
                <a:cs typeface="Times New Roman" pitchFamily="18" charset="0"/>
              </a:rPr>
              <a:t>The vulnerable low-income households could easily access the sorghum meal from </a:t>
            </a:r>
            <a:r>
              <a:rPr lang="en-US" sz="1500" dirty="0" smtClean="0">
                <a:latin typeface="Times New Roman" pitchFamily="18" charset="0"/>
                <a:cs typeface="Times New Roman" pitchFamily="18" charset="0"/>
              </a:rPr>
              <a:t>the retail </a:t>
            </a:r>
            <a:r>
              <a:rPr lang="en-US" sz="1500" dirty="0">
                <a:latin typeface="Times New Roman" pitchFamily="18" charset="0"/>
                <a:cs typeface="Times New Roman" pitchFamily="18" charset="0"/>
              </a:rPr>
              <a:t>outlets. However, retail outlets did not exclude the higher-income households, </a:t>
            </a:r>
            <a:r>
              <a:rPr lang="en-US" sz="1500" dirty="0" smtClean="0">
                <a:latin typeface="Times New Roman" pitchFamily="18" charset="0"/>
                <a:cs typeface="Times New Roman" pitchFamily="18" charset="0"/>
              </a:rPr>
              <a:t>and targeting </a:t>
            </a:r>
            <a:r>
              <a:rPr lang="en-US" sz="1500" dirty="0">
                <a:latin typeface="Times New Roman" pitchFamily="18" charset="0"/>
                <a:cs typeface="Times New Roman" pitchFamily="18" charset="0"/>
              </a:rPr>
              <a:t>will continue to be a challenge, especially during periods of maize meal shortage</a:t>
            </a:r>
            <a:r>
              <a:rPr lang="en-US" sz="1500" dirty="0" smtClean="0">
                <a:latin typeface="Times New Roman" pitchFamily="18" charset="0"/>
                <a:cs typeface="Times New Roman" pitchFamily="18" charset="0"/>
              </a:rPr>
              <a:t>. An </a:t>
            </a:r>
            <a:r>
              <a:rPr lang="en-US" sz="1500" dirty="0">
                <a:latin typeface="Times New Roman" pitchFamily="18" charset="0"/>
                <a:cs typeface="Times New Roman" pitchFamily="18" charset="0"/>
              </a:rPr>
              <a:t>external evaluation found that low-income households self-select and continue </a:t>
            </a:r>
            <a:r>
              <a:rPr lang="en-US" sz="1500" dirty="0" smtClean="0">
                <a:latin typeface="Times New Roman" pitchFamily="18" charset="0"/>
                <a:cs typeface="Times New Roman" pitchFamily="18" charset="0"/>
              </a:rPr>
              <a:t>to purchase </a:t>
            </a:r>
            <a:r>
              <a:rPr lang="en-US" sz="1500" dirty="0">
                <a:latin typeface="Times New Roman" pitchFamily="18" charset="0"/>
                <a:cs typeface="Times New Roman" pitchFamily="18" charset="0"/>
              </a:rPr>
              <a:t>sorghum meal as long as it is affordable compared to maize meal.</a:t>
            </a:r>
          </a:p>
          <a:p>
            <a:pPr marL="0" indent="0" algn="just">
              <a:buNone/>
            </a:pPr>
            <a:r>
              <a:rPr lang="en-US" sz="1500" dirty="0">
                <a:latin typeface="Times New Roman" pitchFamily="18" charset="0"/>
                <a:cs typeface="Times New Roman" pitchFamily="18" charset="0"/>
              </a:rPr>
              <a:t>Source: Allen, K. (2004) ‘A Market Support </a:t>
            </a:r>
            <a:r>
              <a:rPr lang="en-US" sz="1500" dirty="0" err="1">
                <a:latin typeface="Times New Roman" pitchFamily="18" charset="0"/>
                <a:cs typeface="Times New Roman" pitchFamily="18" charset="0"/>
              </a:rPr>
              <a:t>Programme</a:t>
            </a:r>
            <a:r>
              <a:rPr lang="en-US" sz="1500" dirty="0">
                <a:latin typeface="Times New Roman" pitchFamily="18" charset="0"/>
                <a:cs typeface="Times New Roman" pitchFamily="18" charset="0"/>
              </a:rPr>
              <a:t> to Address an Urban Food </a:t>
            </a:r>
            <a:r>
              <a:rPr lang="en-US" sz="1500" dirty="0" smtClean="0">
                <a:latin typeface="Times New Roman" pitchFamily="18" charset="0"/>
                <a:cs typeface="Times New Roman" pitchFamily="18" charset="0"/>
              </a:rPr>
              <a:t>Crisis in </a:t>
            </a:r>
            <a:r>
              <a:rPr lang="en-US" sz="1500" dirty="0">
                <a:latin typeface="Times New Roman" pitchFamily="18" charset="0"/>
                <a:cs typeface="Times New Roman" pitchFamily="18" charset="0"/>
              </a:rPr>
              <a:t>Zimbabwe’, Field Exchange Issue 23. </a:t>
            </a:r>
            <a:r>
              <a:rPr lang="en-US" sz="1500" dirty="0">
                <a:latin typeface="Times New Roman" pitchFamily="18" charset="0"/>
                <a:cs typeface="Times New Roman" pitchFamily="18" charset="0"/>
                <a:hlinkClick r:id="rId2"/>
              </a:rPr>
              <a:t>http://www.ennonline.net/fex/23/fex23.pdf</a:t>
            </a:r>
            <a:endParaRPr lang="en-US" sz="1500" dirty="0">
              <a:latin typeface="Times New Roman" pitchFamily="18" charset="0"/>
              <a:cs typeface="Times New Roman" pitchFamily="18" charset="0"/>
            </a:endParaRPr>
          </a:p>
        </p:txBody>
      </p:sp>
    </p:spTree>
    <p:extLst>
      <p:ext uri="{BB962C8B-B14F-4D97-AF65-F5344CB8AC3E}">
        <p14:creationId xmlns:p14="http://schemas.microsoft.com/office/powerpoint/2010/main" val="3739963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b="1" dirty="0"/>
              <a:t>Targeting displaced and mobile populations</a:t>
            </a:r>
          </a:p>
        </p:txBody>
      </p:sp>
      <p:sp>
        <p:nvSpPr>
          <p:cNvPr id="3" name="Content Placeholder 2"/>
          <p:cNvSpPr>
            <a:spLocks noGrp="1"/>
          </p:cNvSpPr>
          <p:nvPr>
            <p:ph idx="1"/>
          </p:nvPr>
        </p:nvSpPr>
        <p:spPr>
          <a:xfrm>
            <a:off x="457200" y="914400"/>
            <a:ext cx="8229600" cy="5715000"/>
          </a:xfrm>
        </p:spPr>
        <p:txBody>
          <a:bodyPr>
            <a:normAutofit fontScale="70000" lnSpcReduction="20000"/>
          </a:bodyPr>
          <a:lstStyle/>
          <a:p>
            <a:pPr marL="0" indent="0" algn="just">
              <a:buNone/>
            </a:pPr>
            <a:r>
              <a:rPr lang="en-US" dirty="0"/>
              <a:t>Geographical targeting is usually the first stage of emergency targeting.</a:t>
            </a:r>
          </a:p>
          <a:p>
            <a:pPr marL="0" indent="0" algn="just">
              <a:buNone/>
            </a:pPr>
            <a:r>
              <a:rPr lang="en-US" dirty="0"/>
              <a:t>However, its usefulness is limited if the target groups have been expelled from their </a:t>
            </a:r>
            <a:r>
              <a:rPr lang="en-US" dirty="0" smtClean="0"/>
              <a:t>home area </a:t>
            </a:r>
            <a:r>
              <a:rPr lang="en-US" dirty="0"/>
              <a:t>(refugees and displaced people), or if they move as part of their normal </a:t>
            </a:r>
            <a:r>
              <a:rPr lang="en-US" dirty="0" smtClean="0"/>
              <a:t>livelihood (</a:t>
            </a:r>
            <a:r>
              <a:rPr lang="en-US" dirty="0"/>
              <a:t>many pastoralists).</a:t>
            </a:r>
          </a:p>
          <a:p>
            <a:pPr marL="0" indent="0" algn="just">
              <a:buNone/>
            </a:pPr>
            <a:r>
              <a:rPr lang="en-US" dirty="0"/>
              <a:t>Targeting at household and individual levels may also require a different approach </a:t>
            </a:r>
            <a:r>
              <a:rPr lang="en-US" dirty="0" smtClean="0"/>
              <a:t>among these </a:t>
            </a:r>
            <a:r>
              <a:rPr lang="en-US" dirty="0"/>
              <a:t>populations</a:t>
            </a:r>
            <a:r>
              <a:rPr lang="en-US" dirty="0" smtClean="0"/>
              <a:t>. In </a:t>
            </a:r>
            <a:r>
              <a:rPr lang="en-US" dirty="0"/>
              <a:t>displaced and refugee communities, social and leadership structures may or may not</a:t>
            </a:r>
          </a:p>
          <a:p>
            <a:pPr marL="0" indent="0" algn="just">
              <a:buNone/>
            </a:pPr>
            <a:r>
              <a:rPr lang="en-US" dirty="0"/>
              <a:t>exist. If they do, they may or may not be fair and representative of everyone. These </a:t>
            </a:r>
            <a:r>
              <a:rPr lang="en-US" dirty="0" smtClean="0"/>
              <a:t>factors must </a:t>
            </a:r>
            <a:r>
              <a:rPr lang="en-US" dirty="0"/>
              <a:t>be assessed in the local context before any form of community-based targeting </a:t>
            </a:r>
            <a:r>
              <a:rPr lang="en-US" dirty="0" smtClean="0"/>
              <a:t>is recommended. Socio-economic </a:t>
            </a:r>
            <a:r>
              <a:rPr lang="en-US" dirty="0"/>
              <a:t>targeting in camp situations is rarely appropriate, since </a:t>
            </a:r>
            <a:r>
              <a:rPr lang="en-US" dirty="0" smtClean="0"/>
              <a:t>everyone’s livelihoods </a:t>
            </a:r>
            <a:r>
              <a:rPr lang="en-US" dirty="0"/>
              <a:t>and means of accessing food are disrupted. Over time, camp economies </a:t>
            </a:r>
            <a:r>
              <a:rPr lang="en-US" dirty="0" smtClean="0"/>
              <a:t>often develop </a:t>
            </a:r>
            <a:r>
              <a:rPr lang="en-US" dirty="0"/>
              <a:t>which change this situation, and some residents may have more assets </a:t>
            </a:r>
            <a:r>
              <a:rPr lang="en-US" dirty="0" smtClean="0"/>
              <a:t>and income </a:t>
            </a:r>
            <a:r>
              <a:rPr lang="en-US" dirty="0"/>
              <a:t>than others</a:t>
            </a:r>
            <a:r>
              <a:rPr lang="en-US" dirty="0" smtClean="0"/>
              <a:t>. </a:t>
            </a:r>
          </a:p>
          <a:p>
            <a:pPr marL="0" indent="0" algn="just">
              <a:buNone/>
            </a:pPr>
            <a:r>
              <a:rPr lang="en-US" dirty="0" smtClean="0"/>
              <a:t>However</a:t>
            </a:r>
            <a:r>
              <a:rPr lang="en-US" dirty="0"/>
              <a:t>, it still may not be worthwhile to target at household level using poverty </a:t>
            </a:r>
            <a:r>
              <a:rPr lang="en-US" dirty="0" smtClean="0"/>
              <a:t>or livelihood </a:t>
            </a:r>
            <a:r>
              <a:rPr lang="en-US" dirty="0"/>
              <a:t>criteria. Better options are </a:t>
            </a:r>
            <a:r>
              <a:rPr lang="en-US" dirty="0" smtClean="0"/>
              <a:t>therefore </a:t>
            </a:r>
            <a:r>
              <a:rPr lang="en-US" dirty="0"/>
              <a:t>nutritional targeting, a standard </a:t>
            </a:r>
            <a:r>
              <a:rPr lang="en-US" dirty="0" smtClean="0"/>
              <a:t>general ration </a:t>
            </a:r>
            <a:r>
              <a:rPr lang="en-US" dirty="0"/>
              <a:t>for everyone registered, or both.</a:t>
            </a:r>
          </a:p>
        </p:txBody>
      </p:sp>
    </p:spTree>
    <p:extLst>
      <p:ext uri="{BB962C8B-B14F-4D97-AF65-F5344CB8AC3E}">
        <p14:creationId xmlns:p14="http://schemas.microsoft.com/office/powerpoint/2010/main" val="345563855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85000" lnSpcReduction="20000"/>
          </a:bodyPr>
          <a:lstStyle/>
          <a:p>
            <a:pPr marL="0" indent="0" algn="just">
              <a:buNone/>
            </a:pPr>
            <a:r>
              <a:rPr lang="en-US" b="1" dirty="0"/>
              <a:t>Why poverty and livelihood criteria may be inappropriate</a:t>
            </a:r>
          </a:p>
          <a:p>
            <a:pPr marL="0" indent="0" algn="just">
              <a:buNone/>
            </a:pPr>
            <a:r>
              <a:rPr lang="en-US" dirty="0"/>
              <a:t>It may not be worthwhile to target at household level using poverty or livelihood criteria </a:t>
            </a:r>
            <a:r>
              <a:rPr lang="en-US" dirty="0" smtClean="0"/>
              <a:t>for the </a:t>
            </a:r>
            <a:r>
              <a:rPr lang="en-US" dirty="0"/>
              <a:t>following reasons:</a:t>
            </a:r>
          </a:p>
          <a:p>
            <a:pPr algn="just">
              <a:buFont typeface="Wingdings" pitchFamily="2" charset="2"/>
              <a:buChar char="Ø"/>
            </a:pPr>
            <a:r>
              <a:rPr lang="en-US" dirty="0" smtClean="0"/>
              <a:t>those </a:t>
            </a:r>
            <a:r>
              <a:rPr lang="en-US" dirty="0"/>
              <a:t>excluded are likely to be few (so a large effort would bring only a small saving);</a:t>
            </a:r>
          </a:p>
          <a:p>
            <a:pPr algn="just">
              <a:buFont typeface="Wingdings" pitchFamily="2" charset="2"/>
              <a:buChar char="Ø"/>
            </a:pPr>
            <a:r>
              <a:rPr lang="en-US" dirty="0" smtClean="0"/>
              <a:t>it </a:t>
            </a:r>
            <a:r>
              <a:rPr lang="en-US" dirty="0"/>
              <a:t>could be seen as unfair, and could cause conflict; and</a:t>
            </a:r>
          </a:p>
          <a:p>
            <a:pPr algn="just">
              <a:buFont typeface="Wingdings" pitchFamily="2" charset="2"/>
              <a:buChar char="Ø"/>
            </a:pPr>
            <a:r>
              <a:rPr lang="en-US" dirty="0" smtClean="0"/>
              <a:t>it </a:t>
            </a:r>
            <a:r>
              <a:rPr lang="en-US" dirty="0"/>
              <a:t>would discourage people’s efforts to reconstruct an independent livelihood for </a:t>
            </a:r>
            <a:r>
              <a:rPr lang="en-US" dirty="0" smtClean="0"/>
              <a:t>the future.</a:t>
            </a:r>
          </a:p>
          <a:p>
            <a:pPr marL="0" indent="0" algn="just">
              <a:buNone/>
            </a:pPr>
            <a:r>
              <a:rPr lang="en-US" b="1" dirty="0"/>
              <a:t>Considering the surrounding host population</a:t>
            </a:r>
          </a:p>
          <a:p>
            <a:pPr marL="0" indent="0" algn="just">
              <a:buNone/>
            </a:pPr>
            <a:r>
              <a:rPr lang="en-US" dirty="0"/>
              <a:t>In targeting displaced or refugee groups, the surrounding host population must also </a:t>
            </a:r>
            <a:r>
              <a:rPr lang="en-US" dirty="0" smtClean="0"/>
              <a:t>be considered</a:t>
            </a:r>
            <a:r>
              <a:rPr lang="en-US" dirty="0"/>
              <a:t>. Sometimes distinguishing between them is a problem in itself</a:t>
            </a:r>
            <a:r>
              <a:rPr lang="en-US" dirty="0" smtClean="0"/>
              <a:t>. Often</a:t>
            </a:r>
            <a:r>
              <a:rPr lang="en-US" dirty="0"/>
              <a:t>, the surrounding residents are also in need of assistance and may feel </a:t>
            </a:r>
            <a:r>
              <a:rPr lang="en-US" dirty="0" smtClean="0"/>
              <a:t>unfairly neglected </a:t>
            </a:r>
            <a:r>
              <a:rPr lang="en-US" dirty="0"/>
              <a:t>if aid goes only to the ‘incomers’. This can be a source of conflict.</a:t>
            </a:r>
            <a:endParaRPr lang="en-US" dirty="0" smtClean="0"/>
          </a:p>
          <a:p>
            <a:pPr marL="0" indent="0">
              <a:buNone/>
            </a:pPr>
            <a:endParaRPr lang="en-US" dirty="0"/>
          </a:p>
        </p:txBody>
      </p:sp>
    </p:spTree>
    <p:extLst>
      <p:ext uri="{BB962C8B-B14F-4D97-AF65-F5344CB8AC3E}">
        <p14:creationId xmlns:p14="http://schemas.microsoft.com/office/powerpoint/2010/main" val="107967917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fontScale="92500"/>
          </a:bodyPr>
          <a:lstStyle/>
          <a:p>
            <a:pPr marL="0" indent="0" algn="just">
              <a:buNone/>
            </a:pPr>
            <a:r>
              <a:rPr lang="en-US" dirty="0"/>
              <a:t>The following is an example of targeting internally displaced people (IDPs) and </a:t>
            </a:r>
            <a:r>
              <a:rPr lang="en-US" dirty="0" smtClean="0"/>
              <a:t>host communities.</a:t>
            </a:r>
          </a:p>
          <a:p>
            <a:pPr marL="0" indent="0" algn="just">
              <a:buNone/>
            </a:pPr>
            <a:r>
              <a:rPr lang="en-US" b="1" i="1" dirty="0"/>
              <a:t>Example: Targeting IDPs and host communities in Darfur (2004/5) – </a:t>
            </a:r>
            <a:r>
              <a:rPr lang="en-US" b="1" i="1" dirty="0" smtClean="0"/>
              <a:t>balancing inclusion </a:t>
            </a:r>
            <a:r>
              <a:rPr lang="en-US" b="1" i="1" dirty="0"/>
              <a:t>and exclusion errors</a:t>
            </a:r>
          </a:p>
          <a:p>
            <a:pPr marL="0" indent="0" algn="just">
              <a:buNone/>
            </a:pPr>
            <a:r>
              <a:rPr lang="en-US" dirty="0"/>
              <a:t>Displacement in response to armed conflict is a major cause of hunger in Darfur</a:t>
            </a:r>
            <a:r>
              <a:rPr lang="en-US" dirty="0" smtClean="0"/>
              <a:t>. In </a:t>
            </a:r>
            <a:r>
              <a:rPr lang="en-US" dirty="0"/>
              <a:t>the initial stages of the conflict, targeting criteria were based mainly on whether </a:t>
            </a:r>
            <a:r>
              <a:rPr lang="en-US" dirty="0" smtClean="0"/>
              <a:t>a person </a:t>
            </a:r>
            <a:r>
              <a:rPr lang="en-US" dirty="0"/>
              <a:t>was displaced. However, following a food security and nutrition survey, it </a:t>
            </a:r>
            <a:r>
              <a:rPr lang="en-US" dirty="0" smtClean="0"/>
              <a:t>was determined </a:t>
            </a:r>
            <a:r>
              <a:rPr lang="en-US" dirty="0"/>
              <a:t>that rural residents were similarly susceptible to food insecurity, putting them in</a:t>
            </a:r>
          </a:p>
        </p:txBody>
      </p:sp>
    </p:spTree>
    <p:extLst>
      <p:ext uri="{BB962C8B-B14F-4D97-AF65-F5344CB8AC3E}">
        <p14:creationId xmlns:p14="http://schemas.microsoft.com/office/powerpoint/2010/main" val="30846708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Autofit/>
          </a:bodyPr>
          <a:lstStyle/>
          <a:p>
            <a:pPr marL="0" indent="0" algn="just">
              <a:buNone/>
            </a:pPr>
            <a:r>
              <a:rPr lang="en-US" sz="2000" dirty="0"/>
              <a:t>a more precarious position than some IDPs</a:t>
            </a:r>
            <a:r>
              <a:rPr lang="en-US" sz="2000" dirty="0" smtClean="0"/>
              <a:t>. These </a:t>
            </a:r>
            <a:r>
              <a:rPr lang="en-US" sz="2000" dirty="0"/>
              <a:t>non-displaced people were vulnerable on several fronts: their harvest </a:t>
            </a:r>
            <a:r>
              <a:rPr lang="en-US" sz="2000" dirty="0" smtClean="0"/>
              <a:t>was threatened </a:t>
            </a:r>
            <a:r>
              <a:rPr lang="en-US" sz="2000" dirty="0"/>
              <a:t>by poor climate conditions in 2004, they were experiencing the </a:t>
            </a:r>
            <a:r>
              <a:rPr lang="en-US" sz="2000" dirty="0" smtClean="0"/>
              <a:t>negative consequences </a:t>
            </a:r>
            <a:r>
              <a:rPr lang="en-US" sz="2000" dirty="0"/>
              <a:t>of the conflict, including limited market access and a virtual cessation </a:t>
            </a:r>
            <a:r>
              <a:rPr lang="en-US" sz="2000" dirty="0" smtClean="0"/>
              <a:t>of trade</a:t>
            </a:r>
            <a:r>
              <a:rPr lang="en-US" sz="2000" dirty="0"/>
              <a:t>, and their communities were increasingly burdened by hosting large numbers </a:t>
            </a:r>
            <a:r>
              <a:rPr lang="en-US" sz="2000" dirty="0" smtClean="0"/>
              <a:t>of IDPs</a:t>
            </a:r>
            <a:r>
              <a:rPr lang="en-US" sz="2000" dirty="0"/>
              <a:t>. Assisting a large number of IDPs in a village raised tensions in the communities, </a:t>
            </a:r>
            <a:r>
              <a:rPr lang="en-US" sz="2000" dirty="0" smtClean="0"/>
              <a:t>as did </a:t>
            </a:r>
            <a:r>
              <a:rPr lang="en-US" sz="2000" dirty="0"/>
              <a:t>targeting all IDPs and only some of the residents</a:t>
            </a:r>
            <a:r>
              <a:rPr lang="en-US" sz="2000" dirty="0" smtClean="0"/>
              <a:t>. </a:t>
            </a:r>
          </a:p>
          <a:p>
            <a:pPr marL="0" indent="0" algn="just">
              <a:buNone/>
            </a:pPr>
            <a:endParaRPr lang="en-US" sz="2000" dirty="0"/>
          </a:p>
          <a:p>
            <a:pPr marL="0" indent="0" algn="just">
              <a:buNone/>
            </a:pPr>
            <a:r>
              <a:rPr lang="en-US" sz="2000" dirty="0" smtClean="0"/>
              <a:t>Therefore</a:t>
            </a:r>
            <a:r>
              <a:rPr lang="en-US" sz="2000" dirty="0"/>
              <a:t>, WFP and partners needed to find a fair and transparent way to ensure that </a:t>
            </a:r>
            <a:r>
              <a:rPr lang="en-US" sz="2000" dirty="0" smtClean="0"/>
              <a:t>the most </a:t>
            </a:r>
            <a:r>
              <a:rPr lang="en-US" sz="2000" dirty="0"/>
              <a:t>food-insecure people were assisted. After discussions with partners </a:t>
            </a:r>
            <a:r>
              <a:rPr lang="en-US" sz="2000" dirty="0" smtClean="0"/>
              <a:t>and communities</a:t>
            </a:r>
            <a:r>
              <a:rPr lang="en-US" sz="2000" dirty="0"/>
              <a:t>, WFP arrived at a pragmatic formula: in rural villages already identified </a:t>
            </a:r>
            <a:r>
              <a:rPr lang="en-US" sz="2000" dirty="0" smtClean="0"/>
              <a:t>as vulnerable </a:t>
            </a:r>
            <a:r>
              <a:rPr lang="en-US" sz="2000" dirty="0"/>
              <a:t>to food insecurity and in which hosted IDPs exceeded 50 percent of the </a:t>
            </a:r>
            <a:r>
              <a:rPr lang="en-US" sz="2000" dirty="0" smtClean="0"/>
              <a:t>total population</a:t>
            </a:r>
            <a:r>
              <a:rPr lang="en-US" sz="2000" dirty="0"/>
              <a:t>, WFP would provide rations for the entire village population</a:t>
            </a:r>
            <a:r>
              <a:rPr lang="en-US" sz="2000" dirty="0" smtClean="0"/>
              <a:t>. It </a:t>
            </a:r>
            <a:r>
              <a:rPr lang="en-US" sz="2000" dirty="0"/>
              <a:t>is possible that some residents did not require immediate food assistance, but </a:t>
            </a:r>
            <a:r>
              <a:rPr lang="en-US" sz="2000" dirty="0" smtClean="0"/>
              <a:t>they constituted </a:t>
            </a:r>
            <a:r>
              <a:rPr lang="en-US" sz="2000" dirty="0"/>
              <a:t>a small minority, and identifying and excluding these individuals would </a:t>
            </a:r>
            <a:r>
              <a:rPr lang="en-US" sz="2000" dirty="0" smtClean="0"/>
              <a:t>have taken </a:t>
            </a:r>
            <a:r>
              <a:rPr lang="en-US" sz="2000" dirty="0"/>
              <a:t>vital human resources away from distribution and monitoring tasks and could </a:t>
            </a:r>
            <a:r>
              <a:rPr lang="en-US" sz="2000" dirty="0" smtClean="0"/>
              <a:t>have led </a:t>
            </a:r>
            <a:r>
              <a:rPr lang="en-US" sz="2000" dirty="0"/>
              <a:t>to further tensions.</a:t>
            </a:r>
          </a:p>
          <a:p>
            <a:pPr marL="0" indent="0" algn="just">
              <a:buNone/>
            </a:pPr>
            <a:r>
              <a:rPr lang="en-US" sz="2000" b="1" dirty="0"/>
              <a:t>Source: </a:t>
            </a:r>
            <a:r>
              <a:rPr lang="en-US" sz="2000" dirty="0"/>
              <a:t>WFP (2006) Targeting in Emergencies. Policy Issues: </a:t>
            </a:r>
            <a:r>
              <a:rPr lang="en-US" sz="2000" dirty="0" smtClean="0"/>
              <a:t>document WFP/EB.1/2006/5-A</a:t>
            </a:r>
            <a:r>
              <a:rPr lang="en-US" sz="2000" dirty="0"/>
              <a:t>. </a:t>
            </a:r>
            <a:r>
              <a:rPr lang="en-US" sz="2000" dirty="0">
                <a:hlinkClick r:id="rId2"/>
              </a:rPr>
              <a:t>http://www.wfp.org/eb/docs/2006/wfp083629~2.pdf p.15</a:t>
            </a:r>
            <a:endParaRPr lang="en-US" sz="2000" dirty="0"/>
          </a:p>
        </p:txBody>
      </p:sp>
    </p:spTree>
    <p:extLst>
      <p:ext uri="{BB962C8B-B14F-4D97-AF65-F5344CB8AC3E}">
        <p14:creationId xmlns:p14="http://schemas.microsoft.com/office/powerpoint/2010/main" val="1091754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gn="just">
              <a:buNone/>
            </a:pPr>
            <a:r>
              <a:rPr lang="en-US" dirty="0"/>
              <a:t>Targeting within pastoralist communities is often considered particularly difficult because </a:t>
            </a:r>
            <a:r>
              <a:rPr lang="en-US" dirty="0" smtClean="0"/>
              <a:t>of their </a:t>
            </a:r>
            <a:r>
              <a:rPr lang="en-US" dirty="0"/>
              <a:t>social and economic organization</a:t>
            </a:r>
            <a:r>
              <a:rPr lang="en-US" dirty="0" smtClean="0"/>
              <a:t>. Pastoralist </a:t>
            </a:r>
            <a:r>
              <a:rPr lang="en-US" dirty="0"/>
              <a:t>societies are as varied as farming cultures, so we should be careful </a:t>
            </a:r>
            <a:r>
              <a:rPr lang="en-US" dirty="0" smtClean="0"/>
              <a:t>with generalizations. It </a:t>
            </a:r>
            <a:r>
              <a:rPr lang="en-US" dirty="0"/>
              <a:t>is always necessary to assess the specific context of any proposed targeted assistance</a:t>
            </a:r>
            <a:r>
              <a:rPr lang="en-US" dirty="0" smtClean="0"/>
              <a:t>. </a:t>
            </a:r>
          </a:p>
          <a:p>
            <a:pPr marL="0" indent="0" algn="just">
              <a:buNone/>
            </a:pPr>
            <a:r>
              <a:rPr lang="en-US" dirty="0" smtClean="0"/>
              <a:t>That </a:t>
            </a:r>
            <a:r>
              <a:rPr lang="en-US" dirty="0"/>
              <a:t>said, common features which pose challenges for targeting include:</a:t>
            </a:r>
          </a:p>
        </p:txBody>
      </p:sp>
    </p:spTree>
    <p:extLst>
      <p:ext uri="{BB962C8B-B14F-4D97-AF65-F5344CB8AC3E}">
        <p14:creationId xmlns:p14="http://schemas.microsoft.com/office/powerpoint/2010/main" val="2022980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Targeting process</a:t>
            </a:r>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a:t>That there is no rigid approach to targeting of intended beneficiaries; the best approach is one that is transparent and efficient in terms of ensuring that correct beneficiaries receive assistance in a timely manner, and one that promotes targeting accuracy and a sense of fairness among communities.</a:t>
            </a:r>
          </a:p>
          <a:p>
            <a:pPr marL="0" indent="0">
              <a:buNone/>
            </a:pPr>
            <a:endParaRPr lang="en-US" dirty="0"/>
          </a:p>
          <a:p>
            <a:pPr marL="0" indent="0">
              <a:buNone/>
            </a:pPr>
            <a:r>
              <a:rPr lang="en-US" dirty="0"/>
              <a:t>In practical terms, the process of targeting can be broken down into three key steps: </a:t>
            </a:r>
          </a:p>
          <a:p>
            <a:pPr marL="514350" lvl="0" indent="-514350">
              <a:buFont typeface="+mj-lt"/>
              <a:buAutoNum type="arabicPeriod"/>
            </a:pPr>
            <a:r>
              <a:rPr lang="en-US" b="1" dirty="0" smtClean="0"/>
              <a:t>defining</a:t>
            </a:r>
            <a:r>
              <a:rPr lang="en-US" b="1" dirty="0"/>
              <a:t>; </a:t>
            </a:r>
          </a:p>
          <a:p>
            <a:pPr marL="514350" lvl="0" indent="-514350">
              <a:buFont typeface="+mj-lt"/>
              <a:buAutoNum type="arabicPeriod"/>
            </a:pPr>
            <a:r>
              <a:rPr lang="en-US" b="1" dirty="0"/>
              <a:t>identifying; and </a:t>
            </a:r>
          </a:p>
          <a:p>
            <a:pPr marL="514350" lvl="0" indent="-514350">
              <a:buFont typeface="+mj-lt"/>
              <a:buAutoNum type="arabicPeriod"/>
            </a:pPr>
            <a:r>
              <a:rPr lang="en-US" b="1" dirty="0"/>
              <a:t>reaching the intended beneficiaries.</a:t>
            </a:r>
          </a:p>
          <a:p>
            <a:endParaRPr lang="en-US" dirty="0"/>
          </a:p>
        </p:txBody>
      </p:sp>
    </p:spTree>
    <p:extLst>
      <p:ext uri="{BB962C8B-B14F-4D97-AF65-F5344CB8AC3E}">
        <p14:creationId xmlns:p14="http://schemas.microsoft.com/office/powerpoint/2010/main" val="27038718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400" b="1" dirty="0"/>
              <a:t>Table 2: Challenges for targeting within pastoralist communities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01474915"/>
              </p:ext>
            </p:extLst>
          </p:nvPr>
        </p:nvGraphicFramePr>
        <p:xfrm>
          <a:off x="457200" y="1066800"/>
          <a:ext cx="8229600" cy="5196840"/>
        </p:xfrm>
        <a:graphic>
          <a:graphicData uri="http://schemas.openxmlformats.org/drawingml/2006/table">
            <a:tbl>
              <a:tblPr firstRow="1" bandRow="1">
                <a:tableStyleId>{5C22544A-7EE6-4342-B048-85BDC9FD1C3A}</a:tableStyleId>
              </a:tblPr>
              <a:tblGrid>
                <a:gridCol w="2590800"/>
                <a:gridCol w="5638800"/>
              </a:tblGrid>
              <a:tr h="2241774">
                <a:tc>
                  <a:txBody>
                    <a:bodyPr/>
                    <a:lstStyle/>
                    <a:p>
                      <a:pPr algn="just"/>
                      <a:r>
                        <a:rPr lang="en-US" dirty="0" smtClean="0"/>
                        <a:t>Mobility</a:t>
                      </a:r>
                      <a:endParaRPr lang="en-US" dirty="0"/>
                    </a:p>
                  </a:txBody>
                  <a:tcPr/>
                </a:tc>
                <a:tc>
                  <a:txBody>
                    <a:bodyPr/>
                    <a:lstStyle/>
                    <a:p>
                      <a:pPr algn="just"/>
                      <a:r>
                        <a:rPr lang="en-US" dirty="0" smtClean="0"/>
                        <a:t>Pastoralist livelihoods (in drought-prone and food-insecure areas) usually require all or part of the community to move according to the season and availability of resources. This can make it difficult simply to identify, locate and reach the vulnerable. Targeting methods which require people to stay in one place may undermine their livelihoods.</a:t>
                      </a:r>
                      <a:endParaRPr lang="en-US" dirty="0"/>
                    </a:p>
                  </a:txBody>
                  <a:tcPr/>
                </a:tc>
              </a:tr>
              <a:tr h="1324685">
                <a:tc>
                  <a:txBody>
                    <a:bodyPr/>
                    <a:lstStyle/>
                    <a:p>
                      <a:pPr algn="just"/>
                      <a:r>
                        <a:rPr lang="en-US" dirty="0" smtClean="0"/>
                        <a:t>Joint assets</a:t>
                      </a:r>
                      <a:endParaRPr lang="en-US" dirty="0"/>
                    </a:p>
                  </a:txBody>
                  <a:tcPr/>
                </a:tc>
                <a:tc>
                  <a:txBody>
                    <a:bodyPr/>
                    <a:lstStyle/>
                    <a:p>
                      <a:pPr algn="just"/>
                      <a:r>
                        <a:rPr lang="en-US" dirty="0" smtClean="0"/>
                        <a:t>Ownership of key assets (particularly livestock) is often partly shared within the clan. This can make it difficult or inappropriate to distinguish poor and vulnerable households.</a:t>
                      </a:r>
                      <a:endParaRPr lang="en-US" dirty="0"/>
                    </a:p>
                  </a:txBody>
                  <a:tcPr/>
                </a:tc>
              </a:tr>
              <a:tr h="1630381">
                <a:tc>
                  <a:txBody>
                    <a:bodyPr/>
                    <a:lstStyle/>
                    <a:p>
                      <a:pPr algn="just"/>
                      <a:r>
                        <a:rPr lang="en-US" dirty="0" smtClean="0"/>
                        <a:t>Different ideas of fairness</a:t>
                      </a:r>
                      <a:endParaRPr lang="en-US" dirty="0"/>
                    </a:p>
                  </a:txBody>
                  <a:tcPr/>
                </a:tc>
                <a:tc>
                  <a:txBody>
                    <a:bodyPr/>
                    <a:lstStyle/>
                    <a:p>
                      <a:pPr algn="just"/>
                      <a:r>
                        <a:rPr lang="en-US" dirty="0" smtClean="0"/>
                        <a:t>Many pastoralist societies have clan-based sharing and</a:t>
                      </a:r>
                    </a:p>
                    <a:p>
                      <a:pPr algn="just"/>
                      <a:r>
                        <a:rPr lang="en-US" dirty="0" smtClean="0"/>
                        <a:t>redistribution mechanisms, which tend to go against the</a:t>
                      </a:r>
                    </a:p>
                    <a:p>
                      <a:pPr algn="just"/>
                      <a:r>
                        <a:rPr lang="en-US" dirty="0" smtClean="0"/>
                        <a:t>fundamental idea of selective targeting within the community. There is often a strong preference to distribute aid equally to everyone.</a:t>
                      </a:r>
                      <a:endParaRPr lang="en-US" dirty="0"/>
                    </a:p>
                  </a:txBody>
                  <a:tcPr/>
                </a:tc>
              </a:tr>
            </a:tbl>
          </a:graphicData>
        </a:graphic>
      </p:graphicFrame>
    </p:spTree>
    <p:extLst>
      <p:ext uri="{BB962C8B-B14F-4D97-AF65-F5344CB8AC3E}">
        <p14:creationId xmlns:p14="http://schemas.microsoft.com/office/powerpoint/2010/main" val="18252514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fontScale="85000" lnSpcReduction="20000"/>
          </a:bodyPr>
          <a:lstStyle/>
          <a:p>
            <a:pPr marL="0" indent="0" algn="just">
              <a:buNone/>
            </a:pPr>
            <a:r>
              <a:rPr lang="en-US" dirty="0"/>
              <a:t>Experience of targeting emergency assistance to pastoralists has been very mixed </a:t>
            </a:r>
            <a:r>
              <a:rPr lang="en-US" dirty="0" smtClean="0"/>
              <a:t>and often </a:t>
            </a:r>
            <a:r>
              <a:rPr lang="en-US" dirty="0"/>
              <a:t>unsuccessful at household and individual levels</a:t>
            </a:r>
            <a:r>
              <a:rPr lang="en-US" dirty="0" smtClean="0"/>
              <a:t>. However</a:t>
            </a:r>
            <a:r>
              <a:rPr lang="en-US" dirty="0"/>
              <a:t>, in recent years there have been an increasing number of relief and </a:t>
            </a:r>
            <a:r>
              <a:rPr lang="en-US" dirty="0" smtClean="0"/>
              <a:t>development </a:t>
            </a:r>
            <a:r>
              <a:rPr lang="en-US" dirty="0" err="1" smtClean="0"/>
              <a:t>programmes</a:t>
            </a:r>
            <a:r>
              <a:rPr lang="en-US" dirty="0" smtClean="0"/>
              <a:t> </a:t>
            </a:r>
            <a:r>
              <a:rPr lang="en-US" dirty="0"/>
              <a:t>with pastoralists, and therefore a growing body of knowledge about </a:t>
            </a:r>
            <a:r>
              <a:rPr lang="en-US" dirty="0" smtClean="0"/>
              <a:t>targeting in </a:t>
            </a:r>
            <a:r>
              <a:rPr lang="en-US" dirty="0"/>
              <a:t>these contexts</a:t>
            </a:r>
            <a:r>
              <a:rPr lang="en-US" dirty="0" smtClean="0"/>
              <a:t>.</a:t>
            </a:r>
          </a:p>
          <a:p>
            <a:pPr marL="0" indent="0" algn="just">
              <a:buNone/>
            </a:pPr>
            <a:endParaRPr lang="en-US" dirty="0"/>
          </a:p>
          <a:p>
            <a:pPr marL="0" indent="0" algn="just">
              <a:buNone/>
            </a:pPr>
            <a:r>
              <a:rPr lang="en-US" dirty="0" smtClean="0"/>
              <a:t>The </a:t>
            </a:r>
            <a:r>
              <a:rPr lang="en-US" dirty="0"/>
              <a:t>following example shows that household targeting of pastoralists is possible </a:t>
            </a:r>
            <a:r>
              <a:rPr lang="en-US" dirty="0" smtClean="0"/>
              <a:t>and sometimes </a:t>
            </a:r>
            <a:r>
              <a:rPr lang="en-US" dirty="0"/>
              <a:t>necessary. Most of all, it underlines the importance of understanding the </a:t>
            </a:r>
            <a:r>
              <a:rPr lang="en-US" dirty="0" smtClean="0"/>
              <a:t>local social </a:t>
            </a:r>
            <a:r>
              <a:rPr lang="en-US" dirty="0"/>
              <a:t>and political context, and working with beneficiary communities to agree on </a:t>
            </a:r>
            <a:r>
              <a:rPr lang="en-US" dirty="0" smtClean="0"/>
              <a:t>targeting criteria </a:t>
            </a:r>
            <a:r>
              <a:rPr lang="en-US" dirty="0"/>
              <a:t>and processes.</a:t>
            </a:r>
          </a:p>
          <a:p>
            <a:pPr marL="0" indent="0" algn="just">
              <a:buNone/>
            </a:pPr>
            <a:r>
              <a:rPr lang="en-US" b="1" dirty="0"/>
              <a:t>See Annex 3: Example - Targeting pastoralists in Somalia with </a:t>
            </a:r>
            <a:r>
              <a:rPr lang="en-US" b="1" dirty="0" smtClean="0"/>
              <a:t>emergency relief</a:t>
            </a:r>
            <a:endParaRPr lang="en-US" b="1" dirty="0"/>
          </a:p>
        </p:txBody>
      </p:sp>
    </p:spTree>
    <p:extLst>
      <p:ext uri="{BB962C8B-B14F-4D97-AF65-F5344CB8AC3E}">
        <p14:creationId xmlns:p14="http://schemas.microsoft.com/office/powerpoint/2010/main" val="77258622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a:t>Targeting during recovery and phase-out</a:t>
            </a:r>
          </a:p>
        </p:txBody>
      </p:sp>
      <p:sp>
        <p:nvSpPr>
          <p:cNvPr id="3" name="Content Placeholder 2"/>
          <p:cNvSpPr>
            <a:spLocks noGrp="1"/>
          </p:cNvSpPr>
          <p:nvPr>
            <p:ph idx="1"/>
          </p:nvPr>
        </p:nvSpPr>
        <p:spPr>
          <a:xfrm>
            <a:off x="457200" y="914400"/>
            <a:ext cx="8229600" cy="5410200"/>
          </a:xfrm>
        </p:spPr>
        <p:txBody>
          <a:bodyPr>
            <a:normAutofit fontScale="55000" lnSpcReduction="20000"/>
          </a:bodyPr>
          <a:lstStyle/>
          <a:p>
            <a:pPr marL="0" indent="0" algn="just">
              <a:buNone/>
            </a:pPr>
            <a:r>
              <a:rPr lang="en-US" dirty="0">
                <a:latin typeface="Times New Roman" pitchFamily="18" charset="0"/>
                <a:cs typeface="Times New Roman" pitchFamily="18" charset="0"/>
              </a:rPr>
              <a:t>Emergencies are not static situations. They change all the time</a:t>
            </a:r>
            <a:r>
              <a:rPr lang="en-US" dirty="0" smtClean="0">
                <a:latin typeface="Times New Roman" pitchFamily="18" charset="0"/>
                <a:cs typeface="Times New Roman" pitchFamily="18" charset="0"/>
              </a:rPr>
              <a:t>. Monitoring </a:t>
            </a:r>
            <a:r>
              <a:rPr lang="en-US" dirty="0">
                <a:latin typeface="Times New Roman" pitchFamily="18" charset="0"/>
                <a:cs typeface="Times New Roman" pitchFamily="18" charset="0"/>
              </a:rPr>
              <a:t>information should constantly feed back into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management, </a:t>
            </a:r>
            <a:r>
              <a:rPr lang="en-US" dirty="0" smtClean="0">
                <a:latin typeface="Times New Roman" pitchFamily="18" charset="0"/>
                <a:cs typeface="Times New Roman" pitchFamily="18" charset="0"/>
              </a:rPr>
              <a:t>allowing adjustments </a:t>
            </a:r>
            <a:r>
              <a:rPr lang="en-US" dirty="0">
                <a:latin typeface="Times New Roman" pitchFamily="18" charset="0"/>
                <a:cs typeface="Times New Roman" pitchFamily="18" charset="0"/>
              </a:rPr>
              <a:t>and corrections in targeting as the situation evolves</a:t>
            </a:r>
            <a:r>
              <a:rPr lang="en-US" dirty="0" smtClean="0">
                <a:latin typeface="Times New Roman" pitchFamily="18" charset="0"/>
                <a:cs typeface="Times New Roman" pitchFamily="18" charset="0"/>
              </a:rPr>
              <a:t>. This </a:t>
            </a:r>
            <a:r>
              <a:rPr lang="en-US" dirty="0">
                <a:latin typeface="Times New Roman" pitchFamily="18" charset="0"/>
                <a:cs typeface="Times New Roman" pitchFamily="18" charset="0"/>
              </a:rPr>
              <a:t>need for flexibility and responsiveness continues in the final phase of an emergency</a:t>
            </a:r>
            <a:r>
              <a:rPr lang="en-US" dirty="0" smtClean="0">
                <a:latin typeface="Times New Roman" pitchFamily="18" charset="0"/>
                <a:cs typeface="Times New Roman" pitchFamily="18" charset="0"/>
              </a:rPr>
              <a:t>, when </a:t>
            </a:r>
            <a:r>
              <a:rPr lang="en-US" dirty="0">
                <a:latin typeface="Times New Roman" pitchFamily="18" charset="0"/>
                <a:cs typeface="Times New Roman" pitchFamily="18" charset="0"/>
              </a:rPr>
              <a:t>aid may either be wound up completely or shifted into </a:t>
            </a:r>
            <a:r>
              <a:rPr lang="en-US" dirty="0" err="1">
                <a:latin typeface="Times New Roman" pitchFamily="18" charset="0"/>
                <a:cs typeface="Times New Roman" pitchFamily="18" charset="0"/>
              </a:rPr>
              <a:t>programmes</a:t>
            </a:r>
            <a:r>
              <a:rPr lang="en-US" dirty="0">
                <a:latin typeface="Times New Roman" pitchFamily="18" charset="0"/>
                <a:cs typeface="Times New Roman" pitchFamily="18" charset="0"/>
              </a:rPr>
              <a:t> for recovery </a:t>
            </a:r>
            <a:r>
              <a:rPr lang="en-US" dirty="0" smtClean="0">
                <a:latin typeface="Times New Roman" pitchFamily="18" charset="0"/>
                <a:cs typeface="Times New Roman" pitchFamily="18" charset="0"/>
              </a:rPr>
              <a:t>or longer-term </a:t>
            </a:r>
            <a:r>
              <a:rPr lang="en-US" dirty="0">
                <a:latin typeface="Times New Roman" pitchFamily="18" charset="0"/>
                <a:cs typeface="Times New Roman" pitchFamily="18" charset="0"/>
              </a:rPr>
              <a:t>development</a:t>
            </a:r>
            <a:r>
              <a:rPr lang="en-US" dirty="0" smtClean="0">
                <a:latin typeface="Times New Roman" pitchFamily="18" charset="0"/>
                <a:cs typeface="Times New Roman" pitchFamily="18" charset="0"/>
              </a:rPr>
              <a:t>. There </a:t>
            </a:r>
            <a:r>
              <a:rPr lang="en-US" dirty="0">
                <a:latin typeface="Times New Roman" pitchFamily="18" charset="0"/>
                <a:cs typeface="Times New Roman" pitchFamily="18" charset="0"/>
              </a:rPr>
              <a:t>are two basic planning approaches to targeting during the exit phase of </a:t>
            </a:r>
            <a:r>
              <a:rPr lang="en-US" dirty="0" smtClean="0">
                <a:latin typeface="Times New Roman" pitchFamily="18" charset="0"/>
                <a:cs typeface="Times New Roman" pitchFamily="18" charset="0"/>
              </a:rPr>
              <a:t>an emergency </a:t>
            </a:r>
            <a:r>
              <a:rPr lang="en-US" dirty="0">
                <a:latin typeface="Times New Roman" pitchFamily="18" charset="0"/>
                <a:cs typeface="Times New Roman" pitchFamily="18" charset="0"/>
              </a:rPr>
              <a:t>operation:</a:t>
            </a:r>
          </a:p>
          <a:p>
            <a:pPr marL="0" indent="0" algn="just">
              <a:buNone/>
            </a:pPr>
            <a:r>
              <a:rPr lang="en-US" b="1" i="1" dirty="0">
                <a:latin typeface="Times New Roman" pitchFamily="18" charset="0"/>
                <a:cs typeface="Times New Roman" pitchFamily="18" charset="0"/>
              </a:rPr>
              <a:t>1. Pick dynamic targeting criteria (such as nutritional status) which will </a:t>
            </a:r>
            <a:r>
              <a:rPr lang="en-US" b="1" i="1" dirty="0" smtClean="0">
                <a:latin typeface="Times New Roman" pitchFamily="18" charset="0"/>
                <a:cs typeface="Times New Roman" pitchFamily="18" charset="0"/>
              </a:rPr>
              <a:t>automatically track </a:t>
            </a:r>
            <a:r>
              <a:rPr lang="en-US" b="1" i="1" dirty="0">
                <a:latin typeface="Times New Roman" pitchFamily="18" charset="0"/>
                <a:cs typeface="Times New Roman" pitchFamily="18" charset="0"/>
              </a:rPr>
              <a:t>the recovery process.</a:t>
            </a:r>
          </a:p>
          <a:p>
            <a:pPr marL="0" indent="0" algn="just">
              <a:buNone/>
            </a:pPr>
            <a:r>
              <a:rPr lang="en-US" b="1" i="1" dirty="0">
                <a:latin typeface="Times New Roman" pitchFamily="18" charset="0"/>
                <a:cs typeface="Times New Roman" pitchFamily="18" charset="0"/>
              </a:rPr>
              <a:t>2. Change the targeting strategy, and/or the response option, when food </a:t>
            </a:r>
            <a:r>
              <a:rPr lang="en-US" b="1" i="1" dirty="0" smtClean="0">
                <a:latin typeface="Times New Roman" pitchFamily="18" charset="0"/>
                <a:cs typeface="Times New Roman" pitchFamily="18" charset="0"/>
              </a:rPr>
              <a:t>security indicators </a:t>
            </a:r>
            <a:r>
              <a:rPr lang="en-US" b="1" i="1" dirty="0">
                <a:latin typeface="Times New Roman" pitchFamily="18" charset="0"/>
                <a:cs typeface="Times New Roman" pitchFamily="18" charset="0"/>
              </a:rPr>
              <a:t>show that recovery has started. For example, you could </a:t>
            </a:r>
            <a:r>
              <a:rPr lang="en-US" b="1" i="1" dirty="0" smtClean="0">
                <a:latin typeface="Times New Roman" pitchFamily="18" charset="0"/>
                <a:cs typeface="Times New Roman" pitchFamily="18" charset="0"/>
              </a:rPr>
              <a:t>reduce geographical </a:t>
            </a:r>
            <a:r>
              <a:rPr lang="en-US" b="1" i="1" dirty="0">
                <a:latin typeface="Times New Roman" pitchFamily="18" charset="0"/>
                <a:cs typeface="Times New Roman" pitchFamily="18" charset="0"/>
              </a:rPr>
              <a:t>coverage; progressively cut rations per person; introduce </a:t>
            </a:r>
            <a:r>
              <a:rPr lang="en-US" b="1" i="1" dirty="0" smtClean="0">
                <a:latin typeface="Times New Roman" pitchFamily="18" charset="0"/>
                <a:cs typeface="Times New Roman" pitchFamily="18" charset="0"/>
              </a:rPr>
              <a:t>narrower targeting </a:t>
            </a:r>
            <a:r>
              <a:rPr lang="en-US" b="1" i="1" dirty="0">
                <a:latin typeface="Times New Roman" pitchFamily="18" charset="0"/>
                <a:cs typeface="Times New Roman" pitchFamily="18" charset="0"/>
              </a:rPr>
              <a:t>criteria; or switch from free distribution to conditional aid (such as </a:t>
            </a:r>
            <a:r>
              <a:rPr lang="en-US" b="1" i="1" dirty="0" smtClean="0">
                <a:latin typeface="Times New Roman" pitchFamily="18" charset="0"/>
                <a:cs typeface="Times New Roman" pitchFamily="18" charset="0"/>
              </a:rPr>
              <a:t>food-for work or </a:t>
            </a:r>
            <a:r>
              <a:rPr lang="en-US" b="1" i="1" dirty="0">
                <a:latin typeface="Times New Roman" pitchFamily="18" charset="0"/>
                <a:cs typeface="Times New Roman" pitchFamily="18" charset="0"/>
              </a:rPr>
              <a:t>cash-for-work).</a:t>
            </a:r>
          </a:p>
          <a:p>
            <a:pPr marL="0" indent="0" algn="just">
              <a:buNone/>
            </a:pPr>
            <a:r>
              <a:rPr lang="en-US" dirty="0">
                <a:latin typeface="Times New Roman" pitchFamily="18" charset="0"/>
                <a:cs typeface="Times New Roman" pitchFamily="18" charset="0"/>
              </a:rPr>
              <a:t>During the phase-out of emergency operations, changes in targeting are often employed </a:t>
            </a:r>
            <a:r>
              <a:rPr lang="en-US" dirty="0" smtClean="0">
                <a:latin typeface="Times New Roman" pitchFamily="18" charset="0"/>
                <a:cs typeface="Times New Roman" pitchFamily="18" charset="0"/>
              </a:rPr>
              <a:t>to reduce </a:t>
            </a:r>
            <a:r>
              <a:rPr lang="en-US" dirty="0">
                <a:latin typeface="Times New Roman" pitchFamily="18" charset="0"/>
                <a:cs typeface="Times New Roman" pitchFamily="18" charset="0"/>
              </a:rPr>
              <a:t>the quantity of aid or the number of beneficiaries, or both. This is valid as long </a:t>
            </a:r>
            <a:r>
              <a:rPr lang="en-US" dirty="0" smtClean="0">
                <a:latin typeface="Times New Roman" pitchFamily="18" charset="0"/>
                <a:cs typeface="Times New Roman" pitchFamily="18" charset="0"/>
              </a:rPr>
              <a:t>as the </a:t>
            </a:r>
            <a:r>
              <a:rPr lang="en-US" dirty="0">
                <a:latin typeface="Times New Roman" pitchFamily="18" charset="0"/>
                <a:cs typeface="Times New Roman" pitchFamily="18" charset="0"/>
              </a:rPr>
              <a:t>priority objective of ensuring adequate aid to the most vulnerable is maintained</a:t>
            </a:r>
            <a:r>
              <a:rPr lang="en-US" dirty="0" smtClean="0">
                <a:latin typeface="Times New Roman" pitchFamily="18" charset="0"/>
                <a:cs typeface="Times New Roman" pitchFamily="18" charset="0"/>
              </a:rPr>
              <a:t>. However</a:t>
            </a:r>
            <a:r>
              <a:rPr lang="en-US" dirty="0">
                <a:latin typeface="Times New Roman" pitchFamily="18" charset="0"/>
                <a:cs typeface="Times New Roman" pitchFamily="18" charset="0"/>
              </a:rPr>
              <a:t>, careful monitoring is needed to ensure that the phase-out plan matches </a:t>
            </a:r>
            <a:r>
              <a:rPr lang="en-US" dirty="0" smtClean="0">
                <a:latin typeface="Times New Roman" pitchFamily="18" charset="0"/>
                <a:cs typeface="Times New Roman" pitchFamily="18" charset="0"/>
              </a:rPr>
              <a:t>the changing </a:t>
            </a:r>
            <a:r>
              <a:rPr lang="en-US" dirty="0">
                <a:latin typeface="Times New Roman" pitchFamily="18" charset="0"/>
                <a:cs typeface="Times New Roman" pitchFamily="18" charset="0"/>
              </a:rPr>
              <a:t>realities on the ground</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example below from Angola, shows how impact assessments during the phase-out </a:t>
            </a:r>
            <a:r>
              <a:rPr lang="en-US" dirty="0" smtClean="0">
                <a:latin typeface="Times New Roman" pitchFamily="18" charset="0"/>
                <a:cs typeface="Times New Roman" pitchFamily="18" charset="0"/>
              </a:rPr>
              <a:t>of emergency </a:t>
            </a:r>
            <a:r>
              <a:rPr lang="en-US" dirty="0">
                <a:latin typeface="Times New Roman" pitchFamily="18" charset="0"/>
                <a:cs typeface="Times New Roman" pitchFamily="18" charset="0"/>
              </a:rPr>
              <a:t>relief identified a continuing need among a specific target group.</a:t>
            </a:r>
          </a:p>
        </p:txBody>
      </p:sp>
    </p:spTree>
    <p:extLst>
      <p:ext uri="{BB962C8B-B14F-4D97-AF65-F5344CB8AC3E}">
        <p14:creationId xmlns:p14="http://schemas.microsoft.com/office/powerpoint/2010/main" val="90764482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70000" lnSpcReduction="20000"/>
          </a:bodyPr>
          <a:lstStyle/>
          <a:p>
            <a:pPr marL="0" indent="0" algn="just">
              <a:buNone/>
            </a:pPr>
            <a:r>
              <a:rPr lang="en-US" b="1" dirty="0"/>
              <a:t>Example: The corrective function of impact assessment</a:t>
            </a:r>
          </a:p>
          <a:p>
            <a:pPr marL="0" indent="0" algn="just">
              <a:buNone/>
            </a:pPr>
            <a:r>
              <a:rPr lang="en-US" dirty="0"/>
              <a:t>As conditions improved in </a:t>
            </a:r>
            <a:r>
              <a:rPr lang="en-US" dirty="0" err="1"/>
              <a:t>Malange</a:t>
            </a:r>
            <a:r>
              <a:rPr lang="en-US" dirty="0"/>
              <a:t>, Angola in 1995, the international </a:t>
            </a:r>
            <a:r>
              <a:rPr lang="en-US" dirty="0" smtClean="0"/>
              <a:t>humanitarian community </a:t>
            </a:r>
            <a:r>
              <a:rPr lang="en-US" dirty="0"/>
              <a:t>began to explore ways to decrease the amount of food aid being provided</a:t>
            </a:r>
            <a:r>
              <a:rPr lang="en-US" dirty="0" smtClean="0"/>
              <a:t>. It </a:t>
            </a:r>
            <a:r>
              <a:rPr lang="en-US" dirty="0"/>
              <a:t>was quickly noted that, to </a:t>
            </a:r>
            <a:r>
              <a:rPr lang="en-US" dirty="0" smtClean="0"/>
              <a:t> determine </a:t>
            </a:r>
            <a:r>
              <a:rPr lang="en-US" dirty="0"/>
              <a:t>the optimal level of food aid requirements</a:t>
            </a:r>
            <a:r>
              <a:rPr lang="en-US" dirty="0" smtClean="0"/>
              <a:t>, reductions </a:t>
            </a:r>
            <a:r>
              <a:rPr lang="en-US" dirty="0"/>
              <a:t>in the general ration were best carried out in conjunction with </a:t>
            </a:r>
            <a:r>
              <a:rPr lang="en-US" dirty="0" smtClean="0"/>
              <a:t>surveillance activities</a:t>
            </a:r>
            <a:r>
              <a:rPr lang="en-US" dirty="0"/>
              <a:t>. This showed that a gradual reduction in the general ration did not </a:t>
            </a:r>
            <a:r>
              <a:rPr lang="en-US" dirty="0" smtClean="0"/>
              <a:t>necessarily have </a:t>
            </a:r>
            <a:r>
              <a:rPr lang="en-US" dirty="0"/>
              <a:t>a negative impact on nutritional status</a:t>
            </a:r>
            <a:r>
              <a:rPr lang="en-US" dirty="0" smtClean="0"/>
              <a:t>. </a:t>
            </a:r>
          </a:p>
          <a:p>
            <a:pPr marL="0" indent="0" algn="just">
              <a:buNone/>
            </a:pPr>
            <a:r>
              <a:rPr lang="en-US" dirty="0" smtClean="0"/>
              <a:t>However</a:t>
            </a:r>
            <a:r>
              <a:rPr lang="en-US" dirty="0"/>
              <a:t>, the near-total withdrawal of the ration in December 1995 resulted in an </a:t>
            </a:r>
            <a:r>
              <a:rPr lang="en-US" dirty="0" smtClean="0"/>
              <a:t>increase in </a:t>
            </a:r>
            <a:r>
              <a:rPr lang="en-US" dirty="0"/>
              <a:t>the level of acute malnutrition among children under five years of age. This </a:t>
            </a:r>
            <a:r>
              <a:rPr lang="en-US" dirty="0" smtClean="0"/>
              <a:t>suggested that </a:t>
            </a:r>
            <a:r>
              <a:rPr lang="en-US" dirty="0"/>
              <a:t>certain population groups within </a:t>
            </a:r>
            <a:r>
              <a:rPr lang="en-US" dirty="0" err="1"/>
              <a:t>Malange</a:t>
            </a:r>
            <a:r>
              <a:rPr lang="en-US" dirty="0"/>
              <a:t> were still at least partially dependent </a:t>
            </a:r>
            <a:r>
              <a:rPr lang="en-US" dirty="0" smtClean="0"/>
              <a:t>on external </a:t>
            </a:r>
            <a:r>
              <a:rPr lang="en-US" dirty="0"/>
              <a:t>assistance</a:t>
            </a:r>
            <a:r>
              <a:rPr lang="en-US" dirty="0" smtClean="0"/>
              <a:t>. More </a:t>
            </a:r>
            <a:r>
              <a:rPr lang="en-US" dirty="0"/>
              <a:t>in-depth qualitative studies revealed that a proportion of the population, </a:t>
            </a:r>
            <a:r>
              <a:rPr lang="en-US" dirty="0" smtClean="0"/>
              <a:t>especially those </a:t>
            </a:r>
            <a:r>
              <a:rPr lang="en-US" dirty="0"/>
              <a:t>who were displaced from rural areas and had no access to land within the </a:t>
            </a:r>
            <a:r>
              <a:rPr lang="en-US" dirty="0" err="1" smtClean="0"/>
              <a:t>peri</a:t>
            </a:r>
            <a:r>
              <a:rPr lang="en-US" dirty="0" smtClean="0"/>
              <a:t>-urban secure </a:t>
            </a:r>
            <a:r>
              <a:rPr lang="en-US" dirty="0"/>
              <a:t>boundaries of the city, were particularly vulnerable if the ration was withdrawn. </a:t>
            </a:r>
            <a:r>
              <a:rPr lang="en-US" dirty="0" smtClean="0"/>
              <a:t>The information </a:t>
            </a:r>
            <a:r>
              <a:rPr lang="en-US" dirty="0"/>
              <a:t>allowed for more effective targeting of limited resources.</a:t>
            </a:r>
          </a:p>
          <a:p>
            <a:pPr marL="0" indent="0" algn="just">
              <a:buNone/>
            </a:pPr>
            <a:r>
              <a:rPr lang="en-US" b="1" i="1" dirty="0"/>
              <a:t>Source: Hofmann, C.-A., L. Roberts, J. </a:t>
            </a:r>
            <a:r>
              <a:rPr lang="en-US" b="1" i="1" dirty="0" err="1"/>
              <a:t>Shoham</a:t>
            </a:r>
            <a:r>
              <a:rPr lang="en-US" b="1" i="1" dirty="0"/>
              <a:t> and P. Harvey (2004). Measuring </a:t>
            </a:r>
            <a:r>
              <a:rPr lang="en-US" b="1" i="1" dirty="0" smtClean="0"/>
              <a:t>the impact </a:t>
            </a:r>
            <a:r>
              <a:rPr lang="en-US" b="1" i="1" dirty="0"/>
              <a:t>of humanitarian aid: A review of current practice. HPG Report 17, </a:t>
            </a:r>
            <a:r>
              <a:rPr lang="en-US" b="1" i="1" dirty="0" smtClean="0"/>
              <a:t>Humanitarian Policy </a:t>
            </a:r>
            <a:r>
              <a:rPr lang="en-US" b="1" i="1" dirty="0"/>
              <a:t>Group, ODI. p.11</a:t>
            </a:r>
          </a:p>
        </p:txBody>
      </p:sp>
    </p:spTree>
    <p:extLst>
      <p:ext uri="{BB962C8B-B14F-4D97-AF65-F5344CB8AC3E}">
        <p14:creationId xmlns:p14="http://schemas.microsoft.com/office/powerpoint/2010/main" val="40119405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629400"/>
          </a:xfrm>
        </p:spPr>
        <p:txBody>
          <a:bodyPr>
            <a:normAutofit fontScale="55000" lnSpcReduction="20000"/>
          </a:bodyPr>
          <a:lstStyle/>
          <a:p>
            <a:pPr marL="0" indent="0" algn="just">
              <a:buNone/>
            </a:pPr>
            <a:r>
              <a:rPr lang="en-US" sz="3600" b="1" dirty="0">
                <a:latin typeface="Times New Roman" pitchFamily="18" charset="0"/>
                <a:cs typeface="Times New Roman" pitchFamily="18" charset="0"/>
              </a:rPr>
              <a:t>Example: Using repeated small-scale nutrition surveys to target and phase out </a:t>
            </a:r>
            <a:r>
              <a:rPr lang="en-US" sz="3600" b="1" dirty="0" smtClean="0">
                <a:latin typeface="Times New Roman" pitchFamily="18" charset="0"/>
                <a:cs typeface="Times New Roman" pitchFamily="18" charset="0"/>
              </a:rPr>
              <a:t>food aid </a:t>
            </a:r>
            <a:r>
              <a:rPr lang="en-US" sz="3600" b="1" dirty="0">
                <a:latin typeface="Times New Roman" pitchFamily="18" charset="0"/>
                <a:cs typeface="Times New Roman" pitchFamily="18" charset="0"/>
              </a:rPr>
              <a:t>in Ethiopia</a:t>
            </a:r>
          </a:p>
          <a:p>
            <a:pPr marL="0" indent="0" algn="just">
              <a:buNone/>
            </a:pPr>
            <a:r>
              <a:rPr lang="en-US" sz="3600" dirty="0">
                <a:latin typeface="Times New Roman" pitchFamily="18" charset="0"/>
                <a:cs typeface="Times New Roman" pitchFamily="18" charset="0"/>
              </a:rPr>
              <a:t>Following three successive poor harvests in </a:t>
            </a:r>
            <a:r>
              <a:rPr lang="en-US" sz="3600" dirty="0" err="1">
                <a:latin typeface="Times New Roman" pitchFamily="18" charset="0"/>
                <a:cs typeface="Times New Roman" pitchFamily="18" charset="0"/>
              </a:rPr>
              <a:t>Damot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Woyde</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Woreda</a:t>
            </a:r>
            <a:r>
              <a:rPr lang="en-US" sz="3600" dirty="0">
                <a:latin typeface="Times New Roman" pitchFamily="18" charset="0"/>
                <a:cs typeface="Times New Roman" pitchFamily="18" charset="0"/>
              </a:rPr>
              <a:t> in North </a:t>
            </a:r>
            <a:r>
              <a:rPr lang="en-US" sz="3600" dirty="0" err="1">
                <a:latin typeface="Times New Roman" pitchFamily="18" charset="0"/>
                <a:cs typeface="Times New Roman" pitchFamily="18" charset="0"/>
              </a:rPr>
              <a:t>Omo</a:t>
            </a:r>
            <a:r>
              <a:rPr lang="en-US" sz="3600" dirty="0">
                <a:latin typeface="Times New Roman" pitchFamily="18" charset="0"/>
                <a:cs typeface="Times New Roman" pitchFamily="18" charset="0"/>
              </a:rPr>
              <a:t> Zone </a:t>
            </a:r>
            <a:r>
              <a:rPr lang="en-US" sz="3600" dirty="0" smtClean="0">
                <a:latin typeface="Times New Roman" pitchFamily="18" charset="0"/>
                <a:cs typeface="Times New Roman" pitchFamily="18" charset="0"/>
              </a:rPr>
              <a:t>in Ethiopia</a:t>
            </a:r>
            <a:r>
              <a:rPr lang="en-US" sz="3600" dirty="0">
                <a:latin typeface="Times New Roman" pitchFamily="18" charset="0"/>
                <a:cs typeface="Times New Roman" pitchFamily="18" charset="0"/>
              </a:rPr>
              <a:t>, Concern Worldwide conducted a nutrition survey in April 2000</a:t>
            </a:r>
            <a:r>
              <a:rPr lang="en-US" sz="3600" dirty="0" smtClean="0">
                <a:latin typeface="Times New Roman" pitchFamily="18" charset="0"/>
                <a:cs typeface="Times New Roman" pitchFamily="18" charset="0"/>
              </a:rPr>
              <a:t>. The </a:t>
            </a:r>
            <a:r>
              <a:rPr lang="en-US" sz="3600" dirty="0">
                <a:latin typeface="Times New Roman" pitchFamily="18" charset="0"/>
                <a:cs typeface="Times New Roman" pitchFamily="18" charset="0"/>
              </a:rPr>
              <a:t>prevalence of wasting (weight for height &lt; -2SD) was 25.6 percent of which </a:t>
            </a:r>
            <a:r>
              <a:rPr lang="en-US" sz="3600" dirty="0" smtClean="0">
                <a:latin typeface="Times New Roman" pitchFamily="18" charset="0"/>
                <a:cs typeface="Times New Roman" pitchFamily="18" charset="0"/>
              </a:rPr>
              <a:t>4.3 percent </a:t>
            </a:r>
            <a:r>
              <a:rPr lang="en-US" sz="3600" dirty="0">
                <a:latin typeface="Times New Roman" pitchFamily="18" charset="0"/>
                <a:cs typeface="Times New Roman" pitchFamily="18" charset="0"/>
              </a:rPr>
              <a:t>was severe (weight for height &lt; -3SD). In response, Concern mounted </a:t>
            </a:r>
            <a:r>
              <a:rPr lang="en-US" sz="3600" dirty="0" smtClean="0">
                <a:latin typeface="Times New Roman" pitchFamily="18" charset="0"/>
                <a:cs typeface="Times New Roman" pitchFamily="18" charset="0"/>
              </a:rPr>
              <a:t>targeted therapeutic </a:t>
            </a:r>
            <a:r>
              <a:rPr lang="en-US" sz="3600" dirty="0">
                <a:latin typeface="Times New Roman" pitchFamily="18" charset="0"/>
                <a:cs typeface="Times New Roman" pitchFamily="18" charset="0"/>
              </a:rPr>
              <a:t>and supplementary feeding as well as a general ration </a:t>
            </a:r>
            <a:r>
              <a:rPr lang="en-US" sz="3600" dirty="0" err="1">
                <a:latin typeface="Times New Roman" pitchFamily="18" charset="0"/>
                <a:cs typeface="Times New Roman" pitchFamily="18" charset="0"/>
              </a:rPr>
              <a:t>programme</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Concern also </a:t>
            </a:r>
            <a:r>
              <a:rPr lang="en-US" sz="3600" dirty="0">
                <a:latin typeface="Times New Roman" pitchFamily="18" charset="0"/>
                <a:cs typeface="Times New Roman" pitchFamily="18" charset="0"/>
              </a:rPr>
              <a:t>distributed seeds required by farmers, including </a:t>
            </a:r>
            <a:r>
              <a:rPr lang="en-US" sz="3600" dirty="0" err="1">
                <a:latin typeface="Times New Roman" pitchFamily="18" charset="0"/>
                <a:cs typeface="Times New Roman" pitchFamily="18" charset="0"/>
              </a:rPr>
              <a:t>teff</a:t>
            </a:r>
            <a:r>
              <a:rPr lang="en-US" sz="3600" dirty="0">
                <a:latin typeface="Times New Roman" pitchFamily="18" charset="0"/>
                <a:cs typeface="Times New Roman" pitchFamily="18" charset="0"/>
              </a:rPr>
              <a:t>, sweet potato, wheat, maize </a:t>
            </a:r>
            <a:r>
              <a:rPr lang="en-US" sz="3600" dirty="0" smtClean="0">
                <a:latin typeface="Times New Roman" pitchFamily="18" charset="0"/>
                <a:cs typeface="Times New Roman" pitchFamily="18" charset="0"/>
              </a:rPr>
              <a:t>and beans</a:t>
            </a:r>
            <a:r>
              <a:rPr lang="en-US" sz="3600" dirty="0">
                <a:latin typeface="Times New Roman" pitchFamily="18" charset="0"/>
                <a:cs typeface="Times New Roman" pitchFamily="18" charset="0"/>
              </a:rPr>
              <a:t>. In addition to identifying the acute need for intervention in these areas, the </a:t>
            </a:r>
            <a:r>
              <a:rPr lang="en-US" sz="3600" dirty="0" smtClean="0">
                <a:latin typeface="Times New Roman" pitchFamily="18" charset="0"/>
                <a:cs typeface="Times New Roman" pitchFamily="18" charset="0"/>
              </a:rPr>
              <a:t>survey results </a:t>
            </a:r>
            <a:r>
              <a:rPr lang="en-US" sz="3600" dirty="0">
                <a:latin typeface="Times New Roman" pitchFamily="18" charset="0"/>
                <a:cs typeface="Times New Roman" pitchFamily="18" charset="0"/>
              </a:rPr>
              <a:t>gave Concern the necessary information to highlight the whole area of </a:t>
            </a:r>
            <a:r>
              <a:rPr lang="en-US" sz="3600" dirty="0" err="1">
                <a:latin typeface="Times New Roman" pitchFamily="18" charset="0"/>
                <a:cs typeface="Times New Roman" pitchFamily="18" charset="0"/>
              </a:rPr>
              <a:t>Wolayita</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as one </a:t>
            </a:r>
            <a:r>
              <a:rPr lang="en-US" sz="3600" dirty="0">
                <a:latin typeface="Times New Roman" pitchFamily="18" charset="0"/>
                <a:cs typeface="Times New Roman" pitchFamily="18" charset="0"/>
              </a:rPr>
              <a:t>that required urgent attention and as a result received priority status for </a:t>
            </a:r>
            <a:r>
              <a:rPr lang="en-US" sz="3600" dirty="0" smtClean="0">
                <a:latin typeface="Times New Roman" pitchFamily="18" charset="0"/>
                <a:cs typeface="Times New Roman" pitchFamily="18" charset="0"/>
              </a:rPr>
              <a:t>food distributions </a:t>
            </a:r>
            <a:r>
              <a:rPr lang="en-US" sz="3600" dirty="0">
                <a:latin typeface="Times New Roman" pitchFamily="18" charset="0"/>
                <a:cs typeface="Times New Roman" pitchFamily="18" charset="0"/>
              </a:rPr>
              <a:t>by WFP</a:t>
            </a:r>
            <a:r>
              <a:rPr lang="en-US" sz="3600" dirty="0" smtClean="0">
                <a:latin typeface="Times New Roman" pitchFamily="18" charset="0"/>
                <a:cs typeface="Times New Roman" pitchFamily="18" charset="0"/>
              </a:rPr>
              <a:t>. A </a:t>
            </a:r>
            <a:r>
              <a:rPr lang="en-US" sz="3600" dirty="0">
                <a:latin typeface="Times New Roman" pitchFamily="18" charset="0"/>
                <a:cs typeface="Times New Roman" pitchFamily="18" charset="0"/>
              </a:rPr>
              <a:t>second survey was undertaken three months later. This identified a </a:t>
            </a:r>
            <a:r>
              <a:rPr lang="en-US" sz="3600" dirty="0" smtClean="0">
                <a:latin typeface="Times New Roman" pitchFamily="18" charset="0"/>
                <a:cs typeface="Times New Roman" pitchFamily="18" charset="0"/>
              </a:rPr>
              <a:t>dramatic improvement </a:t>
            </a:r>
            <a:r>
              <a:rPr lang="en-US" sz="3600" dirty="0">
                <a:latin typeface="Times New Roman" pitchFamily="18" charset="0"/>
                <a:cs typeface="Times New Roman" pitchFamily="18" charset="0"/>
              </a:rPr>
              <a:t>in nutritional status (6.4 percent wasting with only 1 percent severe wasting</a:t>
            </a:r>
            <a:r>
              <a:rPr lang="en-US" sz="3600" dirty="0" smtClean="0">
                <a:latin typeface="Times New Roman" pitchFamily="18" charset="0"/>
                <a:cs typeface="Times New Roman" pitchFamily="18" charset="0"/>
              </a:rPr>
              <a:t>). A </a:t>
            </a:r>
            <a:r>
              <a:rPr lang="en-US" sz="3600" dirty="0">
                <a:latin typeface="Times New Roman" pitchFamily="18" charset="0"/>
                <a:cs typeface="Times New Roman" pitchFamily="18" charset="0"/>
              </a:rPr>
              <a:t>third survey in October showed stabilization in the rate of malnutrition (7.2 </a:t>
            </a:r>
            <a:r>
              <a:rPr lang="en-US" sz="3600" dirty="0" smtClean="0">
                <a:latin typeface="Times New Roman" pitchFamily="18" charset="0"/>
                <a:cs typeface="Times New Roman" pitchFamily="18" charset="0"/>
              </a:rPr>
              <a:t>percent wasting </a:t>
            </a:r>
            <a:r>
              <a:rPr lang="en-US" sz="3600" dirty="0">
                <a:latin typeface="Times New Roman" pitchFamily="18" charset="0"/>
                <a:cs typeface="Times New Roman" pitchFamily="18" charset="0"/>
              </a:rPr>
              <a:t>with 1 percent severe wasting). The improvement was partly attributed to </a:t>
            </a:r>
            <a:r>
              <a:rPr lang="en-US" sz="3600" dirty="0" smtClean="0">
                <a:latin typeface="Times New Roman" pitchFamily="18" charset="0"/>
                <a:cs typeface="Times New Roman" pitchFamily="18" charset="0"/>
              </a:rPr>
              <a:t>the interventions</a:t>
            </a:r>
            <a:r>
              <a:rPr lang="en-US" sz="3600" dirty="0">
                <a:latin typeface="Times New Roman" pitchFamily="18" charset="0"/>
                <a:cs typeface="Times New Roman" pitchFamily="18" charset="0"/>
              </a:rPr>
              <a:t>. The stabilization of malnutrition and the imminent arrival of another </a:t>
            </a:r>
            <a:r>
              <a:rPr lang="en-US" sz="3600" dirty="0" smtClean="0">
                <a:latin typeface="Times New Roman" pitchFamily="18" charset="0"/>
                <a:cs typeface="Times New Roman" pitchFamily="18" charset="0"/>
              </a:rPr>
              <a:t>harvest allowed </a:t>
            </a:r>
            <a:r>
              <a:rPr lang="en-US" sz="3600" dirty="0">
                <a:latin typeface="Times New Roman" pitchFamily="18" charset="0"/>
                <a:cs typeface="Times New Roman" pitchFamily="18" charset="0"/>
              </a:rPr>
              <a:t>Concern to phase out the general ration</a:t>
            </a:r>
            <a:r>
              <a:rPr lang="en-US" sz="3600" dirty="0" smtClean="0">
                <a:latin typeface="Times New Roman" pitchFamily="18" charset="0"/>
                <a:cs typeface="Times New Roman" pitchFamily="18" charset="0"/>
              </a:rPr>
              <a:t>. The </a:t>
            </a:r>
            <a:r>
              <a:rPr lang="en-US" sz="3600" dirty="0">
                <a:latin typeface="Times New Roman" pitchFamily="18" charset="0"/>
                <a:cs typeface="Times New Roman" pitchFamily="18" charset="0"/>
              </a:rPr>
              <a:t>therapeutic feeding </a:t>
            </a:r>
            <a:r>
              <a:rPr lang="en-US" sz="3600" dirty="0" err="1">
                <a:latin typeface="Times New Roman" pitchFamily="18" charset="0"/>
                <a:cs typeface="Times New Roman" pitchFamily="18" charset="0"/>
              </a:rPr>
              <a:t>programme</a:t>
            </a:r>
            <a:r>
              <a:rPr lang="en-US" sz="3600" dirty="0">
                <a:latin typeface="Times New Roman" pitchFamily="18" charset="0"/>
                <a:cs typeface="Times New Roman" pitchFamily="18" charset="0"/>
              </a:rPr>
              <a:t> was stopped in October and supplementary </a:t>
            </a:r>
            <a:r>
              <a:rPr lang="en-US" sz="3600" dirty="0" smtClean="0">
                <a:latin typeface="Times New Roman" pitchFamily="18" charset="0"/>
                <a:cs typeface="Times New Roman" pitchFamily="18" charset="0"/>
              </a:rPr>
              <a:t>feeding only </a:t>
            </a:r>
            <a:r>
              <a:rPr lang="en-US" sz="3600" dirty="0">
                <a:latin typeface="Times New Roman" pitchFamily="18" charset="0"/>
                <a:cs typeface="Times New Roman" pitchFamily="18" charset="0"/>
              </a:rPr>
              <a:t>continued until the large number of beneficiaries had reached their target weight</a:t>
            </a:r>
            <a:r>
              <a:rPr lang="en-US" sz="3600" dirty="0" smtClean="0">
                <a:latin typeface="Times New Roman" pitchFamily="18" charset="0"/>
                <a:cs typeface="Times New Roman" pitchFamily="18" charset="0"/>
              </a:rPr>
              <a:t>. </a:t>
            </a:r>
          </a:p>
          <a:p>
            <a:pPr marL="0" indent="0" algn="just">
              <a:buNone/>
            </a:pPr>
            <a:endParaRPr lang="en-US" dirty="0" smtClean="0">
              <a:latin typeface="Times New Roman" pitchFamily="18" charset="0"/>
              <a:cs typeface="Times New Roman" pitchFamily="18" charset="0"/>
            </a:endParaRPr>
          </a:p>
          <a:p>
            <a:pPr marL="0" indent="0" algn="just">
              <a:buNone/>
            </a:pPr>
            <a:r>
              <a:rPr lang="en-US" b="1" i="1" dirty="0" smtClean="0">
                <a:latin typeface="Times New Roman" pitchFamily="18" charset="0"/>
                <a:cs typeface="Times New Roman" pitchFamily="18" charset="0"/>
              </a:rPr>
              <a:t>Source</a:t>
            </a:r>
            <a:r>
              <a:rPr lang="en-US" b="1" i="1" dirty="0">
                <a:latin typeface="Times New Roman" pitchFamily="18" charset="0"/>
                <a:cs typeface="Times New Roman" pitchFamily="18" charset="0"/>
              </a:rPr>
              <a:t>: </a:t>
            </a:r>
            <a:r>
              <a:rPr lang="en-US" i="1" dirty="0" err="1">
                <a:latin typeface="Times New Roman" pitchFamily="18" charset="0"/>
                <a:cs typeface="Times New Roman" pitchFamily="18" charset="0"/>
              </a:rPr>
              <a:t>Shoham</a:t>
            </a:r>
            <a:r>
              <a:rPr lang="en-US" i="1" dirty="0">
                <a:latin typeface="Times New Roman" pitchFamily="18" charset="0"/>
                <a:cs typeface="Times New Roman" pitchFamily="18" charset="0"/>
              </a:rPr>
              <a:t>, J., F. Watson and C. Dolan (2001). The use of nutritional indicators </a:t>
            </a:r>
            <a:r>
              <a:rPr lang="en-US" i="1" dirty="0" smtClean="0">
                <a:latin typeface="Times New Roman" pitchFamily="18" charset="0"/>
                <a:cs typeface="Times New Roman" pitchFamily="18" charset="0"/>
              </a:rPr>
              <a:t>in surveillance </a:t>
            </a:r>
            <a:r>
              <a:rPr lang="en-US" i="1" dirty="0">
                <a:latin typeface="Times New Roman" pitchFamily="18" charset="0"/>
                <a:cs typeface="Times New Roman" pitchFamily="18" charset="0"/>
              </a:rPr>
              <a:t>systems. DFID-funded Technical Support Facility to FAO’s FIVIMS: </a:t>
            </a:r>
            <a:r>
              <a:rPr lang="en-US" i="1" dirty="0" smtClean="0">
                <a:latin typeface="Times New Roman" pitchFamily="18" charset="0"/>
                <a:cs typeface="Times New Roman" pitchFamily="18" charset="0"/>
              </a:rPr>
              <a:t>Technical Paper </a:t>
            </a:r>
            <a:r>
              <a:rPr lang="en-US" i="1" dirty="0">
                <a:latin typeface="Times New Roman" pitchFamily="18" charset="0"/>
                <a:cs typeface="Times New Roman" pitchFamily="18" charset="0"/>
              </a:rPr>
              <a:t>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4724320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Autofit/>
          </a:bodyPr>
          <a:lstStyle/>
          <a:p>
            <a:pPr marL="0" indent="0" algn="just">
              <a:buNone/>
            </a:pPr>
            <a:r>
              <a:rPr lang="en-US" sz="2000" b="1" dirty="0">
                <a:latin typeface="Times New Roman" pitchFamily="18" charset="0"/>
                <a:cs typeface="Times New Roman" pitchFamily="18" charset="0"/>
              </a:rPr>
              <a:t>Monitoring and evaluation of targeting in </a:t>
            </a:r>
            <a:r>
              <a:rPr lang="en-US" sz="2000" b="1" dirty="0" smtClean="0">
                <a:latin typeface="Times New Roman" pitchFamily="18" charset="0"/>
                <a:cs typeface="Times New Roman" pitchFamily="18" charset="0"/>
              </a:rPr>
              <a:t>emergencies</a:t>
            </a:r>
          </a:p>
          <a:p>
            <a:pPr marL="0" indent="0" algn="just">
              <a:buNone/>
            </a:pPr>
            <a:r>
              <a:rPr lang="en-US" sz="2000" dirty="0">
                <a:latin typeface="Times New Roman" pitchFamily="18" charset="0"/>
                <a:cs typeface="Times New Roman" pitchFamily="18" charset="0"/>
              </a:rPr>
              <a:t>The monitoring and evaluation of targeting provides a crucial feedback loop which </a:t>
            </a:r>
            <a:r>
              <a:rPr lang="en-US" sz="2000" dirty="0" smtClean="0">
                <a:latin typeface="Times New Roman" pitchFamily="18" charset="0"/>
                <a:cs typeface="Times New Roman" pitchFamily="18" charset="0"/>
              </a:rPr>
              <a:t>enables targeting </a:t>
            </a:r>
            <a:r>
              <a:rPr lang="en-US" sz="2000" dirty="0">
                <a:latin typeface="Times New Roman" pitchFamily="18" charset="0"/>
                <a:cs typeface="Times New Roman" pitchFamily="18" charset="0"/>
              </a:rPr>
              <a:t>to be improved or corrected during a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or from one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to </a:t>
            </a:r>
            <a:r>
              <a:rPr lang="en-US" sz="2000" dirty="0" smtClean="0">
                <a:latin typeface="Times New Roman" pitchFamily="18" charset="0"/>
                <a:cs typeface="Times New Roman" pitchFamily="18" charset="0"/>
              </a:rPr>
              <a:t>the next. The </a:t>
            </a:r>
            <a:r>
              <a:rPr lang="en-US" sz="2000" dirty="0">
                <a:latin typeface="Times New Roman" pitchFamily="18" charset="0"/>
                <a:cs typeface="Times New Roman" pitchFamily="18" charset="0"/>
              </a:rPr>
              <a:t>monitoring of targeting in emergencies is often particularly weak</a:t>
            </a:r>
            <a:r>
              <a:rPr lang="en-US" sz="2000" dirty="0" smtClean="0">
                <a:latin typeface="Times New Roman" pitchFamily="18" charset="0"/>
                <a:cs typeface="Times New Roman" pitchFamily="18" charset="0"/>
              </a:rPr>
              <a:t>. As </a:t>
            </a:r>
            <a:r>
              <a:rPr lang="en-US" sz="2000" dirty="0">
                <a:latin typeface="Times New Roman" pitchFamily="18" charset="0"/>
                <a:cs typeface="Times New Roman" pitchFamily="18" charset="0"/>
              </a:rPr>
              <a:t>the example on the corrective function of impact assessment shows, it is not </a:t>
            </a:r>
            <a:r>
              <a:rPr lang="en-US" sz="2000" dirty="0" smtClean="0">
                <a:latin typeface="Times New Roman" pitchFamily="18" charset="0"/>
                <a:cs typeface="Times New Roman" pitchFamily="18" charset="0"/>
              </a:rPr>
              <a:t>always necessary </a:t>
            </a:r>
            <a:r>
              <a:rPr lang="en-US" sz="2000" dirty="0">
                <a:latin typeface="Times New Roman" pitchFamily="18" charset="0"/>
                <a:cs typeface="Times New Roman" pitchFamily="18" charset="0"/>
              </a:rPr>
              <a:t>to mount separate studies or assessments in order to </a:t>
            </a:r>
            <a:r>
              <a:rPr lang="en-US" sz="2000" dirty="0" err="1">
                <a:latin typeface="Times New Roman" pitchFamily="18" charset="0"/>
                <a:cs typeface="Times New Roman" pitchFamily="18" charset="0"/>
              </a:rPr>
              <a:t>analyse</a:t>
            </a:r>
            <a:r>
              <a:rPr lang="en-US" sz="2000" dirty="0">
                <a:latin typeface="Times New Roman" pitchFamily="18" charset="0"/>
                <a:cs typeface="Times New Roman" pitchFamily="18" charset="0"/>
              </a:rPr>
              <a:t> how well </a:t>
            </a:r>
            <a:r>
              <a:rPr lang="en-US" sz="2000" dirty="0" smtClean="0">
                <a:latin typeface="Times New Roman" pitchFamily="18" charset="0"/>
                <a:cs typeface="Times New Roman" pitchFamily="18" charset="0"/>
              </a:rPr>
              <a:t>the targeting </a:t>
            </a:r>
            <a:r>
              <a:rPr lang="en-US" sz="2000" dirty="0">
                <a:latin typeface="Times New Roman" pitchFamily="18" charset="0"/>
                <a:cs typeface="Times New Roman" pitchFamily="18" charset="0"/>
              </a:rPr>
              <a:t>is working</a:t>
            </a:r>
            <a:r>
              <a:rPr lang="en-US" sz="2000" dirty="0" smtClean="0">
                <a:latin typeface="Times New Roman" pitchFamily="18" charset="0"/>
                <a:cs typeface="Times New Roman" pitchFamily="18" charset="0"/>
              </a:rPr>
              <a:t>. Targeting </a:t>
            </a:r>
            <a:r>
              <a:rPr lang="en-US" sz="2000" dirty="0">
                <a:latin typeface="Times New Roman" pitchFamily="18" charset="0"/>
                <a:cs typeface="Times New Roman" pitchFamily="18" charset="0"/>
              </a:rPr>
              <a:t>is a cross-cutting objective which is involved in all stages and all aspects of </a:t>
            </a:r>
            <a:r>
              <a:rPr lang="en-US" sz="2000" dirty="0" smtClean="0">
                <a:latin typeface="Times New Roman" pitchFamily="18" charset="0"/>
                <a:cs typeface="Times New Roman" pitchFamily="18" charset="0"/>
              </a:rPr>
              <a:t>an emergency </a:t>
            </a:r>
            <a:r>
              <a:rPr lang="en-US" sz="2000" dirty="0">
                <a:latin typeface="Times New Roman" pitchFamily="18" charset="0"/>
                <a:cs typeface="Times New Roman" pitchFamily="18" charset="0"/>
              </a:rPr>
              <a:t>operation</a:t>
            </a:r>
            <a:r>
              <a:rPr lang="en-US" sz="2000" dirty="0" smtClean="0">
                <a:latin typeface="Times New Roman" pitchFamily="18" charset="0"/>
                <a:cs typeface="Times New Roman" pitchFamily="18" charset="0"/>
              </a:rPr>
              <a:t>. Questions </a:t>
            </a:r>
            <a:r>
              <a:rPr lang="en-US" sz="2000" dirty="0">
                <a:latin typeface="Times New Roman" pitchFamily="18" charset="0"/>
                <a:cs typeface="Times New Roman" pitchFamily="18" charset="0"/>
              </a:rPr>
              <a:t>about targeting can therefore be integrated into a wide range of survey types</a:t>
            </a:r>
            <a:r>
              <a:rPr lang="en-US" sz="2000" dirty="0" smtClean="0">
                <a:latin typeface="Times New Roman" pitchFamily="18" charset="0"/>
                <a:cs typeface="Times New Roman" pitchFamily="18" charset="0"/>
              </a:rPr>
              <a:t>. Quantitative </a:t>
            </a:r>
            <a:r>
              <a:rPr lang="en-US" sz="2000" dirty="0">
                <a:latin typeface="Times New Roman" pitchFamily="18" charset="0"/>
                <a:cs typeface="Times New Roman" pitchFamily="18" charset="0"/>
              </a:rPr>
              <a:t>and qualitative, formal and informal methods can all be used</a:t>
            </a:r>
            <a:r>
              <a:rPr lang="en-US" sz="2000" dirty="0" smtClean="0">
                <a:latin typeface="Times New Roman" pitchFamily="18" charset="0"/>
                <a:cs typeface="Times New Roman" pitchFamily="18" charset="0"/>
              </a:rPr>
              <a:t>. Ideally </a:t>
            </a:r>
            <a:r>
              <a:rPr lang="en-US" sz="2000" dirty="0">
                <a:latin typeface="Times New Roman" pitchFamily="18" charset="0"/>
                <a:cs typeface="Times New Roman" pitchFamily="18" charset="0"/>
              </a:rPr>
              <a:t>you should provide quantitative estimates of your selected core targeting indicators</a:t>
            </a:r>
            <a:r>
              <a:rPr lang="en-US" sz="2000" dirty="0" smtClean="0">
                <a:latin typeface="Times New Roman" pitchFamily="18" charset="0"/>
                <a:cs typeface="Times New Roman" pitchFamily="18" charset="0"/>
              </a:rPr>
              <a:t>, contextualized </a:t>
            </a:r>
            <a:r>
              <a:rPr lang="en-US" sz="2000" dirty="0">
                <a:latin typeface="Times New Roman" pitchFamily="18" charset="0"/>
                <a:cs typeface="Times New Roman" pitchFamily="18" charset="0"/>
              </a:rPr>
              <a:t>by a qualitative assessment</a:t>
            </a:r>
            <a:r>
              <a:rPr lang="en-US" sz="2000" dirty="0" smtClean="0">
                <a:latin typeface="Times New Roman" pitchFamily="18" charset="0"/>
                <a:cs typeface="Times New Roman" pitchFamily="18" charset="0"/>
              </a:rPr>
              <a:t>. However</a:t>
            </a:r>
            <a:r>
              <a:rPr lang="en-US" sz="2000" dirty="0">
                <a:latin typeface="Times New Roman" pitchFamily="18" charset="0"/>
                <a:cs typeface="Times New Roman" pitchFamily="18" charset="0"/>
              </a:rPr>
              <a:t>, if this is not possible (due to the various problems of access, time, resources </a:t>
            </a:r>
            <a:r>
              <a:rPr lang="en-US" sz="2000" dirty="0" smtClean="0">
                <a:latin typeface="Times New Roman" pitchFamily="18" charset="0"/>
                <a:cs typeface="Times New Roman" pitchFamily="18" charset="0"/>
              </a:rPr>
              <a:t>or staff </a:t>
            </a:r>
            <a:r>
              <a:rPr lang="en-US" sz="2000" dirty="0">
                <a:latin typeface="Times New Roman" pitchFamily="18" charset="0"/>
                <a:cs typeface="Times New Roman" pitchFamily="18" charset="0"/>
              </a:rPr>
              <a:t>capacity, which are common in emergency situations), do what’s possible with </a:t>
            </a:r>
            <a:r>
              <a:rPr lang="en-US" sz="2000" dirty="0" smtClean="0">
                <a:latin typeface="Times New Roman" pitchFamily="18" charset="0"/>
                <a:cs typeface="Times New Roman" pitchFamily="18" charset="0"/>
              </a:rPr>
              <a:t>the resources </a:t>
            </a:r>
            <a:r>
              <a:rPr lang="en-US" sz="2000" dirty="0">
                <a:latin typeface="Times New Roman" pitchFamily="18" charset="0"/>
                <a:cs typeface="Times New Roman" pitchFamily="18" charset="0"/>
              </a:rPr>
              <a:t>you have, using the analytical framework provided in this course</a:t>
            </a:r>
            <a:r>
              <a:rPr lang="en-US" sz="2000" dirty="0" smtClean="0">
                <a:latin typeface="Times New Roman" pitchFamily="18" charset="0"/>
                <a:cs typeface="Times New Roman" pitchFamily="18" charset="0"/>
              </a:rPr>
              <a:t>. </a:t>
            </a:r>
          </a:p>
          <a:p>
            <a:pPr marL="0" indent="0" algn="just">
              <a:buNone/>
            </a:pPr>
            <a:r>
              <a:rPr lang="en-US" sz="2000" dirty="0" smtClean="0">
                <a:latin typeface="Times New Roman" pitchFamily="18" charset="0"/>
                <a:cs typeface="Times New Roman" pitchFamily="18" charset="0"/>
              </a:rPr>
              <a:t>Some </a:t>
            </a:r>
            <a:r>
              <a:rPr lang="en-US" sz="2000" dirty="0">
                <a:latin typeface="Times New Roman" pitchFamily="18" charset="0"/>
                <a:cs typeface="Times New Roman" pitchFamily="18" charset="0"/>
              </a:rPr>
              <a:t>feedback information about who’s getting what – the bottom-line question </a:t>
            </a:r>
            <a:r>
              <a:rPr lang="en-US" sz="2000" dirty="0" err="1" smtClean="0">
                <a:latin typeface="Times New Roman" pitchFamily="18" charset="0"/>
                <a:cs typeface="Times New Roman" pitchFamily="18" charset="0"/>
              </a:rPr>
              <a:t>intargeting</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 can be gained in almost any situation</a:t>
            </a:r>
            <a:r>
              <a:rPr lang="en-US" sz="2000" dirty="0" smtClean="0">
                <a:latin typeface="Times New Roman" pitchFamily="18" charset="0"/>
                <a:cs typeface="Times New Roman" pitchFamily="18" charset="0"/>
              </a:rPr>
              <a:t>. Sometimes </a:t>
            </a:r>
            <a:r>
              <a:rPr lang="en-US" sz="2000" dirty="0">
                <a:latin typeface="Times New Roman" pitchFamily="18" charset="0"/>
                <a:cs typeface="Times New Roman" pitchFamily="18" charset="0"/>
              </a:rPr>
              <a:t>a rapid qualitative investigation can provide enough information for action</a:t>
            </a:r>
            <a:r>
              <a:rPr lang="en-US" sz="2000" dirty="0" smtClean="0">
                <a:latin typeface="Times New Roman" pitchFamily="18" charset="0"/>
                <a:cs typeface="Times New Roman" pitchFamily="18" charset="0"/>
              </a:rPr>
              <a:t>, even </a:t>
            </a:r>
            <a:r>
              <a:rPr lang="en-US" sz="2000" dirty="0">
                <a:latin typeface="Times New Roman" pitchFamily="18" charset="0"/>
                <a:cs typeface="Times New Roman" pitchFamily="18" charset="0"/>
              </a:rPr>
              <a:t>if the findings cannot be expressed in exact percentages</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73386953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marL="0" indent="0">
              <a:buNone/>
            </a:pPr>
            <a:r>
              <a:rPr lang="en-US" sz="2400" dirty="0">
                <a:latin typeface="Times New Roman" pitchFamily="18" charset="0"/>
                <a:cs typeface="Times New Roman" pitchFamily="18" charset="0"/>
              </a:rPr>
              <a:t>When drawing up a monitoring report on the targeting of an emergency food </a:t>
            </a:r>
            <a:r>
              <a:rPr lang="en-US" sz="2400" dirty="0" smtClean="0">
                <a:latin typeface="Times New Roman" pitchFamily="18" charset="0"/>
                <a:cs typeface="Times New Roman" pitchFamily="18" charset="0"/>
              </a:rPr>
              <a:t>security  </a:t>
            </a:r>
            <a:r>
              <a:rPr lang="en-US" sz="2400" dirty="0" err="1" smtClean="0">
                <a:latin typeface="Times New Roman" pitchFamily="18" charset="0"/>
                <a:cs typeface="Times New Roman" pitchFamily="18" charset="0"/>
              </a:rPr>
              <a:t>programme</a:t>
            </a:r>
            <a:r>
              <a:rPr lang="en-US" sz="2400" dirty="0">
                <a:latin typeface="Times New Roman" pitchFamily="18" charset="0"/>
                <a:cs typeface="Times New Roman" pitchFamily="18" charset="0"/>
              </a:rPr>
              <a:t>, the sequence of steps to be taken should be the following</a:t>
            </a:r>
            <a:r>
              <a:rPr lang="en-US" sz="2400" dirty="0" smtClean="0">
                <a:latin typeface="Times New Roman" pitchFamily="18" charset="0"/>
                <a:cs typeface="Times New Roman" pitchFamily="18" charset="0"/>
              </a:rPr>
              <a:t>:</a:t>
            </a:r>
          </a:p>
          <a:p>
            <a:pPr marL="0" indent="0">
              <a:buNone/>
            </a:pPr>
            <a:r>
              <a:rPr lang="en-US" sz="2400" b="1" i="1" dirty="0">
                <a:latin typeface="Times New Roman" pitchFamily="18" charset="0"/>
                <a:cs typeface="Times New Roman" pitchFamily="18" charset="0"/>
              </a:rPr>
              <a:t>1. Define the key questions to be answered and the quantitative indicators to </a:t>
            </a:r>
            <a:r>
              <a:rPr lang="en-US" sz="2400" b="1" i="1" dirty="0" smtClean="0">
                <a:latin typeface="Times New Roman" pitchFamily="18" charset="0"/>
                <a:cs typeface="Times New Roman" pitchFamily="18" charset="0"/>
              </a:rPr>
              <a:t>be calculated </a:t>
            </a:r>
            <a:r>
              <a:rPr lang="en-US" sz="2400" b="1" i="1" dirty="0">
                <a:latin typeface="Times New Roman" pitchFamily="18" charset="0"/>
                <a:cs typeface="Times New Roman" pitchFamily="18" charset="0"/>
              </a:rPr>
              <a:t>(if any)</a:t>
            </a:r>
          </a:p>
          <a:p>
            <a:pPr marL="0" indent="0">
              <a:buNone/>
            </a:pPr>
            <a:r>
              <a:rPr lang="en-US" sz="2400" b="1" i="1" dirty="0">
                <a:latin typeface="Times New Roman" pitchFamily="18" charset="0"/>
                <a:cs typeface="Times New Roman" pitchFamily="18" charset="0"/>
              </a:rPr>
              <a:t>2. Review existing information – can it be </a:t>
            </a:r>
            <a:r>
              <a:rPr lang="en-US" sz="2400" b="1" i="1" dirty="0" err="1">
                <a:latin typeface="Times New Roman" pitchFamily="18" charset="0"/>
                <a:cs typeface="Times New Roman" pitchFamily="18" charset="0"/>
              </a:rPr>
              <a:t>analysed</a:t>
            </a:r>
            <a:r>
              <a:rPr lang="en-US" sz="2400" b="1" i="1" dirty="0">
                <a:latin typeface="Times New Roman" pitchFamily="18" charset="0"/>
                <a:cs typeface="Times New Roman" pitchFamily="18" charset="0"/>
              </a:rPr>
              <a:t> to answer some of the </a:t>
            </a:r>
            <a:r>
              <a:rPr lang="en-US" sz="2400" b="1" i="1" dirty="0" smtClean="0">
                <a:latin typeface="Times New Roman" pitchFamily="18" charset="0"/>
                <a:cs typeface="Times New Roman" pitchFamily="18" charset="0"/>
              </a:rPr>
              <a:t>targeting questions</a:t>
            </a:r>
            <a:r>
              <a:rPr lang="en-US" sz="2400" b="1" i="1" dirty="0">
                <a:latin typeface="Times New Roman" pitchFamily="18" charset="0"/>
                <a:cs typeface="Times New Roman" pitchFamily="18" charset="0"/>
              </a:rPr>
              <a:t>?</a:t>
            </a:r>
          </a:p>
          <a:p>
            <a:pPr marL="0" indent="0">
              <a:buNone/>
            </a:pPr>
            <a:r>
              <a:rPr lang="en-US" sz="2400" b="1" i="1" dirty="0">
                <a:latin typeface="Times New Roman" pitchFamily="18" charset="0"/>
                <a:cs typeface="Times New Roman" pitchFamily="18" charset="0"/>
              </a:rPr>
              <a:t>3. Design your data collection instruments (questionnaire section, checklist </a:t>
            </a:r>
            <a:r>
              <a:rPr lang="en-US" sz="2400" b="1" i="1" dirty="0" smtClean="0">
                <a:latin typeface="Times New Roman" pitchFamily="18" charset="0"/>
                <a:cs typeface="Times New Roman" pitchFamily="18" charset="0"/>
              </a:rPr>
              <a:t>for qualitative </a:t>
            </a:r>
            <a:r>
              <a:rPr lang="en-US" sz="2400" b="1" i="1" dirty="0">
                <a:latin typeface="Times New Roman" pitchFamily="18" charset="0"/>
                <a:cs typeface="Times New Roman" pitchFamily="18" charset="0"/>
              </a:rPr>
              <a:t>discussions, etc.)</a:t>
            </a:r>
          </a:p>
          <a:p>
            <a:pPr marL="0" indent="0">
              <a:buNone/>
            </a:pPr>
            <a:r>
              <a:rPr lang="en-US" sz="2400" b="1" i="1" dirty="0">
                <a:latin typeface="Times New Roman" pitchFamily="18" charset="0"/>
                <a:cs typeface="Times New Roman" pitchFamily="18" charset="0"/>
              </a:rPr>
              <a:t>4. Collect data through fieldwork (stand-alone, or ‘bundled’ with other monitoring)</a:t>
            </a:r>
          </a:p>
          <a:p>
            <a:pPr marL="0" indent="0">
              <a:buNone/>
            </a:pPr>
            <a:r>
              <a:rPr lang="en-US" sz="2400" b="1" i="1" dirty="0">
                <a:latin typeface="Times New Roman" pitchFamily="18" charset="0"/>
                <a:cs typeface="Times New Roman" pitchFamily="18" charset="0"/>
              </a:rPr>
              <a:t>5. Process and </a:t>
            </a:r>
            <a:r>
              <a:rPr lang="en-US" sz="2400" b="1" i="1" dirty="0" err="1">
                <a:latin typeface="Times New Roman" pitchFamily="18" charset="0"/>
                <a:cs typeface="Times New Roman" pitchFamily="18" charset="0"/>
              </a:rPr>
              <a:t>analyse</a:t>
            </a:r>
            <a:r>
              <a:rPr lang="en-US" sz="2400" b="1" i="1" dirty="0">
                <a:latin typeface="Times New Roman" pitchFamily="18" charset="0"/>
                <a:cs typeface="Times New Roman" pitchFamily="18" charset="0"/>
              </a:rPr>
              <a:t> the data</a:t>
            </a:r>
          </a:p>
          <a:p>
            <a:pPr marL="0" indent="0">
              <a:buNone/>
            </a:pPr>
            <a:r>
              <a:rPr lang="en-US" sz="2400" b="1" i="1" dirty="0">
                <a:latin typeface="Times New Roman" pitchFamily="18" charset="0"/>
                <a:cs typeface="Times New Roman" pitchFamily="18" charset="0"/>
              </a:rPr>
              <a:t>6. Interpret the findings – what does it all mean?</a:t>
            </a:r>
          </a:p>
          <a:p>
            <a:pPr marL="0" indent="0">
              <a:buNone/>
            </a:pPr>
            <a:r>
              <a:rPr lang="en-US" sz="2400" b="1" i="1" dirty="0">
                <a:latin typeface="Times New Roman" pitchFamily="18" charset="0"/>
                <a:cs typeface="Times New Roman" pitchFamily="18" charset="0"/>
              </a:rPr>
              <a:t>7. Recommend any necessary changes or improvements in the targeting</a:t>
            </a:r>
          </a:p>
          <a:p>
            <a:endParaRPr lang="en-US" dirty="0"/>
          </a:p>
        </p:txBody>
      </p:sp>
    </p:spTree>
    <p:extLst>
      <p:ext uri="{BB962C8B-B14F-4D97-AF65-F5344CB8AC3E}">
        <p14:creationId xmlns:p14="http://schemas.microsoft.com/office/powerpoint/2010/main" val="299444470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70000" lnSpcReduction="20000"/>
          </a:bodyPr>
          <a:lstStyle/>
          <a:p>
            <a:pPr marL="0" indent="0" algn="just">
              <a:buNone/>
            </a:pPr>
            <a:r>
              <a:rPr lang="en-US" b="1" dirty="0">
                <a:latin typeface="Times New Roman" pitchFamily="18" charset="0"/>
                <a:cs typeface="Times New Roman" pitchFamily="18" charset="0"/>
              </a:rPr>
              <a:t>Summary</a:t>
            </a:r>
          </a:p>
          <a:p>
            <a:pPr marL="0" indent="0" algn="just">
              <a:buNone/>
            </a:pPr>
            <a:r>
              <a:rPr lang="en-US" dirty="0">
                <a:latin typeface="Times New Roman" pitchFamily="18" charset="0"/>
                <a:cs typeface="Times New Roman" pitchFamily="18" charset="0"/>
              </a:rPr>
              <a:t>In emergencies, the ethical and humanitarian reasons for targeting are paramount</a:t>
            </a:r>
            <a:r>
              <a:rPr lang="en-US" dirty="0" smtClean="0">
                <a:latin typeface="Times New Roman" pitchFamily="18" charset="0"/>
                <a:cs typeface="Times New Roman" pitchFamily="18" charset="0"/>
              </a:rPr>
              <a:t>. Priority </a:t>
            </a:r>
            <a:r>
              <a:rPr lang="en-US" dirty="0">
                <a:latin typeface="Times New Roman" pitchFamily="18" charset="0"/>
                <a:cs typeface="Times New Roman" pitchFamily="18" charset="0"/>
              </a:rPr>
              <a:t>is usually given to reaching as many as possible of the target group – that is</a:t>
            </a:r>
            <a:r>
              <a:rPr lang="en-US" dirty="0" smtClean="0">
                <a:latin typeface="Times New Roman" pitchFamily="18" charset="0"/>
                <a:cs typeface="Times New Roman" pitchFamily="18" charset="0"/>
              </a:rPr>
              <a:t>, maximizing </a:t>
            </a:r>
            <a:r>
              <a:rPr lang="en-US" dirty="0">
                <a:latin typeface="Times New Roman" pitchFamily="18" charset="0"/>
                <a:cs typeface="Times New Roman" pitchFamily="18" charset="0"/>
              </a:rPr>
              <a:t>coverage (or, to put it another way, minimizing exclusion errors). In order to achieve this, it is often necessary to accept some degree of inclusion error.</a:t>
            </a:r>
          </a:p>
          <a:p>
            <a:pPr marL="0" indent="0" algn="just">
              <a:buNone/>
            </a:pPr>
            <a:r>
              <a:rPr lang="en-US" dirty="0">
                <a:latin typeface="Times New Roman" pitchFamily="18" charset="0"/>
                <a:cs typeface="Times New Roman" pitchFamily="18" charset="0"/>
              </a:rPr>
              <a:t>Targeting options are affected by the nature of the emergency, the timing of </a:t>
            </a:r>
            <a:r>
              <a:rPr lang="en-US" dirty="0" smtClean="0">
                <a:latin typeface="Times New Roman" pitchFamily="18" charset="0"/>
                <a:cs typeface="Times New Roman" pitchFamily="18" charset="0"/>
              </a:rPr>
              <a:t>the intervention</a:t>
            </a:r>
            <a:r>
              <a:rPr lang="en-US" dirty="0">
                <a:latin typeface="Times New Roman" pitchFamily="18" charset="0"/>
                <a:cs typeface="Times New Roman" pitchFamily="18" charset="0"/>
              </a:rPr>
              <a:t>, security and logistical access, and the resources available.</a:t>
            </a:r>
          </a:p>
          <a:p>
            <a:pPr marL="0" indent="0" algn="just">
              <a:buNone/>
            </a:pPr>
            <a:r>
              <a:rPr lang="en-US" dirty="0">
                <a:latin typeface="Times New Roman" pitchFamily="18" charset="0"/>
                <a:cs typeface="Times New Roman" pitchFamily="18" charset="0"/>
              </a:rPr>
              <a:t>The definition of target groups should always be based on a local analysis of </a:t>
            </a:r>
            <a:r>
              <a:rPr lang="en-US" dirty="0" smtClean="0">
                <a:latin typeface="Times New Roman" pitchFamily="18" charset="0"/>
                <a:cs typeface="Times New Roman" pitchFamily="18" charset="0"/>
              </a:rPr>
              <a:t>the emergency </a:t>
            </a:r>
            <a:r>
              <a:rPr lang="en-US" dirty="0">
                <a:latin typeface="Times New Roman" pitchFamily="18" charset="0"/>
                <a:cs typeface="Times New Roman" pitchFamily="18" charset="0"/>
              </a:rPr>
              <a:t>and its context</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choice of response options is also closely connected with targeting decisions</a:t>
            </a:r>
            <a:r>
              <a:rPr lang="en-US" dirty="0" smtClean="0">
                <a:latin typeface="Times New Roman" pitchFamily="18" charset="0"/>
                <a:cs typeface="Times New Roman" pitchFamily="18" charset="0"/>
              </a:rPr>
              <a:t>. Different </a:t>
            </a:r>
            <a:r>
              <a:rPr lang="en-US" dirty="0">
                <a:latin typeface="Times New Roman" pitchFamily="18" charset="0"/>
                <a:cs typeface="Times New Roman" pitchFamily="18" charset="0"/>
              </a:rPr>
              <a:t>types of interventions have inherent targeting effects or limitations, and are more likely to reach some groups than others.</a:t>
            </a:r>
          </a:p>
          <a:p>
            <a:pPr marL="0" indent="0" algn="just">
              <a:buNone/>
            </a:pPr>
            <a:r>
              <a:rPr lang="en-US" dirty="0">
                <a:latin typeface="Times New Roman" pitchFamily="18" charset="0"/>
                <a:cs typeface="Times New Roman" pitchFamily="18" charset="0"/>
              </a:rPr>
              <a:t>Flexibility and feedback are essential, because emergency situations are </a:t>
            </a:r>
            <a:r>
              <a:rPr lang="en-US" dirty="0" smtClean="0">
                <a:latin typeface="Times New Roman" pitchFamily="18" charset="0"/>
                <a:cs typeface="Times New Roman" pitchFamily="18" charset="0"/>
              </a:rPr>
              <a:t>constantly changing</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Monitoring and evaluation of targeting in emergencies can be challenging, but it can and should be incorporated into all emergency </a:t>
            </a:r>
            <a:r>
              <a:rPr lang="en-US" dirty="0" err="1">
                <a:latin typeface="Times New Roman" pitchFamily="18" charset="0"/>
                <a:cs typeface="Times New Roman" pitchFamily="18" charset="0"/>
              </a:rPr>
              <a:t>programmes</a:t>
            </a:r>
            <a:r>
              <a:rPr lang="en-US"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11890118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25000" lnSpcReduction="20000"/>
          </a:bodyPr>
          <a:lstStyle/>
          <a:p>
            <a:pPr marL="0" indent="0">
              <a:buNone/>
            </a:pPr>
            <a:r>
              <a:rPr lang="en-US" sz="3700" dirty="0">
                <a:latin typeface="Times New Roman" pitchFamily="18" charset="0"/>
                <a:cs typeface="Times New Roman" pitchFamily="18" charset="0"/>
              </a:rPr>
              <a:t>If you want to know more</a:t>
            </a:r>
            <a:r>
              <a:rPr lang="en-US" sz="3700" dirty="0" smtClean="0">
                <a:latin typeface="Times New Roman" pitchFamily="18" charset="0"/>
                <a:cs typeface="Times New Roman" pitchFamily="18" charset="0"/>
              </a:rPr>
              <a:t>...</a:t>
            </a:r>
          </a:p>
          <a:p>
            <a:pPr marL="0" indent="0">
              <a:buNone/>
            </a:pPr>
            <a:r>
              <a:rPr lang="en-US" sz="3700" b="1" dirty="0">
                <a:latin typeface="Times New Roman" pitchFamily="18" charset="0"/>
                <a:cs typeface="Times New Roman" pitchFamily="18" charset="0"/>
              </a:rPr>
              <a:t>Online resources</a:t>
            </a:r>
          </a:p>
          <a:p>
            <a:pPr marL="0" indent="0">
              <a:buNone/>
            </a:pPr>
            <a:r>
              <a:rPr lang="en-US" sz="3700" dirty="0" err="1">
                <a:latin typeface="Times New Roman" pitchFamily="18" charset="0"/>
                <a:cs typeface="Times New Roman" pitchFamily="18" charset="0"/>
              </a:rPr>
              <a:t>Jaspars</a:t>
            </a:r>
            <a:r>
              <a:rPr lang="en-US" sz="3700" dirty="0">
                <a:latin typeface="Times New Roman" pitchFamily="18" charset="0"/>
                <a:cs typeface="Times New Roman" pitchFamily="18" charset="0"/>
              </a:rPr>
              <a:t>, S. (2006). From food crisis to fair trade: Livelihoods analysis, protection </a:t>
            </a:r>
            <a:r>
              <a:rPr lang="en-US" sz="3700" dirty="0" smtClean="0">
                <a:latin typeface="Times New Roman" pitchFamily="18" charset="0"/>
                <a:cs typeface="Times New Roman" pitchFamily="18" charset="0"/>
              </a:rPr>
              <a:t>and support </a:t>
            </a:r>
            <a:r>
              <a:rPr lang="en-US" sz="3700" dirty="0">
                <a:latin typeface="Times New Roman" pitchFamily="18" charset="0"/>
                <a:cs typeface="Times New Roman" pitchFamily="18" charset="0"/>
              </a:rPr>
              <a:t>in emergencies. Special Supplement No.3, ENN.</a:t>
            </a:r>
          </a:p>
          <a:p>
            <a:pPr marL="0" indent="0">
              <a:buNone/>
            </a:pPr>
            <a:r>
              <a:rPr lang="en-US" sz="3700" dirty="0">
                <a:latin typeface="Times New Roman" pitchFamily="18" charset="0"/>
                <a:cs typeface="Times New Roman" pitchFamily="18" charset="0"/>
              </a:rPr>
              <a:t>http://www.ennonline.net/fex/27/supplement27.pdf</a:t>
            </a:r>
          </a:p>
          <a:p>
            <a:pPr marL="0" indent="0">
              <a:buNone/>
            </a:pPr>
            <a:endParaRPr lang="en-US" sz="3700" dirty="0" smtClean="0">
              <a:latin typeface="Times New Roman" pitchFamily="18" charset="0"/>
              <a:cs typeface="Times New Roman" pitchFamily="18" charset="0"/>
            </a:endParaRPr>
          </a:p>
          <a:p>
            <a:pPr marL="0" indent="0">
              <a:buNone/>
            </a:pPr>
            <a:r>
              <a:rPr lang="en-US" sz="3700" dirty="0" err="1" smtClean="0">
                <a:latin typeface="Times New Roman" pitchFamily="18" charset="0"/>
                <a:cs typeface="Times New Roman" pitchFamily="18" charset="0"/>
              </a:rPr>
              <a:t>Jaspars</a:t>
            </a:r>
            <a:r>
              <a:rPr lang="en-US" sz="3700" dirty="0">
                <a:latin typeface="Times New Roman" pitchFamily="18" charset="0"/>
                <a:cs typeface="Times New Roman" pitchFamily="18" charset="0"/>
              </a:rPr>
              <a:t>, S. (2000). Solidarity and soup kitchens: a review of principles and practice </a:t>
            </a:r>
            <a:r>
              <a:rPr lang="en-US" sz="3700" dirty="0" smtClean="0">
                <a:latin typeface="Times New Roman" pitchFamily="18" charset="0"/>
                <a:cs typeface="Times New Roman" pitchFamily="18" charset="0"/>
              </a:rPr>
              <a:t>for food </a:t>
            </a:r>
            <a:r>
              <a:rPr lang="en-US" sz="3700" dirty="0">
                <a:latin typeface="Times New Roman" pitchFamily="18" charset="0"/>
                <a:cs typeface="Times New Roman" pitchFamily="18" charset="0"/>
              </a:rPr>
              <a:t>distribution in conflict. HPG Report 7. London, ODI.</a:t>
            </a:r>
          </a:p>
          <a:p>
            <a:pPr marL="0" indent="0">
              <a:buNone/>
            </a:pPr>
            <a:r>
              <a:rPr lang="en-US" sz="3700" dirty="0">
                <a:latin typeface="Times New Roman" pitchFamily="18" charset="0"/>
                <a:cs typeface="Times New Roman" pitchFamily="18" charset="0"/>
              </a:rPr>
              <a:t>http://www.odi.org.uk/hpg/papers/hpgreport7.pdf</a:t>
            </a:r>
          </a:p>
          <a:p>
            <a:pPr marL="0" indent="0">
              <a:buNone/>
            </a:pPr>
            <a:endParaRPr lang="en-US" sz="3700" dirty="0" smtClean="0">
              <a:latin typeface="Times New Roman" pitchFamily="18" charset="0"/>
              <a:cs typeface="Times New Roman" pitchFamily="18" charset="0"/>
            </a:endParaRPr>
          </a:p>
          <a:p>
            <a:pPr marL="0" indent="0">
              <a:buNone/>
            </a:pPr>
            <a:r>
              <a:rPr lang="en-US" sz="3700" dirty="0" smtClean="0">
                <a:latin typeface="Times New Roman" pitchFamily="18" charset="0"/>
                <a:cs typeface="Times New Roman" pitchFamily="18" charset="0"/>
              </a:rPr>
              <a:t>Taylor</a:t>
            </a:r>
            <a:r>
              <a:rPr lang="en-US" sz="3700" dirty="0">
                <a:latin typeface="Times New Roman" pitchFamily="18" charset="0"/>
                <a:cs typeface="Times New Roman" pitchFamily="18" charset="0"/>
              </a:rPr>
              <a:t>, A. and J. Seaman (2004). Targeting Food Aid in Emergencies. ENN </a:t>
            </a:r>
            <a:r>
              <a:rPr lang="en-US" sz="3700" dirty="0" smtClean="0">
                <a:latin typeface="Times New Roman" pitchFamily="18" charset="0"/>
                <a:cs typeface="Times New Roman" pitchFamily="18" charset="0"/>
              </a:rPr>
              <a:t>Special Supplement </a:t>
            </a:r>
            <a:r>
              <a:rPr lang="en-US" sz="3700" dirty="0">
                <a:latin typeface="Times New Roman" pitchFamily="18" charset="0"/>
                <a:cs typeface="Times New Roman" pitchFamily="18" charset="0"/>
              </a:rPr>
              <a:t>1. Oxford, Emergency Nutrition Network.</a:t>
            </a:r>
          </a:p>
          <a:p>
            <a:pPr marL="0" indent="0">
              <a:buNone/>
            </a:pPr>
            <a:r>
              <a:rPr lang="en-US" sz="3700" dirty="0">
                <a:latin typeface="Times New Roman" pitchFamily="18" charset="0"/>
                <a:cs typeface="Times New Roman" pitchFamily="18" charset="0"/>
              </a:rPr>
              <a:t>http://www.ennonline.net/fex/22/supplement22.pdf</a:t>
            </a:r>
          </a:p>
          <a:p>
            <a:pPr marL="0" indent="0">
              <a:buNone/>
            </a:pPr>
            <a:endParaRPr lang="en-US" sz="3700" dirty="0" smtClean="0">
              <a:latin typeface="Times New Roman" pitchFamily="18" charset="0"/>
              <a:cs typeface="Times New Roman" pitchFamily="18" charset="0"/>
            </a:endParaRPr>
          </a:p>
          <a:p>
            <a:pPr marL="0" indent="0">
              <a:buNone/>
            </a:pPr>
            <a:r>
              <a:rPr lang="en-US" sz="3700" dirty="0" smtClean="0">
                <a:latin typeface="Times New Roman" pitchFamily="18" charset="0"/>
                <a:cs typeface="Times New Roman" pitchFamily="18" charset="0"/>
              </a:rPr>
              <a:t>WFP </a:t>
            </a:r>
            <a:r>
              <a:rPr lang="en-US" sz="3700" dirty="0">
                <a:latin typeface="Times New Roman" pitchFamily="18" charset="0"/>
                <a:cs typeface="Times New Roman" pitchFamily="18" charset="0"/>
              </a:rPr>
              <a:t>(2005). Full Report of the Thematic Review of Targeting in WFP Relief </a:t>
            </a:r>
            <a:r>
              <a:rPr lang="en-US" sz="3700" dirty="0" smtClean="0">
                <a:latin typeface="Times New Roman" pitchFamily="18" charset="0"/>
                <a:cs typeface="Times New Roman" pitchFamily="18" charset="0"/>
              </a:rPr>
              <a:t>Operations Ref</a:t>
            </a:r>
            <a:r>
              <a:rPr lang="en-US" sz="3700" dirty="0">
                <a:latin typeface="Times New Roman" pitchFamily="18" charset="0"/>
                <a:cs typeface="Times New Roman" pitchFamily="18" charset="0"/>
              </a:rPr>
              <a:t>. OEDE/2006/1. Rome, WFP Office of Evaluation.</a:t>
            </a:r>
          </a:p>
          <a:p>
            <a:pPr marL="0" indent="0">
              <a:buNone/>
            </a:pPr>
            <a:r>
              <a:rPr lang="en-US" sz="3700" dirty="0">
                <a:latin typeface="Times New Roman" pitchFamily="18" charset="0"/>
                <a:cs typeface="Times New Roman" pitchFamily="18" charset="0"/>
              </a:rPr>
              <a:t>http://www.wfp.org/operations/evaluation/doclist.asp?section=5&amp;sub_section=8&amp;EBDoc=</a:t>
            </a:r>
          </a:p>
          <a:p>
            <a:pPr marL="0" indent="0">
              <a:buNone/>
            </a:pPr>
            <a:r>
              <a:rPr lang="en-US" sz="3700" dirty="0">
                <a:latin typeface="Times New Roman" pitchFamily="18" charset="0"/>
                <a:cs typeface="Times New Roman" pitchFamily="18" charset="0"/>
              </a:rPr>
              <a:t>WFP/EB.1/2006/7-B&amp;Year=2006&amp;ID=WFP086129</a:t>
            </a:r>
          </a:p>
          <a:p>
            <a:pPr marL="0" indent="0">
              <a:buNone/>
            </a:pPr>
            <a:endParaRPr lang="en-US" sz="3700" dirty="0" smtClean="0">
              <a:latin typeface="Times New Roman" pitchFamily="18" charset="0"/>
              <a:cs typeface="Times New Roman" pitchFamily="18" charset="0"/>
            </a:endParaRPr>
          </a:p>
          <a:p>
            <a:pPr marL="0" indent="0">
              <a:buNone/>
            </a:pPr>
            <a:r>
              <a:rPr lang="en-US" sz="3700" dirty="0" smtClean="0">
                <a:latin typeface="Times New Roman" pitchFamily="18" charset="0"/>
                <a:cs typeface="Times New Roman" pitchFamily="18" charset="0"/>
              </a:rPr>
              <a:t>WFP </a:t>
            </a:r>
            <a:r>
              <a:rPr lang="en-US" sz="3700" dirty="0">
                <a:latin typeface="Times New Roman" pitchFamily="18" charset="0"/>
                <a:cs typeface="Times New Roman" pitchFamily="18" charset="0"/>
              </a:rPr>
              <a:t>(2006). Targeting in Emergencies. Policy Issues: document WFP/EB.1/2006/5-A.</a:t>
            </a:r>
          </a:p>
          <a:p>
            <a:pPr marL="0" indent="0">
              <a:buNone/>
            </a:pPr>
            <a:r>
              <a:rPr lang="en-US" sz="3700" dirty="0">
                <a:latin typeface="Times New Roman" pitchFamily="18" charset="0"/>
                <a:cs typeface="Times New Roman" pitchFamily="18" charset="0"/>
                <a:hlinkClick r:id="rId2"/>
              </a:rPr>
              <a:t>http://</a:t>
            </a:r>
            <a:r>
              <a:rPr lang="en-US" sz="3700" dirty="0" smtClean="0">
                <a:latin typeface="Times New Roman" pitchFamily="18" charset="0"/>
                <a:cs typeface="Times New Roman" pitchFamily="18" charset="0"/>
                <a:hlinkClick r:id="rId2"/>
              </a:rPr>
              <a:t>www.wfp.org/eb/docs/2006/wfp083629~2.pdf</a:t>
            </a:r>
            <a:endParaRPr lang="en-US" sz="3700" dirty="0" smtClean="0">
              <a:latin typeface="Times New Roman" pitchFamily="18" charset="0"/>
              <a:cs typeface="Times New Roman" pitchFamily="18" charset="0"/>
            </a:endParaRPr>
          </a:p>
          <a:p>
            <a:pPr marL="0" indent="0">
              <a:buNone/>
            </a:pPr>
            <a:endParaRPr lang="en-US" sz="3700" dirty="0">
              <a:latin typeface="Times New Roman" pitchFamily="18" charset="0"/>
              <a:cs typeface="Times New Roman" pitchFamily="18" charset="0"/>
            </a:endParaRPr>
          </a:p>
          <a:p>
            <a:pPr marL="0" indent="0">
              <a:buNone/>
            </a:pPr>
            <a:r>
              <a:rPr lang="en-US" sz="3700" dirty="0">
                <a:latin typeface="Times New Roman" pitchFamily="18" charset="0"/>
                <a:cs typeface="Times New Roman" pitchFamily="18" charset="0"/>
              </a:rPr>
              <a:t>WFP (2005) Emergency Food Security Assessment (EFSA) Handbook, First Edition</a:t>
            </a:r>
          </a:p>
          <a:p>
            <a:pPr marL="0" indent="0">
              <a:buNone/>
            </a:pPr>
            <a:r>
              <a:rPr lang="en-US" sz="3700" dirty="0">
                <a:latin typeface="Times New Roman" pitchFamily="18" charset="0"/>
                <a:cs typeface="Times New Roman" pitchFamily="18" charset="0"/>
                <a:hlinkClick r:id="rId3"/>
              </a:rPr>
              <a:t>http://</a:t>
            </a:r>
            <a:r>
              <a:rPr lang="en-US" sz="3700" dirty="0" smtClean="0">
                <a:latin typeface="Times New Roman" pitchFamily="18" charset="0"/>
                <a:cs typeface="Times New Roman" pitchFamily="18" charset="0"/>
                <a:hlinkClick r:id="rId3"/>
              </a:rPr>
              <a:t>documents.wfp.org/stellent/groups/public/documents/manual_guide_proced/wfp1426</a:t>
            </a:r>
            <a:r>
              <a:rPr lang="en-US" sz="3700" dirty="0" smtClean="0">
                <a:latin typeface="Times New Roman" pitchFamily="18" charset="0"/>
                <a:cs typeface="Times New Roman" pitchFamily="18" charset="0"/>
              </a:rPr>
              <a:t> 91.pdf </a:t>
            </a:r>
            <a:r>
              <a:rPr lang="en-US" sz="3700" dirty="0">
                <a:latin typeface="Times New Roman" pitchFamily="18" charset="0"/>
                <a:cs typeface="Times New Roman" pitchFamily="18" charset="0"/>
              </a:rPr>
              <a:t>(update due early 2008)</a:t>
            </a:r>
          </a:p>
          <a:p>
            <a:pPr marL="0" indent="0">
              <a:buNone/>
            </a:pPr>
            <a:r>
              <a:rPr lang="en-US" sz="3700" dirty="0" err="1">
                <a:latin typeface="Times New Roman" pitchFamily="18" charset="0"/>
                <a:cs typeface="Times New Roman" pitchFamily="18" charset="0"/>
              </a:rPr>
              <a:t>D.Maxwell</a:t>
            </a:r>
            <a:r>
              <a:rPr lang="en-US" sz="3700" dirty="0">
                <a:latin typeface="Times New Roman" pitchFamily="18" charset="0"/>
                <a:cs typeface="Times New Roman" pitchFamily="18" charset="0"/>
              </a:rPr>
              <a:t> and J. Burns, Targeting in Complex Emergencies: South Sudan Country </a:t>
            </a:r>
            <a:r>
              <a:rPr lang="en-US" sz="3700" dirty="0" smtClean="0">
                <a:latin typeface="Times New Roman" pitchFamily="18" charset="0"/>
                <a:cs typeface="Times New Roman" pitchFamily="18" charset="0"/>
              </a:rPr>
              <a:t>Case Study</a:t>
            </a:r>
            <a:r>
              <a:rPr lang="en-US" sz="3700" dirty="0">
                <a:latin typeface="Times New Roman" pitchFamily="18" charset="0"/>
                <a:cs typeface="Times New Roman" pitchFamily="18" charset="0"/>
              </a:rPr>
              <a:t>, May 2008, </a:t>
            </a:r>
            <a:r>
              <a:rPr lang="en-US" sz="3700" dirty="0">
                <a:latin typeface="Times New Roman" pitchFamily="18" charset="0"/>
                <a:cs typeface="Times New Roman" pitchFamily="18" charset="0"/>
                <a:hlinkClick r:id="rId4"/>
              </a:rPr>
              <a:t>http://fic.tufts.edu/?</a:t>
            </a:r>
            <a:r>
              <a:rPr lang="en-US" sz="3700" dirty="0" smtClean="0">
                <a:latin typeface="Times New Roman" pitchFamily="18" charset="0"/>
                <a:cs typeface="Times New Roman" pitchFamily="18" charset="0"/>
                <a:hlinkClick r:id="rId4"/>
              </a:rPr>
              <a:t>pid=82</a:t>
            </a:r>
            <a:r>
              <a:rPr lang="en-US" sz="3700" dirty="0" smtClean="0">
                <a:latin typeface="Times New Roman" pitchFamily="18" charset="0"/>
                <a:cs typeface="Times New Roman" pitchFamily="18" charset="0"/>
              </a:rPr>
              <a:t> </a:t>
            </a:r>
          </a:p>
          <a:p>
            <a:pPr marL="0" indent="0">
              <a:buNone/>
            </a:pPr>
            <a:r>
              <a:rPr lang="en-US" sz="3700" b="1" dirty="0" smtClean="0">
                <a:latin typeface="Times New Roman" pitchFamily="18" charset="0"/>
                <a:cs typeface="Times New Roman" pitchFamily="18" charset="0"/>
              </a:rPr>
              <a:t>Websites</a:t>
            </a:r>
            <a:endParaRPr lang="en-US" sz="3700" b="1" dirty="0">
              <a:latin typeface="Times New Roman" pitchFamily="18" charset="0"/>
              <a:cs typeface="Times New Roman" pitchFamily="18" charset="0"/>
            </a:endParaRPr>
          </a:p>
          <a:p>
            <a:pPr marL="0" indent="0">
              <a:buNone/>
            </a:pPr>
            <a:r>
              <a:rPr lang="en-US" sz="3700" dirty="0">
                <a:latin typeface="Times New Roman" pitchFamily="18" charset="0"/>
                <a:cs typeface="Times New Roman" pitchFamily="18" charset="0"/>
              </a:rPr>
              <a:t>Emergency Nutrition Network http://www.ennonline.net/</a:t>
            </a:r>
          </a:p>
          <a:p>
            <a:pPr marL="0" indent="0">
              <a:buNone/>
            </a:pPr>
            <a:r>
              <a:rPr lang="en-US" sz="3700" dirty="0">
                <a:latin typeface="Times New Roman" pitchFamily="18" charset="0"/>
                <a:cs typeface="Times New Roman" pitchFamily="18" charset="0"/>
              </a:rPr>
              <a:t>Feinstein International Famine Center (Tufts University) http://fic.tufts.edu/</a:t>
            </a:r>
          </a:p>
          <a:p>
            <a:pPr marL="0" indent="0">
              <a:buNone/>
            </a:pPr>
            <a:endParaRPr lang="en-US" sz="3700" dirty="0" smtClean="0">
              <a:latin typeface="Times New Roman" pitchFamily="18" charset="0"/>
              <a:cs typeface="Times New Roman" pitchFamily="18" charset="0"/>
            </a:endParaRPr>
          </a:p>
          <a:p>
            <a:pPr marL="0" indent="0">
              <a:buNone/>
            </a:pPr>
            <a:r>
              <a:rPr lang="en-US" sz="3700" dirty="0" smtClean="0">
                <a:latin typeface="Times New Roman" pitchFamily="18" charset="0"/>
                <a:cs typeface="Times New Roman" pitchFamily="18" charset="0"/>
              </a:rPr>
              <a:t>ODI </a:t>
            </a:r>
            <a:r>
              <a:rPr lang="en-US" sz="3700" dirty="0">
                <a:latin typeface="Times New Roman" pitchFamily="18" charset="0"/>
                <a:cs typeface="Times New Roman" pitchFamily="18" charset="0"/>
              </a:rPr>
              <a:t>Humanitarian Policy Group; Humanitarian Practice Network; and </a:t>
            </a:r>
            <a:r>
              <a:rPr lang="en-US" sz="3700" dirty="0" smtClean="0">
                <a:latin typeface="Times New Roman" pitchFamily="18" charset="0"/>
                <a:cs typeface="Times New Roman" pitchFamily="18" charset="0"/>
              </a:rPr>
              <a:t>ALNAP,  http</a:t>
            </a:r>
            <a:r>
              <a:rPr lang="en-US" sz="3700" dirty="0">
                <a:latin typeface="Times New Roman" pitchFamily="18" charset="0"/>
                <a:cs typeface="Times New Roman" pitchFamily="18" charset="0"/>
              </a:rPr>
              <a:t>://www.odi.org.uk/hpg/</a:t>
            </a:r>
          </a:p>
          <a:p>
            <a:pPr marL="0" indent="0">
              <a:buNone/>
            </a:pPr>
            <a:r>
              <a:rPr lang="en-US" sz="3700" dirty="0">
                <a:latin typeface="Times New Roman" pitchFamily="18" charset="0"/>
                <a:cs typeface="Times New Roman" pitchFamily="18" charset="0"/>
              </a:rPr>
              <a:t>Sphere Project (Humanitarian Charter and Minimum Standards in Disaster Response</a:t>
            </a:r>
            <a:r>
              <a:rPr lang="en-US" sz="3700" dirty="0" smtClean="0">
                <a:latin typeface="Times New Roman" pitchFamily="18" charset="0"/>
                <a:cs typeface="Times New Roman" pitchFamily="18" charset="0"/>
              </a:rPr>
              <a:t>), http</a:t>
            </a:r>
            <a:r>
              <a:rPr lang="en-US" sz="3700" dirty="0">
                <a:latin typeface="Times New Roman" pitchFamily="18" charset="0"/>
                <a:cs typeface="Times New Roman" pitchFamily="18" charset="0"/>
              </a:rPr>
              <a:t>://www.sphereproject.org</a:t>
            </a:r>
          </a:p>
          <a:p>
            <a:pPr marL="0" indent="0">
              <a:buNone/>
            </a:pPr>
            <a:r>
              <a:rPr lang="en-US" sz="3700" dirty="0">
                <a:latin typeface="Times New Roman" pitchFamily="18" charset="0"/>
                <a:cs typeface="Times New Roman" pitchFamily="18" charset="0"/>
              </a:rPr>
              <a:t>World Food </a:t>
            </a:r>
            <a:r>
              <a:rPr lang="en-US" sz="3700" dirty="0" err="1">
                <a:latin typeface="Times New Roman" pitchFamily="18" charset="0"/>
                <a:cs typeface="Times New Roman" pitchFamily="18" charset="0"/>
              </a:rPr>
              <a:t>Programme</a:t>
            </a:r>
            <a:r>
              <a:rPr lang="en-US" sz="3700" dirty="0">
                <a:latin typeface="Times New Roman" pitchFamily="18" charset="0"/>
                <a:cs typeface="Times New Roman" pitchFamily="18" charset="0"/>
              </a:rPr>
              <a:t> http://www.wfp.org</a:t>
            </a:r>
          </a:p>
          <a:p>
            <a:pPr marL="0" indent="0">
              <a:buNone/>
            </a:pPr>
            <a:r>
              <a:rPr lang="en-US" sz="3700" b="1" dirty="0">
                <a:latin typeface="Times New Roman" pitchFamily="18" charset="0"/>
                <a:cs typeface="Times New Roman" pitchFamily="18" charset="0"/>
              </a:rPr>
              <a:t>Additional reading</a:t>
            </a:r>
          </a:p>
          <a:p>
            <a:pPr marL="0" indent="0">
              <a:buNone/>
            </a:pPr>
            <a:r>
              <a:rPr lang="en-US" sz="3700" dirty="0" err="1">
                <a:latin typeface="Times New Roman" pitchFamily="18" charset="0"/>
                <a:cs typeface="Times New Roman" pitchFamily="18" charset="0"/>
              </a:rPr>
              <a:t>Jaspars</a:t>
            </a:r>
            <a:r>
              <a:rPr lang="en-US" sz="3700" dirty="0">
                <a:latin typeface="Times New Roman" pitchFamily="18" charset="0"/>
                <a:cs typeface="Times New Roman" pitchFamily="18" charset="0"/>
              </a:rPr>
              <a:t>, S. and J. </a:t>
            </a:r>
            <a:r>
              <a:rPr lang="en-US" sz="3700" dirty="0" err="1">
                <a:latin typeface="Times New Roman" pitchFamily="18" charset="0"/>
                <a:cs typeface="Times New Roman" pitchFamily="18" charset="0"/>
              </a:rPr>
              <a:t>Shoham</a:t>
            </a:r>
            <a:r>
              <a:rPr lang="en-US" sz="3700" dirty="0">
                <a:latin typeface="Times New Roman" pitchFamily="18" charset="0"/>
                <a:cs typeface="Times New Roman" pitchFamily="18" charset="0"/>
              </a:rPr>
              <a:t> (1999). "Targeting the vulnerable: a review of the </a:t>
            </a:r>
            <a:r>
              <a:rPr lang="en-US" sz="3700" dirty="0" smtClean="0">
                <a:latin typeface="Times New Roman" pitchFamily="18" charset="0"/>
                <a:cs typeface="Times New Roman" pitchFamily="18" charset="0"/>
              </a:rPr>
              <a:t>necessity </a:t>
            </a:r>
            <a:r>
              <a:rPr lang="en-US" sz="3700" dirty="0">
                <a:latin typeface="Times New Roman" pitchFamily="18" charset="0"/>
                <a:cs typeface="Times New Roman" pitchFamily="18" charset="0"/>
              </a:rPr>
              <a:t>and feasibility of targeting vulnerable households." Disasters 23(4): 359-372.</a:t>
            </a:r>
            <a:endParaRPr lang="en-US" sz="3700" dirty="0" smtClean="0">
              <a:latin typeface="Times New Roman" pitchFamily="18" charset="0"/>
              <a:cs typeface="Times New Roman" pitchFamily="18" charset="0"/>
            </a:endParaRPr>
          </a:p>
          <a:p>
            <a:endParaRPr lang="en-US" sz="3700" dirty="0">
              <a:latin typeface="Times New Roman" pitchFamily="18" charset="0"/>
              <a:cs typeface="Times New Roman" pitchFamily="18" charset="0"/>
            </a:endParaRPr>
          </a:p>
          <a:p>
            <a:pPr marL="0" indent="0">
              <a:buNone/>
            </a:pPr>
            <a:r>
              <a:rPr lang="en-US" sz="3700" dirty="0" smtClean="0">
                <a:latin typeface="Times New Roman" pitchFamily="18" charset="0"/>
                <a:cs typeface="Times New Roman" pitchFamily="18" charset="0"/>
              </a:rPr>
              <a:t>………..Continue with Annex 1 (Humanitarian standards in Targeting) and 2(Response </a:t>
            </a:r>
            <a:r>
              <a:rPr lang="en-US" dirty="0" smtClean="0"/>
              <a:t>Options)</a:t>
            </a:r>
            <a:endParaRPr lang="en-US" dirty="0"/>
          </a:p>
        </p:txBody>
      </p:sp>
    </p:spTree>
    <p:extLst>
      <p:ext uri="{BB962C8B-B14F-4D97-AF65-F5344CB8AC3E}">
        <p14:creationId xmlns:p14="http://schemas.microsoft.com/office/powerpoint/2010/main" val="412388311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pPr algn="l"/>
            <a:r>
              <a:rPr lang="en-US" sz="3600" b="1" dirty="0" smtClean="0"/>
              <a:t>Targeting Lesson 4:  </a:t>
            </a:r>
            <a:br>
              <a:rPr lang="en-US" sz="3600" b="1" dirty="0" smtClean="0"/>
            </a:br>
            <a:r>
              <a:rPr lang="en-US" sz="3600" b="1" dirty="0" smtClean="0"/>
              <a:t>Targeting </a:t>
            </a:r>
            <a:r>
              <a:rPr lang="en-US" sz="3600" b="1" dirty="0"/>
              <a:t>for Longer-Term Food Security</a:t>
            </a:r>
          </a:p>
        </p:txBody>
      </p:sp>
      <p:sp>
        <p:nvSpPr>
          <p:cNvPr id="3" name="Content Placeholder 2"/>
          <p:cNvSpPr>
            <a:spLocks noGrp="1"/>
          </p:cNvSpPr>
          <p:nvPr>
            <p:ph idx="1"/>
          </p:nvPr>
        </p:nvSpPr>
        <p:spPr/>
        <p:txBody>
          <a:bodyPr/>
          <a:lstStyle/>
          <a:p>
            <a:pPr marL="0" indent="0">
              <a:buNone/>
            </a:pPr>
            <a:r>
              <a:rPr lang="en-US" b="1" dirty="0" smtClean="0"/>
              <a:t>Objectives:</a:t>
            </a:r>
            <a:endParaRPr lang="en-US" b="1" dirty="0"/>
          </a:p>
          <a:p>
            <a:pPr marL="0" indent="0" algn="just">
              <a:buNone/>
            </a:pPr>
            <a:r>
              <a:rPr lang="en-US" dirty="0"/>
              <a:t>• </a:t>
            </a:r>
            <a:r>
              <a:rPr lang="en-US" dirty="0" smtClean="0"/>
              <a:t>Understand </a:t>
            </a:r>
            <a:r>
              <a:rPr lang="en-US" dirty="0"/>
              <a:t>the similarities and differences between targeting in emergencies and in development contexts; </a:t>
            </a:r>
            <a:endParaRPr lang="en-US" dirty="0" smtClean="0"/>
          </a:p>
          <a:p>
            <a:pPr marL="0" indent="0" algn="just">
              <a:buNone/>
            </a:pPr>
            <a:endParaRPr lang="en-US" dirty="0"/>
          </a:p>
          <a:p>
            <a:pPr marL="0" indent="0" algn="just">
              <a:buNone/>
            </a:pPr>
            <a:r>
              <a:rPr lang="en-US" dirty="0" smtClean="0"/>
              <a:t>• Apply </a:t>
            </a:r>
            <a:r>
              <a:rPr lang="en-US" dirty="0"/>
              <a:t>basic targeting principles and tools to non-emergency food security </a:t>
            </a:r>
            <a:r>
              <a:rPr lang="en-US" dirty="0" err="1"/>
              <a:t>programmes</a:t>
            </a:r>
            <a:r>
              <a:rPr lang="en-US" dirty="0"/>
              <a:t>.</a:t>
            </a:r>
          </a:p>
        </p:txBody>
      </p:sp>
    </p:spTree>
    <p:extLst>
      <p:ext uri="{BB962C8B-B14F-4D97-AF65-F5344CB8AC3E}">
        <p14:creationId xmlns:p14="http://schemas.microsoft.com/office/powerpoint/2010/main" val="2488389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a:t>Defining target groups</a:t>
            </a:r>
          </a:p>
        </p:txBody>
      </p:sp>
      <p:sp>
        <p:nvSpPr>
          <p:cNvPr id="3" name="Content Placeholder 2"/>
          <p:cNvSpPr>
            <a:spLocks noGrp="1"/>
          </p:cNvSpPr>
          <p:nvPr>
            <p:ph idx="1"/>
          </p:nvPr>
        </p:nvSpPr>
        <p:spPr/>
        <p:txBody>
          <a:bodyPr>
            <a:normAutofit fontScale="32500" lnSpcReduction="20000"/>
          </a:bodyPr>
          <a:lstStyle/>
          <a:p>
            <a:pPr marL="0" indent="0" algn="just">
              <a:buNone/>
            </a:pPr>
            <a:r>
              <a:rPr lang="en-US" sz="4900" dirty="0"/>
              <a:t>Who is a particular food security </a:t>
            </a:r>
            <a:r>
              <a:rPr lang="en-US" sz="4900" dirty="0" err="1"/>
              <a:t>programme</a:t>
            </a:r>
            <a:r>
              <a:rPr lang="en-US" sz="4900" dirty="0"/>
              <a:t> intended to help? Where should the benefits be directed (to which places, and which people) in order to achieve the </a:t>
            </a:r>
            <a:r>
              <a:rPr lang="en-US" sz="4900" dirty="0" err="1"/>
              <a:t>programme’s</a:t>
            </a:r>
            <a:r>
              <a:rPr lang="en-US" sz="4900" dirty="0"/>
              <a:t> objectives? </a:t>
            </a:r>
          </a:p>
          <a:p>
            <a:pPr algn="just"/>
            <a:r>
              <a:rPr lang="en-US" sz="4900" dirty="0"/>
              <a:t>These basic targeting questions should be addressed from the very beginning, during vulnerability and needs assessments. </a:t>
            </a:r>
          </a:p>
          <a:p>
            <a:pPr algn="just"/>
            <a:endParaRPr lang="en-US" sz="4900" dirty="0"/>
          </a:p>
          <a:p>
            <a:pPr algn="just"/>
            <a:r>
              <a:rPr lang="en-US" sz="4900" dirty="0"/>
              <a:t>Vulnerability Analysis should include a diagnosis of why certain people are vulnerable, and what they are vulnerable to (malnutrition? destitution? loss of assets or livelihoods?).</a:t>
            </a:r>
          </a:p>
          <a:p>
            <a:pPr algn="just"/>
            <a:endParaRPr lang="en-US" sz="4900" dirty="0"/>
          </a:p>
          <a:p>
            <a:pPr algn="just"/>
            <a:r>
              <a:rPr lang="en-US" sz="4900" dirty="0"/>
              <a:t>Needs Assessments should identify what kind of assistance is needed, where, when and how much. They should assess who needs assistance. If possible, they should describe the social, political and institutional context (because these affect what kind of targeting and delivery methods might be feasible). </a:t>
            </a:r>
          </a:p>
          <a:p>
            <a:pPr algn="just"/>
            <a:endParaRPr lang="en-US" sz="4900" dirty="0"/>
          </a:p>
          <a:p>
            <a:pPr algn="just"/>
            <a:r>
              <a:rPr lang="en-US" sz="4900" dirty="0"/>
              <a:t>All these factors contribute to a clear definition of target groups, which in turn help to generate appropriate targeting criteria and methods.</a:t>
            </a:r>
          </a:p>
          <a:p>
            <a:pPr algn="just"/>
            <a:endParaRPr lang="en-US" sz="4900" dirty="0"/>
          </a:p>
          <a:p>
            <a:pPr algn="just"/>
            <a:r>
              <a:rPr lang="en-US" sz="4900" dirty="0"/>
              <a:t>Look at the examples in the table.</a:t>
            </a:r>
          </a:p>
          <a:p>
            <a:endParaRPr lang="en-US" dirty="0"/>
          </a:p>
        </p:txBody>
      </p:sp>
    </p:spTree>
    <p:extLst>
      <p:ext uri="{BB962C8B-B14F-4D97-AF65-F5344CB8AC3E}">
        <p14:creationId xmlns:p14="http://schemas.microsoft.com/office/powerpoint/2010/main" val="15091626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From relief to development</a:t>
            </a:r>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marL="0" indent="0" algn="just">
              <a:buNone/>
            </a:pPr>
            <a:r>
              <a:rPr lang="en-US" dirty="0"/>
              <a:t>This lesson explores how the basic targeting principles are applied in non-emergency food security </a:t>
            </a:r>
            <a:r>
              <a:rPr lang="en-US" dirty="0" err="1" smtClean="0"/>
              <a:t>programmes</a:t>
            </a:r>
            <a:r>
              <a:rPr lang="en-US" dirty="0" smtClean="0"/>
              <a:t>: </a:t>
            </a:r>
            <a:endParaRPr lang="en-US" dirty="0"/>
          </a:p>
          <a:p>
            <a:pPr algn="just">
              <a:buFont typeface="Wingdings" pitchFamily="2" charset="2"/>
              <a:buChar char="Ø"/>
            </a:pPr>
            <a:r>
              <a:rPr lang="en-US" dirty="0"/>
              <a:t>The basic principles of targeting are the same in relief and development </a:t>
            </a:r>
            <a:r>
              <a:rPr lang="en-US" dirty="0" err="1"/>
              <a:t>programmes</a:t>
            </a:r>
            <a:r>
              <a:rPr lang="en-US" dirty="0"/>
              <a:t>, but a targeting system must be tailored to the context, the </a:t>
            </a:r>
            <a:r>
              <a:rPr lang="en-US" dirty="0" err="1"/>
              <a:t>programme</a:t>
            </a:r>
            <a:r>
              <a:rPr lang="en-US" dirty="0"/>
              <a:t> objectives, the time and resources available, and of course the needs of the people it’s aiming to </a:t>
            </a:r>
            <a:r>
              <a:rPr lang="en-US" dirty="0" smtClean="0"/>
              <a:t>help. All </a:t>
            </a:r>
            <a:r>
              <a:rPr lang="en-US" dirty="0"/>
              <a:t>these factors may be different in a non-emergency situation.</a:t>
            </a:r>
          </a:p>
          <a:p>
            <a:pPr algn="just">
              <a:buFont typeface="Wingdings" pitchFamily="2" charset="2"/>
              <a:buChar char="Ø"/>
            </a:pPr>
            <a:r>
              <a:rPr lang="en-US" dirty="0"/>
              <a:t>The table below compares some features of targeting in a ‘typical’ emergency with targeting in a ‘typical’ development situation. The differences are about time, target groups, measures of success and scope for improvement</a:t>
            </a:r>
            <a:r>
              <a:rPr lang="en-US" dirty="0" smtClean="0"/>
              <a:t>.</a:t>
            </a:r>
          </a:p>
          <a:p>
            <a:pPr marL="0" indent="0" algn="just">
              <a:buNone/>
            </a:pPr>
            <a:r>
              <a:rPr lang="en-US" b="1" i="1" dirty="0"/>
              <a:t>Keep in mind, of course, that most real-life situations fall somewhere between the two extremes. Emergency food security programming increasingly aims to protect livelihoods as well as save lives, so there is often no clear dividing line between relief and development activities. </a:t>
            </a:r>
            <a:r>
              <a:rPr lang="en-US" dirty="0"/>
              <a:t>	</a:t>
            </a:r>
          </a:p>
          <a:p>
            <a:endParaRPr lang="en-US" dirty="0"/>
          </a:p>
        </p:txBody>
      </p:sp>
    </p:spTree>
    <p:extLst>
      <p:ext uri="{BB962C8B-B14F-4D97-AF65-F5344CB8AC3E}">
        <p14:creationId xmlns:p14="http://schemas.microsoft.com/office/powerpoint/2010/main" val="39579652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a:t>Table 1: Emergency </a:t>
            </a:r>
            <a:r>
              <a:rPr lang="en-US" dirty="0" err="1"/>
              <a:t>vs</a:t>
            </a:r>
            <a:r>
              <a:rPr lang="en-US" dirty="0"/>
              <a:t> Development </a:t>
            </a:r>
            <a:r>
              <a:rPr lang="en-US" dirty="0" smtClean="0"/>
              <a:t>context</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85025715"/>
              </p:ext>
            </p:extLst>
          </p:nvPr>
        </p:nvGraphicFramePr>
        <p:xfrm>
          <a:off x="304800" y="990600"/>
          <a:ext cx="8686800" cy="5313680"/>
        </p:xfrm>
        <a:graphic>
          <a:graphicData uri="http://schemas.openxmlformats.org/drawingml/2006/table">
            <a:tbl>
              <a:tblPr firstRow="1" bandRow="1" bandCol="1">
                <a:tableStyleId>{5C22544A-7EE6-4342-B048-85BDC9FD1C3A}</a:tableStyleId>
              </a:tblPr>
              <a:tblGrid>
                <a:gridCol w="2895600"/>
                <a:gridCol w="5791200"/>
              </a:tblGrid>
              <a:tr h="370840">
                <a:tc>
                  <a:txBody>
                    <a:bodyPr/>
                    <a:lstStyle/>
                    <a:p>
                      <a:r>
                        <a:rPr lang="en-US" b="1" dirty="0" smtClean="0"/>
                        <a:t>Emergency Context</a:t>
                      </a:r>
                      <a:endParaRPr lang="en-US" b="1" dirty="0"/>
                    </a:p>
                  </a:txBody>
                  <a:tcPr/>
                </a:tc>
                <a:tc>
                  <a:txBody>
                    <a:bodyPr/>
                    <a:lstStyle/>
                    <a:p>
                      <a:r>
                        <a:rPr lang="en-US" b="1" dirty="0" smtClean="0"/>
                        <a:t>Time</a:t>
                      </a:r>
                      <a:endParaRPr lang="en-US" b="1" dirty="0"/>
                    </a:p>
                  </a:txBody>
                  <a:tcPr/>
                </a:tc>
              </a:tr>
              <a:tr h="370840">
                <a:tc>
                  <a:txBody>
                    <a:bodyPr/>
                    <a:lstStyle/>
                    <a:p>
                      <a:pPr algn="just"/>
                      <a:r>
                        <a:rPr lang="en-US" dirty="0" smtClean="0"/>
                        <a:t>In emergencies, time is critical.</a:t>
                      </a:r>
                    </a:p>
                    <a:p>
                      <a:pPr algn="just"/>
                      <a:r>
                        <a:rPr lang="en-US" dirty="0" smtClean="0"/>
                        <a:t>Distributions may need to start before detailed targeting systems are in place.</a:t>
                      </a:r>
                      <a:endParaRPr lang="en-US" dirty="0"/>
                    </a:p>
                  </a:txBody>
                  <a:tcPr/>
                </a:tc>
                <a:tc>
                  <a:txBody>
                    <a:bodyPr/>
                    <a:lstStyle/>
                    <a:p>
                      <a:pPr algn="just"/>
                      <a:r>
                        <a:rPr lang="en-US" dirty="0" smtClean="0"/>
                        <a:t>In a development context, there is usually more time to plan; to establish institutions and procedures for  targeting; and to collect baseline information for monitoring.</a:t>
                      </a:r>
                      <a:endParaRPr lang="en-US" dirty="0"/>
                    </a:p>
                  </a:txBody>
                  <a:tcPr/>
                </a:tc>
              </a:tr>
              <a:tr h="370840">
                <a:tc>
                  <a:txBody>
                    <a:bodyPr/>
                    <a:lstStyle/>
                    <a:p>
                      <a:pPr algn="just"/>
                      <a:endParaRPr lang="en-US" b="1" dirty="0"/>
                    </a:p>
                  </a:txBody>
                  <a:tcPr/>
                </a:tc>
                <a:tc>
                  <a:txBody>
                    <a:bodyPr/>
                    <a:lstStyle/>
                    <a:p>
                      <a:pPr algn="just"/>
                      <a:r>
                        <a:rPr lang="en-US" b="1" dirty="0" smtClean="0"/>
                        <a:t>Target Group</a:t>
                      </a:r>
                      <a:endParaRPr lang="en-US" b="1" dirty="0"/>
                    </a:p>
                  </a:txBody>
                  <a:tcPr/>
                </a:tc>
              </a:tr>
              <a:tr h="370840">
                <a:tc>
                  <a:txBody>
                    <a:bodyPr/>
                    <a:lstStyle/>
                    <a:p>
                      <a:pPr algn="just"/>
                      <a:r>
                        <a:rPr lang="en-US" dirty="0" smtClean="0"/>
                        <a:t>In emergencies, detailed target-group definitions must be based on assessments specific to the location and the situation, but target groups are always those in most urgent need of assistance, or most at risk from the impacts of a disaster.</a:t>
                      </a:r>
                      <a:endParaRPr lang="en-US" dirty="0"/>
                    </a:p>
                  </a:txBody>
                  <a:tcPr/>
                </a:tc>
                <a:tc>
                  <a:txBody>
                    <a:bodyPr/>
                    <a:lstStyle/>
                    <a:p>
                      <a:pPr algn="just"/>
                      <a:r>
                        <a:rPr lang="en-US" dirty="0" smtClean="0"/>
                        <a:t>Target group definitions for development are much more varied. Remember that the aim of targeting is to concentrate resources where they will have the most impact on food insecurity. In some types of development </a:t>
                      </a:r>
                      <a:r>
                        <a:rPr lang="en-US" dirty="0" err="1" smtClean="0"/>
                        <a:t>programme</a:t>
                      </a:r>
                      <a:r>
                        <a:rPr lang="en-US" dirty="0" smtClean="0"/>
                        <a:t> this may not mean the most vulnerable people. To take a much-discussed example, credit </a:t>
                      </a:r>
                      <a:r>
                        <a:rPr lang="en-US" dirty="0" err="1" smtClean="0"/>
                        <a:t>programmes</a:t>
                      </a:r>
                      <a:r>
                        <a:rPr lang="en-US" dirty="0" smtClean="0"/>
                        <a:t> often target those who can afford to take some risk and who can make productive use of loans – not the very poorest.</a:t>
                      </a:r>
                      <a:endParaRPr lang="en-US" dirty="0"/>
                    </a:p>
                  </a:txBody>
                  <a:tcPr/>
                </a:tc>
              </a:tr>
            </a:tbl>
          </a:graphicData>
        </a:graphic>
      </p:graphicFrame>
    </p:spTree>
    <p:extLst>
      <p:ext uri="{BB962C8B-B14F-4D97-AF65-F5344CB8AC3E}">
        <p14:creationId xmlns:p14="http://schemas.microsoft.com/office/powerpoint/2010/main" val="295500782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00473649"/>
              </p:ext>
            </p:extLst>
          </p:nvPr>
        </p:nvGraphicFramePr>
        <p:xfrm>
          <a:off x="381000" y="228600"/>
          <a:ext cx="8229600" cy="5313680"/>
        </p:xfrm>
        <a:graphic>
          <a:graphicData uri="http://schemas.openxmlformats.org/drawingml/2006/table">
            <a:tbl>
              <a:tblPr firstRow="1" bandRow="1">
                <a:tableStyleId>{5C22544A-7EE6-4342-B048-85BDC9FD1C3A}</a:tableStyleId>
              </a:tblPr>
              <a:tblGrid>
                <a:gridCol w="3048000"/>
                <a:gridCol w="5181600"/>
              </a:tblGrid>
              <a:tr h="370840">
                <a:tc>
                  <a:txBody>
                    <a:bodyPr/>
                    <a:lstStyle/>
                    <a:p>
                      <a:endParaRPr lang="en-US" dirty="0"/>
                    </a:p>
                  </a:txBody>
                  <a:tcPr/>
                </a:tc>
                <a:tc>
                  <a:txBody>
                    <a:bodyPr/>
                    <a:lstStyle/>
                    <a:p>
                      <a:r>
                        <a:rPr lang="en-US" b="1" dirty="0" smtClean="0"/>
                        <a:t>Measures of Success</a:t>
                      </a:r>
                      <a:endParaRPr lang="en-US" b="1" dirty="0"/>
                    </a:p>
                  </a:txBody>
                  <a:tcPr/>
                </a:tc>
              </a:tr>
              <a:tr h="370840">
                <a:tc>
                  <a:txBody>
                    <a:bodyPr/>
                    <a:lstStyle/>
                    <a:p>
                      <a:pPr algn="just"/>
                      <a:r>
                        <a:rPr lang="en-US" dirty="0" smtClean="0"/>
                        <a:t>In emergencies, coverage – reaching as many of the target group as possible – is usually the most important measure of success.</a:t>
                      </a:r>
                      <a:endParaRPr lang="en-US" dirty="0"/>
                    </a:p>
                  </a:txBody>
                  <a:tcPr/>
                </a:tc>
                <a:tc>
                  <a:txBody>
                    <a:bodyPr/>
                    <a:lstStyle/>
                    <a:p>
                      <a:pPr algn="just"/>
                      <a:r>
                        <a:rPr lang="en-US" dirty="0" smtClean="0"/>
                        <a:t>Target groups in development </a:t>
                      </a:r>
                      <a:r>
                        <a:rPr lang="en-US" dirty="0" err="1" smtClean="0"/>
                        <a:t>programmes</a:t>
                      </a:r>
                      <a:r>
                        <a:rPr lang="en-US" dirty="0" smtClean="0"/>
                        <a:t> are potentially huge: high coverage rates are often not realistic and may not be aimed for. The key measure(s) of targeting success will depend on the </a:t>
                      </a:r>
                      <a:r>
                        <a:rPr lang="en-US" dirty="0" err="1" smtClean="0"/>
                        <a:t>programme</a:t>
                      </a:r>
                      <a:r>
                        <a:rPr lang="en-US" dirty="0" smtClean="0"/>
                        <a:t> objectives, but often effectiveness (the complement of leakage – is the proportion of aid that actually reaches the target group)</a:t>
                      </a:r>
                    </a:p>
                    <a:p>
                      <a:pPr algn="just"/>
                      <a:r>
                        <a:rPr lang="en-US" dirty="0" smtClean="0"/>
                        <a:t>and performance (the measure of how much aid the target group receives from a targeted </a:t>
                      </a:r>
                      <a:r>
                        <a:rPr lang="en-US" dirty="0" err="1" smtClean="0"/>
                        <a:t>programme</a:t>
                      </a:r>
                      <a:r>
                        <a:rPr lang="en-US" dirty="0" smtClean="0"/>
                        <a:t>, compared to an untargeted one) are stressed.</a:t>
                      </a:r>
                      <a:endParaRPr lang="en-US" dirty="0"/>
                    </a:p>
                  </a:txBody>
                  <a:tcPr/>
                </a:tc>
              </a:tr>
              <a:tr h="370840">
                <a:tc>
                  <a:txBody>
                    <a:bodyPr/>
                    <a:lstStyle/>
                    <a:p>
                      <a:pPr algn="just"/>
                      <a:endParaRPr lang="en-US" b="1"/>
                    </a:p>
                  </a:txBody>
                  <a:tcPr/>
                </a:tc>
                <a:tc>
                  <a:txBody>
                    <a:bodyPr/>
                    <a:lstStyle/>
                    <a:p>
                      <a:pPr algn="just"/>
                      <a:r>
                        <a:rPr lang="en-US" b="1" dirty="0" smtClean="0"/>
                        <a:t>Scope of improvement</a:t>
                      </a:r>
                      <a:endParaRPr lang="en-US" b="1" dirty="0"/>
                    </a:p>
                  </a:txBody>
                  <a:tcPr/>
                </a:tc>
              </a:tr>
              <a:tr h="370840">
                <a:tc>
                  <a:txBody>
                    <a:bodyPr/>
                    <a:lstStyle/>
                    <a:p>
                      <a:pPr algn="just"/>
                      <a:r>
                        <a:rPr lang="en-US" dirty="0" smtClean="0"/>
                        <a:t>A ‘pure’ emergency is a one-off situation – monitoring and feedback are crucial, but opportunities to improve or change the targeting are limited by the timeframe.</a:t>
                      </a:r>
                      <a:endParaRPr lang="en-US" dirty="0"/>
                    </a:p>
                  </a:txBody>
                  <a:tcPr/>
                </a:tc>
                <a:tc>
                  <a:txBody>
                    <a:bodyPr/>
                    <a:lstStyle/>
                    <a:p>
                      <a:pPr algn="just"/>
                      <a:r>
                        <a:rPr lang="en-US" dirty="0" smtClean="0"/>
                        <a:t>Targeting systems often evolve over the life of a longer-term </a:t>
                      </a:r>
                      <a:r>
                        <a:rPr lang="en-US" dirty="0" err="1" smtClean="0"/>
                        <a:t>programme</a:t>
                      </a:r>
                      <a:r>
                        <a:rPr lang="en-US" dirty="0" smtClean="0"/>
                        <a:t>. With good monitoring, feedback and beneficiary participation significant changes and improvements may be achieved.</a:t>
                      </a:r>
                      <a:endParaRPr lang="en-US" dirty="0"/>
                    </a:p>
                  </a:txBody>
                  <a:tcPr/>
                </a:tc>
              </a:tr>
            </a:tbl>
          </a:graphicData>
        </a:graphic>
      </p:graphicFrame>
    </p:spTree>
    <p:extLst>
      <p:ext uri="{BB962C8B-B14F-4D97-AF65-F5344CB8AC3E}">
        <p14:creationId xmlns:p14="http://schemas.microsoft.com/office/powerpoint/2010/main" val="819598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marL="0" indent="0" algn="just">
              <a:buNone/>
            </a:pPr>
            <a:r>
              <a:rPr lang="en-US" dirty="0"/>
              <a:t>On the other hand, some key features of targeting are the same in emergency and development contexts: </a:t>
            </a:r>
            <a:endParaRPr lang="en-US" dirty="0" smtClean="0"/>
          </a:p>
          <a:p>
            <a:pPr marL="0" indent="0" algn="just">
              <a:buNone/>
            </a:pPr>
            <a:r>
              <a:rPr lang="en-US" b="1" dirty="0" smtClean="0"/>
              <a:t>• </a:t>
            </a:r>
            <a:r>
              <a:rPr lang="en-US" b="1" dirty="0"/>
              <a:t>Geographical targeting </a:t>
            </a:r>
            <a:r>
              <a:rPr lang="en-US" dirty="0"/>
              <a:t>is extremely important. It is usually followed by additional methods to target at group, household or individual level, but sometimes it is used alone.</a:t>
            </a:r>
          </a:p>
          <a:p>
            <a:pPr marL="0" indent="0" algn="just">
              <a:buNone/>
            </a:pPr>
            <a:r>
              <a:rPr lang="en-US" b="1" dirty="0"/>
              <a:t>• The menu of targeting methods </a:t>
            </a:r>
            <a:r>
              <a:rPr lang="en-US" dirty="0"/>
              <a:t>(Administrative targeting, Community-based targeting, Self-targeting, Market-based targeting, Institutional targeting) is the same for development and emergency </a:t>
            </a:r>
            <a:r>
              <a:rPr lang="en-US" dirty="0" err="1"/>
              <a:t>programmes</a:t>
            </a:r>
            <a:r>
              <a:rPr lang="en-US" dirty="0"/>
              <a:t>.</a:t>
            </a:r>
          </a:p>
          <a:p>
            <a:pPr marL="0" indent="0" algn="just">
              <a:buNone/>
            </a:pPr>
            <a:r>
              <a:rPr lang="en-US" b="1" dirty="0"/>
              <a:t>• The choice of </a:t>
            </a:r>
            <a:r>
              <a:rPr lang="en-US" b="1" dirty="0" err="1"/>
              <a:t>programme</a:t>
            </a:r>
            <a:r>
              <a:rPr lang="en-US" b="1" dirty="0"/>
              <a:t> type </a:t>
            </a:r>
            <a:r>
              <a:rPr lang="en-US" dirty="0"/>
              <a:t>(like the choice of emergency response options) is closely linked to targeting decisions, although the range of options is wider in non-emergency </a:t>
            </a:r>
            <a:r>
              <a:rPr lang="en-US" dirty="0" err="1"/>
              <a:t>programmes</a:t>
            </a:r>
            <a:r>
              <a:rPr lang="en-US" dirty="0"/>
              <a:t>.</a:t>
            </a:r>
          </a:p>
          <a:p>
            <a:pPr marL="0" indent="0" algn="just">
              <a:buNone/>
            </a:pPr>
            <a:r>
              <a:rPr lang="en-US" b="1" dirty="0"/>
              <a:t>• Political economy </a:t>
            </a:r>
            <a:r>
              <a:rPr lang="en-US" dirty="0"/>
              <a:t>factors must always be taken into account. In national </a:t>
            </a:r>
            <a:r>
              <a:rPr lang="en-US" dirty="0" err="1"/>
              <a:t>programmes</a:t>
            </a:r>
            <a:r>
              <a:rPr lang="en-US" dirty="0"/>
              <a:t> (particularly if they are funded by taxes), successful targeting which excludes the better-off may undermine essential support for the </a:t>
            </a:r>
            <a:r>
              <a:rPr lang="en-US" dirty="0" err="1"/>
              <a:t>programme</a:t>
            </a:r>
            <a:r>
              <a:rPr lang="en-US" dirty="0"/>
              <a:t>. Should the better-off therefore be included? This common dilemma is known as the ‘targeting paradox</a:t>
            </a:r>
            <a:r>
              <a:rPr lang="en-US" dirty="0" smtClean="0"/>
              <a:t>’.</a:t>
            </a:r>
            <a:endParaRPr lang="en-US" dirty="0"/>
          </a:p>
        </p:txBody>
      </p:sp>
    </p:spTree>
    <p:extLst>
      <p:ext uri="{BB962C8B-B14F-4D97-AF65-F5344CB8AC3E}">
        <p14:creationId xmlns:p14="http://schemas.microsoft.com/office/powerpoint/2010/main" val="86370485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pPr algn="just"/>
            <a:r>
              <a:rPr lang="en-US" dirty="0"/>
              <a:t>Examples - Targeting for longer-term food </a:t>
            </a:r>
            <a:r>
              <a:rPr lang="en-US" dirty="0" smtClean="0"/>
              <a:t>security</a:t>
            </a:r>
          </a:p>
          <a:p>
            <a:pPr marL="0" indent="0" algn="just">
              <a:buNone/>
            </a:pPr>
            <a:r>
              <a:rPr lang="en-US" dirty="0"/>
              <a:t>Targeted interventions for longer-term food security include a wide range of </a:t>
            </a:r>
            <a:r>
              <a:rPr lang="en-US" dirty="0" err="1"/>
              <a:t>programmes</a:t>
            </a:r>
            <a:r>
              <a:rPr lang="en-US" dirty="0"/>
              <a:t>, from nutritional support to poverty reduction, social protection and agricultural development. </a:t>
            </a:r>
          </a:p>
          <a:p>
            <a:pPr marL="0" indent="0" algn="just">
              <a:buNone/>
            </a:pPr>
            <a:r>
              <a:rPr lang="en-US" dirty="0"/>
              <a:t>We can’t try to cover the whole range in this lesson, but let’s look at some selected examples that show a variety of </a:t>
            </a:r>
            <a:r>
              <a:rPr lang="en-US" dirty="0" err="1"/>
              <a:t>programme</a:t>
            </a:r>
            <a:r>
              <a:rPr lang="en-US" dirty="0"/>
              <a:t> types, targeting methods, and techniques for monitoring and evaluation (that is, measuring and reporting on the success of targeting). </a:t>
            </a:r>
          </a:p>
        </p:txBody>
      </p:sp>
    </p:spTree>
    <p:extLst>
      <p:ext uri="{BB962C8B-B14F-4D97-AF65-F5344CB8AC3E}">
        <p14:creationId xmlns:p14="http://schemas.microsoft.com/office/powerpoint/2010/main" val="170884942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7500" lnSpcReduction="20000"/>
          </a:bodyPr>
          <a:lstStyle/>
          <a:p>
            <a:pPr marL="0" indent="0" algn="just">
              <a:buNone/>
            </a:pPr>
            <a:r>
              <a:rPr lang="en-US" b="1" i="1" dirty="0" smtClean="0"/>
              <a:t>Tip Remember </a:t>
            </a:r>
            <a:r>
              <a:rPr lang="en-US" b="1" i="1" dirty="0"/>
              <a:t>that most </a:t>
            </a:r>
            <a:r>
              <a:rPr lang="en-US" b="1" i="1" dirty="0" err="1"/>
              <a:t>programmes</a:t>
            </a:r>
            <a:r>
              <a:rPr lang="en-US" b="1" i="1" dirty="0"/>
              <a:t> use more than one level of targeting, and a combination of targeting methods</a:t>
            </a:r>
            <a:r>
              <a:rPr lang="en-US" b="1" i="1" dirty="0" smtClean="0"/>
              <a:t>.</a:t>
            </a:r>
          </a:p>
          <a:p>
            <a:pPr marL="0" indent="0" algn="just">
              <a:buNone/>
            </a:pPr>
            <a:endParaRPr lang="en-US" b="1" i="1" dirty="0" smtClean="0"/>
          </a:p>
          <a:p>
            <a:pPr marL="0" indent="0" algn="just">
              <a:buNone/>
            </a:pPr>
            <a:r>
              <a:rPr lang="en-US" dirty="0"/>
              <a:t>Next you will look at the following seven examples: </a:t>
            </a:r>
          </a:p>
          <a:p>
            <a:pPr marL="0" indent="0" algn="just">
              <a:buNone/>
            </a:pPr>
            <a:r>
              <a:rPr lang="en-US" b="1" i="1" dirty="0"/>
              <a:t>1. Targeting the ultra-poor in Bangladesh. </a:t>
            </a:r>
          </a:p>
          <a:p>
            <a:pPr marL="0" indent="0" algn="just">
              <a:buNone/>
            </a:pPr>
            <a:r>
              <a:rPr lang="en-US" b="1" i="1" dirty="0"/>
              <a:t>2. Ethiopia’s Productive Safety Net </a:t>
            </a:r>
            <a:r>
              <a:rPr lang="en-US" b="1" i="1" dirty="0" err="1"/>
              <a:t>Programme</a:t>
            </a:r>
            <a:r>
              <a:rPr lang="en-US" b="1" i="1" dirty="0"/>
              <a:t>. </a:t>
            </a:r>
          </a:p>
          <a:p>
            <a:pPr marL="0" indent="0" algn="just">
              <a:buNone/>
            </a:pPr>
            <a:r>
              <a:rPr lang="en-US" b="1" i="1" dirty="0"/>
              <a:t>3. Guatemala Community Daycare </a:t>
            </a:r>
            <a:r>
              <a:rPr lang="en-US" b="1" i="1" dirty="0" err="1"/>
              <a:t>Programme</a:t>
            </a:r>
            <a:r>
              <a:rPr lang="en-US" b="1" i="1" dirty="0"/>
              <a:t>. </a:t>
            </a:r>
          </a:p>
          <a:p>
            <a:pPr marL="0" indent="0" algn="just">
              <a:buNone/>
            </a:pPr>
            <a:r>
              <a:rPr lang="en-US" b="1" i="1" dirty="0"/>
              <a:t>4. Lesotho’s social pension. </a:t>
            </a:r>
          </a:p>
          <a:p>
            <a:pPr marL="0" indent="0" algn="just">
              <a:buNone/>
            </a:pPr>
            <a:r>
              <a:rPr lang="en-US" b="1" i="1" dirty="0"/>
              <a:t>5. Malawi’s Targeted Input </a:t>
            </a:r>
            <a:r>
              <a:rPr lang="en-US" b="1" i="1" dirty="0" err="1"/>
              <a:t>Programme</a:t>
            </a:r>
            <a:r>
              <a:rPr lang="en-US" b="1" i="1" dirty="0"/>
              <a:t>. </a:t>
            </a:r>
          </a:p>
          <a:p>
            <a:pPr marL="0" indent="0" algn="just">
              <a:buNone/>
            </a:pPr>
            <a:r>
              <a:rPr lang="en-US" b="1" i="1" dirty="0"/>
              <a:t>6. GAPVU cash transfers in Mozambique. </a:t>
            </a:r>
          </a:p>
          <a:p>
            <a:pPr marL="0" indent="0" algn="just">
              <a:buNone/>
            </a:pPr>
            <a:r>
              <a:rPr lang="en-US" b="1" i="1" dirty="0"/>
              <a:t>7. Self-targeting subsidies in Tunisia. </a:t>
            </a:r>
          </a:p>
          <a:p>
            <a:pPr algn="just"/>
            <a:endParaRPr lang="en-US" dirty="0"/>
          </a:p>
          <a:p>
            <a:pPr marL="0" indent="0" algn="just">
              <a:buNone/>
            </a:pPr>
            <a:r>
              <a:rPr lang="en-US" dirty="0"/>
              <a:t>For each example, we will identify targeting level(s) and method(s) used in that example. </a:t>
            </a:r>
            <a:r>
              <a:rPr lang="en-US" dirty="0" smtClean="0"/>
              <a:t/>
            </a:r>
            <a:br>
              <a:rPr lang="en-US" dirty="0" smtClean="0"/>
            </a:br>
            <a:endParaRPr lang="en-US" dirty="0"/>
          </a:p>
        </p:txBody>
      </p:sp>
    </p:spTree>
    <p:extLst>
      <p:ext uri="{BB962C8B-B14F-4D97-AF65-F5344CB8AC3E}">
        <p14:creationId xmlns:p14="http://schemas.microsoft.com/office/powerpoint/2010/main" val="131765828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marL="0" indent="0" algn="just">
              <a:buNone/>
            </a:pPr>
            <a:r>
              <a:rPr lang="en-US" b="1" dirty="0"/>
              <a:t>Example 1: Combining methods and knowledge sources to target the ultra-poor in Bangladesh</a:t>
            </a:r>
          </a:p>
          <a:p>
            <a:pPr marL="0" indent="0" algn="just">
              <a:buNone/>
            </a:pPr>
            <a:r>
              <a:rPr lang="en-US" dirty="0"/>
              <a:t>In 2002 the Bangladeshi NGO BRAC launched a new </a:t>
            </a:r>
            <a:r>
              <a:rPr lang="en-US" dirty="0" err="1"/>
              <a:t>programme</a:t>
            </a:r>
            <a:r>
              <a:rPr lang="en-US" dirty="0"/>
              <a:t> called TUP (Targeting the Ultra-Poor). BRAC had found that conventional interventions often excluded the extreme poor, a group characterized by low and unreliable incomes, malnutrition, poor health and insecure livelihoods</a:t>
            </a:r>
            <a:r>
              <a:rPr lang="en-US" dirty="0" smtClean="0"/>
              <a:t>.</a:t>
            </a:r>
          </a:p>
          <a:p>
            <a:pPr marL="0" indent="0" algn="just">
              <a:buNone/>
            </a:pPr>
            <a:endParaRPr lang="en-US" dirty="0"/>
          </a:p>
          <a:p>
            <a:pPr marL="0" indent="0" algn="just">
              <a:buNone/>
            </a:pPr>
            <a:r>
              <a:rPr lang="en-US" dirty="0"/>
              <a:t>BRAC estimated that a quarter of Bangladesh’s population fell in this category – so a high rate of coverage would not be a realistic goal. Instead, they launched an experimental </a:t>
            </a:r>
            <a:r>
              <a:rPr lang="en-US" dirty="0" err="1"/>
              <a:t>programme</a:t>
            </a:r>
            <a:r>
              <a:rPr lang="en-US" dirty="0"/>
              <a:t> for 5,000 households. The targeting process was carefully designed to minimize leakage, in order to ensure that as much assistance as possible actually reached the ultra-poor target group</a:t>
            </a:r>
            <a:r>
              <a:rPr lang="en-US" dirty="0" smtClean="0"/>
              <a:t>.</a:t>
            </a:r>
          </a:p>
          <a:p>
            <a:pPr marL="0" indent="0" algn="just">
              <a:buNone/>
            </a:pPr>
            <a:r>
              <a:rPr lang="en-US" b="1" dirty="0"/>
              <a:t>See Annex 1: Example - Combining methods and knowledge sources to target the ultra-poor in Bangladesh </a:t>
            </a:r>
            <a:r>
              <a:rPr lang="en-US" dirty="0"/>
              <a:t>	</a:t>
            </a:r>
          </a:p>
          <a:p>
            <a:pPr marL="0" indent="0">
              <a:buNone/>
            </a:pPr>
            <a:endParaRPr lang="en-US" dirty="0"/>
          </a:p>
        </p:txBody>
      </p:sp>
    </p:spTree>
    <p:extLst>
      <p:ext uri="{BB962C8B-B14F-4D97-AF65-F5344CB8AC3E}">
        <p14:creationId xmlns:p14="http://schemas.microsoft.com/office/powerpoint/2010/main" val="72821226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70000" lnSpcReduction="20000"/>
          </a:bodyPr>
          <a:lstStyle/>
          <a:p>
            <a:pPr algn="just"/>
            <a:r>
              <a:rPr lang="en-US" dirty="0"/>
              <a:t>The targeting levels and methods used in the Bangladesh example are the checked ones</a:t>
            </a:r>
            <a:r>
              <a:rPr lang="en-US" dirty="0" smtClean="0"/>
              <a:t>:</a:t>
            </a:r>
          </a:p>
          <a:p>
            <a:pPr algn="just"/>
            <a:endParaRPr lang="en-US" dirty="0"/>
          </a:p>
          <a:p>
            <a:pPr marL="0" indent="0" algn="just">
              <a:buNone/>
            </a:pPr>
            <a:endParaRPr lang="en-US" dirty="0" smtClean="0"/>
          </a:p>
          <a:p>
            <a:pPr algn="just"/>
            <a:endParaRPr lang="en-US" dirty="0"/>
          </a:p>
          <a:p>
            <a:pPr algn="just"/>
            <a:endParaRPr lang="en-US" dirty="0" smtClean="0"/>
          </a:p>
          <a:p>
            <a:pPr marL="0" indent="0" algn="just">
              <a:buNone/>
            </a:pPr>
            <a:endParaRPr lang="en-US" dirty="0" smtClean="0"/>
          </a:p>
          <a:p>
            <a:pPr marL="0" indent="0" algn="just">
              <a:buNone/>
            </a:pPr>
            <a:endParaRPr lang="en-US" dirty="0"/>
          </a:p>
          <a:p>
            <a:pPr marL="0" indent="0" algn="just">
              <a:buNone/>
            </a:pPr>
            <a:endParaRPr lang="en-US" dirty="0" smtClean="0"/>
          </a:p>
          <a:p>
            <a:pPr algn="just"/>
            <a:r>
              <a:rPr lang="en-US" dirty="0"/>
              <a:t>Like most development and emergency </a:t>
            </a:r>
            <a:r>
              <a:rPr lang="en-US" dirty="0" err="1"/>
              <a:t>programmes</a:t>
            </a:r>
            <a:r>
              <a:rPr lang="en-US" dirty="0"/>
              <a:t>, the TUP begins with geographical targeting (in two stages – selecting districts, and then villages). Within the targeted villages, household targeting is applied.</a:t>
            </a:r>
          </a:p>
          <a:p>
            <a:pPr algn="just"/>
            <a:r>
              <a:rPr lang="en-US" dirty="0"/>
              <a:t>To identify ultra-poor households, the TUP uses a combination of community and administrative targeting. First, the community ranks all households by wealth (a widely-used participatory method). Secondly, project staff conduct a questionnaire survey of households in the poorest rank, and apply pre-set objective criteria to make the final selection of beneficiaries.</a:t>
            </a:r>
          </a:p>
          <a:p>
            <a:endParaRPr lang="en-US" dirty="0" smtClean="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95400"/>
            <a:ext cx="69342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90541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70000" lnSpcReduction="20000"/>
          </a:bodyPr>
          <a:lstStyle/>
          <a:p>
            <a:pPr marL="0" indent="0" algn="just">
              <a:buNone/>
            </a:pPr>
            <a:r>
              <a:rPr lang="en-US" b="1" dirty="0"/>
              <a:t>Example 2: Combined administrative / community / self-targeting – Ethiopia’s Productive Safety Net (PSNP)</a:t>
            </a:r>
          </a:p>
          <a:p>
            <a:pPr marL="0" indent="0" algn="just">
              <a:buNone/>
            </a:pPr>
            <a:r>
              <a:rPr lang="en-US" dirty="0"/>
              <a:t>Ethiopia’s Productive Safety Net </a:t>
            </a:r>
            <a:r>
              <a:rPr lang="en-US" dirty="0" err="1"/>
              <a:t>Programme</a:t>
            </a:r>
            <a:r>
              <a:rPr lang="en-US" dirty="0"/>
              <a:t> (PSNP) started in 2005.</a:t>
            </a:r>
          </a:p>
          <a:p>
            <a:pPr marL="0" indent="0" algn="just">
              <a:buNone/>
            </a:pPr>
            <a:r>
              <a:rPr lang="en-US" dirty="0"/>
              <a:t>It marks a major policy shift away from recurrent emergency food aid towards a more reliable multi-year safety net for the chronically food-insecure. It aims to provide a mix of cash and food transfers to the most food-insecure households in the most food-insecure areas.</a:t>
            </a:r>
          </a:p>
          <a:p>
            <a:pPr marL="0" indent="0" algn="just">
              <a:buNone/>
            </a:pPr>
            <a:r>
              <a:rPr lang="en-US" dirty="0"/>
              <a:t>The PSNP is geographically targeted to 262 districts (</a:t>
            </a:r>
            <a:r>
              <a:rPr lang="en-US" dirty="0" err="1"/>
              <a:t>weredas</a:t>
            </a:r>
            <a:r>
              <a:rPr lang="en-US" dirty="0"/>
              <a:t>) selected initially according to their history of food aid receipts. Within each district, there is a chain of targeting and allocation decisions through the local government structure down to the community (village) level. Beneficiary households are then selected by the community, through a combination of elected committees and open meetings</a:t>
            </a:r>
            <a:r>
              <a:rPr lang="en-US" dirty="0" smtClean="0"/>
              <a:t>.</a:t>
            </a:r>
            <a:endParaRPr lang="en-US" dirty="0"/>
          </a:p>
          <a:p>
            <a:pPr marL="0" indent="0" algn="just">
              <a:buNone/>
            </a:pPr>
            <a:endParaRPr lang="en-US" dirty="0" smtClean="0"/>
          </a:p>
          <a:p>
            <a:pPr marL="0" indent="0" algn="just">
              <a:buNone/>
            </a:pPr>
            <a:r>
              <a:rPr lang="en-US" b="1" dirty="0"/>
              <a:t>See Annex 2: Example - Combined administrative / community / self-targeting - Ethiopia’s Productive Safety Net </a:t>
            </a:r>
            <a:r>
              <a:rPr lang="en-US" b="1" dirty="0" err="1"/>
              <a:t>Programme</a:t>
            </a:r>
            <a:r>
              <a:rPr lang="en-US" b="1" dirty="0"/>
              <a:t> </a:t>
            </a:r>
            <a:r>
              <a:rPr lang="en-US" dirty="0"/>
              <a:t>	</a:t>
            </a:r>
          </a:p>
          <a:p>
            <a:pPr marL="0" indent="0">
              <a:buNone/>
            </a:pPr>
            <a:endParaRPr lang="en-US" dirty="0"/>
          </a:p>
        </p:txBody>
      </p:sp>
    </p:spTree>
    <p:extLst>
      <p:ext uri="{BB962C8B-B14F-4D97-AF65-F5344CB8AC3E}">
        <p14:creationId xmlns:p14="http://schemas.microsoft.com/office/powerpoint/2010/main" val="155001461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rmAutofit fontScale="40000" lnSpcReduction="20000"/>
          </a:bodyPr>
          <a:lstStyle/>
          <a:p>
            <a:pPr algn="just"/>
            <a:r>
              <a:rPr lang="en-US" sz="4500" dirty="0">
                <a:latin typeface="Times New Roman" pitchFamily="18" charset="0"/>
                <a:cs typeface="Times New Roman" pitchFamily="18" charset="0"/>
              </a:rPr>
              <a:t>The targeting levels and methods used in the Ethiopia example are the following</a:t>
            </a:r>
            <a:r>
              <a:rPr lang="en-US" sz="4500" dirty="0" smtClean="0">
                <a:latin typeface="Times New Roman" pitchFamily="18" charset="0"/>
                <a:cs typeface="Times New Roman" pitchFamily="18" charset="0"/>
              </a:rPr>
              <a:t>:</a:t>
            </a:r>
          </a:p>
          <a:p>
            <a:pPr algn="just"/>
            <a:endParaRPr lang="en-US" sz="4500" dirty="0">
              <a:latin typeface="Times New Roman" pitchFamily="18" charset="0"/>
              <a:cs typeface="Times New Roman" pitchFamily="18" charset="0"/>
            </a:endParaRPr>
          </a:p>
          <a:p>
            <a:pPr algn="just"/>
            <a:endParaRPr lang="en-US" sz="4500" dirty="0" smtClean="0">
              <a:latin typeface="Times New Roman" pitchFamily="18" charset="0"/>
              <a:cs typeface="Times New Roman" pitchFamily="18" charset="0"/>
            </a:endParaRPr>
          </a:p>
          <a:p>
            <a:pPr algn="just"/>
            <a:endParaRPr lang="en-US" sz="4500" dirty="0" smtClean="0">
              <a:latin typeface="Times New Roman" pitchFamily="18" charset="0"/>
              <a:cs typeface="Times New Roman" pitchFamily="18" charset="0"/>
            </a:endParaRPr>
          </a:p>
          <a:p>
            <a:pPr algn="just"/>
            <a:endParaRPr lang="en-US" sz="4500" dirty="0" smtClean="0">
              <a:latin typeface="Times New Roman" pitchFamily="18" charset="0"/>
              <a:cs typeface="Times New Roman" pitchFamily="18" charset="0"/>
            </a:endParaRPr>
          </a:p>
          <a:p>
            <a:pPr algn="just"/>
            <a:endParaRPr lang="en-US" sz="4500" dirty="0">
              <a:latin typeface="Times New Roman" pitchFamily="18" charset="0"/>
              <a:cs typeface="Times New Roman" pitchFamily="18" charset="0"/>
            </a:endParaRPr>
          </a:p>
          <a:p>
            <a:pPr algn="just"/>
            <a:endParaRPr lang="en-US" sz="4500" dirty="0" smtClean="0">
              <a:latin typeface="Times New Roman" pitchFamily="18" charset="0"/>
              <a:cs typeface="Times New Roman" pitchFamily="18" charset="0"/>
            </a:endParaRPr>
          </a:p>
          <a:p>
            <a:pPr algn="just"/>
            <a:endParaRPr lang="en-US" sz="4500" dirty="0">
              <a:latin typeface="Times New Roman" pitchFamily="18" charset="0"/>
              <a:cs typeface="Times New Roman" pitchFamily="18" charset="0"/>
            </a:endParaRPr>
          </a:p>
          <a:p>
            <a:pPr algn="just"/>
            <a:endParaRPr lang="en-US" sz="4500" dirty="0" smtClean="0">
              <a:latin typeface="Times New Roman" pitchFamily="18" charset="0"/>
              <a:cs typeface="Times New Roman" pitchFamily="18" charset="0"/>
            </a:endParaRPr>
          </a:p>
          <a:p>
            <a:pPr algn="just"/>
            <a:r>
              <a:rPr lang="en-US" sz="4500" dirty="0">
                <a:latin typeface="Times New Roman" pitchFamily="18" charset="0"/>
                <a:cs typeface="Times New Roman" pitchFamily="18" charset="0"/>
              </a:rPr>
              <a:t>The PSNP uses geographical targeting (in several stages, from district down to village level), followed by household targeting to identify the most food-insecure people within the targeted areas.</a:t>
            </a:r>
          </a:p>
          <a:p>
            <a:pPr algn="just"/>
            <a:r>
              <a:rPr lang="en-US" sz="4500" dirty="0">
                <a:latin typeface="Times New Roman" pitchFamily="18" charset="0"/>
                <a:cs typeface="Times New Roman" pitchFamily="18" charset="0"/>
              </a:rPr>
              <a:t>There is also an element of categorical targeting for “direct support” (non-working) beneficiaries: the categorical indicators are old age, sickness, disability, pregnancy and recent childbirth. However, beneficiaries must also meet the household food insecurity criteria.</a:t>
            </a:r>
          </a:p>
          <a:p>
            <a:pPr algn="just"/>
            <a:r>
              <a:rPr lang="en-US" sz="4500" dirty="0">
                <a:latin typeface="Times New Roman" pitchFamily="18" charset="0"/>
                <a:cs typeface="Times New Roman" pitchFamily="18" charset="0"/>
              </a:rPr>
              <a:t>Households are selected by a combination of administrative, community and self-targeting methods. Broad criteria for eligibility are set by the national PSNP administration, and local government officials oversee the targeting process. However, the community plays a central role in developing detailed criteria and listing the eligible households.</a:t>
            </a:r>
          </a:p>
          <a:p>
            <a:pPr algn="just"/>
            <a:r>
              <a:rPr lang="en-US" sz="4500" dirty="0">
                <a:latin typeface="Times New Roman" pitchFamily="18" charset="0"/>
                <a:cs typeface="Times New Roman" pitchFamily="18" charset="0"/>
              </a:rPr>
              <a:t>Self-targeting elements in the public works design – low payment rates and hard physical work – discourage the minority of better-off people from applying to be selected by the community.</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838200"/>
            <a:ext cx="6019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9114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55000" lnSpcReduction="20000"/>
          </a:bodyPr>
          <a:lstStyle/>
          <a:p>
            <a:r>
              <a:rPr lang="en-US" dirty="0"/>
              <a:t>Table 1: Target Groups </a:t>
            </a:r>
            <a:r>
              <a:rPr lang="en-US" dirty="0" smtClean="0"/>
              <a:t>definitions</a:t>
            </a:r>
          </a:p>
          <a:p>
            <a:endParaRPr lang="en-US" dirty="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pPr algn="just"/>
            <a:endParaRPr lang="en-US" dirty="0"/>
          </a:p>
          <a:p>
            <a:pPr algn="just"/>
            <a:r>
              <a:rPr lang="en-US" sz="4500" dirty="0"/>
              <a:t>Of course, these are only examples and not a complete list of possible target group definitions. The key point is that the definition of target group(s) must be based on an analysis of the specific situation and context, given the nature of the problem and the objectives of the proposed response.</a:t>
            </a:r>
            <a:endParaRPr lang="en-US" sz="4500"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93079590"/>
              </p:ext>
            </p:extLst>
          </p:nvPr>
        </p:nvGraphicFramePr>
        <p:xfrm>
          <a:off x="762000" y="685801"/>
          <a:ext cx="7696200" cy="3804920"/>
        </p:xfrm>
        <a:graphic>
          <a:graphicData uri="http://schemas.openxmlformats.org/drawingml/2006/table">
            <a:tbl>
              <a:tblPr firstRow="1" firstCol="1" lastRow="1" lastCol="1" bandRow="1" bandCol="1">
                <a:tableStyleId>{5C22544A-7EE6-4342-B048-85BDC9FD1C3A}</a:tableStyleId>
              </a:tblPr>
              <a:tblGrid>
                <a:gridCol w="2482645"/>
                <a:gridCol w="5213555"/>
              </a:tblGrid>
              <a:tr h="533400">
                <a:tc>
                  <a:txBody>
                    <a:bodyPr/>
                    <a:lstStyle/>
                    <a:p>
                      <a:pPr marL="0" marR="0">
                        <a:spcBef>
                          <a:spcPts val="0"/>
                        </a:spcBef>
                        <a:spcAft>
                          <a:spcPts val="0"/>
                        </a:spcAft>
                      </a:pPr>
                      <a:r>
                        <a:rPr lang="en-US" sz="1800" dirty="0">
                          <a:effectLst/>
                        </a:rPr>
                        <a:t>Type of vulnerability</a:t>
                      </a:r>
                      <a:endParaRPr lang="en-US" sz="1800" dirty="0">
                        <a:effectLst/>
                        <a:latin typeface="Arial"/>
                        <a:ea typeface="Times New Roman"/>
                        <a:cs typeface="Times New Roman"/>
                      </a:endParaRPr>
                    </a:p>
                  </a:txBody>
                  <a:tcPr marL="68580" marR="68580" marT="0" marB="0"/>
                </a:tc>
                <a:tc>
                  <a:txBody>
                    <a:bodyPr/>
                    <a:lstStyle/>
                    <a:p>
                      <a:pPr marL="0" marR="0">
                        <a:spcBef>
                          <a:spcPts val="0"/>
                        </a:spcBef>
                        <a:spcAft>
                          <a:spcPts val="0"/>
                        </a:spcAft>
                      </a:pPr>
                      <a:r>
                        <a:rPr lang="en-US" sz="2000" dirty="0">
                          <a:effectLst/>
                        </a:rPr>
                        <a:t>Possible target group definitions</a:t>
                      </a:r>
                      <a:endParaRPr lang="en-US" sz="2000" b="1" dirty="0">
                        <a:effectLst/>
                        <a:latin typeface="Times New Roman"/>
                        <a:cs typeface="Times New Roman"/>
                      </a:endParaRPr>
                    </a:p>
                  </a:txBody>
                  <a:tcPr marL="68580" marR="68580" marT="0" marB="0" anchor="ctr"/>
                </a:tc>
              </a:tr>
              <a:tr h="1168400">
                <a:tc>
                  <a:txBody>
                    <a:bodyPr/>
                    <a:lstStyle/>
                    <a:p>
                      <a:pPr marL="215900" marR="0" indent="-215900">
                        <a:spcBef>
                          <a:spcPts val="0"/>
                        </a:spcBef>
                        <a:spcAft>
                          <a:spcPts val="0"/>
                        </a:spcAft>
                      </a:pPr>
                      <a:r>
                        <a:rPr lang="en-US" sz="1400" dirty="0">
                          <a:effectLst/>
                        </a:rPr>
                        <a:t>ECONOMIC vulnerability</a:t>
                      </a:r>
                      <a:endParaRPr lang="en-US" sz="1400" dirty="0">
                        <a:effectLst/>
                        <a:latin typeface="Times New Roman"/>
                        <a:ea typeface="Times New Roman"/>
                        <a:cs typeface="Times New Roman"/>
                      </a:endParaRPr>
                    </a:p>
                  </a:txBody>
                  <a:tcPr marL="68580" marR="68580" marT="0" marB="0" anchor="ctr"/>
                </a:tc>
                <a:tc>
                  <a:txBody>
                    <a:bodyPr/>
                    <a:lstStyle/>
                    <a:p>
                      <a:pPr marL="342900" marR="0" lvl="0" indent="-342900">
                        <a:spcBef>
                          <a:spcPts val="0"/>
                        </a:spcBef>
                        <a:spcAft>
                          <a:spcPts val="0"/>
                        </a:spcAft>
                        <a:buFont typeface="Symbol"/>
                        <a:buChar char=""/>
                        <a:tabLst>
                          <a:tab pos="228600" algn="l"/>
                          <a:tab pos="457200" algn="l"/>
                        </a:tabLst>
                      </a:pPr>
                      <a:r>
                        <a:rPr lang="en-US" sz="1400" dirty="0">
                          <a:effectLst/>
                        </a:rPr>
                        <a:t>Poor areas / groups/ households/ individuals</a:t>
                      </a:r>
                    </a:p>
                    <a:p>
                      <a:pPr marL="342900" marR="0" lvl="0" indent="-342900">
                        <a:spcBef>
                          <a:spcPts val="0"/>
                        </a:spcBef>
                        <a:spcAft>
                          <a:spcPts val="0"/>
                        </a:spcAft>
                        <a:buFont typeface="Symbol"/>
                        <a:buChar char=""/>
                        <a:tabLst>
                          <a:tab pos="228600" algn="l"/>
                          <a:tab pos="457200" algn="l"/>
                        </a:tabLst>
                      </a:pPr>
                      <a:r>
                        <a:rPr lang="en-US" sz="1400" dirty="0">
                          <a:effectLst/>
                        </a:rPr>
                        <a:t>People suffering food insecurity because of inadequate incomes, livelihoods, market access or entitlements</a:t>
                      </a:r>
                    </a:p>
                    <a:p>
                      <a:pPr marL="342900" marR="0" lvl="0" indent="-342900">
                        <a:spcBef>
                          <a:spcPts val="0"/>
                        </a:spcBef>
                        <a:spcAft>
                          <a:spcPts val="0"/>
                        </a:spcAft>
                        <a:buFont typeface="Symbol"/>
                        <a:buChar char=""/>
                        <a:tabLst>
                          <a:tab pos="228600" algn="l"/>
                          <a:tab pos="457200" algn="l"/>
                        </a:tabLst>
                      </a:pPr>
                      <a:r>
                        <a:rPr lang="en-US" sz="1400" dirty="0">
                          <a:effectLst/>
                        </a:rPr>
                        <a:t>Poorest x% of a population</a:t>
                      </a:r>
                    </a:p>
                    <a:p>
                      <a:pPr marL="342900" marR="0" lvl="0" indent="-342900">
                        <a:spcBef>
                          <a:spcPts val="0"/>
                        </a:spcBef>
                        <a:spcAft>
                          <a:spcPts val="0"/>
                        </a:spcAft>
                        <a:buFont typeface="Symbol"/>
                        <a:buChar char=""/>
                        <a:tabLst>
                          <a:tab pos="228600" algn="l"/>
                          <a:tab pos="457200" algn="l"/>
                        </a:tabLst>
                      </a:pPr>
                      <a:r>
                        <a:rPr lang="en-US" sz="1400" dirty="0">
                          <a:effectLst/>
                        </a:rPr>
                        <a:t>People in specified livelihoods or occupations (locally defined)</a:t>
                      </a:r>
                      <a:endParaRPr lang="en-US" sz="1400" dirty="0">
                        <a:effectLst/>
                        <a:latin typeface="Arial"/>
                        <a:ea typeface="Times New Roman"/>
                        <a:cs typeface="Times New Roman"/>
                      </a:endParaRPr>
                    </a:p>
                  </a:txBody>
                  <a:tcPr marL="68580" marR="68580" marT="0" marB="0"/>
                </a:tc>
              </a:tr>
              <a:tr h="934720">
                <a:tc>
                  <a:txBody>
                    <a:bodyPr/>
                    <a:lstStyle/>
                    <a:p>
                      <a:pPr marL="0" marR="0">
                        <a:spcBef>
                          <a:spcPts val="0"/>
                        </a:spcBef>
                        <a:spcAft>
                          <a:spcPts val="0"/>
                        </a:spcAft>
                      </a:pPr>
                      <a:r>
                        <a:rPr lang="en-US" sz="1400" dirty="0">
                          <a:effectLst/>
                        </a:rPr>
                        <a:t>PHYSIOLOGICAL vulnerability</a:t>
                      </a:r>
                      <a:endParaRPr lang="en-US" sz="1400" dirty="0">
                        <a:effectLst/>
                        <a:latin typeface="Arial"/>
                        <a:ea typeface="Times New Roman"/>
                        <a:cs typeface="Times New Roman"/>
                      </a:endParaRPr>
                    </a:p>
                  </a:txBody>
                  <a:tcPr marL="68580" marR="68580" marT="0" marB="0" anchor="ctr"/>
                </a:tc>
                <a:tc>
                  <a:txBody>
                    <a:bodyPr/>
                    <a:lstStyle/>
                    <a:p>
                      <a:pPr marL="342900" marR="0" lvl="0" indent="-342900">
                        <a:spcBef>
                          <a:spcPts val="0"/>
                        </a:spcBef>
                        <a:spcAft>
                          <a:spcPts val="0"/>
                        </a:spcAft>
                        <a:buFont typeface="Symbol"/>
                        <a:buChar char=""/>
                        <a:tabLst>
                          <a:tab pos="228600" algn="l"/>
                          <a:tab pos="457200" algn="l"/>
                        </a:tabLst>
                      </a:pPr>
                      <a:r>
                        <a:rPr lang="en-US" sz="1400" dirty="0">
                          <a:effectLst/>
                        </a:rPr>
                        <a:t>Children under five years old</a:t>
                      </a:r>
                    </a:p>
                    <a:p>
                      <a:pPr marL="342900" marR="0" lvl="0" indent="-342900">
                        <a:spcBef>
                          <a:spcPts val="0"/>
                        </a:spcBef>
                        <a:spcAft>
                          <a:spcPts val="0"/>
                        </a:spcAft>
                        <a:buFont typeface="Symbol"/>
                        <a:buChar char=""/>
                        <a:tabLst>
                          <a:tab pos="228600" algn="l"/>
                          <a:tab pos="457200" algn="l"/>
                        </a:tabLst>
                      </a:pPr>
                      <a:r>
                        <a:rPr lang="en-US" sz="1400" dirty="0">
                          <a:effectLst/>
                        </a:rPr>
                        <a:t>Malnourished children</a:t>
                      </a:r>
                    </a:p>
                    <a:p>
                      <a:pPr marL="342900" marR="0" lvl="0" indent="-342900">
                        <a:spcBef>
                          <a:spcPts val="0"/>
                        </a:spcBef>
                        <a:spcAft>
                          <a:spcPts val="0"/>
                        </a:spcAft>
                        <a:buFont typeface="Symbol"/>
                        <a:buChar char=""/>
                        <a:tabLst>
                          <a:tab pos="228600" algn="l"/>
                          <a:tab pos="457200" algn="l"/>
                        </a:tabLst>
                      </a:pPr>
                      <a:r>
                        <a:rPr lang="en-US" sz="1400" dirty="0">
                          <a:effectLst/>
                        </a:rPr>
                        <a:t>Groups with specific nutritional needs (e.g. the elderly; sick people; pregnant and breast-feeding women)</a:t>
                      </a:r>
                      <a:endParaRPr lang="en-US" sz="1400" dirty="0">
                        <a:effectLst/>
                        <a:latin typeface="Arial"/>
                        <a:ea typeface="Times New Roman"/>
                        <a:cs typeface="Times New Roman"/>
                      </a:endParaRPr>
                    </a:p>
                  </a:txBody>
                  <a:tcPr marL="68580" marR="68580" marT="0" marB="0"/>
                </a:tc>
              </a:tr>
              <a:tr h="701040">
                <a:tc>
                  <a:txBody>
                    <a:bodyPr/>
                    <a:lstStyle/>
                    <a:p>
                      <a:pPr marL="0" marR="0">
                        <a:spcBef>
                          <a:spcPts val="0"/>
                        </a:spcBef>
                        <a:spcAft>
                          <a:spcPts val="0"/>
                        </a:spcAft>
                      </a:pPr>
                      <a:r>
                        <a:rPr lang="en-US" sz="1400" dirty="0">
                          <a:effectLst/>
                        </a:rPr>
                        <a:t>SOCIAL vulnerability</a:t>
                      </a:r>
                      <a:endParaRPr lang="en-US" sz="1400" dirty="0">
                        <a:effectLst/>
                        <a:latin typeface="Arial"/>
                        <a:ea typeface="Times New Roman"/>
                        <a:cs typeface="Times New Roman"/>
                      </a:endParaRPr>
                    </a:p>
                  </a:txBody>
                  <a:tcPr marL="68580" marR="68580" marT="0" marB="0" anchor="ctr"/>
                </a:tc>
                <a:tc>
                  <a:txBody>
                    <a:bodyPr/>
                    <a:lstStyle/>
                    <a:p>
                      <a:pPr marL="342900" marR="0" lvl="0" indent="-342900">
                        <a:spcBef>
                          <a:spcPts val="0"/>
                        </a:spcBef>
                        <a:spcAft>
                          <a:spcPts val="0"/>
                        </a:spcAft>
                        <a:buFont typeface="Symbol"/>
                        <a:buChar char=""/>
                        <a:tabLst>
                          <a:tab pos="228600" algn="l"/>
                          <a:tab pos="457200" algn="l"/>
                        </a:tabLst>
                      </a:pPr>
                      <a:r>
                        <a:rPr lang="en-US" sz="1400" dirty="0">
                          <a:effectLst/>
                        </a:rPr>
                        <a:t>Unsupported older people, widows or orphans</a:t>
                      </a:r>
                    </a:p>
                    <a:p>
                      <a:pPr marL="342900" marR="0" lvl="0" indent="-342900">
                        <a:spcBef>
                          <a:spcPts val="0"/>
                        </a:spcBef>
                        <a:spcAft>
                          <a:spcPts val="0"/>
                        </a:spcAft>
                        <a:buFont typeface="Symbol"/>
                        <a:buChar char=""/>
                        <a:tabLst>
                          <a:tab pos="228600" algn="l"/>
                          <a:tab pos="457200" algn="l"/>
                        </a:tabLst>
                      </a:pPr>
                      <a:r>
                        <a:rPr lang="en-US" sz="1400" dirty="0">
                          <a:effectLst/>
                        </a:rPr>
                        <a:t>People with disabilities </a:t>
                      </a:r>
                    </a:p>
                    <a:p>
                      <a:pPr marL="342900" marR="0" lvl="0" indent="-342900">
                        <a:spcBef>
                          <a:spcPts val="0"/>
                        </a:spcBef>
                        <a:spcAft>
                          <a:spcPts val="0"/>
                        </a:spcAft>
                        <a:buFont typeface="Symbol"/>
                        <a:buChar char=""/>
                        <a:tabLst>
                          <a:tab pos="228600" algn="l"/>
                          <a:tab pos="457200" algn="l"/>
                        </a:tabLst>
                      </a:pPr>
                      <a:r>
                        <a:rPr lang="en-US" sz="1400" dirty="0">
                          <a:effectLst/>
                        </a:rPr>
                        <a:t>Socially excluded individuals or households</a:t>
                      </a:r>
                      <a:endParaRPr lang="en-US" sz="1400" dirty="0">
                        <a:effectLst/>
                        <a:latin typeface="Arial"/>
                        <a:ea typeface="Times New Roman"/>
                        <a:cs typeface="Times New Roman"/>
                      </a:endParaRPr>
                    </a:p>
                  </a:txBody>
                  <a:tcPr marL="68580" marR="68580" marT="0" marB="0"/>
                </a:tc>
              </a:tr>
              <a:tr h="467360">
                <a:tc>
                  <a:txBody>
                    <a:bodyPr/>
                    <a:lstStyle/>
                    <a:p>
                      <a:pPr marL="215900" marR="0" indent="-215900">
                        <a:spcBef>
                          <a:spcPts val="0"/>
                        </a:spcBef>
                        <a:spcAft>
                          <a:spcPts val="0"/>
                        </a:spcAft>
                      </a:pPr>
                      <a:r>
                        <a:rPr lang="en-US" sz="1400" dirty="0">
                          <a:effectLst/>
                        </a:rPr>
                        <a:t>POLITICAL vulnerability</a:t>
                      </a:r>
                      <a:endParaRPr lang="en-US" sz="1400" dirty="0">
                        <a:effectLst/>
                        <a:latin typeface="Times New Roman"/>
                        <a:ea typeface="Times New Roman"/>
                        <a:cs typeface="Times New Roman"/>
                      </a:endParaRPr>
                    </a:p>
                  </a:txBody>
                  <a:tcPr marL="68580" marR="68580" marT="0" marB="0" anchor="ctr"/>
                </a:tc>
                <a:tc>
                  <a:txBody>
                    <a:bodyPr/>
                    <a:lstStyle/>
                    <a:p>
                      <a:pPr marL="342900" marR="0" lvl="0" indent="-342900">
                        <a:spcBef>
                          <a:spcPts val="0"/>
                        </a:spcBef>
                        <a:spcAft>
                          <a:spcPts val="0"/>
                        </a:spcAft>
                        <a:buFont typeface="Symbol"/>
                        <a:buChar char=""/>
                        <a:tabLst>
                          <a:tab pos="228600" algn="l"/>
                          <a:tab pos="457200" algn="l"/>
                        </a:tabLst>
                      </a:pPr>
                      <a:r>
                        <a:rPr lang="en-US" sz="1400" dirty="0">
                          <a:effectLst/>
                        </a:rPr>
                        <a:t>Refugees or displaced people</a:t>
                      </a:r>
                    </a:p>
                    <a:p>
                      <a:pPr marL="342900" marR="0" lvl="0" indent="-342900">
                        <a:spcBef>
                          <a:spcPts val="0"/>
                        </a:spcBef>
                        <a:spcAft>
                          <a:spcPts val="0"/>
                        </a:spcAft>
                        <a:buFont typeface="Symbol"/>
                        <a:buChar char=""/>
                        <a:tabLst>
                          <a:tab pos="228600" algn="l"/>
                          <a:tab pos="457200" algn="l"/>
                        </a:tabLst>
                      </a:pPr>
                      <a:r>
                        <a:rPr lang="en-US" sz="1400" dirty="0">
                          <a:effectLst/>
                        </a:rPr>
                        <a:t>Communities exposed to violence or marginalization</a:t>
                      </a:r>
                      <a:endParaRPr lang="en-US" sz="1400" dirty="0">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22956735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763000" cy="6324600"/>
          </a:xfrm>
        </p:spPr>
        <p:txBody>
          <a:bodyPr>
            <a:noAutofit/>
          </a:bodyPr>
          <a:lstStyle/>
          <a:p>
            <a:pPr marL="0" indent="0" algn="just">
              <a:buNone/>
            </a:pPr>
            <a:r>
              <a:rPr lang="en-US" sz="2400" b="1" dirty="0"/>
              <a:t>Example 3: Reaching the working poor through </a:t>
            </a:r>
            <a:r>
              <a:rPr lang="en-US" sz="2400" b="1" dirty="0" err="1"/>
              <a:t>programme</a:t>
            </a:r>
            <a:r>
              <a:rPr lang="en-US" sz="2400" b="1" dirty="0"/>
              <a:t> choice – Guatemala Community Daycare </a:t>
            </a:r>
            <a:r>
              <a:rPr lang="en-US" sz="2400" b="1" dirty="0" err="1"/>
              <a:t>Programme</a:t>
            </a:r>
            <a:endParaRPr lang="en-US" sz="2400" b="1" dirty="0"/>
          </a:p>
          <a:p>
            <a:pPr marL="0" indent="0" algn="just">
              <a:buNone/>
            </a:pPr>
            <a:r>
              <a:rPr lang="en-US" sz="2400" dirty="0"/>
              <a:t>In Guatemala, poor working parents (especially women) cannot participate in community development projects because they are absent from home for long hours, working and commuting.</a:t>
            </a:r>
          </a:p>
          <a:p>
            <a:pPr marL="0" indent="0" algn="just">
              <a:buNone/>
            </a:pPr>
            <a:r>
              <a:rPr lang="en-US" sz="2400" dirty="0"/>
              <a:t>In order to reach this target group, the government with WFP support set up a Community Daycare </a:t>
            </a:r>
            <a:r>
              <a:rPr lang="en-US" sz="2400" dirty="0" err="1"/>
              <a:t>Programme</a:t>
            </a:r>
            <a:r>
              <a:rPr lang="en-US" sz="2400" dirty="0"/>
              <a:t> (CDP).</a:t>
            </a:r>
          </a:p>
          <a:p>
            <a:pPr marL="0" indent="0" algn="just">
              <a:buNone/>
            </a:pPr>
            <a:r>
              <a:rPr lang="en-US" sz="2400" dirty="0"/>
              <a:t>CDP </a:t>
            </a:r>
            <a:r>
              <a:rPr lang="en-US" sz="2400" dirty="0" err="1"/>
              <a:t>centres</a:t>
            </a:r>
            <a:r>
              <a:rPr lang="en-US" sz="2400" dirty="0"/>
              <a:t> provide meals and care for children for five days a week, in exchange for a payment of US$5 per child per month.</a:t>
            </a:r>
          </a:p>
          <a:p>
            <a:pPr marL="0" indent="0" algn="just">
              <a:buNone/>
            </a:pPr>
            <a:r>
              <a:rPr lang="en-US" sz="2400" dirty="0"/>
              <a:t>The </a:t>
            </a:r>
            <a:r>
              <a:rPr lang="en-US" sz="2400" dirty="0" err="1"/>
              <a:t>programme</a:t>
            </a:r>
            <a:r>
              <a:rPr lang="en-US" sz="2400" dirty="0"/>
              <a:t> is geographically targeted to poor areas, and self-targeting at household level (parents who wish to participate have to form a group, choose a care-giver, and apply to establish a </a:t>
            </a:r>
            <a:r>
              <a:rPr lang="en-US" sz="2400" dirty="0" err="1"/>
              <a:t>centre</a:t>
            </a:r>
            <a:r>
              <a:rPr lang="en-US" sz="2400" dirty="0"/>
              <a:t>).</a:t>
            </a:r>
          </a:p>
          <a:p>
            <a:pPr marL="0" indent="0" algn="just">
              <a:buNone/>
            </a:pPr>
            <a:r>
              <a:rPr lang="en-US" sz="2400" dirty="0"/>
              <a:t>In addition, there are eligibility criteria: participating families must be low-income, the mother must be employed (or must find employment within two weeks), and they must have a child under seven years old.</a:t>
            </a:r>
          </a:p>
        </p:txBody>
      </p:sp>
    </p:spTree>
    <p:extLst>
      <p:ext uri="{BB962C8B-B14F-4D97-AF65-F5344CB8AC3E}">
        <p14:creationId xmlns:p14="http://schemas.microsoft.com/office/powerpoint/2010/main" val="305824684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lnSpcReduction="10000"/>
          </a:bodyPr>
          <a:lstStyle/>
          <a:p>
            <a:pPr marL="0" indent="0" algn="just">
              <a:buNone/>
            </a:pPr>
            <a:r>
              <a:rPr lang="en-US" sz="2000" b="1" dirty="0"/>
              <a:t>See Annex 3: Example - Reaching the working poor through </a:t>
            </a:r>
            <a:r>
              <a:rPr lang="en-US" sz="2000" b="1" dirty="0" err="1"/>
              <a:t>programme</a:t>
            </a:r>
            <a:r>
              <a:rPr lang="en-US" sz="2000" b="1" dirty="0"/>
              <a:t> choice – Guatemala Community Daycare </a:t>
            </a:r>
            <a:r>
              <a:rPr lang="en-US" sz="2000" b="1" dirty="0" err="1" smtClean="0"/>
              <a:t>Programme</a:t>
            </a:r>
            <a:endParaRPr lang="en-US" sz="2000" b="1" dirty="0" smtClean="0"/>
          </a:p>
          <a:p>
            <a:pPr marL="0" indent="0" algn="just">
              <a:buNone/>
            </a:pPr>
            <a:r>
              <a:rPr lang="en-US" sz="2400" dirty="0"/>
              <a:t>The targeting levels and methods used in the Guatemala example are the following</a:t>
            </a:r>
            <a:r>
              <a:rPr lang="en-US" sz="2400" dirty="0" smtClean="0"/>
              <a:t>:</a:t>
            </a:r>
          </a:p>
          <a:p>
            <a:pPr marL="0" indent="0" algn="just">
              <a:buNone/>
            </a:pPr>
            <a:endParaRPr lang="en-US" sz="2400" dirty="0"/>
          </a:p>
          <a:p>
            <a:pPr marL="0" indent="0" algn="just">
              <a:buNone/>
            </a:pPr>
            <a:endParaRPr lang="en-US" sz="2400" dirty="0" smtClean="0"/>
          </a:p>
          <a:p>
            <a:pPr marL="0" indent="0" algn="just">
              <a:buNone/>
            </a:pPr>
            <a:endParaRPr lang="en-US" sz="2400" dirty="0" smtClean="0"/>
          </a:p>
          <a:p>
            <a:pPr marL="0" indent="0" algn="just">
              <a:buNone/>
            </a:pPr>
            <a:endParaRPr lang="en-US" sz="2400" dirty="0" smtClean="0"/>
          </a:p>
          <a:p>
            <a:pPr marL="0" indent="0" algn="just">
              <a:buNone/>
            </a:pPr>
            <a:r>
              <a:rPr lang="en-US" sz="2400" dirty="0"/>
              <a:t>The CDC is targeted at geographical and household levels. Applications to establish the day care </a:t>
            </a:r>
            <a:r>
              <a:rPr lang="en-US" sz="2400" dirty="0" err="1"/>
              <a:t>centres</a:t>
            </a:r>
            <a:r>
              <a:rPr lang="en-US" sz="2400" dirty="0"/>
              <a:t> can only be made from poor areas, and the beneficiaries are defined as parent-and-child units (households).</a:t>
            </a:r>
          </a:p>
          <a:p>
            <a:pPr marL="0" indent="0" algn="just">
              <a:buNone/>
            </a:pPr>
            <a:r>
              <a:rPr lang="en-US" sz="2400" dirty="0"/>
              <a:t>Participants are self-targeting: they must form their own group and apply to establish a </a:t>
            </a:r>
            <a:r>
              <a:rPr lang="en-US" sz="2400" dirty="0" err="1"/>
              <a:t>centre</a:t>
            </a:r>
            <a:r>
              <a:rPr lang="en-US" sz="2400" dirty="0"/>
              <a:t>. In addition, there is an administrative screening process by which </a:t>
            </a:r>
            <a:r>
              <a:rPr lang="en-US" sz="2400" dirty="0" err="1"/>
              <a:t>programme</a:t>
            </a:r>
            <a:r>
              <a:rPr lang="en-US" sz="2400" dirty="0"/>
              <a:t> staff check that the applicants meet set eligibility criteria (income, employment, and demographics).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61722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40516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92500" lnSpcReduction="20000"/>
          </a:bodyPr>
          <a:lstStyle/>
          <a:p>
            <a:pPr marL="0" indent="0" algn="just">
              <a:buNone/>
            </a:pPr>
            <a:r>
              <a:rPr lang="en-US" b="1" dirty="0"/>
              <a:t>Example 4: Categorical targeting on a national level – Lesotho’s social pension</a:t>
            </a:r>
          </a:p>
          <a:p>
            <a:pPr marL="0" indent="0" algn="just">
              <a:buNone/>
            </a:pPr>
            <a:r>
              <a:rPr lang="en-US" dirty="0"/>
              <a:t>Lesotho is one of only two Least-Developed Countries in the world with a universal non-contributory pension (the other is Nepal).</a:t>
            </a:r>
          </a:p>
          <a:p>
            <a:pPr marL="0" indent="0" algn="just">
              <a:buNone/>
            </a:pPr>
            <a:r>
              <a:rPr lang="en-US" dirty="0"/>
              <a:t>Since 2004, all citizens of Lesotho aged 70 and over are eligible for a flat-rate monthly cash payment. There is no means-testing (individual assessment of income or wealth), and no other criteria.</a:t>
            </a:r>
          </a:p>
          <a:p>
            <a:pPr marL="0" indent="0" algn="just">
              <a:buNone/>
            </a:pPr>
            <a:r>
              <a:rPr lang="en-US" dirty="0"/>
              <a:t>Targeting the pension therefore consists simply of identifying and reaching everyone in the age category.</a:t>
            </a:r>
          </a:p>
          <a:p>
            <a:pPr marL="0" indent="0" algn="just">
              <a:buNone/>
            </a:pPr>
            <a:r>
              <a:rPr lang="en-US" dirty="0"/>
              <a:t>The pension is paid at post offices throughout the country, and photo identification is needed to register.</a:t>
            </a:r>
          </a:p>
        </p:txBody>
      </p:sp>
    </p:spTree>
    <p:extLst>
      <p:ext uri="{BB962C8B-B14F-4D97-AF65-F5344CB8AC3E}">
        <p14:creationId xmlns:p14="http://schemas.microsoft.com/office/powerpoint/2010/main" val="97270827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6324600"/>
          </a:xfrm>
        </p:spPr>
        <p:txBody>
          <a:bodyPr>
            <a:noAutofit/>
          </a:bodyPr>
          <a:lstStyle/>
          <a:p>
            <a:pPr marL="0" indent="0" algn="just">
              <a:buNone/>
            </a:pPr>
            <a:r>
              <a:rPr lang="en-US" sz="2400" b="1" dirty="0"/>
              <a:t>See Annex 4: Example – Categorical targeting on a national level – Lesotho’s </a:t>
            </a:r>
            <a:r>
              <a:rPr lang="en-US" sz="2400" b="1" dirty="0" smtClean="0"/>
              <a:t>social pension</a:t>
            </a:r>
          </a:p>
          <a:p>
            <a:pPr marL="0" indent="0" algn="just">
              <a:buNone/>
            </a:pPr>
            <a:r>
              <a:rPr lang="en-US" sz="2400" dirty="0"/>
              <a:t>The targeting levels and methods used in the Lesotho example are the checked ones:</a:t>
            </a:r>
          </a:p>
          <a:p>
            <a:pPr marL="0" indent="0" algn="just">
              <a:buNone/>
            </a:pPr>
            <a:endParaRPr lang="en-US" sz="2400" b="1" dirty="0" smtClean="0"/>
          </a:p>
          <a:p>
            <a:pPr marL="0" indent="0" algn="just">
              <a:buNone/>
            </a:pPr>
            <a:endParaRPr lang="en-US" sz="2400" b="1" dirty="0"/>
          </a:p>
          <a:p>
            <a:pPr marL="0" indent="0" algn="just">
              <a:buNone/>
            </a:pPr>
            <a:endParaRPr lang="en-US" sz="2400" b="1" dirty="0" smtClean="0"/>
          </a:p>
          <a:p>
            <a:pPr marL="0" indent="0" algn="just">
              <a:buNone/>
            </a:pPr>
            <a:endParaRPr lang="en-US" sz="2400" b="1" dirty="0"/>
          </a:p>
          <a:p>
            <a:pPr marL="0" indent="0" algn="just">
              <a:buNone/>
            </a:pPr>
            <a:r>
              <a:rPr lang="en-US" sz="2400" dirty="0"/>
              <a:t>Lesotho’s pension is a straightforward example of categorical (group) targeting: everyone in the relevant age group (70 and over) is eligible. </a:t>
            </a:r>
          </a:p>
          <a:p>
            <a:pPr marL="0" indent="0" algn="just">
              <a:buNone/>
            </a:pPr>
            <a:r>
              <a:rPr lang="en-US" sz="2400" dirty="0"/>
              <a:t>We can say there is an element of self-targeting because people must come forward and register to claim their pension rights. However, this is not really intended as a selection mechanism: everyone is encouraged to register. The main method of identifying and reaching the beneficiaries is through administrative systems. </a:t>
            </a:r>
            <a:endParaRPr lang="en-US" sz="2400" b="1"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828800"/>
            <a:ext cx="57912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580173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fontScale="70000" lnSpcReduction="20000"/>
          </a:bodyPr>
          <a:lstStyle/>
          <a:p>
            <a:pPr marL="0" indent="0" algn="just">
              <a:buNone/>
            </a:pPr>
            <a:r>
              <a:rPr lang="en-US" sz="3400" b="1" dirty="0"/>
              <a:t>Example 5: Realities of community targeting in Malawi’s Targeted Input </a:t>
            </a:r>
            <a:r>
              <a:rPr lang="en-US" sz="3400" b="1" dirty="0" err="1"/>
              <a:t>Programme</a:t>
            </a:r>
            <a:endParaRPr lang="en-US" sz="3400" b="1" dirty="0"/>
          </a:p>
          <a:p>
            <a:pPr marL="0" indent="0" algn="just">
              <a:buNone/>
            </a:pPr>
            <a:r>
              <a:rPr lang="en-US" sz="3400" dirty="0"/>
              <a:t>In 1998/99, the Malawian government launched an untargeted Starter Pack </a:t>
            </a:r>
            <a:r>
              <a:rPr lang="en-US" sz="3400" dirty="0" err="1"/>
              <a:t>programme</a:t>
            </a:r>
            <a:r>
              <a:rPr lang="en-US" sz="3400" dirty="0"/>
              <a:t> providing free seed and fertilizer to all farming households. In 2000/01 this was scaled down to a more affordable Targeted Input </a:t>
            </a:r>
            <a:r>
              <a:rPr lang="en-US" sz="3400" dirty="0" err="1"/>
              <a:t>Programme</a:t>
            </a:r>
            <a:r>
              <a:rPr lang="en-US" sz="3400" dirty="0"/>
              <a:t> (TIP) intended for the poor (almost half of the country’s farmers). Following the 2001/02 hunger crisis, a winter TIP was added for the second farming season. It aimed to help poor farmers while also increasing the national supply of maize.</a:t>
            </a:r>
          </a:p>
          <a:p>
            <a:pPr marL="0" indent="0" algn="just">
              <a:buNone/>
            </a:pPr>
            <a:r>
              <a:rPr lang="en-US" sz="3400" dirty="0"/>
              <a:t>A study of the 2003 winter TIP focused on the community-based targeting of households. Two selection criteria were set by the Ministry of Agriculture, Irrigation and Food Security. The primary targeting criterion was access to </a:t>
            </a:r>
            <a:r>
              <a:rPr lang="en-US" sz="3400" dirty="0" err="1"/>
              <a:t>dambo</a:t>
            </a:r>
            <a:r>
              <a:rPr lang="en-US" sz="3400" dirty="0"/>
              <a:t> (land suitable for winter cultivation), and the secondary criterion was poverty</a:t>
            </a:r>
            <a:r>
              <a:rPr lang="en-US" sz="3400" dirty="0" smtClean="0"/>
              <a:t>.</a:t>
            </a:r>
          </a:p>
          <a:p>
            <a:pPr marL="0" indent="0" algn="just">
              <a:buNone/>
            </a:pPr>
            <a:endParaRPr lang="en-US" sz="3400" dirty="0"/>
          </a:p>
          <a:p>
            <a:pPr marL="0" indent="0" algn="just">
              <a:buNone/>
            </a:pPr>
            <a:r>
              <a:rPr lang="en-US" sz="3400" b="1" dirty="0"/>
              <a:t>See Annex 5: Example – Realities of community targeting in Malawi’s Targeted Input </a:t>
            </a:r>
            <a:r>
              <a:rPr lang="en-US" sz="3400" b="1" dirty="0" err="1"/>
              <a:t>Programme</a:t>
            </a:r>
            <a:r>
              <a:rPr lang="en-US" sz="3400" b="1" dirty="0"/>
              <a:t> </a:t>
            </a:r>
            <a:r>
              <a:rPr lang="en-US" sz="3400" dirty="0"/>
              <a:t>	</a:t>
            </a:r>
          </a:p>
          <a:p>
            <a:pPr marL="0" indent="0">
              <a:buNone/>
            </a:pPr>
            <a:endParaRPr lang="en-US" dirty="0"/>
          </a:p>
        </p:txBody>
      </p:sp>
    </p:spTree>
    <p:extLst>
      <p:ext uri="{BB962C8B-B14F-4D97-AF65-F5344CB8AC3E}">
        <p14:creationId xmlns:p14="http://schemas.microsoft.com/office/powerpoint/2010/main" val="368408309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rmAutofit fontScale="55000" lnSpcReduction="20000"/>
          </a:bodyPr>
          <a:lstStyle/>
          <a:p>
            <a:pPr marL="0" indent="0" algn="just">
              <a:buNone/>
            </a:pPr>
            <a:r>
              <a:rPr lang="en-US" sz="3400" dirty="0"/>
              <a:t>The targeting levels and methods used in the Malawi example are the checked ones</a:t>
            </a:r>
            <a:r>
              <a:rPr lang="en-US" sz="3400" dirty="0" smtClean="0"/>
              <a:t>:</a:t>
            </a:r>
          </a:p>
          <a:p>
            <a:pPr marL="0" indent="0" algn="just">
              <a:buNone/>
            </a:pPr>
            <a:endParaRPr lang="en-US" sz="3400" dirty="0" smtClean="0"/>
          </a:p>
          <a:p>
            <a:pPr marL="0" indent="0" algn="just">
              <a:buNone/>
            </a:pPr>
            <a:endParaRPr lang="en-US" sz="3400" dirty="0"/>
          </a:p>
          <a:p>
            <a:pPr marL="0" indent="0" algn="just">
              <a:buNone/>
            </a:pPr>
            <a:endParaRPr lang="en-US" sz="3400" dirty="0" smtClean="0"/>
          </a:p>
          <a:p>
            <a:pPr marL="0" indent="0" algn="just">
              <a:buNone/>
            </a:pPr>
            <a:endParaRPr lang="en-US" sz="3400" dirty="0" smtClean="0"/>
          </a:p>
          <a:p>
            <a:pPr marL="0" indent="0" algn="just">
              <a:buNone/>
            </a:pPr>
            <a:endParaRPr lang="en-US" sz="3400" dirty="0" smtClean="0"/>
          </a:p>
          <a:p>
            <a:pPr marL="0" indent="0" algn="just">
              <a:buNone/>
            </a:pPr>
            <a:endParaRPr lang="en-US" sz="3400" dirty="0" smtClean="0"/>
          </a:p>
          <a:p>
            <a:pPr marL="0" indent="0" algn="just">
              <a:buNone/>
            </a:pPr>
            <a:endParaRPr lang="en-US" sz="3400" dirty="0" smtClean="0"/>
          </a:p>
          <a:p>
            <a:pPr marL="0" indent="0" algn="just">
              <a:buNone/>
            </a:pPr>
            <a:r>
              <a:rPr lang="en-US" sz="3800" dirty="0" smtClean="0"/>
              <a:t>The </a:t>
            </a:r>
            <a:r>
              <a:rPr lang="en-US" sz="3800" dirty="0"/>
              <a:t>Winter TIP </a:t>
            </a:r>
            <a:r>
              <a:rPr lang="en-US" sz="3800" dirty="0" err="1"/>
              <a:t>programme</a:t>
            </a:r>
            <a:r>
              <a:rPr lang="en-US" sz="3800" dirty="0"/>
              <a:t> was targeted at household level across the country, with no geographical selection. Farmers who met the criteria were supposed to be eligible, no matter where they lived. </a:t>
            </a:r>
          </a:p>
          <a:p>
            <a:pPr marL="0" indent="0" algn="just">
              <a:buNone/>
            </a:pPr>
            <a:r>
              <a:rPr lang="en-US" sz="3800" dirty="0"/>
              <a:t>Community-based targeting was the main method used to identify the eligible households. However, this was combined with administrative elements: the targeting criteria were set by the Ministry, and local government staff were involved in the selection and registration of beneficiaries. </a:t>
            </a:r>
          </a:p>
          <a:p>
            <a:pPr marL="0" indent="0" algn="just">
              <a:buNone/>
            </a:pPr>
            <a:r>
              <a:rPr lang="en-US" sz="3800" dirty="0"/>
              <a:t>This combination of community and administrative methods is quite common. It is very rare for community-based systems to be given sole responsibility for deciding targeting criteria and beneficiary lists. </a:t>
            </a:r>
            <a:endParaRPr lang="en-US" sz="3800" dirty="0" smtClean="0"/>
          </a:p>
          <a:p>
            <a:pPr marL="0" indent="0">
              <a:buNone/>
            </a:pP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990600"/>
            <a:ext cx="63246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282666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62500" lnSpcReduction="20000"/>
          </a:bodyPr>
          <a:lstStyle/>
          <a:p>
            <a:pPr marL="0" indent="0" algn="just">
              <a:buNone/>
            </a:pPr>
            <a:r>
              <a:rPr lang="en-US" sz="3800" b="1" dirty="0"/>
              <a:t>Example 6: Inefficient cost-cutting – GAPVU cash transfers in Mozambique</a:t>
            </a:r>
          </a:p>
          <a:p>
            <a:pPr marL="0" indent="0" algn="just">
              <a:buNone/>
            </a:pPr>
            <a:r>
              <a:rPr lang="en-US" sz="3800" dirty="0"/>
              <a:t>GAPVU (‘Office for Assistance to the Vulnerable Population’ in Portuguese) was a targeted safety net </a:t>
            </a:r>
            <a:r>
              <a:rPr lang="en-US" sz="3800" dirty="0" err="1"/>
              <a:t>programme</a:t>
            </a:r>
            <a:r>
              <a:rPr lang="en-US" sz="3800" dirty="0"/>
              <a:t> that transferred small amounts of cash to destitute urban households in Mozambique’s 13 cities and towns. It ran between 1992 and 1997</a:t>
            </a:r>
            <a:r>
              <a:rPr lang="en-US" sz="3800" dirty="0" smtClean="0"/>
              <a:t>.</a:t>
            </a:r>
          </a:p>
          <a:p>
            <a:pPr marL="0" indent="0" algn="just">
              <a:buNone/>
            </a:pPr>
            <a:endParaRPr lang="en-US" sz="3800" dirty="0"/>
          </a:p>
          <a:p>
            <a:pPr marL="0" indent="0" algn="just">
              <a:buNone/>
            </a:pPr>
            <a:r>
              <a:rPr lang="en-US" sz="3800" dirty="0"/>
              <a:t>The safety net was means-tested. Individual applicants’ living conditions were assessed by local leaders making home visits</a:t>
            </a:r>
            <a:r>
              <a:rPr lang="en-US" sz="3800" dirty="0" smtClean="0"/>
              <a:t>.</a:t>
            </a:r>
          </a:p>
          <a:p>
            <a:pPr marL="0" indent="0" algn="just">
              <a:buNone/>
            </a:pPr>
            <a:endParaRPr lang="en-US" sz="3800" dirty="0"/>
          </a:p>
          <a:p>
            <a:pPr marL="0" indent="0" algn="just">
              <a:buNone/>
            </a:pPr>
            <a:r>
              <a:rPr lang="en-US" sz="3800" dirty="0"/>
              <a:t>Mothers with malnourished children registered at health clinics were also </a:t>
            </a:r>
            <a:r>
              <a:rPr lang="en-US" sz="3800" dirty="0" smtClean="0"/>
              <a:t>eligible. When </a:t>
            </a:r>
            <a:r>
              <a:rPr lang="en-US" sz="3800" dirty="0"/>
              <a:t>GAPVU started, there were an estimated 60,000 destitute households in Mozambique, but the </a:t>
            </a:r>
            <a:r>
              <a:rPr lang="en-US" sz="3800" dirty="0" err="1"/>
              <a:t>programme</a:t>
            </a:r>
            <a:r>
              <a:rPr lang="en-US" sz="3800" dirty="0"/>
              <a:t> expanded, and by 1996 a total of 93,000 beneficiaries were registered</a:t>
            </a:r>
            <a:r>
              <a:rPr lang="en-US" sz="3800" dirty="0" smtClean="0"/>
              <a:t>.</a:t>
            </a:r>
          </a:p>
          <a:p>
            <a:pPr marL="0" indent="0" algn="just">
              <a:buNone/>
            </a:pPr>
            <a:endParaRPr lang="en-US" sz="3800" dirty="0" smtClean="0"/>
          </a:p>
          <a:p>
            <a:pPr marL="0" indent="0" algn="just">
              <a:buNone/>
            </a:pPr>
            <a:r>
              <a:rPr lang="en-US" sz="3800" b="1" dirty="0"/>
              <a:t>See Annex 6: Example – Inefficient cost-cutting – GAPVU cash transfers in Mozambique </a:t>
            </a:r>
            <a:r>
              <a:rPr lang="en-US" sz="3800" dirty="0"/>
              <a:t>	</a:t>
            </a:r>
          </a:p>
          <a:p>
            <a:pPr marL="0" indent="0">
              <a:buNone/>
            </a:pPr>
            <a:endParaRPr lang="en-US" dirty="0"/>
          </a:p>
        </p:txBody>
      </p:sp>
    </p:spTree>
    <p:extLst>
      <p:ext uri="{BB962C8B-B14F-4D97-AF65-F5344CB8AC3E}">
        <p14:creationId xmlns:p14="http://schemas.microsoft.com/office/powerpoint/2010/main" val="196829740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pPr marL="0" indent="0" algn="just">
              <a:buNone/>
            </a:pPr>
            <a:r>
              <a:rPr lang="en-US" dirty="0"/>
              <a:t>The targeting levels and methods used in the </a:t>
            </a:r>
            <a:r>
              <a:rPr lang="en-US" dirty="0" smtClean="0"/>
              <a:t>Mozambique </a:t>
            </a:r>
            <a:r>
              <a:rPr lang="en-US" dirty="0"/>
              <a:t>example are the checked ones</a:t>
            </a:r>
            <a:r>
              <a:rPr lang="en-US" dirty="0" smtClean="0"/>
              <a:t>:</a:t>
            </a:r>
          </a:p>
          <a:p>
            <a:pPr marL="0" indent="0" algn="just">
              <a:buNone/>
            </a:pPr>
            <a:endParaRPr lang="en-US" dirty="0"/>
          </a:p>
          <a:p>
            <a:pPr marL="0" indent="0" algn="just">
              <a:buNone/>
            </a:pPr>
            <a:endParaRPr lang="en-US" dirty="0" smtClean="0"/>
          </a:p>
          <a:p>
            <a:pPr marL="0" indent="0" algn="just">
              <a:buNone/>
            </a:pPr>
            <a:endParaRPr lang="en-US" dirty="0" smtClean="0"/>
          </a:p>
          <a:p>
            <a:pPr marL="0" indent="0" algn="just">
              <a:buNone/>
            </a:pPr>
            <a:endParaRPr lang="en-US" dirty="0" smtClean="0"/>
          </a:p>
          <a:p>
            <a:pPr marL="0" indent="0" algn="just">
              <a:buNone/>
            </a:pPr>
            <a:endParaRPr lang="en-US" dirty="0" smtClean="0"/>
          </a:p>
          <a:p>
            <a:pPr marL="0" indent="0" algn="just">
              <a:buNone/>
            </a:pPr>
            <a:endParaRPr lang="en-US" dirty="0" smtClean="0"/>
          </a:p>
          <a:p>
            <a:pPr marL="0" indent="0" algn="just">
              <a:buNone/>
            </a:pPr>
            <a:endParaRPr lang="en-US" dirty="0" smtClean="0"/>
          </a:p>
          <a:p>
            <a:pPr marL="0" indent="0" algn="just">
              <a:buNone/>
            </a:pPr>
            <a:r>
              <a:rPr lang="en-US" dirty="0" smtClean="0"/>
              <a:t>GAPVU </a:t>
            </a:r>
            <a:r>
              <a:rPr lang="en-US" dirty="0"/>
              <a:t>was geographically targeted to urban areas. Within these areas, household targeting aimed to identify poor and destitute families, and those with malnourished children.</a:t>
            </a:r>
          </a:p>
          <a:p>
            <a:pPr marL="0" indent="0" algn="just">
              <a:buNone/>
            </a:pPr>
            <a:r>
              <a:rPr lang="en-US" dirty="0"/>
              <a:t>The main targeting method was administrative means-testing. Local officials made home visits to assess living conditions and identify eligible households.</a:t>
            </a:r>
          </a:p>
          <a:p>
            <a:pPr marL="0" indent="0" algn="just">
              <a:buNone/>
            </a:pPr>
            <a:r>
              <a:rPr lang="en-US" dirty="0"/>
              <a:t>This was supplemented by institutional targeting through health clinics. Mothers with malnourished children registered at the clinics were also eligible for GAPVU payments.</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066800"/>
            <a:ext cx="5943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188276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fontScale="85000" lnSpcReduction="10000"/>
          </a:bodyPr>
          <a:lstStyle/>
          <a:p>
            <a:pPr marL="0" indent="0" algn="just">
              <a:buNone/>
            </a:pPr>
            <a:r>
              <a:rPr lang="en-US" b="1" dirty="0"/>
              <a:t>Example 7: Self-targeting subsidies in Tunisia</a:t>
            </a:r>
          </a:p>
          <a:p>
            <a:pPr marL="0" indent="0" algn="just">
              <a:buNone/>
            </a:pPr>
            <a:r>
              <a:rPr lang="en-US" dirty="0"/>
              <a:t>Price subsidies can be used as a safety net to improve poor people’s market access to food, if they are well-targeted. Tunisia is a successful example. Between 1985 and 1993, the government moved from an unaffordable general subsidy system to a targeted one. The main change was a shift to subsidizing self-targeted commodities. These were nutritious foods, but perceived by consumers as “inferior” - for example:</a:t>
            </a:r>
          </a:p>
          <a:p>
            <a:pPr algn="just">
              <a:buFont typeface="Wingdings" pitchFamily="2" charset="2"/>
              <a:buChar char="Ø"/>
            </a:pPr>
            <a:r>
              <a:rPr lang="en-US" dirty="0" smtClean="0"/>
              <a:t> </a:t>
            </a:r>
            <a:r>
              <a:rPr lang="en-US" dirty="0"/>
              <a:t>reconstituted milk in small cartons rather than fresh milk in bottles,</a:t>
            </a:r>
          </a:p>
          <a:p>
            <a:pPr algn="just">
              <a:buFont typeface="Wingdings" pitchFamily="2" charset="2"/>
              <a:buChar char="Ø"/>
            </a:pPr>
            <a:r>
              <a:rPr lang="en-US" dirty="0" smtClean="0"/>
              <a:t>cooking </a:t>
            </a:r>
            <a:r>
              <a:rPr lang="en-US" dirty="0"/>
              <a:t>oil in drums rather than bottled oil, and</a:t>
            </a:r>
          </a:p>
          <a:p>
            <a:pPr algn="just">
              <a:buFont typeface="Wingdings" pitchFamily="2" charset="2"/>
              <a:buChar char="Ø"/>
            </a:pPr>
            <a:r>
              <a:rPr lang="en-US" dirty="0" smtClean="0"/>
              <a:t>ordinary </a:t>
            </a:r>
            <a:r>
              <a:rPr lang="en-US" dirty="0"/>
              <a:t>loaves of bread, but not baguettes</a:t>
            </a:r>
            <a:r>
              <a:rPr lang="en-US" dirty="0" smtClean="0"/>
              <a:t>.</a:t>
            </a:r>
          </a:p>
          <a:p>
            <a:pPr marL="0" indent="0" algn="just">
              <a:buNone/>
            </a:pPr>
            <a:r>
              <a:rPr lang="en-US" sz="2600" b="1" i="1" dirty="0"/>
              <a:t>See Annex 7: Example – Self-targeting subsidies in Tunisia</a:t>
            </a:r>
          </a:p>
          <a:p>
            <a:endParaRPr lang="en-US" dirty="0"/>
          </a:p>
        </p:txBody>
      </p:sp>
    </p:spTree>
    <p:extLst>
      <p:ext uri="{BB962C8B-B14F-4D97-AF65-F5344CB8AC3E}">
        <p14:creationId xmlns:p14="http://schemas.microsoft.com/office/powerpoint/2010/main" val="154822795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Autofit/>
          </a:bodyPr>
          <a:lstStyle/>
          <a:p>
            <a:pPr marL="0" indent="0" algn="just">
              <a:buNone/>
            </a:pPr>
            <a:r>
              <a:rPr lang="en-US" sz="2300" dirty="0"/>
              <a:t>The targeting levels and methods used in the </a:t>
            </a:r>
            <a:r>
              <a:rPr lang="en-US" sz="2300" dirty="0" smtClean="0"/>
              <a:t>Tunisia </a:t>
            </a:r>
            <a:r>
              <a:rPr lang="en-US" sz="2300" dirty="0"/>
              <a:t>example are the checked ones</a:t>
            </a:r>
            <a:r>
              <a:rPr lang="en-US" sz="2300" dirty="0" smtClean="0"/>
              <a:t>:</a:t>
            </a:r>
          </a:p>
          <a:p>
            <a:pPr marL="0" indent="0" algn="just">
              <a:buNone/>
            </a:pPr>
            <a:endParaRPr lang="en-US" sz="2300" dirty="0"/>
          </a:p>
          <a:p>
            <a:pPr marL="0" indent="0" algn="just">
              <a:buNone/>
            </a:pPr>
            <a:endParaRPr lang="en-US" sz="2300" dirty="0" smtClean="0"/>
          </a:p>
          <a:p>
            <a:pPr marL="0" indent="0" algn="just">
              <a:buNone/>
            </a:pPr>
            <a:endParaRPr lang="en-US" sz="2300" dirty="0" smtClean="0"/>
          </a:p>
          <a:p>
            <a:pPr marL="0" indent="0" algn="just">
              <a:buNone/>
            </a:pPr>
            <a:r>
              <a:rPr lang="en-US" sz="2300" dirty="0" smtClean="0"/>
              <a:t>The </a:t>
            </a:r>
            <a:r>
              <a:rPr lang="en-US" sz="2300" dirty="0"/>
              <a:t>Tunisian targeted subsidies were targeted only at household level, with no geographical or other level of selection.</a:t>
            </a:r>
          </a:p>
          <a:p>
            <a:pPr marL="0" indent="0" algn="just">
              <a:buNone/>
            </a:pPr>
            <a:r>
              <a:rPr lang="en-US" sz="2300" dirty="0"/>
              <a:t>The targeting was market-based. It worked by first identifying which food commodities the target group (the poorest households) were most likely to buy, and then reducing the price of those items. There was no direct method of selecting beneficiaries.</a:t>
            </a:r>
          </a:p>
          <a:p>
            <a:pPr marL="0" indent="0" algn="just">
              <a:buNone/>
            </a:pPr>
            <a:r>
              <a:rPr lang="en-US" sz="2300" dirty="0"/>
              <a:t>There was also an element of self-targeting, because beneficiaries decided for themselves what to buy, and how much. The selected foods are called “self-targeting commodities” because they are more often bought by the poor than by the better-off.</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762000"/>
            <a:ext cx="5486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8355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Levels of targeting</a:t>
            </a:r>
          </a:p>
        </p:txBody>
      </p:sp>
      <p:sp>
        <p:nvSpPr>
          <p:cNvPr id="3" name="Content Placeholder 2"/>
          <p:cNvSpPr>
            <a:spLocks noGrp="1"/>
          </p:cNvSpPr>
          <p:nvPr>
            <p:ph idx="1"/>
          </p:nvPr>
        </p:nvSpPr>
        <p:spPr>
          <a:xfrm>
            <a:off x="457200" y="1143000"/>
            <a:ext cx="8229600" cy="5486400"/>
          </a:xfrm>
        </p:spPr>
        <p:txBody>
          <a:bodyPr>
            <a:normAutofit fontScale="25000" lnSpcReduction="20000"/>
          </a:bodyPr>
          <a:lstStyle/>
          <a:p>
            <a:pPr marL="0" indent="0">
              <a:buNone/>
            </a:pPr>
            <a:r>
              <a:rPr lang="en-US" sz="4900" dirty="0"/>
              <a:t>Target groups can be defined and identified at the following levels of detail. Most </a:t>
            </a:r>
            <a:r>
              <a:rPr lang="en-US" sz="4900" dirty="0" err="1"/>
              <a:t>programmes</a:t>
            </a:r>
            <a:r>
              <a:rPr lang="en-US" sz="4900" dirty="0"/>
              <a:t> use more than one level of targeting:</a:t>
            </a:r>
          </a:p>
          <a:p>
            <a:endParaRPr lang="en-US" sz="4900" dirty="0"/>
          </a:p>
          <a:p>
            <a:pPr>
              <a:buFont typeface="Wingdings" pitchFamily="2" charset="2"/>
              <a:buChar char="Ø"/>
            </a:pPr>
            <a:r>
              <a:rPr lang="en-US" sz="4900" dirty="0" smtClean="0"/>
              <a:t>Geographical </a:t>
            </a:r>
            <a:r>
              <a:rPr lang="en-US" sz="4900" dirty="0"/>
              <a:t>targeting;</a:t>
            </a:r>
          </a:p>
          <a:p>
            <a:pPr>
              <a:buFont typeface="Wingdings" pitchFamily="2" charset="2"/>
              <a:buChar char="Ø"/>
            </a:pPr>
            <a:r>
              <a:rPr lang="en-US" sz="4900" dirty="0" smtClean="0"/>
              <a:t>Group </a:t>
            </a:r>
            <a:r>
              <a:rPr lang="en-US" sz="4900" dirty="0"/>
              <a:t>targeting;</a:t>
            </a:r>
          </a:p>
          <a:p>
            <a:pPr>
              <a:buFont typeface="Wingdings" pitchFamily="2" charset="2"/>
              <a:buChar char="Ø"/>
            </a:pPr>
            <a:r>
              <a:rPr lang="en-US" sz="4900" dirty="0" smtClean="0"/>
              <a:t>Household </a:t>
            </a:r>
            <a:r>
              <a:rPr lang="en-US" sz="4900" dirty="0"/>
              <a:t>targeting; and</a:t>
            </a:r>
          </a:p>
          <a:p>
            <a:pPr>
              <a:buFont typeface="Wingdings" pitchFamily="2" charset="2"/>
              <a:buChar char="Ø"/>
            </a:pPr>
            <a:r>
              <a:rPr lang="en-US" sz="4900" dirty="0" smtClean="0"/>
              <a:t>Individual </a:t>
            </a:r>
            <a:r>
              <a:rPr lang="en-US" sz="4900" dirty="0"/>
              <a:t>targeting.</a:t>
            </a:r>
          </a:p>
          <a:p>
            <a:endParaRPr lang="en-US" sz="4900" dirty="0"/>
          </a:p>
          <a:p>
            <a:pPr marL="0" indent="0">
              <a:buNone/>
            </a:pPr>
            <a:r>
              <a:rPr lang="en-US" sz="4900" b="1" u="sng" dirty="0"/>
              <a:t>Geographical targeting</a:t>
            </a:r>
          </a:p>
          <a:p>
            <a:pPr marL="0" indent="0">
              <a:buNone/>
            </a:pPr>
            <a:r>
              <a:rPr lang="en-US" sz="4900" dirty="0"/>
              <a:t>Geographical targeting identifies selected areas to receive assistance.</a:t>
            </a:r>
          </a:p>
          <a:p>
            <a:pPr marL="0" indent="0">
              <a:buNone/>
            </a:pPr>
            <a:r>
              <a:rPr lang="en-US" sz="4900" dirty="0"/>
              <a:t>It can be applied at various scales, from very large areas (for example, when international donors select countries to focus their resources on) to very small ones (selecting districts or even villages). </a:t>
            </a:r>
          </a:p>
          <a:p>
            <a:endParaRPr lang="en-US" sz="4900" dirty="0"/>
          </a:p>
          <a:p>
            <a:pPr marL="0" indent="0">
              <a:buNone/>
            </a:pPr>
            <a:r>
              <a:rPr lang="en-US" sz="4900" dirty="0"/>
              <a:t>For example, FEWS NET produces an overview of food security prospects in Africa: http://www.fews.net/docs/Publications/1001478.pdf</a:t>
            </a:r>
          </a:p>
          <a:p>
            <a:pPr marL="0" indent="0">
              <a:buNone/>
            </a:pPr>
            <a:r>
              <a:rPr lang="en-US" sz="4900" dirty="0"/>
              <a:t>Within countries, a more detailed geographical picture can be given (such as the district-level maps of Zimbabwe in this alert): </a:t>
            </a:r>
          </a:p>
          <a:p>
            <a:pPr marL="0" indent="0">
              <a:buNone/>
            </a:pPr>
            <a:r>
              <a:rPr lang="en-US" sz="4900" dirty="0"/>
              <a:t>http://www.fews.net/docs/Publications/1001436.pdf</a:t>
            </a:r>
          </a:p>
          <a:p>
            <a:endParaRPr lang="en-US" sz="4900" dirty="0"/>
          </a:p>
          <a:p>
            <a:pPr marL="0" indent="0">
              <a:buNone/>
            </a:pPr>
            <a:r>
              <a:rPr lang="en-US" sz="4900" dirty="0"/>
              <a:t>Agencies planning interventions in response to this alert will probably go one step further, geographically targeting smaller areas or communities within the </a:t>
            </a:r>
            <a:r>
              <a:rPr lang="en-US" sz="4900" dirty="0" err="1"/>
              <a:t>prioritised</a:t>
            </a:r>
            <a:r>
              <a:rPr lang="en-US" sz="4900" dirty="0"/>
              <a:t> districts.</a:t>
            </a:r>
          </a:p>
          <a:p>
            <a:endParaRPr lang="en-US" sz="4900" dirty="0"/>
          </a:p>
          <a:p>
            <a:pPr marL="0" indent="0">
              <a:buNone/>
            </a:pPr>
            <a:r>
              <a:rPr lang="en-US" sz="4900" dirty="0"/>
              <a:t>Areas for geographical targeting may be defined by administrative boundaries, or by more analytical units such as agricultural or climatic regions, or livelihood </a:t>
            </a:r>
            <a:r>
              <a:rPr lang="en-US" sz="4900" dirty="0" err="1" smtClean="0"/>
              <a:t>zones.Areas</a:t>
            </a:r>
            <a:r>
              <a:rPr lang="en-US" sz="4900" dirty="0" smtClean="0"/>
              <a:t> </a:t>
            </a:r>
            <a:r>
              <a:rPr lang="en-US" sz="4900" dirty="0"/>
              <a:t>for geographical targeting may be defined by administrative boundaries, or by more analytical units such as agricultural or climatic regions, or livelihood </a:t>
            </a:r>
            <a:r>
              <a:rPr lang="en-US" sz="4900" dirty="0" smtClean="0"/>
              <a:t>zones. For </a:t>
            </a:r>
            <a:r>
              <a:rPr lang="en-US" sz="4900" dirty="0"/>
              <a:t>longer-term food security </a:t>
            </a:r>
            <a:r>
              <a:rPr lang="en-US" sz="4900" dirty="0" err="1"/>
              <a:t>programmes</a:t>
            </a:r>
            <a:r>
              <a:rPr lang="en-US" sz="4900" dirty="0"/>
              <a:t>, or where the problem is economic vulnerability, the geographical targeting decisions can be less clear-cut. </a:t>
            </a:r>
            <a:r>
              <a:rPr lang="en-US" sz="4900" dirty="0" smtClean="0"/>
              <a:t> Often</a:t>
            </a:r>
            <a:r>
              <a:rPr lang="en-US" sz="4900" dirty="0"/>
              <a:t>, some people in untargeted areas are equally poor or food-insecure as the beneficiaries within the targeted areas. </a:t>
            </a:r>
          </a:p>
          <a:p>
            <a:endParaRPr lang="en-US" sz="4900" dirty="0"/>
          </a:p>
          <a:p>
            <a:pPr marL="0" indent="0">
              <a:buNone/>
            </a:pPr>
            <a:r>
              <a:rPr lang="en-US" sz="4900" dirty="0"/>
              <a:t>The main disadvantage of geographical targeting is that it excludes these people.  </a:t>
            </a:r>
            <a:r>
              <a:rPr lang="en-US" sz="4900" dirty="0" smtClean="0"/>
              <a:t>It </a:t>
            </a:r>
            <a:r>
              <a:rPr lang="en-US" sz="4900" dirty="0"/>
              <a:t>is important to be aware of this effect, and to assess how big a problem it is in each specific context.</a:t>
            </a:r>
          </a:p>
          <a:p>
            <a:endParaRPr lang="en-US" dirty="0"/>
          </a:p>
        </p:txBody>
      </p:sp>
    </p:spTree>
    <p:extLst>
      <p:ext uri="{BB962C8B-B14F-4D97-AF65-F5344CB8AC3E}">
        <p14:creationId xmlns:p14="http://schemas.microsoft.com/office/powerpoint/2010/main" val="109327639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55000" lnSpcReduction="20000"/>
          </a:bodyPr>
          <a:lstStyle/>
          <a:p>
            <a:pPr marL="0" indent="0">
              <a:buNone/>
            </a:pPr>
            <a:r>
              <a:rPr lang="en-US" b="1" dirty="0" smtClean="0">
                <a:latin typeface="Times New Roman" pitchFamily="18" charset="0"/>
                <a:cs typeface="Times New Roman" pitchFamily="18" charset="0"/>
              </a:rPr>
              <a:t>Summary</a:t>
            </a:r>
          </a:p>
          <a:p>
            <a:pPr marL="0" indent="0" algn="just">
              <a:buNone/>
            </a:pPr>
            <a:r>
              <a:rPr lang="en-US" dirty="0">
                <a:latin typeface="Times New Roman" pitchFamily="18" charset="0"/>
                <a:cs typeface="Times New Roman" pitchFamily="18" charset="0"/>
              </a:rPr>
              <a:t>The basic principles of targeting, and the menu of methods available, are the same for development and emergency situations.</a:t>
            </a:r>
          </a:p>
          <a:p>
            <a:pPr marL="0" indent="0" algn="just">
              <a:buNone/>
            </a:pPr>
            <a:r>
              <a:rPr lang="en-US" dirty="0">
                <a:latin typeface="Times New Roman" pitchFamily="18" charset="0"/>
                <a:cs typeface="Times New Roman" pitchFamily="18" charset="0"/>
              </a:rPr>
              <a:t>However, a targeting system must take account of the context, objectives, resources, time frame, and needs in each specific situation. All these can be different in a non-emergency situation.</a:t>
            </a:r>
          </a:p>
          <a:p>
            <a:pPr marL="0" indent="0" algn="just">
              <a:buNone/>
            </a:pPr>
            <a:r>
              <a:rPr lang="en-US" dirty="0">
                <a:latin typeface="Times New Roman" pitchFamily="18" charset="0"/>
                <a:cs typeface="Times New Roman" pitchFamily="18" charset="0"/>
              </a:rPr>
              <a:t>Relief and development </a:t>
            </a:r>
            <a:r>
              <a:rPr lang="en-US" dirty="0" err="1">
                <a:latin typeface="Times New Roman" pitchFamily="18" charset="0"/>
                <a:cs typeface="Times New Roman" pitchFamily="18" charset="0"/>
              </a:rPr>
              <a:t>programmes</a:t>
            </a:r>
            <a:r>
              <a:rPr lang="en-US" dirty="0">
                <a:latin typeface="Times New Roman" pitchFamily="18" charset="0"/>
                <a:cs typeface="Times New Roman" pitchFamily="18" charset="0"/>
              </a:rPr>
              <a:t> for food security often overlap, so there is no clear dividing line.</a:t>
            </a:r>
          </a:p>
          <a:p>
            <a:pPr marL="0" indent="0" algn="just">
              <a:buNone/>
            </a:pPr>
            <a:r>
              <a:rPr lang="en-US" dirty="0">
                <a:latin typeface="Times New Roman" pitchFamily="18" charset="0"/>
                <a:cs typeface="Times New Roman" pitchFamily="18" charset="0"/>
              </a:rPr>
              <a:t>However, in development </a:t>
            </a:r>
            <a:r>
              <a:rPr lang="en-US" dirty="0" err="1">
                <a:latin typeface="Times New Roman" pitchFamily="18" charset="0"/>
                <a:cs typeface="Times New Roman" pitchFamily="18" charset="0"/>
              </a:rPr>
              <a:t>programmes</a:t>
            </a:r>
            <a:r>
              <a:rPr lang="en-US" dirty="0">
                <a:latin typeface="Times New Roman" pitchFamily="18" charset="0"/>
                <a:cs typeface="Times New Roman" pitchFamily="18" charset="0"/>
              </a:rPr>
              <a:t> there should be more time to plan the targeting, to establish institutions and processes, and to collect baseline information.</a:t>
            </a:r>
          </a:p>
          <a:p>
            <a:pPr marL="0" indent="0" algn="just">
              <a:buNone/>
            </a:pPr>
            <a:r>
              <a:rPr lang="en-US" dirty="0">
                <a:latin typeface="Times New Roman" pitchFamily="18" charset="0"/>
                <a:cs typeface="Times New Roman" pitchFamily="18" charset="0"/>
              </a:rPr>
              <a:t>Target group definitions and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types are more varied than in relief operations.</a:t>
            </a:r>
          </a:p>
          <a:p>
            <a:pPr marL="0" indent="0" algn="just">
              <a:buNone/>
            </a:pPr>
            <a:r>
              <a:rPr lang="en-US" dirty="0">
                <a:latin typeface="Times New Roman" pitchFamily="18" charset="0"/>
                <a:cs typeface="Times New Roman" pitchFamily="18" charset="0"/>
              </a:rPr>
              <a:t>There is more scope for improvement, as targeting often evolves over the multi-year life of a development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While emergency targeting usually gives top priority to coverage (that is, minimizing exclusion), longer-term food security </a:t>
            </a:r>
            <a:r>
              <a:rPr lang="en-US" dirty="0" err="1">
                <a:latin typeface="Times New Roman" pitchFamily="18" charset="0"/>
                <a:cs typeface="Times New Roman" pitchFamily="18" charset="0"/>
              </a:rPr>
              <a:t>programmes</a:t>
            </a:r>
            <a:r>
              <a:rPr lang="en-US" dirty="0">
                <a:latin typeface="Times New Roman" pitchFamily="18" charset="0"/>
                <a:cs typeface="Times New Roman" pitchFamily="18" charset="0"/>
              </a:rPr>
              <a:t> are more likely to focus on effectiveness (that is, minimizing leakage</a:t>
            </a:r>
            <a:r>
              <a:rPr lang="en-US" dirty="0" smtClean="0">
                <a:latin typeface="Times New Roman" pitchFamily="18" charset="0"/>
                <a:cs typeface="Times New Roman" pitchFamily="18" charset="0"/>
              </a:rPr>
              <a:t>).</a:t>
            </a:r>
          </a:p>
          <a:p>
            <a:pPr marL="0" indent="0" algn="just">
              <a:buNone/>
            </a:pPr>
            <a:r>
              <a:rPr lang="en-US" b="1" dirty="0">
                <a:latin typeface="Times New Roman" pitchFamily="18" charset="0"/>
                <a:cs typeface="Times New Roman" pitchFamily="18" charset="0"/>
              </a:rPr>
              <a:t>If you want to know more... </a:t>
            </a: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International Food Policy Research Institute website (</a:t>
            </a:r>
            <a:r>
              <a:rPr lang="en-US" u="sng" dirty="0">
                <a:latin typeface="Times New Roman" pitchFamily="18" charset="0"/>
                <a:cs typeface="Times New Roman" pitchFamily="18" charset="0"/>
              </a:rPr>
              <a:t>http://www.ifpri.org</a:t>
            </a:r>
            <a:r>
              <a:rPr lang="en-US" dirty="0">
                <a:latin typeface="Times New Roman" pitchFamily="18" charset="0"/>
                <a:cs typeface="Times New Roman" pitchFamily="18" charset="0"/>
              </a:rPr>
              <a:t>) </a:t>
            </a:r>
          </a:p>
          <a:p>
            <a:pPr marL="0" indent="0" algn="just">
              <a:buNone/>
            </a:pPr>
            <a:r>
              <a:rPr lang="en-US" dirty="0">
                <a:latin typeface="Times New Roman" pitchFamily="18" charset="0"/>
                <a:cs typeface="Times New Roman" pitchFamily="18" charset="0"/>
              </a:rPr>
              <a:t>Overseas Development Institute website (</a:t>
            </a:r>
            <a:r>
              <a:rPr lang="en-US" u="sng" dirty="0">
                <a:latin typeface="Times New Roman" pitchFamily="18" charset="0"/>
                <a:cs typeface="Times New Roman" pitchFamily="18" charset="0"/>
              </a:rPr>
              <a:t>http://www.odi.org.uk</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lgn="just">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…continuation to annexes from 1 to 7</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13242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6425</TotalTime>
  <Words>13404</Words>
  <Application>Microsoft Office PowerPoint</Application>
  <PresentationFormat>On-screen Show (4:3)</PresentationFormat>
  <Paragraphs>743</Paragraphs>
  <Slides>90</Slides>
  <Notes>0</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Office Theme</vt:lpstr>
      <vt:lpstr>XV. Targeting</vt:lpstr>
      <vt:lpstr>Introduction</vt:lpstr>
      <vt:lpstr>What is targeting</vt:lpstr>
      <vt:lpstr>Why is targeting important?</vt:lpstr>
      <vt:lpstr>PowerPoint Presentation</vt:lpstr>
      <vt:lpstr>Targeting process</vt:lpstr>
      <vt:lpstr>Defining target groups</vt:lpstr>
      <vt:lpstr>PowerPoint Presentation</vt:lpstr>
      <vt:lpstr>Levels of targeting</vt:lpstr>
      <vt:lpstr>PowerPoint Presentation</vt:lpstr>
      <vt:lpstr>PowerPoint Presentation</vt:lpstr>
      <vt:lpstr>Identifying target groups – choosing indicators</vt:lpstr>
      <vt:lpstr>Table 2: Types of indicators</vt:lpstr>
      <vt:lpstr>PowerPoint Presentation</vt:lpstr>
      <vt:lpstr>PowerPoint Presentation</vt:lpstr>
      <vt:lpstr>Reaching target groups - methods of targeting: </vt:lpstr>
      <vt:lpstr>PowerPoint Presentation</vt:lpstr>
      <vt:lpstr>PowerPoint Presentation</vt:lpstr>
      <vt:lpstr>PowerPoint Presentation</vt:lpstr>
      <vt:lpstr>The political economy of targeting</vt:lpstr>
      <vt:lpstr>PowerPoint Presentation</vt:lpstr>
      <vt:lpstr>  Costs and benefits:  Although there is no simple formula to calculate cost-benefit ratios for different targeting options, it is important to weigh up costs and benefits when designing or evaluating a targeting system.  Each of the following factors should be considered in the specific local and programme context.    Table 3: Costs and benefits  </vt:lpstr>
      <vt:lpstr>                           Costs and benefits should be weighed at two key decision points - when deciding whether or not to target, and when choosing between targeting methods.          In the end, the weight given to each cost and benefit factor is a matter of      In the end, the weight given to each cost and benefit factor is a matter of judgment and policy. Remember to consider: Whose costs, whose benefits? How can the cost factors be reduced or avoided? How can the benefits be maximised?           </vt:lpstr>
      <vt:lpstr>PowerPoint Presentation</vt:lpstr>
      <vt:lpstr>Targeting Lesson 2  Monitoring and Evaluation of Targeting</vt:lpstr>
      <vt:lpstr>PowerPoint Presentation</vt:lpstr>
      <vt:lpstr>PowerPoint Presentation</vt:lpstr>
      <vt:lpstr>PowerPoint Presentation</vt:lpstr>
      <vt:lpstr>Three approaches to measuring accuracy</vt:lpstr>
      <vt:lpstr>Coverage, exclusion and inclusion – How many people?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Beneficiary &amp; non-beneficiary profiles- who’s in, who’s out?</vt:lpstr>
      <vt:lpstr>The bottom line</vt:lpstr>
      <vt:lpstr>PowerPoint Presentation</vt:lpstr>
      <vt:lpstr>Targeting Lesson 3: Targeting in Emergencies</vt:lpstr>
      <vt:lpstr>PowerPoint Presentation</vt:lpstr>
      <vt:lpstr>From emergency assessment to targeting strategy</vt:lpstr>
      <vt:lpstr>PowerPoint Presentation</vt:lpstr>
      <vt:lpstr>PowerPoint Presentation</vt:lpstr>
      <vt:lpstr>PowerPoint Presentation</vt:lpstr>
      <vt:lpstr>PowerPoint Presentation</vt:lpstr>
      <vt:lpstr>Response options and their targeting effects</vt:lpstr>
      <vt:lpstr>Table 1: Targeting characteristics of the most common response options</vt:lpstr>
      <vt:lpstr>PowerPoint Presentation</vt:lpstr>
      <vt:lpstr>PowerPoint Presentation</vt:lpstr>
      <vt:lpstr>PowerPoint Presentation</vt:lpstr>
      <vt:lpstr>Let’s look at the following example of a food assistance programme for low-income urban households.</vt:lpstr>
      <vt:lpstr>Targeting displaced and mobile populations</vt:lpstr>
      <vt:lpstr>PowerPoint Presentation</vt:lpstr>
      <vt:lpstr>PowerPoint Presentation</vt:lpstr>
      <vt:lpstr>PowerPoint Presentation</vt:lpstr>
      <vt:lpstr>PowerPoint Presentation</vt:lpstr>
      <vt:lpstr>Table 2: Challenges for targeting within pastoralist communities</vt:lpstr>
      <vt:lpstr>PowerPoint Presentation</vt:lpstr>
      <vt:lpstr>Targeting during recovery and phase-out</vt:lpstr>
      <vt:lpstr>PowerPoint Presentation</vt:lpstr>
      <vt:lpstr>PowerPoint Presentation</vt:lpstr>
      <vt:lpstr>PowerPoint Presentation</vt:lpstr>
      <vt:lpstr>PowerPoint Presentation</vt:lpstr>
      <vt:lpstr>PowerPoint Presentation</vt:lpstr>
      <vt:lpstr>PowerPoint Presentation</vt:lpstr>
      <vt:lpstr>Targeting Lesson 4:   Targeting for Longer-Term Food Security</vt:lpstr>
      <vt:lpstr>From relief to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Security(FSS15210) 50 hours(Face to Face, SDL) </dc:title>
  <dc:creator>BRILLE</dc:creator>
  <cp:lastModifiedBy>Sunday</cp:lastModifiedBy>
  <cp:revision>256</cp:revision>
  <dcterms:created xsi:type="dcterms:W3CDTF">2006-08-16T00:00:00Z</dcterms:created>
  <dcterms:modified xsi:type="dcterms:W3CDTF">2018-11-05T14:06:52Z</dcterms:modified>
</cp:coreProperties>
</file>