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949" r:id="rId3"/>
    <p:sldId id="928" r:id="rId4"/>
    <p:sldId id="929" r:id="rId5"/>
    <p:sldId id="950" r:id="rId6"/>
    <p:sldId id="899" r:id="rId7"/>
    <p:sldId id="458" r:id="rId8"/>
    <p:sldId id="464" r:id="rId9"/>
    <p:sldId id="967" r:id="rId10"/>
    <p:sldId id="968" r:id="rId11"/>
    <p:sldId id="914" r:id="rId12"/>
    <p:sldId id="915" r:id="rId13"/>
    <p:sldId id="323" r:id="rId14"/>
    <p:sldId id="324" r:id="rId15"/>
    <p:sldId id="969" r:id="rId16"/>
    <p:sldId id="970" r:id="rId17"/>
    <p:sldId id="971" r:id="rId18"/>
    <p:sldId id="916" r:id="rId19"/>
    <p:sldId id="918" r:id="rId20"/>
    <p:sldId id="951" r:id="rId21"/>
    <p:sldId id="919" r:id="rId22"/>
    <p:sldId id="920" r:id="rId23"/>
    <p:sldId id="974" r:id="rId24"/>
    <p:sldId id="977" r:id="rId25"/>
    <p:sldId id="975" r:id="rId26"/>
    <p:sldId id="980" r:id="rId27"/>
    <p:sldId id="981" r:id="rId28"/>
    <p:sldId id="982" r:id="rId29"/>
    <p:sldId id="925" r:id="rId30"/>
    <p:sldId id="926" r:id="rId31"/>
    <p:sldId id="983" r:id="rId32"/>
    <p:sldId id="927" r:id="rId33"/>
    <p:sldId id="984" r:id="rId34"/>
    <p:sldId id="985" r:id="rId35"/>
    <p:sldId id="965" r:id="rId36"/>
    <p:sldId id="986" r:id="rId37"/>
    <p:sldId id="966" r:id="rId38"/>
  </p:sldIdLst>
  <p:sldSz cx="12192000" cy="6858000"/>
  <p:notesSz cx="6858000" cy="9144000"/>
  <p:defaultTextStyle>
    <a:defPPr>
      <a:defRPr lang="en-R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0" autoAdjust="0"/>
    <p:restoredTop sz="94651"/>
  </p:normalViewPr>
  <p:slideViewPr>
    <p:cSldViewPr snapToGrid="0">
      <p:cViewPr varScale="1">
        <p:scale>
          <a:sx n="105" d="100"/>
          <a:sy n="105" d="100"/>
        </p:scale>
        <p:origin x="86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RW"/>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D03B05-7076-4B13-A40E-A9A05DAAF663}" type="datetimeFigureOut">
              <a:rPr lang="en-RW" smtClean="0"/>
              <a:t>05/02/2025</a:t>
            </a:fld>
            <a:endParaRPr lang="en-RW"/>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RW"/>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RW"/>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5C8B0F-7891-4DCB-AE27-8D60F9AD1D15}" type="slidenum">
              <a:rPr lang="en-RW" smtClean="0"/>
              <a:t>‹#›</a:t>
            </a:fld>
            <a:endParaRPr lang="en-RW"/>
          </a:p>
        </p:txBody>
      </p:sp>
    </p:spTree>
    <p:extLst>
      <p:ext uri="{BB962C8B-B14F-4D97-AF65-F5344CB8AC3E}">
        <p14:creationId xmlns:p14="http://schemas.microsoft.com/office/powerpoint/2010/main" val="3763767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3538C-7C7E-9903-B331-D891894A9E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RW"/>
          </a:p>
        </p:txBody>
      </p:sp>
      <p:sp>
        <p:nvSpPr>
          <p:cNvPr id="3" name="Subtitle 2">
            <a:extLst>
              <a:ext uri="{FF2B5EF4-FFF2-40B4-BE49-F238E27FC236}">
                <a16:creationId xmlns:a16="http://schemas.microsoft.com/office/drawing/2014/main" id="{6652BF36-24C1-F877-1A71-16998E7061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RW"/>
          </a:p>
        </p:txBody>
      </p:sp>
      <p:sp>
        <p:nvSpPr>
          <p:cNvPr id="4" name="Date Placeholder 3">
            <a:extLst>
              <a:ext uri="{FF2B5EF4-FFF2-40B4-BE49-F238E27FC236}">
                <a16:creationId xmlns:a16="http://schemas.microsoft.com/office/drawing/2014/main" id="{3C8E8DDF-3ADB-C4CC-B91D-AD94BA6105FE}"/>
              </a:ext>
            </a:extLst>
          </p:cNvPr>
          <p:cNvSpPr>
            <a:spLocks noGrp="1"/>
          </p:cNvSpPr>
          <p:nvPr>
            <p:ph type="dt" sz="half" idx="10"/>
          </p:nvPr>
        </p:nvSpPr>
        <p:spPr/>
        <p:txBody>
          <a:bodyPr/>
          <a:lstStyle/>
          <a:p>
            <a:fld id="{60C93D33-EF27-4825-A856-291F38A2E6DF}" type="datetimeFigureOut">
              <a:rPr lang="en-RW" smtClean="0"/>
              <a:t>05/02/2025</a:t>
            </a:fld>
            <a:endParaRPr lang="en-RW"/>
          </a:p>
        </p:txBody>
      </p:sp>
      <p:sp>
        <p:nvSpPr>
          <p:cNvPr id="5" name="Footer Placeholder 4">
            <a:extLst>
              <a:ext uri="{FF2B5EF4-FFF2-40B4-BE49-F238E27FC236}">
                <a16:creationId xmlns:a16="http://schemas.microsoft.com/office/drawing/2014/main" id="{47C8557C-5162-2EC1-D386-37EA0DB7941C}"/>
              </a:ext>
            </a:extLst>
          </p:cNvPr>
          <p:cNvSpPr>
            <a:spLocks noGrp="1"/>
          </p:cNvSpPr>
          <p:nvPr>
            <p:ph type="ftr" sz="quarter" idx="11"/>
          </p:nvPr>
        </p:nvSpPr>
        <p:spPr/>
        <p:txBody>
          <a:bodyPr/>
          <a:lstStyle/>
          <a:p>
            <a:endParaRPr lang="en-RW"/>
          </a:p>
        </p:txBody>
      </p:sp>
      <p:sp>
        <p:nvSpPr>
          <p:cNvPr id="6" name="Slide Number Placeholder 5">
            <a:extLst>
              <a:ext uri="{FF2B5EF4-FFF2-40B4-BE49-F238E27FC236}">
                <a16:creationId xmlns:a16="http://schemas.microsoft.com/office/drawing/2014/main" id="{B0A68EB0-8BD3-1D9A-78F6-53141AECE4C9}"/>
              </a:ext>
            </a:extLst>
          </p:cNvPr>
          <p:cNvSpPr>
            <a:spLocks noGrp="1"/>
          </p:cNvSpPr>
          <p:nvPr>
            <p:ph type="sldNum" sz="quarter" idx="12"/>
          </p:nvPr>
        </p:nvSpPr>
        <p:spPr/>
        <p:txBody>
          <a:bodyPr/>
          <a:lstStyle/>
          <a:p>
            <a:fld id="{D1EE3AE1-DB5E-45F7-8A22-C7E211BDA147}" type="slidenum">
              <a:rPr lang="en-RW" smtClean="0"/>
              <a:t>‹#›</a:t>
            </a:fld>
            <a:endParaRPr lang="en-RW"/>
          </a:p>
        </p:txBody>
      </p:sp>
    </p:spTree>
    <p:extLst>
      <p:ext uri="{BB962C8B-B14F-4D97-AF65-F5344CB8AC3E}">
        <p14:creationId xmlns:p14="http://schemas.microsoft.com/office/powerpoint/2010/main" val="1955158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6AB71-9B1F-FD12-DBCA-CD4400D9A48B}"/>
              </a:ext>
            </a:extLst>
          </p:cNvPr>
          <p:cNvSpPr>
            <a:spLocks noGrp="1"/>
          </p:cNvSpPr>
          <p:nvPr>
            <p:ph type="title"/>
          </p:nvPr>
        </p:nvSpPr>
        <p:spPr/>
        <p:txBody>
          <a:bodyPr/>
          <a:lstStyle/>
          <a:p>
            <a:r>
              <a:rPr lang="en-US"/>
              <a:t>Click to edit Master title style</a:t>
            </a:r>
            <a:endParaRPr lang="en-RW"/>
          </a:p>
        </p:txBody>
      </p:sp>
      <p:sp>
        <p:nvSpPr>
          <p:cNvPr id="3" name="Vertical Text Placeholder 2">
            <a:extLst>
              <a:ext uri="{FF2B5EF4-FFF2-40B4-BE49-F238E27FC236}">
                <a16:creationId xmlns:a16="http://schemas.microsoft.com/office/drawing/2014/main" id="{B5AEC41A-4963-C548-D28C-4CA090F091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Date Placeholder 3">
            <a:extLst>
              <a:ext uri="{FF2B5EF4-FFF2-40B4-BE49-F238E27FC236}">
                <a16:creationId xmlns:a16="http://schemas.microsoft.com/office/drawing/2014/main" id="{38F36EE1-0067-0F07-AEBA-726E745C5374}"/>
              </a:ext>
            </a:extLst>
          </p:cNvPr>
          <p:cNvSpPr>
            <a:spLocks noGrp="1"/>
          </p:cNvSpPr>
          <p:nvPr>
            <p:ph type="dt" sz="half" idx="10"/>
          </p:nvPr>
        </p:nvSpPr>
        <p:spPr/>
        <p:txBody>
          <a:bodyPr/>
          <a:lstStyle/>
          <a:p>
            <a:fld id="{60C93D33-EF27-4825-A856-291F38A2E6DF}" type="datetimeFigureOut">
              <a:rPr lang="en-RW" smtClean="0"/>
              <a:t>05/02/2025</a:t>
            </a:fld>
            <a:endParaRPr lang="en-RW"/>
          </a:p>
        </p:txBody>
      </p:sp>
      <p:sp>
        <p:nvSpPr>
          <p:cNvPr id="5" name="Footer Placeholder 4">
            <a:extLst>
              <a:ext uri="{FF2B5EF4-FFF2-40B4-BE49-F238E27FC236}">
                <a16:creationId xmlns:a16="http://schemas.microsoft.com/office/drawing/2014/main" id="{0C7E533B-07BE-67DD-3774-A6139C6C7E96}"/>
              </a:ext>
            </a:extLst>
          </p:cNvPr>
          <p:cNvSpPr>
            <a:spLocks noGrp="1"/>
          </p:cNvSpPr>
          <p:nvPr>
            <p:ph type="ftr" sz="quarter" idx="11"/>
          </p:nvPr>
        </p:nvSpPr>
        <p:spPr/>
        <p:txBody>
          <a:bodyPr/>
          <a:lstStyle/>
          <a:p>
            <a:endParaRPr lang="en-RW"/>
          </a:p>
        </p:txBody>
      </p:sp>
      <p:sp>
        <p:nvSpPr>
          <p:cNvPr id="6" name="Slide Number Placeholder 5">
            <a:extLst>
              <a:ext uri="{FF2B5EF4-FFF2-40B4-BE49-F238E27FC236}">
                <a16:creationId xmlns:a16="http://schemas.microsoft.com/office/drawing/2014/main" id="{4AAD26A9-4C40-E6A5-B399-7D567EC62BA5}"/>
              </a:ext>
            </a:extLst>
          </p:cNvPr>
          <p:cNvSpPr>
            <a:spLocks noGrp="1"/>
          </p:cNvSpPr>
          <p:nvPr>
            <p:ph type="sldNum" sz="quarter" idx="12"/>
          </p:nvPr>
        </p:nvSpPr>
        <p:spPr/>
        <p:txBody>
          <a:bodyPr/>
          <a:lstStyle/>
          <a:p>
            <a:fld id="{D1EE3AE1-DB5E-45F7-8A22-C7E211BDA147}" type="slidenum">
              <a:rPr lang="en-RW" smtClean="0"/>
              <a:t>‹#›</a:t>
            </a:fld>
            <a:endParaRPr lang="en-RW"/>
          </a:p>
        </p:txBody>
      </p:sp>
    </p:spTree>
    <p:extLst>
      <p:ext uri="{BB962C8B-B14F-4D97-AF65-F5344CB8AC3E}">
        <p14:creationId xmlns:p14="http://schemas.microsoft.com/office/powerpoint/2010/main" val="1361416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6A6C805-F8D6-FEDA-148B-CEBC6C33430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RW"/>
          </a:p>
        </p:txBody>
      </p:sp>
      <p:sp>
        <p:nvSpPr>
          <p:cNvPr id="3" name="Vertical Text Placeholder 2">
            <a:extLst>
              <a:ext uri="{FF2B5EF4-FFF2-40B4-BE49-F238E27FC236}">
                <a16:creationId xmlns:a16="http://schemas.microsoft.com/office/drawing/2014/main" id="{5387CDAE-9934-F965-BAA1-CBC606ED60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Date Placeholder 3">
            <a:extLst>
              <a:ext uri="{FF2B5EF4-FFF2-40B4-BE49-F238E27FC236}">
                <a16:creationId xmlns:a16="http://schemas.microsoft.com/office/drawing/2014/main" id="{D0B470B0-14D2-F50D-E976-9395BB0C8C67}"/>
              </a:ext>
            </a:extLst>
          </p:cNvPr>
          <p:cNvSpPr>
            <a:spLocks noGrp="1"/>
          </p:cNvSpPr>
          <p:nvPr>
            <p:ph type="dt" sz="half" idx="10"/>
          </p:nvPr>
        </p:nvSpPr>
        <p:spPr/>
        <p:txBody>
          <a:bodyPr/>
          <a:lstStyle/>
          <a:p>
            <a:fld id="{60C93D33-EF27-4825-A856-291F38A2E6DF}" type="datetimeFigureOut">
              <a:rPr lang="en-RW" smtClean="0"/>
              <a:t>05/02/2025</a:t>
            </a:fld>
            <a:endParaRPr lang="en-RW"/>
          </a:p>
        </p:txBody>
      </p:sp>
      <p:sp>
        <p:nvSpPr>
          <p:cNvPr id="5" name="Footer Placeholder 4">
            <a:extLst>
              <a:ext uri="{FF2B5EF4-FFF2-40B4-BE49-F238E27FC236}">
                <a16:creationId xmlns:a16="http://schemas.microsoft.com/office/drawing/2014/main" id="{A685B3F2-841F-3B1A-EF64-050C5043C558}"/>
              </a:ext>
            </a:extLst>
          </p:cNvPr>
          <p:cNvSpPr>
            <a:spLocks noGrp="1"/>
          </p:cNvSpPr>
          <p:nvPr>
            <p:ph type="ftr" sz="quarter" idx="11"/>
          </p:nvPr>
        </p:nvSpPr>
        <p:spPr/>
        <p:txBody>
          <a:bodyPr/>
          <a:lstStyle/>
          <a:p>
            <a:endParaRPr lang="en-RW"/>
          </a:p>
        </p:txBody>
      </p:sp>
      <p:sp>
        <p:nvSpPr>
          <p:cNvPr id="6" name="Slide Number Placeholder 5">
            <a:extLst>
              <a:ext uri="{FF2B5EF4-FFF2-40B4-BE49-F238E27FC236}">
                <a16:creationId xmlns:a16="http://schemas.microsoft.com/office/drawing/2014/main" id="{94FF6D79-474E-1385-1921-83CD4389FE8C}"/>
              </a:ext>
            </a:extLst>
          </p:cNvPr>
          <p:cNvSpPr>
            <a:spLocks noGrp="1"/>
          </p:cNvSpPr>
          <p:nvPr>
            <p:ph type="sldNum" sz="quarter" idx="12"/>
          </p:nvPr>
        </p:nvSpPr>
        <p:spPr/>
        <p:txBody>
          <a:bodyPr/>
          <a:lstStyle/>
          <a:p>
            <a:fld id="{D1EE3AE1-DB5E-45F7-8A22-C7E211BDA147}" type="slidenum">
              <a:rPr lang="en-RW" smtClean="0"/>
              <a:t>‹#›</a:t>
            </a:fld>
            <a:endParaRPr lang="en-RW"/>
          </a:p>
        </p:txBody>
      </p:sp>
    </p:spTree>
    <p:extLst>
      <p:ext uri="{BB962C8B-B14F-4D97-AF65-F5344CB8AC3E}">
        <p14:creationId xmlns:p14="http://schemas.microsoft.com/office/powerpoint/2010/main" val="3233416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5A394-9F4A-51BA-8FDF-D1645FE41919}"/>
              </a:ext>
            </a:extLst>
          </p:cNvPr>
          <p:cNvSpPr>
            <a:spLocks noGrp="1"/>
          </p:cNvSpPr>
          <p:nvPr>
            <p:ph type="title"/>
          </p:nvPr>
        </p:nvSpPr>
        <p:spPr/>
        <p:txBody>
          <a:bodyPr/>
          <a:lstStyle/>
          <a:p>
            <a:r>
              <a:rPr lang="en-US"/>
              <a:t>Click to edit Master title style</a:t>
            </a:r>
            <a:endParaRPr lang="en-RW"/>
          </a:p>
        </p:txBody>
      </p:sp>
      <p:sp>
        <p:nvSpPr>
          <p:cNvPr id="3" name="Content Placeholder 2">
            <a:extLst>
              <a:ext uri="{FF2B5EF4-FFF2-40B4-BE49-F238E27FC236}">
                <a16:creationId xmlns:a16="http://schemas.microsoft.com/office/drawing/2014/main" id="{0C614567-7693-A913-0976-F28E45FAD52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Date Placeholder 3">
            <a:extLst>
              <a:ext uri="{FF2B5EF4-FFF2-40B4-BE49-F238E27FC236}">
                <a16:creationId xmlns:a16="http://schemas.microsoft.com/office/drawing/2014/main" id="{5786F474-16C6-8797-FB4D-3E74F464E53A}"/>
              </a:ext>
            </a:extLst>
          </p:cNvPr>
          <p:cNvSpPr>
            <a:spLocks noGrp="1"/>
          </p:cNvSpPr>
          <p:nvPr>
            <p:ph type="dt" sz="half" idx="10"/>
          </p:nvPr>
        </p:nvSpPr>
        <p:spPr/>
        <p:txBody>
          <a:bodyPr/>
          <a:lstStyle/>
          <a:p>
            <a:fld id="{60C93D33-EF27-4825-A856-291F38A2E6DF}" type="datetimeFigureOut">
              <a:rPr lang="en-RW" smtClean="0"/>
              <a:t>05/02/2025</a:t>
            </a:fld>
            <a:endParaRPr lang="en-RW"/>
          </a:p>
        </p:txBody>
      </p:sp>
      <p:sp>
        <p:nvSpPr>
          <p:cNvPr id="5" name="Footer Placeholder 4">
            <a:extLst>
              <a:ext uri="{FF2B5EF4-FFF2-40B4-BE49-F238E27FC236}">
                <a16:creationId xmlns:a16="http://schemas.microsoft.com/office/drawing/2014/main" id="{FD2B926D-EAAF-6482-DB80-D04A1CFBECCE}"/>
              </a:ext>
            </a:extLst>
          </p:cNvPr>
          <p:cNvSpPr>
            <a:spLocks noGrp="1"/>
          </p:cNvSpPr>
          <p:nvPr>
            <p:ph type="ftr" sz="quarter" idx="11"/>
          </p:nvPr>
        </p:nvSpPr>
        <p:spPr/>
        <p:txBody>
          <a:bodyPr/>
          <a:lstStyle/>
          <a:p>
            <a:endParaRPr lang="en-RW"/>
          </a:p>
        </p:txBody>
      </p:sp>
      <p:sp>
        <p:nvSpPr>
          <p:cNvPr id="6" name="Slide Number Placeholder 5">
            <a:extLst>
              <a:ext uri="{FF2B5EF4-FFF2-40B4-BE49-F238E27FC236}">
                <a16:creationId xmlns:a16="http://schemas.microsoft.com/office/drawing/2014/main" id="{184C1077-4912-A50E-46E9-66AF29DEB33D}"/>
              </a:ext>
            </a:extLst>
          </p:cNvPr>
          <p:cNvSpPr>
            <a:spLocks noGrp="1"/>
          </p:cNvSpPr>
          <p:nvPr>
            <p:ph type="sldNum" sz="quarter" idx="12"/>
          </p:nvPr>
        </p:nvSpPr>
        <p:spPr/>
        <p:txBody>
          <a:bodyPr/>
          <a:lstStyle/>
          <a:p>
            <a:fld id="{D1EE3AE1-DB5E-45F7-8A22-C7E211BDA147}" type="slidenum">
              <a:rPr lang="en-RW" smtClean="0"/>
              <a:t>‹#›</a:t>
            </a:fld>
            <a:endParaRPr lang="en-RW"/>
          </a:p>
        </p:txBody>
      </p:sp>
    </p:spTree>
    <p:extLst>
      <p:ext uri="{BB962C8B-B14F-4D97-AF65-F5344CB8AC3E}">
        <p14:creationId xmlns:p14="http://schemas.microsoft.com/office/powerpoint/2010/main" val="1356343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0BDE7-E2B9-8ADB-CBC2-54F40F1A159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RW"/>
          </a:p>
        </p:txBody>
      </p:sp>
      <p:sp>
        <p:nvSpPr>
          <p:cNvPr id="3" name="Text Placeholder 2">
            <a:extLst>
              <a:ext uri="{FF2B5EF4-FFF2-40B4-BE49-F238E27FC236}">
                <a16:creationId xmlns:a16="http://schemas.microsoft.com/office/drawing/2014/main" id="{389952A6-6DD1-E5B3-A3A8-E994A3A2BBA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690DF8-262B-3B4A-69BA-BCF343238555}"/>
              </a:ext>
            </a:extLst>
          </p:cNvPr>
          <p:cNvSpPr>
            <a:spLocks noGrp="1"/>
          </p:cNvSpPr>
          <p:nvPr>
            <p:ph type="dt" sz="half" idx="10"/>
          </p:nvPr>
        </p:nvSpPr>
        <p:spPr/>
        <p:txBody>
          <a:bodyPr/>
          <a:lstStyle/>
          <a:p>
            <a:fld id="{60C93D33-EF27-4825-A856-291F38A2E6DF}" type="datetimeFigureOut">
              <a:rPr lang="en-RW" smtClean="0"/>
              <a:t>05/02/2025</a:t>
            </a:fld>
            <a:endParaRPr lang="en-RW"/>
          </a:p>
        </p:txBody>
      </p:sp>
      <p:sp>
        <p:nvSpPr>
          <p:cNvPr id="5" name="Footer Placeholder 4">
            <a:extLst>
              <a:ext uri="{FF2B5EF4-FFF2-40B4-BE49-F238E27FC236}">
                <a16:creationId xmlns:a16="http://schemas.microsoft.com/office/drawing/2014/main" id="{9553CFAF-97A3-55B8-10E3-BB3FA9F8FE48}"/>
              </a:ext>
            </a:extLst>
          </p:cNvPr>
          <p:cNvSpPr>
            <a:spLocks noGrp="1"/>
          </p:cNvSpPr>
          <p:nvPr>
            <p:ph type="ftr" sz="quarter" idx="11"/>
          </p:nvPr>
        </p:nvSpPr>
        <p:spPr/>
        <p:txBody>
          <a:bodyPr/>
          <a:lstStyle/>
          <a:p>
            <a:endParaRPr lang="en-RW"/>
          </a:p>
        </p:txBody>
      </p:sp>
      <p:sp>
        <p:nvSpPr>
          <p:cNvPr id="6" name="Slide Number Placeholder 5">
            <a:extLst>
              <a:ext uri="{FF2B5EF4-FFF2-40B4-BE49-F238E27FC236}">
                <a16:creationId xmlns:a16="http://schemas.microsoft.com/office/drawing/2014/main" id="{1684FEFE-2A27-2EB8-6575-FD138E695C52}"/>
              </a:ext>
            </a:extLst>
          </p:cNvPr>
          <p:cNvSpPr>
            <a:spLocks noGrp="1"/>
          </p:cNvSpPr>
          <p:nvPr>
            <p:ph type="sldNum" sz="quarter" idx="12"/>
          </p:nvPr>
        </p:nvSpPr>
        <p:spPr/>
        <p:txBody>
          <a:bodyPr/>
          <a:lstStyle/>
          <a:p>
            <a:fld id="{D1EE3AE1-DB5E-45F7-8A22-C7E211BDA147}" type="slidenum">
              <a:rPr lang="en-RW" smtClean="0"/>
              <a:t>‹#›</a:t>
            </a:fld>
            <a:endParaRPr lang="en-RW"/>
          </a:p>
        </p:txBody>
      </p:sp>
    </p:spTree>
    <p:extLst>
      <p:ext uri="{BB962C8B-B14F-4D97-AF65-F5344CB8AC3E}">
        <p14:creationId xmlns:p14="http://schemas.microsoft.com/office/powerpoint/2010/main" val="3986366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F0128-07EF-7D98-B70B-F85FDFC19506}"/>
              </a:ext>
            </a:extLst>
          </p:cNvPr>
          <p:cNvSpPr>
            <a:spLocks noGrp="1"/>
          </p:cNvSpPr>
          <p:nvPr>
            <p:ph type="title"/>
          </p:nvPr>
        </p:nvSpPr>
        <p:spPr/>
        <p:txBody>
          <a:bodyPr/>
          <a:lstStyle/>
          <a:p>
            <a:r>
              <a:rPr lang="en-US"/>
              <a:t>Click to edit Master title style</a:t>
            </a:r>
            <a:endParaRPr lang="en-RW"/>
          </a:p>
        </p:txBody>
      </p:sp>
      <p:sp>
        <p:nvSpPr>
          <p:cNvPr id="3" name="Content Placeholder 2">
            <a:extLst>
              <a:ext uri="{FF2B5EF4-FFF2-40B4-BE49-F238E27FC236}">
                <a16:creationId xmlns:a16="http://schemas.microsoft.com/office/drawing/2014/main" id="{4C6C2F5D-C080-9CC3-ACDA-C5A1933BE1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Content Placeholder 3">
            <a:extLst>
              <a:ext uri="{FF2B5EF4-FFF2-40B4-BE49-F238E27FC236}">
                <a16:creationId xmlns:a16="http://schemas.microsoft.com/office/drawing/2014/main" id="{E6853F41-F530-2593-94C9-9494295FA2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5" name="Date Placeholder 4">
            <a:extLst>
              <a:ext uri="{FF2B5EF4-FFF2-40B4-BE49-F238E27FC236}">
                <a16:creationId xmlns:a16="http://schemas.microsoft.com/office/drawing/2014/main" id="{D1ECB3C8-DF73-DB5F-A6C7-157A02E816C3}"/>
              </a:ext>
            </a:extLst>
          </p:cNvPr>
          <p:cNvSpPr>
            <a:spLocks noGrp="1"/>
          </p:cNvSpPr>
          <p:nvPr>
            <p:ph type="dt" sz="half" idx="10"/>
          </p:nvPr>
        </p:nvSpPr>
        <p:spPr/>
        <p:txBody>
          <a:bodyPr/>
          <a:lstStyle/>
          <a:p>
            <a:fld id="{60C93D33-EF27-4825-A856-291F38A2E6DF}" type="datetimeFigureOut">
              <a:rPr lang="en-RW" smtClean="0"/>
              <a:t>05/02/2025</a:t>
            </a:fld>
            <a:endParaRPr lang="en-RW"/>
          </a:p>
        </p:txBody>
      </p:sp>
      <p:sp>
        <p:nvSpPr>
          <p:cNvPr id="6" name="Footer Placeholder 5">
            <a:extLst>
              <a:ext uri="{FF2B5EF4-FFF2-40B4-BE49-F238E27FC236}">
                <a16:creationId xmlns:a16="http://schemas.microsoft.com/office/drawing/2014/main" id="{25EBB695-3D3E-E454-9512-CA115DAFA4E0}"/>
              </a:ext>
            </a:extLst>
          </p:cNvPr>
          <p:cNvSpPr>
            <a:spLocks noGrp="1"/>
          </p:cNvSpPr>
          <p:nvPr>
            <p:ph type="ftr" sz="quarter" idx="11"/>
          </p:nvPr>
        </p:nvSpPr>
        <p:spPr/>
        <p:txBody>
          <a:bodyPr/>
          <a:lstStyle/>
          <a:p>
            <a:endParaRPr lang="en-RW"/>
          </a:p>
        </p:txBody>
      </p:sp>
      <p:sp>
        <p:nvSpPr>
          <p:cNvPr id="7" name="Slide Number Placeholder 6">
            <a:extLst>
              <a:ext uri="{FF2B5EF4-FFF2-40B4-BE49-F238E27FC236}">
                <a16:creationId xmlns:a16="http://schemas.microsoft.com/office/drawing/2014/main" id="{93B8DDC7-7A30-5231-A2D1-B572ABBAA97A}"/>
              </a:ext>
            </a:extLst>
          </p:cNvPr>
          <p:cNvSpPr>
            <a:spLocks noGrp="1"/>
          </p:cNvSpPr>
          <p:nvPr>
            <p:ph type="sldNum" sz="quarter" idx="12"/>
          </p:nvPr>
        </p:nvSpPr>
        <p:spPr/>
        <p:txBody>
          <a:bodyPr/>
          <a:lstStyle/>
          <a:p>
            <a:fld id="{D1EE3AE1-DB5E-45F7-8A22-C7E211BDA147}" type="slidenum">
              <a:rPr lang="en-RW" smtClean="0"/>
              <a:t>‹#›</a:t>
            </a:fld>
            <a:endParaRPr lang="en-RW"/>
          </a:p>
        </p:txBody>
      </p:sp>
    </p:spTree>
    <p:extLst>
      <p:ext uri="{BB962C8B-B14F-4D97-AF65-F5344CB8AC3E}">
        <p14:creationId xmlns:p14="http://schemas.microsoft.com/office/powerpoint/2010/main" val="3515173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0C13B-F981-618C-8B1E-5C81514A01E7}"/>
              </a:ext>
            </a:extLst>
          </p:cNvPr>
          <p:cNvSpPr>
            <a:spLocks noGrp="1"/>
          </p:cNvSpPr>
          <p:nvPr>
            <p:ph type="title"/>
          </p:nvPr>
        </p:nvSpPr>
        <p:spPr>
          <a:xfrm>
            <a:off x="839788" y="365125"/>
            <a:ext cx="10515600" cy="1325563"/>
          </a:xfrm>
        </p:spPr>
        <p:txBody>
          <a:bodyPr/>
          <a:lstStyle/>
          <a:p>
            <a:r>
              <a:rPr lang="en-US"/>
              <a:t>Click to edit Master title style</a:t>
            </a:r>
            <a:endParaRPr lang="en-RW"/>
          </a:p>
        </p:txBody>
      </p:sp>
      <p:sp>
        <p:nvSpPr>
          <p:cNvPr id="3" name="Text Placeholder 2">
            <a:extLst>
              <a:ext uri="{FF2B5EF4-FFF2-40B4-BE49-F238E27FC236}">
                <a16:creationId xmlns:a16="http://schemas.microsoft.com/office/drawing/2014/main" id="{FBD06191-F016-3744-F1B6-AE2C4BEEC8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980276E-5FDD-3417-B4C4-3B3E07FCFD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5" name="Text Placeholder 4">
            <a:extLst>
              <a:ext uri="{FF2B5EF4-FFF2-40B4-BE49-F238E27FC236}">
                <a16:creationId xmlns:a16="http://schemas.microsoft.com/office/drawing/2014/main" id="{3104F489-56D6-35B9-5CBC-6D131F2C41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274D3A-9577-DD1A-808C-6343B6E2E7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7" name="Date Placeholder 6">
            <a:extLst>
              <a:ext uri="{FF2B5EF4-FFF2-40B4-BE49-F238E27FC236}">
                <a16:creationId xmlns:a16="http://schemas.microsoft.com/office/drawing/2014/main" id="{E5FF7C93-7467-A26A-A9CC-115E5C26D535}"/>
              </a:ext>
            </a:extLst>
          </p:cNvPr>
          <p:cNvSpPr>
            <a:spLocks noGrp="1"/>
          </p:cNvSpPr>
          <p:nvPr>
            <p:ph type="dt" sz="half" idx="10"/>
          </p:nvPr>
        </p:nvSpPr>
        <p:spPr/>
        <p:txBody>
          <a:bodyPr/>
          <a:lstStyle/>
          <a:p>
            <a:fld id="{60C93D33-EF27-4825-A856-291F38A2E6DF}" type="datetimeFigureOut">
              <a:rPr lang="en-RW" smtClean="0"/>
              <a:t>05/02/2025</a:t>
            </a:fld>
            <a:endParaRPr lang="en-RW"/>
          </a:p>
        </p:txBody>
      </p:sp>
      <p:sp>
        <p:nvSpPr>
          <p:cNvPr id="8" name="Footer Placeholder 7">
            <a:extLst>
              <a:ext uri="{FF2B5EF4-FFF2-40B4-BE49-F238E27FC236}">
                <a16:creationId xmlns:a16="http://schemas.microsoft.com/office/drawing/2014/main" id="{4FC7E28E-89AF-C78A-D697-209309F4E6FB}"/>
              </a:ext>
            </a:extLst>
          </p:cNvPr>
          <p:cNvSpPr>
            <a:spLocks noGrp="1"/>
          </p:cNvSpPr>
          <p:nvPr>
            <p:ph type="ftr" sz="quarter" idx="11"/>
          </p:nvPr>
        </p:nvSpPr>
        <p:spPr/>
        <p:txBody>
          <a:bodyPr/>
          <a:lstStyle/>
          <a:p>
            <a:endParaRPr lang="en-RW"/>
          </a:p>
        </p:txBody>
      </p:sp>
      <p:sp>
        <p:nvSpPr>
          <p:cNvPr id="9" name="Slide Number Placeholder 8">
            <a:extLst>
              <a:ext uri="{FF2B5EF4-FFF2-40B4-BE49-F238E27FC236}">
                <a16:creationId xmlns:a16="http://schemas.microsoft.com/office/drawing/2014/main" id="{A936317C-C004-6821-D579-97BB5D7B3F41}"/>
              </a:ext>
            </a:extLst>
          </p:cNvPr>
          <p:cNvSpPr>
            <a:spLocks noGrp="1"/>
          </p:cNvSpPr>
          <p:nvPr>
            <p:ph type="sldNum" sz="quarter" idx="12"/>
          </p:nvPr>
        </p:nvSpPr>
        <p:spPr/>
        <p:txBody>
          <a:bodyPr/>
          <a:lstStyle/>
          <a:p>
            <a:fld id="{D1EE3AE1-DB5E-45F7-8A22-C7E211BDA147}" type="slidenum">
              <a:rPr lang="en-RW" smtClean="0"/>
              <a:t>‹#›</a:t>
            </a:fld>
            <a:endParaRPr lang="en-RW"/>
          </a:p>
        </p:txBody>
      </p:sp>
    </p:spTree>
    <p:extLst>
      <p:ext uri="{BB962C8B-B14F-4D97-AF65-F5344CB8AC3E}">
        <p14:creationId xmlns:p14="http://schemas.microsoft.com/office/powerpoint/2010/main" val="2650809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507A9-859B-C32B-37F6-C4E9AA948FC2}"/>
              </a:ext>
            </a:extLst>
          </p:cNvPr>
          <p:cNvSpPr>
            <a:spLocks noGrp="1"/>
          </p:cNvSpPr>
          <p:nvPr>
            <p:ph type="title"/>
          </p:nvPr>
        </p:nvSpPr>
        <p:spPr/>
        <p:txBody>
          <a:bodyPr/>
          <a:lstStyle/>
          <a:p>
            <a:r>
              <a:rPr lang="en-US"/>
              <a:t>Click to edit Master title style</a:t>
            </a:r>
            <a:endParaRPr lang="en-RW"/>
          </a:p>
        </p:txBody>
      </p:sp>
      <p:sp>
        <p:nvSpPr>
          <p:cNvPr id="3" name="Date Placeholder 2">
            <a:extLst>
              <a:ext uri="{FF2B5EF4-FFF2-40B4-BE49-F238E27FC236}">
                <a16:creationId xmlns:a16="http://schemas.microsoft.com/office/drawing/2014/main" id="{579A19D7-5F76-9968-FCA0-5F7DCE11DB0B}"/>
              </a:ext>
            </a:extLst>
          </p:cNvPr>
          <p:cNvSpPr>
            <a:spLocks noGrp="1"/>
          </p:cNvSpPr>
          <p:nvPr>
            <p:ph type="dt" sz="half" idx="10"/>
          </p:nvPr>
        </p:nvSpPr>
        <p:spPr/>
        <p:txBody>
          <a:bodyPr/>
          <a:lstStyle/>
          <a:p>
            <a:fld id="{60C93D33-EF27-4825-A856-291F38A2E6DF}" type="datetimeFigureOut">
              <a:rPr lang="en-RW" smtClean="0"/>
              <a:t>05/02/2025</a:t>
            </a:fld>
            <a:endParaRPr lang="en-RW"/>
          </a:p>
        </p:txBody>
      </p:sp>
      <p:sp>
        <p:nvSpPr>
          <p:cNvPr id="4" name="Footer Placeholder 3">
            <a:extLst>
              <a:ext uri="{FF2B5EF4-FFF2-40B4-BE49-F238E27FC236}">
                <a16:creationId xmlns:a16="http://schemas.microsoft.com/office/drawing/2014/main" id="{BBDA017A-E22F-5A18-FE37-0CF8C4FBDB38}"/>
              </a:ext>
            </a:extLst>
          </p:cNvPr>
          <p:cNvSpPr>
            <a:spLocks noGrp="1"/>
          </p:cNvSpPr>
          <p:nvPr>
            <p:ph type="ftr" sz="quarter" idx="11"/>
          </p:nvPr>
        </p:nvSpPr>
        <p:spPr/>
        <p:txBody>
          <a:bodyPr/>
          <a:lstStyle/>
          <a:p>
            <a:endParaRPr lang="en-RW"/>
          </a:p>
        </p:txBody>
      </p:sp>
      <p:sp>
        <p:nvSpPr>
          <p:cNvPr id="5" name="Slide Number Placeholder 4">
            <a:extLst>
              <a:ext uri="{FF2B5EF4-FFF2-40B4-BE49-F238E27FC236}">
                <a16:creationId xmlns:a16="http://schemas.microsoft.com/office/drawing/2014/main" id="{ECA433E1-6130-C8C8-E212-A622E61D5F83}"/>
              </a:ext>
            </a:extLst>
          </p:cNvPr>
          <p:cNvSpPr>
            <a:spLocks noGrp="1"/>
          </p:cNvSpPr>
          <p:nvPr>
            <p:ph type="sldNum" sz="quarter" idx="12"/>
          </p:nvPr>
        </p:nvSpPr>
        <p:spPr/>
        <p:txBody>
          <a:bodyPr/>
          <a:lstStyle/>
          <a:p>
            <a:fld id="{D1EE3AE1-DB5E-45F7-8A22-C7E211BDA147}" type="slidenum">
              <a:rPr lang="en-RW" smtClean="0"/>
              <a:t>‹#›</a:t>
            </a:fld>
            <a:endParaRPr lang="en-RW"/>
          </a:p>
        </p:txBody>
      </p:sp>
    </p:spTree>
    <p:extLst>
      <p:ext uri="{BB962C8B-B14F-4D97-AF65-F5344CB8AC3E}">
        <p14:creationId xmlns:p14="http://schemas.microsoft.com/office/powerpoint/2010/main" val="1832031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BD4E25-EC97-A451-3939-860B37AD922E}"/>
              </a:ext>
            </a:extLst>
          </p:cNvPr>
          <p:cNvSpPr>
            <a:spLocks noGrp="1"/>
          </p:cNvSpPr>
          <p:nvPr>
            <p:ph type="dt" sz="half" idx="10"/>
          </p:nvPr>
        </p:nvSpPr>
        <p:spPr/>
        <p:txBody>
          <a:bodyPr/>
          <a:lstStyle/>
          <a:p>
            <a:fld id="{60C93D33-EF27-4825-A856-291F38A2E6DF}" type="datetimeFigureOut">
              <a:rPr lang="en-RW" smtClean="0"/>
              <a:t>05/02/2025</a:t>
            </a:fld>
            <a:endParaRPr lang="en-RW"/>
          </a:p>
        </p:txBody>
      </p:sp>
      <p:sp>
        <p:nvSpPr>
          <p:cNvPr id="3" name="Footer Placeholder 2">
            <a:extLst>
              <a:ext uri="{FF2B5EF4-FFF2-40B4-BE49-F238E27FC236}">
                <a16:creationId xmlns:a16="http://schemas.microsoft.com/office/drawing/2014/main" id="{3C409845-62FB-F02B-484C-1140BFB57B44}"/>
              </a:ext>
            </a:extLst>
          </p:cNvPr>
          <p:cNvSpPr>
            <a:spLocks noGrp="1"/>
          </p:cNvSpPr>
          <p:nvPr>
            <p:ph type="ftr" sz="quarter" idx="11"/>
          </p:nvPr>
        </p:nvSpPr>
        <p:spPr/>
        <p:txBody>
          <a:bodyPr/>
          <a:lstStyle/>
          <a:p>
            <a:endParaRPr lang="en-RW"/>
          </a:p>
        </p:txBody>
      </p:sp>
      <p:sp>
        <p:nvSpPr>
          <p:cNvPr id="4" name="Slide Number Placeholder 3">
            <a:extLst>
              <a:ext uri="{FF2B5EF4-FFF2-40B4-BE49-F238E27FC236}">
                <a16:creationId xmlns:a16="http://schemas.microsoft.com/office/drawing/2014/main" id="{88E3BE4E-CD66-136A-8ABC-71D64E833DEC}"/>
              </a:ext>
            </a:extLst>
          </p:cNvPr>
          <p:cNvSpPr>
            <a:spLocks noGrp="1"/>
          </p:cNvSpPr>
          <p:nvPr>
            <p:ph type="sldNum" sz="quarter" idx="12"/>
          </p:nvPr>
        </p:nvSpPr>
        <p:spPr/>
        <p:txBody>
          <a:bodyPr/>
          <a:lstStyle/>
          <a:p>
            <a:fld id="{D1EE3AE1-DB5E-45F7-8A22-C7E211BDA147}" type="slidenum">
              <a:rPr lang="en-RW" smtClean="0"/>
              <a:t>‹#›</a:t>
            </a:fld>
            <a:endParaRPr lang="en-RW"/>
          </a:p>
        </p:txBody>
      </p:sp>
    </p:spTree>
    <p:extLst>
      <p:ext uri="{BB962C8B-B14F-4D97-AF65-F5344CB8AC3E}">
        <p14:creationId xmlns:p14="http://schemas.microsoft.com/office/powerpoint/2010/main" val="3660377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C027C-6633-2503-A18B-5650F3A917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RW"/>
          </a:p>
        </p:txBody>
      </p:sp>
      <p:sp>
        <p:nvSpPr>
          <p:cNvPr id="3" name="Content Placeholder 2">
            <a:extLst>
              <a:ext uri="{FF2B5EF4-FFF2-40B4-BE49-F238E27FC236}">
                <a16:creationId xmlns:a16="http://schemas.microsoft.com/office/drawing/2014/main" id="{F41C9140-E9AB-527E-8F23-28A81FFEF1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Text Placeholder 3">
            <a:extLst>
              <a:ext uri="{FF2B5EF4-FFF2-40B4-BE49-F238E27FC236}">
                <a16:creationId xmlns:a16="http://schemas.microsoft.com/office/drawing/2014/main" id="{C584AE63-7DC2-EC27-FCB1-CA34CE97DD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A141E1-233F-EBDD-C475-E527A26F9C36}"/>
              </a:ext>
            </a:extLst>
          </p:cNvPr>
          <p:cNvSpPr>
            <a:spLocks noGrp="1"/>
          </p:cNvSpPr>
          <p:nvPr>
            <p:ph type="dt" sz="half" idx="10"/>
          </p:nvPr>
        </p:nvSpPr>
        <p:spPr/>
        <p:txBody>
          <a:bodyPr/>
          <a:lstStyle/>
          <a:p>
            <a:fld id="{60C93D33-EF27-4825-A856-291F38A2E6DF}" type="datetimeFigureOut">
              <a:rPr lang="en-RW" smtClean="0"/>
              <a:t>05/02/2025</a:t>
            </a:fld>
            <a:endParaRPr lang="en-RW"/>
          </a:p>
        </p:txBody>
      </p:sp>
      <p:sp>
        <p:nvSpPr>
          <p:cNvPr id="6" name="Footer Placeholder 5">
            <a:extLst>
              <a:ext uri="{FF2B5EF4-FFF2-40B4-BE49-F238E27FC236}">
                <a16:creationId xmlns:a16="http://schemas.microsoft.com/office/drawing/2014/main" id="{6E35D32D-CDB8-07DA-62CE-061358841106}"/>
              </a:ext>
            </a:extLst>
          </p:cNvPr>
          <p:cNvSpPr>
            <a:spLocks noGrp="1"/>
          </p:cNvSpPr>
          <p:nvPr>
            <p:ph type="ftr" sz="quarter" idx="11"/>
          </p:nvPr>
        </p:nvSpPr>
        <p:spPr/>
        <p:txBody>
          <a:bodyPr/>
          <a:lstStyle/>
          <a:p>
            <a:endParaRPr lang="en-RW"/>
          </a:p>
        </p:txBody>
      </p:sp>
      <p:sp>
        <p:nvSpPr>
          <p:cNvPr id="7" name="Slide Number Placeholder 6">
            <a:extLst>
              <a:ext uri="{FF2B5EF4-FFF2-40B4-BE49-F238E27FC236}">
                <a16:creationId xmlns:a16="http://schemas.microsoft.com/office/drawing/2014/main" id="{E9A11B76-323A-B8E4-07E6-8881605BDBF1}"/>
              </a:ext>
            </a:extLst>
          </p:cNvPr>
          <p:cNvSpPr>
            <a:spLocks noGrp="1"/>
          </p:cNvSpPr>
          <p:nvPr>
            <p:ph type="sldNum" sz="quarter" idx="12"/>
          </p:nvPr>
        </p:nvSpPr>
        <p:spPr/>
        <p:txBody>
          <a:bodyPr/>
          <a:lstStyle/>
          <a:p>
            <a:fld id="{D1EE3AE1-DB5E-45F7-8A22-C7E211BDA147}" type="slidenum">
              <a:rPr lang="en-RW" smtClean="0"/>
              <a:t>‹#›</a:t>
            </a:fld>
            <a:endParaRPr lang="en-RW"/>
          </a:p>
        </p:txBody>
      </p:sp>
    </p:spTree>
    <p:extLst>
      <p:ext uri="{BB962C8B-B14F-4D97-AF65-F5344CB8AC3E}">
        <p14:creationId xmlns:p14="http://schemas.microsoft.com/office/powerpoint/2010/main" val="2629013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2934B-28A1-1B55-1A3F-AD116D28A4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RW"/>
          </a:p>
        </p:txBody>
      </p:sp>
      <p:sp>
        <p:nvSpPr>
          <p:cNvPr id="3" name="Picture Placeholder 2">
            <a:extLst>
              <a:ext uri="{FF2B5EF4-FFF2-40B4-BE49-F238E27FC236}">
                <a16:creationId xmlns:a16="http://schemas.microsoft.com/office/drawing/2014/main" id="{6563ACB0-569A-7207-5525-F86608C7F8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RW"/>
          </a:p>
        </p:txBody>
      </p:sp>
      <p:sp>
        <p:nvSpPr>
          <p:cNvPr id="4" name="Text Placeholder 3">
            <a:extLst>
              <a:ext uri="{FF2B5EF4-FFF2-40B4-BE49-F238E27FC236}">
                <a16:creationId xmlns:a16="http://schemas.microsoft.com/office/drawing/2014/main" id="{582CFDC3-5D97-9E0A-937A-6D3B63AE67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20A4EC-8685-1623-C438-EEF6ABAA7A7A}"/>
              </a:ext>
            </a:extLst>
          </p:cNvPr>
          <p:cNvSpPr>
            <a:spLocks noGrp="1"/>
          </p:cNvSpPr>
          <p:nvPr>
            <p:ph type="dt" sz="half" idx="10"/>
          </p:nvPr>
        </p:nvSpPr>
        <p:spPr/>
        <p:txBody>
          <a:bodyPr/>
          <a:lstStyle/>
          <a:p>
            <a:fld id="{60C93D33-EF27-4825-A856-291F38A2E6DF}" type="datetimeFigureOut">
              <a:rPr lang="en-RW" smtClean="0"/>
              <a:t>05/02/2025</a:t>
            </a:fld>
            <a:endParaRPr lang="en-RW"/>
          </a:p>
        </p:txBody>
      </p:sp>
      <p:sp>
        <p:nvSpPr>
          <p:cNvPr id="6" name="Footer Placeholder 5">
            <a:extLst>
              <a:ext uri="{FF2B5EF4-FFF2-40B4-BE49-F238E27FC236}">
                <a16:creationId xmlns:a16="http://schemas.microsoft.com/office/drawing/2014/main" id="{6D5FF8BA-28EC-E4C2-31F0-589A4C92BCA2}"/>
              </a:ext>
            </a:extLst>
          </p:cNvPr>
          <p:cNvSpPr>
            <a:spLocks noGrp="1"/>
          </p:cNvSpPr>
          <p:nvPr>
            <p:ph type="ftr" sz="quarter" idx="11"/>
          </p:nvPr>
        </p:nvSpPr>
        <p:spPr/>
        <p:txBody>
          <a:bodyPr/>
          <a:lstStyle/>
          <a:p>
            <a:endParaRPr lang="en-RW"/>
          </a:p>
        </p:txBody>
      </p:sp>
      <p:sp>
        <p:nvSpPr>
          <p:cNvPr id="7" name="Slide Number Placeholder 6">
            <a:extLst>
              <a:ext uri="{FF2B5EF4-FFF2-40B4-BE49-F238E27FC236}">
                <a16:creationId xmlns:a16="http://schemas.microsoft.com/office/drawing/2014/main" id="{43D2DE90-4F3C-0653-6DB2-7B8D9AFB636A}"/>
              </a:ext>
            </a:extLst>
          </p:cNvPr>
          <p:cNvSpPr>
            <a:spLocks noGrp="1"/>
          </p:cNvSpPr>
          <p:nvPr>
            <p:ph type="sldNum" sz="quarter" idx="12"/>
          </p:nvPr>
        </p:nvSpPr>
        <p:spPr/>
        <p:txBody>
          <a:bodyPr/>
          <a:lstStyle/>
          <a:p>
            <a:fld id="{D1EE3AE1-DB5E-45F7-8A22-C7E211BDA147}" type="slidenum">
              <a:rPr lang="en-RW" smtClean="0"/>
              <a:t>‹#›</a:t>
            </a:fld>
            <a:endParaRPr lang="en-RW"/>
          </a:p>
        </p:txBody>
      </p:sp>
    </p:spTree>
    <p:extLst>
      <p:ext uri="{BB962C8B-B14F-4D97-AF65-F5344CB8AC3E}">
        <p14:creationId xmlns:p14="http://schemas.microsoft.com/office/powerpoint/2010/main" val="3455293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29A41D-0B34-8C12-164C-1A46341941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RW"/>
          </a:p>
        </p:txBody>
      </p:sp>
      <p:sp>
        <p:nvSpPr>
          <p:cNvPr id="3" name="Text Placeholder 2">
            <a:extLst>
              <a:ext uri="{FF2B5EF4-FFF2-40B4-BE49-F238E27FC236}">
                <a16:creationId xmlns:a16="http://schemas.microsoft.com/office/drawing/2014/main" id="{5DBE5004-AE4D-A628-ECA2-E56E13AF42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RW"/>
          </a:p>
        </p:txBody>
      </p:sp>
      <p:sp>
        <p:nvSpPr>
          <p:cNvPr id="4" name="Date Placeholder 3">
            <a:extLst>
              <a:ext uri="{FF2B5EF4-FFF2-40B4-BE49-F238E27FC236}">
                <a16:creationId xmlns:a16="http://schemas.microsoft.com/office/drawing/2014/main" id="{53A94419-25DC-D4AB-CC73-6234F977B7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0C93D33-EF27-4825-A856-291F38A2E6DF}" type="datetimeFigureOut">
              <a:rPr lang="en-RW" smtClean="0"/>
              <a:t>05/02/2025</a:t>
            </a:fld>
            <a:endParaRPr lang="en-RW"/>
          </a:p>
        </p:txBody>
      </p:sp>
      <p:sp>
        <p:nvSpPr>
          <p:cNvPr id="5" name="Footer Placeholder 4">
            <a:extLst>
              <a:ext uri="{FF2B5EF4-FFF2-40B4-BE49-F238E27FC236}">
                <a16:creationId xmlns:a16="http://schemas.microsoft.com/office/drawing/2014/main" id="{15DC3BCF-FA34-8EB3-97C2-5700119F14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RW"/>
          </a:p>
        </p:txBody>
      </p:sp>
      <p:sp>
        <p:nvSpPr>
          <p:cNvPr id="6" name="Slide Number Placeholder 5">
            <a:extLst>
              <a:ext uri="{FF2B5EF4-FFF2-40B4-BE49-F238E27FC236}">
                <a16:creationId xmlns:a16="http://schemas.microsoft.com/office/drawing/2014/main" id="{BAD3D2A8-C1EA-8C74-1595-E733A52D53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1EE3AE1-DB5E-45F7-8A22-C7E211BDA147}" type="slidenum">
              <a:rPr lang="en-RW" smtClean="0"/>
              <a:t>‹#›</a:t>
            </a:fld>
            <a:endParaRPr lang="en-RW"/>
          </a:p>
        </p:txBody>
      </p:sp>
    </p:spTree>
    <p:extLst>
      <p:ext uri="{BB962C8B-B14F-4D97-AF65-F5344CB8AC3E}">
        <p14:creationId xmlns:p14="http://schemas.microsoft.com/office/powerpoint/2010/main" val="3378607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R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3005E-8D76-A202-D6C7-8B72F5EA47D8}"/>
              </a:ext>
            </a:extLst>
          </p:cNvPr>
          <p:cNvSpPr>
            <a:spLocks noGrp="1"/>
          </p:cNvSpPr>
          <p:nvPr>
            <p:ph type="ctrTitle"/>
          </p:nvPr>
        </p:nvSpPr>
        <p:spPr/>
        <p:txBody>
          <a:bodyPr>
            <a:normAutofit/>
          </a:bodyPr>
          <a:lstStyle/>
          <a:p>
            <a:r>
              <a:rPr lang="en-US" altLang="en-US" sz="3200" b="1" dirty="0"/>
              <a:t>Unit 6:</a:t>
            </a:r>
            <a:br>
              <a:rPr lang="en-US" altLang="en-US" sz="3200" b="1" dirty="0"/>
            </a:br>
            <a:r>
              <a:rPr lang="en-US" altLang="en-US" sz="3200" b="1" dirty="0"/>
              <a:t>Planning for Teaching and Learning</a:t>
            </a:r>
            <a:endParaRPr lang="en-RW" sz="3200" dirty="0"/>
          </a:p>
        </p:txBody>
      </p:sp>
      <p:sp>
        <p:nvSpPr>
          <p:cNvPr id="3" name="Subtitle 2">
            <a:extLst>
              <a:ext uri="{FF2B5EF4-FFF2-40B4-BE49-F238E27FC236}">
                <a16:creationId xmlns:a16="http://schemas.microsoft.com/office/drawing/2014/main" id="{E3B32427-691A-66E0-238D-59B5138D3C69}"/>
              </a:ext>
            </a:extLst>
          </p:cNvPr>
          <p:cNvSpPr>
            <a:spLocks noGrp="1"/>
          </p:cNvSpPr>
          <p:nvPr>
            <p:ph type="subTitle" idx="1"/>
          </p:nvPr>
        </p:nvSpPr>
        <p:spPr/>
        <p:txBody>
          <a:bodyPr/>
          <a:lstStyle/>
          <a:p>
            <a:endParaRPr lang="en-RW"/>
          </a:p>
        </p:txBody>
      </p:sp>
    </p:spTree>
    <p:extLst>
      <p:ext uri="{BB962C8B-B14F-4D97-AF65-F5344CB8AC3E}">
        <p14:creationId xmlns:p14="http://schemas.microsoft.com/office/powerpoint/2010/main" val="2749722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4BFD3-0451-7B1B-3191-D7D12E2C086B}"/>
              </a:ext>
            </a:extLst>
          </p:cNvPr>
          <p:cNvSpPr>
            <a:spLocks noGrp="1"/>
          </p:cNvSpPr>
          <p:nvPr>
            <p:ph type="title"/>
          </p:nvPr>
        </p:nvSpPr>
        <p:spPr/>
        <p:txBody>
          <a:bodyPr/>
          <a:lstStyle/>
          <a:p>
            <a:r>
              <a:rPr lang="en-US" sz="4400" b="1" dirty="0"/>
              <a:t>Planning key pedagogical documents</a:t>
            </a:r>
            <a:endParaRPr lang="en-RW" dirty="0"/>
          </a:p>
        </p:txBody>
      </p:sp>
      <p:sp>
        <p:nvSpPr>
          <p:cNvPr id="3" name="Content Placeholder 2">
            <a:extLst>
              <a:ext uri="{FF2B5EF4-FFF2-40B4-BE49-F238E27FC236}">
                <a16:creationId xmlns:a16="http://schemas.microsoft.com/office/drawing/2014/main" id="{C9E29A35-0699-BC77-FFD2-0AC812761112}"/>
              </a:ext>
            </a:extLst>
          </p:cNvPr>
          <p:cNvSpPr>
            <a:spLocks noGrp="1"/>
          </p:cNvSpPr>
          <p:nvPr>
            <p:ph idx="1"/>
          </p:nvPr>
        </p:nvSpPr>
        <p:spPr>
          <a:xfrm>
            <a:off x="838200" y="1690688"/>
            <a:ext cx="10515600" cy="4486275"/>
          </a:xfrm>
        </p:spPr>
        <p:txBody>
          <a:bodyPr/>
          <a:lstStyle/>
          <a:p>
            <a:pPr algn="just"/>
            <a:r>
              <a:rPr lang="en-GB" sz="2800" dirty="0">
                <a:latin typeface="Times New Roman" panose="02020603050405020304" pitchFamily="18" charset="0"/>
                <a:cs typeface="Times New Roman" panose="02020603050405020304" pitchFamily="18" charset="0"/>
              </a:rPr>
              <a:t>Every teaching activity has to be </a:t>
            </a:r>
            <a:r>
              <a:rPr lang="en-GB" sz="2800" b="1" dirty="0">
                <a:latin typeface="Times New Roman" panose="02020603050405020304" pitchFamily="18" charset="0"/>
                <a:cs typeface="Times New Roman" panose="02020603050405020304" pitchFamily="18" charset="0"/>
              </a:rPr>
              <a:t>planned before the real teaching time</a:t>
            </a:r>
            <a:r>
              <a:rPr lang="en-GB" sz="2800" dirty="0">
                <a:latin typeface="Times New Roman" panose="02020603050405020304" pitchFamily="18" charset="0"/>
                <a:cs typeface="Times New Roman" panose="02020603050405020304" pitchFamily="18" charset="0"/>
              </a:rPr>
              <a:t>. </a:t>
            </a:r>
          </a:p>
          <a:p>
            <a:pPr algn="just"/>
            <a:r>
              <a:rPr lang="en-GB" sz="2800" dirty="0">
                <a:latin typeface="Times New Roman" panose="02020603050405020304" pitchFamily="18" charset="0"/>
                <a:cs typeface="Times New Roman" panose="02020603050405020304" pitchFamily="18" charset="0"/>
              </a:rPr>
              <a:t>Teaching and learning activities are very important mostly </a:t>
            </a:r>
            <a:r>
              <a:rPr lang="en-GB" sz="28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for the student</a:t>
            </a:r>
            <a:r>
              <a:rPr lang="en-GB" sz="2800" dirty="0">
                <a:latin typeface="Times New Roman" panose="02020603050405020304" pitchFamily="18" charset="0"/>
                <a:cs typeface="Times New Roman" panose="02020603050405020304" pitchFamily="18" charset="0"/>
              </a:rPr>
              <a:t> who is supposed to gain knowledge and skills and also </a:t>
            </a:r>
            <a:r>
              <a:rPr lang="en-GB" sz="2800" b="1"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for the teacher</a:t>
            </a:r>
            <a:r>
              <a:rPr lang="en-GB" sz="2800" dirty="0">
                <a:latin typeface="Times New Roman" panose="02020603050405020304" pitchFamily="18" charset="0"/>
                <a:cs typeface="Times New Roman" panose="02020603050405020304" pitchFamily="18" charset="0"/>
              </a:rPr>
              <a:t> who facilitates in the achievement and completion of those activities.</a:t>
            </a:r>
          </a:p>
          <a:p>
            <a:pPr algn="just"/>
            <a:r>
              <a:rPr lang="en-GB" sz="2800" dirty="0">
                <a:latin typeface="Times New Roman" panose="02020603050405020304" pitchFamily="18" charset="0"/>
                <a:cs typeface="Times New Roman" panose="02020603050405020304" pitchFamily="18" charset="0"/>
              </a:rPr>
              <a:t>So, they have to be well planned before the real lessons. </a:t>
            </a:r>
            <a:endParaRPr lang="fr-FR" sz="2800" dirty="0">
              <a:latin typeface="Times New Roman" panose="02020603050405020304" pitchFamily="18" charset="0"/>
              <a:cs typeface="Times New Roman" panose="02020603050405020304" pitchFamily="18" charset="0"/>
            </a:endParaRPr>
          </a:p>
          <a:p>
            <a:pPr algn="just">
              <a:buNone/>
            </a:pPr>
            <a:endParaRPr lang="fr-FR" sz="2800" dirty="0">
              <a:latin typeface="Times New Roman" panose="02020603050405020304" pitchFamily="18" charset="0"/>
              <a:cs typeface="Times New Roman" panose="02020603050405020304" pitchFamily="18" charset="0"/>
            </a:endParaRPr>
          </a:p>
          <a:p>
            <a:endParaRPr lang="en-RW" dirty="0"/>
          </a:p>
        </p:txBody>
      </p:sp>
    </p:spTree>
    <p:extLst>
      <p:ext uri="{BB962C8B-B14F-4D97-AF65-F5344CB8AC3E}">
        <p14:creationId xmlns:p14="http://schemas.microsoft.com/office/powerpoint/2010/main" val="1358529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B91B8-478C-AAAD-21E3-7985942BE813}"/>
              </a:ext>
            </a:extLst>
          </p:cNvPr>
          <p:cNvSpPr>
            <a:spLocks noGrp="1"/>
          </p:cNvSpPr>
          <p:nvPr>
            <p:ph type="title"/>
          </p:nvPr>
        </p:nvSpPr>
        <p:spPr/>
        <p:txBody>
          <a:bodyPr>
            <a:normAutofit/>
          </a:bodyPr>
          <a:lstStyle/>
          <a:p>
            <a:r>
              <a:rPr lang="en-US" sz="3200" b="1" dirty="0"/>
              <a:t>Planning  the scheme of work</a:t>
            </a:r>
          </a:p>
        </p:txBody>
      </p:sp>
      <p:sp>
        <p:nvSpPr>
          <p:cNvPr id="3" name="Content Placeholder 2">
            <a:extLst>
              <a:ext uri="{FF2B5EF4-FFF2-40B4-BE49-F238E27FC236}">
                <a16:creationId xmlns:a16="http://schemas.microsoft.com/office/drawing/2014/main" id="{5EE4E88D-C8A0-DF09-B92B-6654E0270449}"/>
              </a:ext>
            </a:extLst>
          </p:cNvPr>
          <p:cNvSpPr>
            <a:spLocks noGrp="1"/>
          </p:cNvSpPr>
          <p:nvPr>
            <p:ph idx="1"/>
          </p:nvPr>
        </p:nvSpPr>
        <p:spPr>
          <a:xfrm>
            <a:off x="838200" y="1386348"/>
            <a:ext cx="10515600" cy="5230762"/>
          </a:xfrm>
        </p:spPr>
        <p:txBody>
          <a:bodyPr/>
          <a:lstStyle/>
          <a:p>
            <a:r>
              <a:rPr lang="en-US" altLang="en-US" sz="2400" dirty="0"/>
              <a:t>The scheme of work is the distribution of the curriculum/syllabus over a given period of time, usually </a:t>
            </a:r>
            <a:r>
              <a:rPr lang="en-US" altLang="en-US" sz="2400" b="1" dirty="0"/>
              <a:t>one school year</a:t>
            </a:r>
            <a:r>
              <a:rPr lang="en-US" altLang="en-US" sz="2400" dirty="0"/>
              <a:t>.</a:t>
            </a:r>
          </a:p>
          <a:p>
            <a:r>
              <a:rPr lang="en-US" altLang="en-US" sz="2400" dirty="0"/>
              <a:t>In one school year, the scheme of work is subdivided into </a:t>
            </a:r>
            <a:r>
              <a:rPr lang="en-US" altLang="en-US" sz="2400" b="1" dirty="0"/>
              <a:t>terms</a:t>
            </a:r>
            <a:r>
              <a:rPr lang="en-US" altLang="en-US" sz="2400" dirty="0"/>
              <a:t> over a period of one year. </a:t>
            </a:r>
          </a:p>
          <a:p>
            <a:r>
              <a:rPr lang="en-US" altLang="en-US" sz="2400" dirty="0"/>
              <a:t>These terms are also subdivided into </a:t>
            </a:r>
            <a:r>
              <a:rPr lang="en-US" altLang="en-US" sz="2400" b="1" dirty="0"/>
              <a:t>weeks</a:t>
            </a:r>
            <a:r>
              <a:rPr lang="en-US" altLang="en-US" sz="2400" dirty="0"/>
              <a:t>. </a:t>
            </a:r>
          </a:p>
          <a:p>
            <a:pPr algn="just"/>
            <a:r>
              <a:rPr lang="en-GB" sz="2400" dirty="0">
                <a:cs typeface="Times New Roman" panose="02020603050405020304" pitchFamily="18" charset="0"/>
              </a:rPr>
              <a:t>The scheme of work is the main plan of the lessons which are supposed to be taught in a given and determined school time like </a:t>
            </a:r>
            <a:r>
              <a:rPr lang="en-GB" sz="2400" b="1" i="1" dirty="0">
                <a:solidFill>
                  <a:srgbClr val="FF0000"/>
                </a:solidFill>
                <a:cs typeface="Times New Roman" panose="02020603050405020304" pitchFamily="18" charset="0"/>
              </a:rPr>
              <a:t>a</a:t>
            </a:r>
            <a:r>
              <a:rPr lang="en-GB" sz="2400" dirty="0">
                <a:cs typeface="Times New Roman" panose="02020603050405020304" pitchFamily="18" charset="0"/>
              </a:rPr>
              <a:t> </a:t>
            </a:r>
            <a:r>
              <a:rPr lang="en-GB" sz="2400" b="1" i="1" dirty="0">
                <a:solidFill>
                  <a:srgbClr val="FF0000"/>
                </a:solidFill>
                <a:cs typeface="Times New Roman" panose="02020603050405020304" pitchFamily="18" charset="0"/>
              </a:rPr>
              <a:t>school term</a:t>
            </a:r>
            <a:r>
              <a:rPr lang="en-GB" sz="2400" dirty="0">
                <a:cs typeface="Times New Roman" panose="02020603050405020304" pitchFamily="18" charset="0"/>
              </a:rPr>
              <a:t> or </a:t>
            </a:r>
            <a:r>
              <a:rPr lang="en-GB" sz="2400" b="1" i="1" dirty="0">
                <a:solidFill>
                  <a:srgbClr val="FF0000"/>
                </a:solidFill>
                <a:cs typeface="Times New Roman" panose="02020603050405020304" pitchFamily="18" charset="0"/>
              </a:rPr>
              <a:t>school year.</a:t>
            </a:r>
          </a:p>
          <a:p>
            <a:pPr algn="just"/>
            <a:r>
              <a:rPr lang="en-GB" sz="2400" dirty="0">
                <a:cs typeface="Times New Roman" panose="02020603050405020304" pitchFamily="18" charset="0"/>
              </a:rPr>
              <a:t>The scheme of work is composed of </a:t>
            </a:r>
            <a:r>
              <a:rPr lang="en-GB" sz="2400" b="1" dirty="0">
                <a:cs typeface="Times New Roman" panose="02020603050405020304" pitchFamily="18" charset="0"/>
              </a:rPr>
              <a:t>all lessons </a:t>
            </a:r>
            <a:r>
              <a:rPr lang="en-GB" sz="2400" dirty="0">
                <a:cs typeface="Times New Roman" panose="02020603050405020304" pitchFamily="18" charset="0"/>
              </a:rPr>
              <a:t>to be taught to the class depending on </a:t>
            </a:r>
            <a:r>
              <a:rPr lang="en-GB" sz="2400" b="1" dirty="0">
                <a:cs typeface="Times New Roman" panose="02020603050405020304" pitchFamily="18" charset="0"/>
              </a:rPr>
              <a:t>the School Calendar</a:t>
            </a:r>
            <a:r>
              <a:rPr lang="en-GB" sz="2400" dirty="0">
                <a:cs typeface="Times New Roman" panose="02020603050405020304" pitchFamily="18" charset="0"/>
              </a:rPr>
              <a:t>, and how they will be taught.</a:t>
            </a:r>
            <a:endParaRPr lang="en-US" altLang="en-US" sz="2400" dirty="0"/>
          </a:p>
          <a:p>
            <a:endParaRPr lang="en-US" dirty="0"/>
          </a:p>
        </p:txBody>
      </p:sp>
    </p:spTree>
    <p:extLst>
      <p:ext uri="{BB962C8B-B14F-4D97-AF65-F5344CB8AC3E}">
        <p14:creationId xmlns:p14="http://schemas.microsoft.com/office/powerpoint/2010/main" val="317704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B48A0-C151-1B25-0C58-BA10E8AC356E}"/>
              </a:ext>
            </a:extLst>
          </p:cNvPr>
          <p:cNvSpPr>
            <a:spLocks noGrp="1"/>
          </p:cNvSpPr>
          <p:nvPr>
            <p:ph type="title"/>
          </p:nvPr>
        </p:nvSpPr>
        <p:spPr/>
        <p:txBody>
          <a:bodyPr/>
          <a:lstStyle/>
          <a:p>
            <a:r>
              <a:rPr lang="en-US" b="1" dirty="0"/>
              <a:t>The Template/ format of a scheme of work</a:t>
            </a:r>
          </a:p>
        </p:txBody>
      </p:sp>
      <p:sp>
        <p:nvSpPr>
          <p:cNvPr id="3" name="Content Placeholder 2">
            <a:extLst>
              <a:ext uri="{FF2B5EF4-FFF2-40B4-BE49-F238E27FC236}">
                <a16:creationId xmlns:a16="http://schemas.microsoft.com/office/drawing/2014/main" id="{F5E789EB-6C7F-7AEB-FCD5-810615F9C8C6}"/>
              </a:ext>
            </a:extLst>
          </p:cNvPr>
          <p:cNvSpPr>
            <a:spLocks noGrp="1"/>
          </p:cNvSpPr>
          <p:nvPr>
            <p:ph idx="1"/>
          </p:nvPr>
        </p:nvSpPr>
        <p:spPr/>
        <p:txBody>
          <a:bodyPr/>
          <a:lstStyle/>
          <a:p>
            <a:pPr algn="just"/>
            <a:r>
              <a:rPr lang="en-US" dirty="0">
                <a:solidFill>
                  <a:srgbClr val="000000"/>
                </a:solidFill>
                <a:latin typeface="Times New Roman"/>
              </a:rPr>
              <a:t>The template has been provided in the new curriculum framework to facilitate teachers to prepare their lessons in the same ways as much as possible. </a:t>
            </a:r>
          </a:p>
          <a:p>
            <a:pPr algn="just"/>
            <a:r>
              <a:rPr lang="en-US" dirty="0">
                <a:solidFill>
                  <a:srgbClr val="000000"/>
                </a:solidFill>
                <a:latin typeface="Times New Roman"/>
              </a:rPr>
              <a:t>Its modification, adaptation and/or adjustment at different schools should be conditioned that any change does not deviate or alienate the principles underlying the implementation of the competence – based curriculum. </a:t>
            </a:r>
            <a:endParaRPr lang="en-US" dirty="0"/>
          </a:p>
          <a:p>
            <a:endParaRPr lang="en-US" dirty="0"/>
          </a:p>
        </p:txBody>
      </p:sp>
    </p:spTree>
    <p:extLst>
      <p:ext uri="{BB962C8B-B14F-4D97-AF65-F5344CB8AC3E}">
        <p14:creationId xmlns:p14="http://schemas.microsoft.com/office/powerpoint/2010/main" val="3273670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52600" y="228600"/>
            <a:ext cx="8763000" cy="6738938"/>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Footer Placeholder 1"/>
          <p:cNvSpPr>
            <a:spLocks noGrp="1"/>
          </p:cNvSpPr>
          <p:nvPr>
            <p:ph type="ftr" sz="quarter" idx="11"/>
          </p:nvPr>
        </p:nvSpPr>
        <p:spPr/>
        <p:txBody>
          <a:bodyPr/>
          <a:lstStyle/>
          <a:p>
            <a:endParaRPr lang="fr-FR" dirty="0">
              <a:solidFill>
                <a:prstClr val="black">
                  <a:tint val="75000"/>
                </a:prstClr>
              </a:solidFill>
            </a:endParaRPr>
          </a:p>
        </p:txBody>
      </p:sp>
      <p:sp>
        <p:nvSpPr>
          <p:cNvPr id="3" name="Slide Number Placeholder 2"/>
          <p:cNvSpPr>
            <a:spLocks noGrp="1"/>
          </p:cNvSpPr>
          <p:nvPr>
            <p:ph type="sldNum" sz="quarter" idx="12"/>
          </p:nvPr>
        </p:nvSpPr>
        <p:spPr/>
        <p:txBody>
          <a:bodyPr/>
          <a:lstStyle/>
          <a:p>
            <a:fld id="{803F8758-2AE7-4345-9AF2-0ED8313F5C01}" type="slidenum">
              <a:rPr lang="fr-FR" smtClean="0">
                <a:solidFill>
                  <a:prstClr val="black">
                    <a:tint val="75000"/>
                  </a:prstClr>
                </a:solidFill>
              </a:rPr>
              <a:pPr/>
              <a:t>13</a:t>
            </a:fld>
            <a:endParaRPr lang="fr-FR">
              <a:solidFill>
                <a:prstClr val="black">
                  <a:tint val="75000"/>
                </a:prstClr>
              </a:solidFill>
            </a:endParaRPr>
          </a:p>
        </p:txBody>
      </p:sp>
    </p:spTree>
    <p:extLst>
      <p:ext uri="{BB962C8B-B14F-4D97-AF65-F5344CB8AC3E}">
        <p14:creationId xmlns:p14="http://schemas.microsoft.com/office/powerpoint/2010/main" val="326568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981200" y="56388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2600" y="136526"/>
            <a:ext cx="9017000" cy="5807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Footer Placeholder 2"/>
          <p:cNvSpPr>
            <a:spLocks noGrp="1"/>
          </p:cNvSpPr>
          <p:nvPr>
            <p:ph type="ftr" sz="quarter" idx="11"/>
          </p:nvPr>
        </p:nvSpPr>
        <p:spPr/>
        <p:txBody>
          <a:bodyPr/>
          <a:lstStyle/>
          <a:p>
            <a:r>
              <a:rPr lang="fr-FR">
                <a:solidFill>
                  <a:prstClr val="black">
                    <a:tint val="75000"/>
                  </a:prstClr>
                </a:solidFill>
              </a:rPr>
              <a:t>EDC1201- 2017</a:t>
            </a:r>
          </a:p>
        </p:txBody>
      </p:sp>
      <p:sp>
        <p:nvSpPr>
          <p:cNvPr id="4" name="Slide Number Placeholder 3"/>
          <p:cNvSpPr>
            <a:spLocks noGrp="1"/>
          </p:cNvSpPr>
          <p:nvPr>
            <p:ph type="sldNum" sz="quarter" idx="12"/>
          </p:nvPr>
        </p:nvSpPr>
        <p:spPr/>
        <p:txBody>
          <a:bodyPr/>
          <a:lstStyle/>
          <a:p>
            <a:fld id="{803F8758-2AE7-4345-9AF2-0ED8313F5C01}" type="slidenum">
              <a:rPr lang="fr-FR" smtClean="0">
                <a:solidFill>
                  <a:prstClr val="black">
                    <a:tint val="75000"/>
                  </a:prstClr>
                </a:solidFill>
              </a:rPr>
              <a:pPr/>
              <a:t>14</a:t>
            </a:fld>
            <a:endParaRPr lang="fr-FR">
              <a:solidFill>
                <a:prstClr val="black">
                  <a:tint val="75000"/>
                </a:prstClr>
              </a:solidFill>
            </a:endParaRPr>
          </a:p>
        </p:txBody>
      </p:sp>
    </p:spTree>
    <p:extLst>
      <p:ext uri="{BB962C8B-B14F-4D97-AF65-F5344CB8AC3E}">
        <p14:creationId xmlns:p14="http://schemas.microsoft.com/office/powerpoint/2010/main" val="1922821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7C23F-C958-9DBC-F318-24DEA0AF2CCF}"/>
              </a:ext>
            </a:extLst>
          </p:cNvPr>
          <p:cNvSpPr>
            <a:spLocks noGrp="1"/>
          </p:cNvSpPr>
          <p:nvPr>
            <p:ph type="title"/>
          </p:nvPr>
        </p:nvSpPr>
        <p:spPr/>
        <p:txBody>
          <a:bodyPr>
            <a:normAutofit/>
          </a:bodyPr>
          <a:lstStyle/>
          <a:p>
            <a:r>
              <a:rPr lang="en-US" sz="3200" b="1" dirty="0"/>
              <a:t>Planning  the scheme of work</a:t>
            </a:r>
            <a:endParaRPr lang="en-RW" sz="3200" dirty="0"/>
          </a:p>
        </p:txBody>
      </p:sp>
      <p:sp>
        <p:nvSpPr>
          <p:cNvPr id="3" name="Content Placeholder 2">
            <a:extLst>
              <a:ext uri="{FF2B5EF4-FFF2-40B4-BE49-F238E27FC236}">
                <a16:creationId xmlns:a16="http://schemas.microsoft.com/office/drawing/2014/main" id="{EBB79782-8C95-2350-0B05-5373F3A60A32}"/>
              </a:ext>
            </a:extLst>
          </p:cNvPr>
          <p:cNvSpPr>
            <a:spLocks noGrp="1"/>
          </p:cNvSpPr>
          <p:nvPr>
            <p:ph idx="1"/>
          </p:nvPr>
        </p:nvSpPr>
        <p:spPr>
          <a:xfrm>
            <a:off x="393290" y="1504335"/>
            <a:ext cx="10960510" cy="4866968"/>
          </a:xfrm>
        </p:spPr>
        <p:txBody>
          <a:bodyPr>
            <a:normAutofit fontScale="77500" lnSpcReduction="20000"/>
          </a:bodyPr>
          <a:lstStyle/>
          <a:p>
            <a:pPr>
              <a:lnSpc>
                <a:spcPct val="107000"/>
              </a:lnSpc>
              <a:spcAft>
                <a:spcPts val="800"/>
              </a:spcAft>
            </a:pPr>
            <a:r>
              <a:rPr lang="en-US" sz="2600" dirty="0">
                <a:effectLst/>
                <a:latin typeface="Times New Roman" panose="02020603050405020304" pitchFamily="18" charset="0"/>
                <a:ea typeface="Aptos" panose="020B0004020202020204" pitchFamily="34" charset="0"/>
                <a:cs typeface="Times New Roman" panose="02020603050405020304" pitchFamily="18" charset="0"/>
              </a:rPr>
              <a:t>The scheme of work is elaborated based on the school calendar.</a:t>
            </a:r>
            <a:endParaRPr lang="en-US" sz="26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pP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number of effective teaching periods varies according to both predictable and unpredictable interruptions.</a:t>
            </a:r>
          </a:p>
          <a:p>
            <a:pPr>
              <a:lnSpc>
                <a:spcPct val="107000"/>
              </a:lnSpc>
              <a:spcAft>
                <a:spcPts val="800"/>
              </a:spcAft>
            </a:pP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Effective teaching time must therefore be estimated before topics are selected. </a:t>
            </a:r>
          </a:p>
          <a:p>
            <a:pPr>
              <a:lnSpc>
                <a:spcPct val="107000"/>
              </a:lnSpc>
              <a:spcAft>
                <a:spcPts val="800"/>
              </a:spcAft>
            </a:pP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most common interruptions that are likely to disrupt a scheme of work include:</a:t>
            </a:r>
            <a:endParaRPr lang="en-RW" sz="2600" dirty="0">
              <a:effectLst/>
              <a:latin typeface="Times New Roman" panose="02020603050405020304" pitchFamily="18" charset="0"/>
              <a:ea typeface="Aptos" panose="020B0004020202020204" pitchFamily="34" charset="0"/>
              <a:cs typeface="Times New Roman" panose="02020603050405020304" pitchFamily="18" charset="0"/>
            </a:endParaRPr>
          </a:p>
          <a:p>
            <a:pPr lvl="0">
              <a:lnSpc>
                <a:spcPct val="107000"/>
              </a:lnSpc>
              <a:buFont typeface="Courier New" panose="02070309020205020404" pitchFamily="49" charset="0"/>
              <a:buChar char="o"/>
              <a:tabLst>
                <a:tab pos="457200" algn="l"/>
              </a:tabLst>
            </a:pP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Public Holidays</a:t>
            </a:r>
            <a:endParaRPr lang="en-RW" sz="2600" dirty="0">
              <a:effectLst/>
              <a:latin typeface="Times New Roman" panose="02020603050405020304" pitchFamily="18" charset="0"/>
              <a:ea typeface="Aptos" panose="020B0004020202020204" pitchFamily="34" charset="0"/>
              <a:cs typeface="Times New Roman" panose="02020603050405020304" pitchFamily="18" charset="0"/>
            </a:endParaRPr>
          </a:p>
          <a:p>
            <a:pPr lvl="0">
              <a:lnSpc>
                <a:spcPct val="107000"/>
              </a:lnSpc>
              <a:buFont typeface="Courier New" panose="02070309020205020404" pitchFamily="49" charset="0"/>
              <a:buChar char="o"/>
              <a:tabLst>
                <a:tab pos="457200" algn="l"/>
              </a:tabLst>
            </a:pP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Examinations (should be schemed for) if they are internal</a:t>
            </a:r>
            <a:endParaRPr lang="en-RW" sz="2600" dirty="0">
              <a:effectLst/>
              <a:latin typeface="Times New Roman" panose="02020603050405020304" pitchFamily="18" charset="0"/>
              <a:ea typeface="Aptos" panose="020B0004020202020204" pitchFamily="34" charset="0"/>
              <a:cs typeface="Times New Roman" panose="02020603050405020304" pitchFamily="18" charset="0"/>
            </a:endParaRPr>
          </a:p>
          <a:p>
            <a:pPr lvl="0">
              <a:lnSpc>
                <a:spcPct val="107000"/>
              </a:lnSpc>
              <a:buFont typeface="Courier New" panose="02070309020205020404" pitchFamily="49" charset="0"/>
              <a:buChar char="o"/>
              <a:tabLst>
                <a:tab pos="457200" algn="l"/>
              </a:tabLst>
            </a:pP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Revisions (should be schemed for)</a:t>
            </a:r>
            <a:endParaRPr lang="en-RW" sz="2600" dirty="0">
              <a:effectLst/>
              <a:latin typeface="Times New Roman" panose="02020603050405020304" pitchFamily="18" charset="0"/>
              <a:ea typeface="Aptos" panose="020B0004020202020204" pitchFamily="34" charset="0"/>
              <a:cs typeface="Times New Roman" panose="02020603050405020304" pitchFamily="18" charset="0"/>
            </a:endParaRPr>
          </a:p>
          <a:p>
            <a:pPr lvl="0">
              <a:lnSpc>
                <a:spcPct val="107000"/>
              </a:lnSpc>
              <a:buFont typeface="Courier New" panose="02070309020205020404" pitchFamily="49" charset="0"/>
              <a:buChar char="o"/>
              <a:tabLst>
                <a:tab pos="457200" algn="l"/>
              </a:tabLst>
            </a:pP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Open days</a:t>
            </a:r>
            <a:endParaRPr lang="en-RW" sz="2600" dirty="0">
              <a:effectLst/>
              <a:latin typeface="Times New Roman" panose="02020603050405020304" pitchFamily="18" charset="0"/>
              <a:ea typeface="Aptos" panose="020B0004020202020204" pitchFamily="34" charset="0"/>
              <a:cs typeface="Times New Roman" panose="02020603050405020304" pitchFamily="18" charset="0"/>
            </a:endParaRPr>
          </a:p>
          <a:p>
            <a:pPr lvl="0">
              <a:lnSpc>
                <a:spcPct val="107000"/>
              </a:lnSpc>
              <a:buFont typeface="Courier New" panose="02070309020205020404" pitchFamily="49" charset="0"/>
              <a:buChar char="o"/>
              <a:tabLst>
                <a:tab pos="457200" algn="l"/>
              </a:tabLst>
            </a:pP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Sports days</a:t>
            </a:r>
            <a:endParaRPr lang="en-RW" sz="2600" dirty="0">
              <a:effectLst/>
              <a:latin typeface="Times New Roman" panose="02020603050405020304" pitchFamily="18" charset="0"/>
              <a:ea typeface="Aptos" panose="020B0004020202020204" pitchFamily="34" charset="0"/>
              <a:cs typeface="Times New Roman" panose="02020603050405020304" pitchFamily="18" charset="0"/>
            </a:endParaRPr>
          </a:p>
          <a:p>
            <a:pPr lvl="0">
              <a:lnSpc>
                <a:spcPct val="107000"/>
              </a:lnSpc>
              <a:spcAft>
                <a:spcPts val="800"/>
              </a:spcAft>
              <a:buFont typeface="Courier New" panose="02070309020205020404" pitchFamily="49" charset="0"/>
              <a:buChar char="o"/>
              <a:tabLst>
                <a:tab pos="457200" algn="l"/>
              </a:tabLst>
            </a:pPr>
            <a:r>
              <a:rPr lang="en-US" sz="2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Planned school breaks e.g. mid-term break, etc.</a:t>
            </a:r>
            <a:endParaRPr lang="en-RW" sz="2600" dirty="0">
              <a:effectLst/>
              <a:latin typeface="Times New Roman" panose="02020603050405020304" pitchFamily="18" charset="0"/>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8389074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AC167-0F5D-FD9C-1690-887355BF935E}"/>
              </a:ext>
            </a:extLst>
          </p:cNvPr>
          <p:cNvSpPr>
            <a:spLocks noGrp="1"/>
          </p:cNvSpPr>
          <p:nvPr>
            <p:ph type="title"/>
          </p:nvPr>
        </p:nvSpPr>
        <p:spPr/>
        <p:txBody>
          <a:bodyPr>
            <a:normAutofit/>
          </a:bodyPr>
          <a:lstStyle/>
          <a:p>
            <a:r>
              <a:rPr lang="en-US" sz="3200" b="1" dirty="0"/>
              <a:t>Planning  the scheme of work</a:t>
            </a:r>
            <a:endParaRPr lang="en-RW" sz="3200" dirty="0"/>
          </a:p>
        </p:txBody>
      </p:sp>
      <p:sp>
        <p:nvSpPr>
          <p:cNvPr id="3" name="Content Placeholder 2">
            <a:extLst>
              <a:ext uri="{FF2B5EF4-FFF2-40B4-BE49-F238E27FC236}">
                <a16:creationId xmlns:a16="http://schemas.microsoft.com/office/drawing/2014/main" id="{6B861A1C-D25D-2FAF-79F2-7CEE09477EA9}"/>
              </a:ext>
            </a:extLst>
          </p:cNvPr>
          <p:cNvSpPr>
            <a:spLocks noGrp="1"/>
          </p:cNvSpPr>
          <p:nvPr>
            <p:ph idx="1"/>
          </p:nvPr>
        </p:nvSpPr>
        <p:spPr>
          <a:xfrm>
            <a:off x="838200" y="1825624"/>
            <a:ext cx="10515600" cy="4791485"/>
          </a:xfrm>
        </p:spPr>
        <p:txBody>
          <a:bodyPr>
            <a:normAutofit lnSpcReduction="10000"/>
          </a:bodyPr>
          <a:lstStyle/>
          <a:p>
            <a:pPr>
              <a:lnSpc>
                <a:spcPct val="107000"/>
              </a:lnSpc>
              <a:spcAft>
                <a:spcPts val="800"/>
              </a:spcAft>
            </a:pPr>
            <a:r>
              <a:rPr lang="en-US" sz="2400" b="1" dirty="0">
                <a:effectLst/>
                <a:ea typeface="Aptos" panose="020B0004020202020204" pitchFamily="34" charset="0"/>
                <a:cs typeface="Times New Roman" panose="02020603050405020304" pitchFamily="18" charset="0"/>
              </a:rPr>
              <a:t>Resources:</a:t>
            </a:r>
            <a:r>
              <a:rPr lang="en-US" sz="2400" b="1" dirty="0">
                <a:ea typeface="Aptos" panose="020B0004020202020204" pitchFamily="34" charset="0"/>
                <a:cs typeface="Times New Roman" panose="02020603050405020304" pitchFamily="18" charset="0"/>
              </a:rPr>
              <a:t> </a:t>
            </a:r>
            <a:r>
              <a:rPr lang="en-US" sz="2400" dirty="0">
                <a:solidFill>
                  <a:srgbClr val="000000"/>
                </a:solidFill>
                <a:effectLst/>
                <a:ea typeface="Times New Roman" panose="02020603050405020304" pitchFamily="18" charset="0"/>
              </a:rPr>
              <a:t>Teaching aids to be used: Maps, pictures, photos, etc. in the form of apparatus, equipment, materials and of course the real thing if readily available and appropriate. </a:t>
            </a:r>
          </a:p>
          <a:p>
            <a:pPr>
              <a:lnSpc>
                <a:spcPct val="107000"/>
              </a:lnSpc>
              <a:spcAft>
                <a:spcPts val="800"/>
              </a:spcAft>
            </a:pPr>
            <a:r>
              <a:rPr lang="en-US" sz="2400" dirty="0">
                <a:solidFill>
                  <a:srgbClr val="000000"/>
                </a:solidFill>
                <a:effectLst/>
                <a:highlight>
                  <a:srgbClr val="00FF00"/>
                </a:highlight>
                <a:ea typeface="Times New Roman" panose="02020603050405020304" pitchFamily="18" charset="0"/>
              </a:rPr>
              <a:t>The teacher should not indicate a teaching aid which will not be available in class.</a:t>
            </a:r>
            <a:endParaRPr lang="en-RW" sz="2400" dirty="0">
              <a:effectLst/>
              <a:highlight>
                <a:srgbClr val="00FF00"/>
              </a:highlight>
              <a:ea typeface="Times New Roman" panose="02020603050405020304" pitchFamily="18" charset="0"/>
            </a:endParaRPr>
          </a:p>
          <a:p>
            <a:pPr>
              <a:lnSpc>
                <a:spcPct val="107000"/>
              </a:lnSpc>
              <a:spcAft>
                <a:spcPts val="800"/>
              </a:spcAft>
            </a:pPr>
            <a:r>
              <a:rPr lang="en-US" sz="2400" b="1" dirty="0">
                <a:effectLst/>
                <a:ea typeface="Aptos" panose="020B0004020202020204" pitchFamily="34" charset="0"/>
                <a:cs typeface="Times New Roman" panose="02020603050405020304" pitchFamily="18" charset="0"/>
              </a:rPr>
              <a:t>References: </a:t>
            </a:r>
            <a:r>
              <a:rPr lang="en-US" sz="2400" dirty="0">
                <a:effectLst/>
                <a:ea typeface="Aptos" panose="020B0004020202020204" pitchFamily="34" charset="0"/>
                <a:cs typeface="Times New Roman" panose="02020603050405020304" pitchFamily="18" charset="0"/>
              </a:rPr>
              <a:t>(Textbooks and other resources to be used) </a:t>
            </a:r>
            <a:r>
              <a:rPr lang="en-US" sz="2400" dirty="0">
                <a:solidFill>
                  <a:srgbClr val="000000"/>
                </a:solidFill>
                <a:effectLst/>
                <a:ea typeface="Aptos" panose="020B0004020202020204" pitchFamily="34" charset="0"/>
                <a:cs typeface="Times New Roman" panose="02020603050405020304" pitchFamily="18" charset="0"/>
              </a:rPr>
              <a:t>include books, handouts, worksheets, journals, reports, etc. </a:t>
            </a:r>
          </a:p>
          <a:p>
            <a:pPr>
              <a:lnSpc>
                <a:spcPct val="107000"/>
              </a:lnSpc>
              <a:spcAft>
                <a:spcPts val="800"/>
              </a:spcAft>
            </a:pPr>
            <a:r>
              <a:rPr lang="en-US" sz="2400" dirty="0">
                <a:solidFill>
                  <a:srgbClr val="000000"/>
                </a:solidFill>
                <a:effectLst/>
                <a:ea typeface="Aptos" panose="020B0004020202020204" pitchFamily="34" charset="0"/>
                <a:cs typeface="Times New Roman" panose="02020603050405020304" pitchFamily="18" charset="0"/>
              </a:rPr>
              <a:t>It is necessary for the teacher to provide full and complete reference: indicate authors, year of publication, title of the book, and relevant pages. Refer to some referencing styles like APA, etc.</a:t>
            </a:r>
            <a:endParaRPr lang="en-RW" sz="2400" dirty="0">
              <a:effectLst/>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35889644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C7878-E5E0-6339-BDFF-58E834CB3A81}"/>
              </a:ext>
            </a:extLst>
          </p:cNvPr>
          <p:cNvSpPr>
            <a:spLocks noGrp="1"/>
          </p:cNvSpPr>
          <p:nvPr>
            <p:ph type="title"/>
          </p:nvPr>
        </p:nvSpPr>
        <p:spPr/>
        <p:txBody>
          <a:bodyPr>
            <a:normAutofit/>
          </a:bodyPr>
          <a:lstStyle/>
          <a:p>
            <a:r>
              <a:rPr lang="en-US" sz="3200" b="1" dirty="0"/>
              <a:t>Planning  the scheme of work</a:t>
            </a:r>
            <a:endParaRPr lang="en-RW" sz="3200" dirty="0"/>
          </a:p>
        </p:txBody>
      </p:sp>
      <p:sp>
        <p:nvSpPr>
          <p:cNvPr id="3" name="Content Placeholder 2">
            <a:extLst>
              <a:ext uri="{FF2B5EF4-FFF2-40B4-BE49-F238E27FC236}">
                <a16:creationId xmlns:a16="http://schemas.microsoft.com/office/drawing/2014/main" id="{548A3FD7-A6BE-3553-8862-C5B26E3D75CA}"/>
              </a:ext>
            </a:extLst>
          </p:cNvPr>
          <p:cNvSpPr>
            <a:spLocks noGrp="1"/>
          </p:cNvSpPr>
          <p:nvPr>
            <p:ph idx="1"/>
          </p:nvPr>
        </p:nvSpPr>
        <p:spPr>
          <a:xfrm>
            <a:off x="838200" y="1825625"/>
            <a:ext cx="10515600" cy="4850478"/>
          </a:xfrm>
        </p:spPr>
        <p:txBody>
          <a:bodyPr>
            <a:normAutofit lnSpcReduction="10000"/>
          </a:bodyPr>
          <a:lstStyle/>
          <a:p>
            <a:r>
              <a:rPr lang="en-US" sz="2400" b="1" dirty="0">
                <a:solidFill>
                  <a:srgbClr val="000000"/>
                </a:solidFill>
                <a:effectLst/>
                <a:ea typeface="Times New Roman" panose="02020603050405020304" pitchFamily="18" charset="0"/>
              </a:rPr>
              <a:t>Observation:</a:t>
            </a:r>
            <a:r>
              <a:rPr lang="en-US" sz="2400" dirty="0">
                <a:solidFill>
                  <a:srgbClr val="000000"/>
                </a:solidFill>
                <a:effectLst/>
                <a:ea typeface="Times New Roman" panose="02020603050405020304" pitchFamily="18" charset="0"/>
              </a:rPr>
              <a:t> Remarks should be made immediately when the lesson is over during the week or at the end of the week. </a:t>
            </a:r>
          </a:p>
          <a:p>
            <a:r>
              <a:rPr lang="en-US" sz="2400" dirty="0">
                <a:solidFill>
                  <a:srgbClr val="000000"/>
                </a:solidFill>
                <a:effectLst/>
                <a:ea typeface="Times New Roman" panose="02020603050405020304" pitchFamily="18" charset="0"/>
              </a:rPr>
              <a:t>The teacher is supposed to indicate whether what was planned for the period has been covered, whether there was over planning or failure of lesson and reasons for either case, etc.  </a:t>
            </a:r>
          </a:p>
          <a:p>
            <a:r>
              <a:rPr lang="en-US" sz="2400" dirty="0">
                <a:solidFill>
                  <a:srgbClr val="000000"/>
                </a:solidFill>
                <a:effectLst/>
                <a:ea typeface="Times New Roman" panose="02020603050405020304" pitchFamily="18" charset="0"/>
              </a:rPr>
              <a:t>Remarks suggested are meant to help the teacher in his consequent and future planning.</a:t>
            </a:r>
            <a:endParaRPr lang="en-RW" sz="2400" dirty="0">
              <a:effectLst/>
              <a:ea typeface="Times New Roman" panose="02020603050405020304" pitchFamily="18" charset="0"/>
            </a:endParaRPr>
          </a:p>
          <a:p>
            <a:r>
              <a:rPr lang="en-US" sz="2400" dirty="0">
                <a:solidFill>
                  <a:srgbClr val="000000"/>
                </a:solidFill>
                <a:effectLst/>
                <a:ea typeface="Times New Roman" panose="02020603050405020304" pitchFamily="18" charset="0"/>
              </a:rPr>
              <a:t>Remarks such as “excellent” “done”, “OK”, “well done”, “satisfactory”, “taught”, etc. might not be very useful to the teacher. </a:t>
            </a:r>
          </a:p>
          <a:p>
            <a:r>
              <a:rPr lang="en-US" sz="2400" dirty="0">
                <a:solidFill>
                  <a:srgbClr val="000000"/>
                </a:solidFill>
                <a:effectLst/>
                <a:ea typeface="Times New Roman" panose="02020603050405020304" pitchFamily="18" charset="0"/>
              </a:rPr>
              <a:t>Such remarks as “the lesson was not very well done because of inadequate teaching aids”, or “students were able to apply concept learnt in solving problems as evident from supervised practice”, etc. are appropriate. </a:t>
            </a:r>
          </a:p>
          <a:p>
            <a:r>
              <a:rPr lang="en-US" sz="2400" dirty="0">
                <a:solidFill>
                  <a:srgbClr val="000000"/>
                </a:solidFill>
                <a:effectLst/>
                <a:ea typeface="Times New Roman" panose="02020603050405020304" pitchFamily="18" charset="0"/>
              </a:rPr>
              <a:t>After the remarks, it is necessary to write the date when this lesson was taught.</a:t>
            </a:r>
            <a:endParaRPr lang="en-RW" sz="2400" dirty="0">
              <a:effectLst/>
              <a:ea typeface="Aptos" panose="020B0004020202020204" pitchFamily="34" charset="0"/>
              <a:cs typeface="Times New Roman" panose="02020603050405020304" pitchFamily="18" charset="0"/>
            </a:endParaRPr>
          </a:p>
          <a:p>
            <a:endParaRPr lang="en-RW" dirty="0"/>
          </a:p>
        </p:txBody>
      </p:sp>
    </p:spTree>
    <p:extLst>
      <p:ext uri="{BB962C8B-B14F-4D97-AF65-F5344CB8AC3E}">
        <p14:creationId xmlns:p14="http://schemas.microsoft.com/office/powerpoint/2010/main" val="2774229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Title 1">
            <a:extLst>
              <a:ext uri="{FF2B5EF4-FFF2-40B4-BE49-F238E27FC236}">
                <a16:creationId xmlns:a16="http://schemas.microsoft.com/office/drawing/2014/main" id="{569CECF7-0B83-A9B9-5F7B-2036C9A9D8B3}"/>
              </a:ext>
            </a:extLst>
          </p:cNvPr>
          <p:cNvSpPr>
            <a:spLocks noGrp="1"/>
          </p:cNvSpPr>
          <p:nvPr>
            <p:ph type="title"/>
          </p:nvPr>
        </p:nvSpPr>
        <p:spPr/>
        <p:txBody>
          <a:bodyPr/>
          <a:lstStyle/>
          <a:p>
            <a:r>
              <a:rPr lang="en-GB" altLang="en-US" sz="3200" b="1" dirty="0"/>
              <a:t>Lesson planning /preparation</a:t>
            </a:r>
            <a:br>
              <a:rPr lang="en-GB" altLang="en-US" b="1" u="sng" dirty="0"/>
            </a:br>
            <a:endParaRPr lang="en-US" altLang="en-US" dirty="0"/>
          </a:p>
        </p:txBody>
      </p:sp>
      <p:sp>
        <p:nvSpPr>
          <p:cNvPr id="279555" name="Content Placeholder 2">
            <a:extLst>
              <a:ext uri="{FF2B5EF4-FFF2-40B4-BE49-F238E27FC236}">
                <a16:creationId xmlns:a16="http://schemas.microsoft.com/office/drawing/2014/main" id="{336EA628-C830-94C1-7FED-31C9A748D55C}"/>
              </a:ext>
            </a:extLst>
          </p:cNvPr>
          <p:cNvSpPr>
            <a:spLocks noGrp="1"/>
          </p:cNvSpPr>
          <p:nvPr>
            <p:ph idx="1"/>
          </p:nvPr>
        </p:nvSpPr>
        <p:spPr/>
        <p:txBody>
          <a:bodyPr/>
          <a:lstStyle/>
          <a:p>
            <a:r>
              <a:rPr lang="en-GB" altLang="en-US" dirty="0"/>
              <a:t>Preparing a lesson is to plan in advance:</a:t>
            </a:r>
          </a:p>
          <a:p>
            <a:r>
              <a:rPr lang="en-GB" altLang="en-US" dirty="0"/>
              <a:t>What will be taught, </a:t>
            </a:r>
          </a:p>
          <a:p>
            <a:r>
              <a:rPr lang="en-GB" altLang="en-US" dirty="0"/>
              <a:t>How to teach it, </a:t>
            </a:r>
          </a:p>
          <a:p>
            <a:r>
              <a:rPr lang="en-GB" altLang="en-US" dirty="0"/>
              <a:t>The resources to be used and </a:t>
            </a:r>
          </a:p>
          <a:p>
            <a:r>
              <a:rPr lang="en-GB" altLang="en-US" dirty="0"/>
              <a:t>Ways of assessment.</a:t>
            </a:r>
          </a:p>
          <a:p>
            <a:r>
              <a:rPr lang="en-GB" altLang="en-US" dirty="0"/>
              <a:t>A lesson plan is the design of all teaching and learning activities.</a:t>
            </a:r>
          </a:p>
          <a:p>
            <a:r>
              <a:rPr lang="en-GB" altLang="en-US" dirty="0"/>
              <a:t>This implies planning in advance activities of the teacher (teaching activities) and student activities (learning activities), during the lesson and notes to be given to students.</a:t>
            </a:r>
          </a:p>
          <a:p>
            <a:endParaRPr lang="en-US"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Title 1">
            <a:extLst>
              <a:ext uri="{FF2B5EF4-FFF2-40B4-BE49-F238E27FC236}">
                <a16:creationId xmlns:a16="http://schemas.microsoft.com/office/drawing/2014/main" id="{5D62B7CC-4BB5-7C40-4FB9-4B5430222FCF}"/>
              </a:ext>
            </a:extLst>
          </p:cNvPr>
          <p:cNvSpPr>
            <a:spLocks noGrp="1"/>
          </p:cNvSpPr>
          <p:nvPr>
            <p:ph type="title"/>
          </p:nvPr>
        </p:nvSpPr>
        <p:spPr/>
        <p:txBody>
          <a:bodyPr>
            <a:normAutofit fontScale="90000"/>
          </a:bodyPr>
          <a:lstStyle/>
          <a:p>
            <a:br>
              <a:rPr lang="en-GB" altLang="en-US" b="1" dirty="0"/>
            </a:br>
            <a:r>
              <a:rPr lang="en-GB" altLang="en-US" b="1" dirty="0"/>
              <a:t>Advantages of a well- planned lesson:</a:t>
            </a:r>
            <a:br>
              <a:rPr lang="en-GB" altLang="en-US" b="1" dirty="0"/>
            </a:br>
            <a:endParaRPr lang="en-US" altLang="en-US" dirty="0"/>
          </a:p>
        </p:txBody>
      </p:sp>
      <p:sp>
        <p:nvSpPr>
          <p:cNvPr id="281603" name="Content Placeholder 2">
            <a:extLst>
              <a:ext uri="{FF2B5EF4-FFF2-40B4-BE49-F238E27FC236}">
                <a16:creationId xmlns:a16="http://schemas.microsoft.com/office/drawing/2014/main" id="{C0B16DE3-F530-5B81-D7C3-8A7937191461}"/>
              </a:ext>
            </a:extLst>
          </p:cNvPr>
          <p:cNvSpPr>
            <a:spLocks noGrp="1"/>
          </p:cNvSpPr>
          <p:nvPr>
            <p:ph idx="1"/>
          </p:nvPr>
        </p:nvSpPr>
        <p:spPr>
          <a:xfrm>
            <a:off x="838200" y="1825625"/>
            <a:ext cx="9751142" cy="4351338"/>
          </a:xfrm>
        </p:spPr>
        <p:txBody>
          <a:bodyPr>
            <a:normAutofit/>
          </a:bodyPr>
          <a:lstStyle/>
          <a:p>
            <a:pPr algn="just"/>
            <a:r>
              <a:rPr lang="en-GB" altLang="en-US" sz="2400" dirty="0">
                <a:latin typeface="Times New Roman" panose="02020603050405020304" pitchFamily="18" charset="0"/>
                <a:cs typeface="Times New Roman" panose="02020603050405020304" pitchFamily="18" charset="0"/>
              </a:rPr>
              <a:t>A teacher who has prepared his/her lesson is comfortable in the classroom, he/she is confident, he/she does not hesitate and is not afraid of committing errors because he has checked, planned, and ordered everything.</a:t>
            </a:r>
          </a:p>
          <a:p>
            <a:pPr algn="just"/>
            <a:r>
              <a:rPr lang="en-GB" altLang="en-US" sz="2400" dirty="0">
                <a:latin typeface="Times New Roman" panose="02020603050405020304" pitchFamily="18" charset="0"/>
                <a:cs typeface="Times New Roman" panose="02020603050405020304" pitchFamily="18" charset="0"/>
              </a:rPr>
              <a:t>He/she has got authority, and the discipline is maintained because he/she attracts students’ attention and keeps them working all the time, they do not have time to get bored (uninterested) and upset (disturb). </a:t>
            </a:r>
          </a:p>
          <a:p>
            <a:pPr algn="just"/>
            <a:r>
              <a:rPr lang="en-GB" altLang="en-US" sz="2400" dirty="0">
                <a:latin typeface="Times New Roman" panose="02020603050405020304" pitchFamily="18" charset="0"/>
                <a:cs typeface="Times New Roman" panose="02020603050405020304" pitchFamily="18" charset="0"/>
              </a:rPr>
              <a:t>His/her presentation is clear and orderly, the questions are well arranged, he/she progresses from simple to complex, from easy to difficult.</a:t>
            </a:r>
          </a:p>
          <a:p>
            <a:endParaRPr lang="en-GB" altLang="en-US" dirty="0"/>
          </a:p>
          <a:p>
            <a:endParaRPr lang="en-US"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2B8DF-2D61-B538-B514-0F8540AE8E2B}"/>
              </a:ext>
            </a:extLst>
          </p:cNvPr>
          <p:cNvSpPr>
            <a:spLocks noGrp="1"/>
          </p:cNvSpPr>
          <p:nvPr>
            <p:ph type="title"/>
          </p:nvPr>
        </p:nvSpPr>
        <p:spPr/>
        <p:txBody>
          <a:bodyPr>
            <a:normAutofit/>
          </a:bodyPr>
          <a:lstStyle/>
          <a:p>
            <a:r>
              <a:rPr lang="en-US" sz="3200" b="1" dirty="0">
                <a:latin typeface="+mn-lt"/>
              </a:rPr>
              <a:t>Unit Learning Outcomes</a:t>
            </a:r>
            <a:endParaRPr lang="en-RW" sz="3200" b="1" dirty="0">
              <a:latin typeface="+mn-lt"/>
            </a:endParaRPr>
          </a:p>
        </p:txBody>
      </p:sp>
      <p:sp>
        <p:nvSpPr>
          <p:cNvPr id="3" name="Content Placeholder 2">
            <a:extLst>
              <a:ext uri="{FF2B5EF4-FFF2-40B4-BE49-F238E27FC236}">
                <a16:creationId xmlns:a16="http://schemas.microsoft.com/office/drawing/2014/main" id="{77E5D6B3-93C7-4764-E37B-D5B871959A47}"/>
              </a:ext>
            </a:extLst>
          </p:cNvPr>
          <p:cNvSpPr>
            <a:spLocks noGrp="1"/>
          </p:cNvSpPr>
          <p:nvPr>
            <p:ph idx="1"/>
          </p:nvPr>
        </p:nvSpPr>
        <p:spPr/>
        <p:txBody>
          <a:bodyPr/>
          <a:lstStyle/>
          <a:p>
            <a:pPr algn="just"/>
            <a:r>
              <a:rPr lang="en-US" sz="2800" dirty="0"/>
              <a:t>By the end of this unit, you should be able to:</a:t>
            </a:r>
          </a:p>
          <a:p>
            <a:pPr algn="just"/>
            <a:r>
              <a:rPr lang="en-US" sz="2800" dirty="0"/>
              <a:t>Differentiate levels of educational planning and objectives to be able to make effective plans of T/L activities</a:t>
            </a:r>
          </a:p>
          <a:p>
            <a:pPr algn="just"/>
            <a:r>
              <a:rPr lang="en-US" sz="2800" dirty="0"/>
              <a:t>Plan</a:t>
            </a:r>
            <a:r>
              <a:rPr lang="en-US" dirty="0"/>
              <a:t> key pedagogical documents for effective delivery of lessons;</a:t>
            </a:r>
            <a:r>
              <a:rPr lang="en-US" sz="2800" dirty="0"/>
              <a:t> </a:t>
            </a:r>
          </a:p>
          <a:p>
            <a:pPr algn="just"/>
            <a:r>
              <a:rPr lang="en-US" sz="2800" dirty="0"/>
              <a:t>Teach secondary school subjects related to your area of specialization to growth as a professional teacher.</a:t>
            </a:r>
          </a:p>
          <a:p>
            <a:endParaRPr lang="en-US" dirty="0"/>
          </a:p>
        </p:txBody>
      </p:sp>
    </p:spTree>
    <p:extLst>
      <p:ext uri="{BB962C8B-B14F-4D97-AF65-F5344CB8AC3E}">
        <p14:creationId xmlns:p14="http://schemas.microsoft.com/office/powerpoint/2010/main" val="1171369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D55B1-D21D-3BD3-952D-6BC8D2CCF797}"/>
              </a:ext>
            </a:extLst>
          </p:cNvPr>
          <p:cNvSpPr>
            <a:spLocks noGrp="1"/>
          </p:cNvSpPr>
          <p:nvPr>
            <p:ph type="title"/>
          </p:nvPr>
        </p:nvSpPr>
        <p:spPr/>
        <p:txBody>
          <a:bodyPr>
            <a:normAutofit fontScale="90000"/>
          </a:bodyPr>
          <a:lstStyle/>
          <a:p>
            <a:br>
              <a:rPr lang="en-GB" altLang="en-US" b="1" dirty="0"/>
            </a:br>
            <a:r>
              <a:rPr lang="en-GB" altLang="en-US" b="1" dirty="0"/>
              <a:t>Disadvantages of an ill-prepared lesson</a:t>
            </a:r>
            <a:br>
              <a:rPr lang="en-GB" altLang="en-US" b="1" dirty="0"/>
            </a:br>
            <a:endParaRPr lang="en-US" dirty="0"/>
          </a:p>
        </p:txBody>
      </p:sp>
      <p:sp>
        <p:nvSpPr>
          <p:cNvPr id="3" name="Content Placeholder 2">
            <a:extLst>
              <a:ext uri="{FF2B5EF4-FFF2-40B4-BE49-F238E27FC236}">
                <a16:creationId xmlns:a16="http://schemas.microsoft.com/office/drawing/2014/main" id="{6F7656F7-D1D8-A24A-3DE7-AE4EBAABB5F6}"/>
              </a:ext>
            </a:extLst>
          </p:cNvPr>
          <p:cNvSpPr>
            <a:spLocks noGrp="1"/>
          </p:cNvSpPr>
          <p:nvPr>
            <p:ph idx="1"/>
          </p:nvPr>
        </p:nvSpPr>
        <p:spPr>
          <a:xfrm>
            <a:off x="838200" y="1612490"/>
            <a:ext cx="10515600" cy="4880385"/>
          </a:xfrm>
        </p:spPr>
        <p:txBody>
          <a:bodyPr>
            <a:normAutofit fontScale="92500" lnSpcReduction="10000"/>
          </a:bodyPr>
          <a:lstStyle/>
          <a:p>
            <a:r>
              <a:rPr lang="en-GB" altLang="en-US" dirty="0"/>
              <a:t>The teacher is anxious, he/she hesitates at each stage, which leads him/her flipping through the books all the time, resulting in a great waste of time.</a:t>
            </a:r>
          </a:p>
          <a:p>
            <a:r>
              <a:rPr lang="en-GB" altLang="en-US" dirty="0"/>
              <a:t>The lesson is not orderly, there is no logical progression, the learner fails to grasp the essential, he/she gets confused, and then drops out completely.</a:t>
            </a:r>
          </a:p>
          <a:p>
            <a:r>
              <a:rPr lang="en-GB" altLang="en-US" b="1" u="sng" dirty="0"/>
              <a:t>Note: </a:t>
            </a:r>
            <a:r>
              <a:rPr lang="en-GB" altLang="en-US" dirty="0"/>
              <a:t>The teacher should not be a slave of his/her lesson plan; he/she can go beyond it without losing the thread (line) of the essentials. </a:t>
            </a:r>
          </a:p>
          <a:p>
            <a:r>
              <a:rPr lang="en-GB" altLang="en-US" b="1" dirty="0"/>
              <a:t>E.g.: - </a:t>
            </a:r>
            <a:r>
              <a:rPr lang="en-GB" altLang="en-US" dirty="0"/>
              <a:t>Teachers who do not want to answer questions raised by their students under the pretext that they (questions) are not part of what has been prepared</a:t>
            </a:r>
          </a:p>
          <a:p>
            <a:r>
              <a:rPr lang="en-GB" altLang="en-US" dirty="0"/>
              <a:t>Teachers who are wasting their time moving away from the topic of the day and tackle those topics proposed here and now by the students.</a:t>
            </a:r>
          </a:p>
          <a:p>
            <a:pPr marL="0" indent="0">
              <a:buNone/>
            </a:pPr>
            <a:endParaRPr lang="en-GB" altLang="en-US" dirty="0"/>
          </a:p>
          <a:p>
            <a:endParaRPr lang="en-US" dirty="0"/>
          </a:p>
        </p:txBody>
      </p:sp>
    </p:spTree>
    <p:extLst>
      <p:ext uri="{BB962C8B-B14F-4D97-AF65-F5344CB8AC3E}">
        <p14:creationId xmlns:p14="http://schemas.microsoft.com/office/powerpoint/2010/main" val="10109677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Title 1">
            <a:extLst>
              <a:ext uri="{FF2B5EF4-FFF2-40B4-BE49-F238E27FC236}">
                <a16:creationId xmlns:a16="http://schemas.microsoft.com/office/drawing/2014/main" id="{8074FF32-FCD8-1F11-1BBE-454323934D87}"/>
              </a:ext>
            </a:extLst>
          </p:cNvPr>
          <p:cNvSpPr>
            <a:spLocks noGrp="1"/>
          </p:cNvSpPr>
          <p:nvPr>
            <p:ph type="title"/>
          </p:nvPr>
        </p:nvSpPr>
        <p:spPr/>
        <p:txBody>
          <a:bodyPr>
            <a:normAutofit fontScale="90000"/>
          </a:bodyPr>
          <a:lstStyle/>
          <a:p>
            <a:br>
              <a:rPr lang="en-GB" altLang="en-US" b="1"/>
            </a:br>
            <a:r>
              <a:rPr lang="en-GB" altLang="en-US" sz="3200" b="1"/>
              <a:t>Steps involved in developing a lesson plan</a:t>
            </a:r>
            <a:br>
              <a:rPr lang="en-GB" altLang="en-US" b="1"/>
            </a:br>
            <a:endParaRPr lang="en-US" altLang="en-US"/>
          </a:p>
        </p:txBody>
      </p:sp>
      <p:sp>
        <p:nvSpPr>
          <p:cNvPr id="285699" name="Content Placeholder 2">
            <a:extLst>
              <a:ext uri="{FF2B5EF4-FFF2-40B4-BE49-F238E27FC236}">
                <a16:creationId xmlns:a16="http://schemas.microsoft.com/office/drawing/2014/main" id="{7121D7AA-0542-D9F7-649C-FA1D2CED3C1C}"/>
              </a:ext>
            </a:extLst>
          </p:cNvPr>
          <p:cNvSpPr>
            <a:spLocks noGrp="1"/>
          </p:cNvSpPr>
          <p:nvPr>
            <p:ph idx="1"/>
          </p:nvPr>
        </p:nvSpPr>
        <p:spPr/>
        <p:txBody>
          <a:bodyPr/>
          <a:lstStyle/>
          <a:p>
            <a:r>
              <a:rPr lang="en-GB" altLang="en-US" b="1" dirty="0"/>
              <a:t>Pre-lesson preparation/Indirect/distant lesson preparation:</a:t>
            </a:r>
          </a:p>
          <a:p>
            <a:r>
              <a:rPr lang="en-GB" altLang="en-US" dirty="0"/>
              <a:t>The teacher identifies the title of the lesson, learning objectives to be achieved and searches lesson information by reading books, journals, theses, </a:t>
            </a:r>
            <a:r>
              <a:rPr lang="en-GB" altLang="en-US" dirty="0" err="1"/>
              <a:t>dissertations,etc</a:t>
            </a:r>
            <a:r>
              <a:rPr lang="en-GB" altLang="en-US" dirty="0"/>
              <a:t>. </a:t>
            </a:r>
          </a:p>
          <a:p>
            <a:r>
              <a:rPr lang="en-GB" altLang="en-US" dirty="0"/>
              <a:t>He/she gathers all necessary documentation.</a:t>
            </a:r>
          </a:p>
          <a:p>
            <a:r>
              <a:rPr lang="en-GB" altLang="en-US" b="1" dirty="0"/>
              <a:t> Immediate lesson preparation:</a:t>
            </a:r>
          </a:p>
          <a:p>
            <a:r>
              <a:rPr lang="en-GB" altLang="en-US" dirty="0"/>
              <a:t>The teacher prepares the lesson according to REB format/template	</a:t>
            </a:r>
          </a:p>
          <a:p>
            <a:endParaRPr lang="en-US"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A4B59-AB31-A079-81D0-04D39436A3B0}"/>
              </a:ext>
            </a:extLst>
          </p:cNvPr>
          <p:cNvSpPr>
            <a:spLocks noGrp="1"/>
          </p:cNvSpPr>
          <p:nvPr>
            <p:ph type="title"/>
          </p:nvPr>
        </p:nvSpPr>
        <p:spPr/>
        <p:txBody>
          <a:bodyPr>
            <a:normAutofit/>
          </a:bodyPr>
          <a:lstStyle/>
          <a:p>
            <a:r>
              <a:rPr lang="en-US" sz="3200" b="1" dirty="0"/>
              <a:t>REB lesson plan format/template</a:t>
            </a:r>
          </a:p>
        </p:txBody>
      </p:sp>
      <p:sp>
        <p:nvSpPr>
          <p:cNvPr id="3" name="Content Placeholder 2">
            <a:extLst>
              <a:ext uri="{FF2B5EF4-FFF2-40B4-BE49-F238E27FC236}">
                <a16:creationId xmlns:a16="http://schemas.microsoft.com/office/drawing/2014/main" id="{6B1C9088-E5C5-29F4-1DEF-DE4F6673B575}"/>
              </a:ext>
            </a:extLst>
          </p:cNvPr>
          <p:cNvSpPr>
            <a:spLocks noGrp="1"/>
          </p:cNvSpPr>
          <p:nvPr>
            <p:ph idx="1"/>
          </p:nvPr>
        </p:nvSpPr>
        <p:spPr/>
        <p:txBody>
          <a:bodyPr/>
          <a:lstStyle/>
          <a:p>
            <a:pPr marL="0" indent="0">
              <a:buNone/>
            </a:pPr>
            <a:r>
              <a:rPr lang="en-US" dirty="0"/>
              <a:t> </a:t>
            </a:r>
          </a:p>
        </p:txBody>
      </p:sp>
      <p:pic>
        <p:nvPicPr>
          <p:cNvPr id="7" name="Picture 6">
            <a:extLst>
              <a:ext uri="{FF2B5EF4-FFF2-40B4-BE49-F238E27FC236}">
                <a16:creationId xmlns:a16="http://schemas.microsoft.com/office/drawing/2014/main" id="{3DD0FC17-268F-730A-EC6D-79452C5387EC}"/>
              </a:ext>
            </a:extLst>
          </p:cNvPr>
          <p:cNvPicPr>
            <a:picLocks noChangeAspect="1"/>
          </p:cNvPicPr>
          <p:nvPr/>
        </p:nvPicPr>
        <p:blipFill>
          <a:blip r:embed="rId2"/>
          <a:stretch>
            <a:fillRect/>
          </a:stretch>
        </p:blipFill>
        <p:spPr>
          <a:xfrm>
            <a:off x="1557896" y="1185704"/>
            <a:ext cx="9133550" cy="5672295"/>
          </a:xfrm>
          <a:prstGeom prst="rect">
            <a:avLst/>
          </a:prstGeom>
        </p:spPr>
      </p:pic>
    </p:spTree>
    <p:extLst>
      <p:ext uri="{BB962C8B-B14F-4D97-AF65-F5344CB8AC3E}">
        <p14:creationId xmlns:p14="http://schemas.microsoft.com/office/powerpoint/2010/main" val="31084214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D898006-7E9A-9CFD-4032-ED04A27104F6}"/>
              </a:ext>
            </a:extLst>
          </p:cNvPr>
          <p:cNvPicPr>
            <a:picLocks noChangeAspect="1"/>
          </p:cNvPicPr>
          <p:nvPr/>
        </p:nvPicPr>
        <p:blipFill>
          <a:blip r:embed="rId2"/>
          <a:stretch>
            <a:fillRect/>
          </a:stretch>
        </p:blipFill>
        <p:spPr>
          <a:xfrm>
            <a:off x="1725551" y="683288"/>
            <a:ext cx="8740897" cy="4662308"/>
          </a:xfrm>
          <a:prstGeom prst="rect">
            <a:avLst/>
          </a:prstGeom>
        </p:spPr>
      </p:pic>
    </p:spTree>
    <p:extLst>
      <p:ext uri="{BB962C8B-B14F-4D97-AF65-F5344CB8AC3E}">
        <p14:creationId xmlns:p14="http://schemas.microsoft.com/office/powerpoint/2010/main" val="12288578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C33566A-8359-791C-6104-0A9FA0065B7F}"/>
              </a:ext>
            </a:extLst>
          </p:cNvPr>
          <p:cNvPicPr>
            <a:picLocks noChangeAspect="1"/>
          </p:cNvPicPr>
          <p:nvPr/>
        </p:nvPicPr>
        <p:blipFill>
          <a:blip r:embed="rId2"/>
          <a:stretch>
            <a:fillRect/>
          </a:stretch>
        </p:blipFill>
        <p:spPr>
          <a:xfrm>
            <a:off x="1676017" y="616976"/>
            <a:ext cx="8839966" cy="5944598"/>
          </a:xfrm>
          <a:prstGeom prst="rect">
            <a:avLst/>
          </a:prstGeom>
        </p:spPr>
      </p:pic>
    </p:spTree>
    <p:extLst>
      <p:ext uri="{BB962C8B-B14F-4D97-AF65-F5344CB8AC3E}">
        <p14:creationId xmlns:p14="http://schemas.microsoft.com/office/powerpoint/2010/main" val="41861673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CDB742A-359B-5668-5187-919385A8F982}"/>
              </a:ext>
            </a:extLst>
          </p:cNvPr>
          <p:cNvPicPr>
            <a:picLocks noChangeAspect="1"/>
          </p:cNvPicPr>
          <p:nvPr/>
        </p:nvPicPr>
        <p:blipFill>
          <a:blip r:embed="rId2"/>
          <a:stretch>
            <a:fillRect/>
          </a:stretch>
        </p:blipFill>
        <p:spPr>
          <a:xfrm>
            <a:off x="1034981" y="502418"/>
            <a:ext cx="9937820" cy="5948624"/>
          </a:xfrm>
          <a:prstGeom prst="rect">
            <a:avLst/>
          </a:prstGeom>
        </p:spPr>
      </p:pic>
    </p:spTree>
    <p:extLst>
      <p:ext uri="{BB962C8B-B14F-4D97-AF65-F5344CB8AC3E}">
        <p14:creationId xmlns:p14="http://schemas.microsoft.com/office/powerpoint/2010/main" val="13376751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128A7-239D-8E90-79F9-86B22F43F01E}"/>
              </a:ext>
            </a:extLst>
          </p:cNvPr>
          <p:cNvSpPr>
            <a:spLocks noGrp="1"/>
          </p:cNvSpPr>
          <p:nvPr>
            <p:ph type="title"/>
          </p:nvPr>
        </p:nvSpPr>
        <p:spPr/>
        <p:txBody>
          <a:bodyPr>
            <a:normAutofit/>
          </a:bodyPr>
          <a:lstStyle/>
          <a:p>
            <a:r>
              <a:rPr lang="en-US" sz="3200" b="1" dirty="0"/>
              <a:t>Delivering a lesson</a:t>
            </a:r>
            <a:endParaRPr lang="en-RW" sz="3200" b="1" dirty="0"/>
          </a:p>
        </p:txBody>
      </p:sp>
      <p:sp>
        <p:nvSpPr>
          <p:cNvPr id="3" name="Content Placeholder 2">
            <a:extLst>
              <a:ext uri="{FF2B5EF4-FFF2-40B4-BE49-F238E27FC236}">
                <a16:creationId xmlns:a16="http://schemas.microsoft.com/office/drawing/2014/main" id="{65DEC43D-D31B-2F61-7F8A-0FB051A586E4}"/>
              </a:ext>
            </a:extLst>
          </p:cNvPr>
          <p:cNvSpPr>
            <a:spLocks noGrp="1"/>
          </p:cNvSpPr>
          <p:nvPr>
            <p:ph idx="1"/>
          </p:nvPr>
        </p:nvSpPr>
        <p:spPr/>
        <p:txBody>
          <a:bodyPr/>
          <a:lstStyle/>
          <a:p>
            <a:r>
              <a:rPr lang="en-US" sz="2400" dirty="0">
                <a:latin typeface="Times New Roman" panose="02020603050405020304" pitchFamily="18" charset="0"/>
                <a:cs typeface="Times New Roman" panose="02020603050405020304" pitchFamily="18" charset="0"/>
              </a:rPr>
              <a:t>Three main steps/parts of a lesson delivery:</a:t>
            </a:r>
          </a:p>
          <a:p>
            <a:pPr>
              <a:buFont typeface="Wingdings" panose="05000000000000000000" pitchFamily="2" charset="2"/>
              <a:buChar char="ü"/>
            </a:pPr>
            <a:r>
              <a:rPr lang="en-US" sz="2400" b="1" dirty="0">
                <a:latin typeface="Times New Roman" panose="02020603050405020304" pitchFamily="18" charset="0"/>
                <a:cs typeface="Times New Roman" panose="02020603050405020304" pitchFamily="18" charset="0"/>
              </a:rPr>
              <a:t>Introduction or revision</a:t>
            </a:r>
          </a:p>
          <a:p>
            <a:pPr>
              <a:buFont typeface="Wingdings" panose="05000000000000000000" pitchFamily="2" charset="2"/>
              <a:buChar char="ü"/>
            </a:pPr>
            <a:r>
              <a:rPr lang="en-US" sz="2400" b="1" dirty="0">
                <a:latin typeface="Times New Roman" panose="02020603050405020304" pitchFamily="18" charset="0"/>
                <a:cs typeface="Times New Roman" panose="02020603050405020304" pitchFamily="18" charset="0"/>
              </a:rPr>
              <a:t>Development of the lesson/ body of the lesson</a:t>
            </a:r>
          </a:p>
          <a:p>
            <a:pPr>
              <a:buFont typeface="Wingdings" panose="05000000000000000000" pitchFamily="2" charset="2"/>
              <a:buChar char="ü"/>
            </a:pPr>
            <a:r>
              <a:rPr lang="en-US" sz="2400" b="1" dirty="0">
                <a:latin typeface="Times New Roman" panose="02020603050405020304" pitchFamily="18" charset="0"/>
                <a:cs typeface="Times New Roman" panose="02020603050405020304" pitchFamily="18" charset="0"/>
              </a:rPr>
              <a:t>Lesson conclusion: summary of the lesson and lesson assessment</a:t>
            </a:r>
          </a:p>
          <a:p>
            <a:endParaRPr lang="en-RW" dirty="0"/>
          </a:p>
        </p:txBody>
      </p:sp>
    </p:spTree>
    <p:extLst>
      <p:ext uri="{BB962C8B-B14F-4D97-AF65-F5344CB8AC3E}">
        <p14:creationId xmlns:p14="http://schemas.microsoft.com/office/powerpoint/2010/main" val="28523419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B92C3-DCF9-4139-A573-EFFB9A00A727}"/>
              </a:ext>
            </a:extLst>
          </p:cNvPr>
          <p:cNvSpPr>
            <a:spLocks noGrp="1"/>
          </p:cNvSpPr>
          <p:nvPr>
            <p:ph type="title"/>
          </p:nvPr>
        </p:nvSpPr>
        <p:spPr/>
        <p:txBody>
          <a:bodyPr>
            <a:normAutofit fontScale="90000"/>
          </a:bodyPr>
          <a:lstStyle/>
          <a:p>
            <a:r>
              <a:rPr lang="en-US" altLang="en-US" sz="3200" b="1" dirty="0"/>
              <a:t>Step 1: Introduction of the lesson or revision of the previous lesson</a:t>
            </a:r>
            <a:br>
              <a:rPr lang="en-GB" altLang="en-US" sz="4400" b="1" dirty="0"/>
            </a:br>
            <a:endParaRPr lang="en-RW" dirty="0"/>
          </a:p>
        </p:txBody>
      </p:sp>
      <p:sp>
        <p:nvSpPr>
          <p:cNvPr id="3" name="Content Placeholder 2">
            <a:extLst>
              <a:ext uri="{FF2B5EF4-FFF2-40B4-BE49-F238E27FC236}">
                <a16:creationId xmlns:a16="http://schemas.microsoft.com/office/drawing/2014/main" id="{3AE48F3A-1891-41C4-D1AF-482F7EACC4DC}"/>
              </a:ext>
            </a:extLst>
          </p:cNvPr>
          <p:cNvSpPr>
            <a:spLocks noGrp="1"/>
          </p:cNvSpPr>
          <p:nvPr>
            <p:ph idx="1"/>
          </p:nvPr>
        </p:nvSpPr>
        <p:spPr>
          <a:xfrm>
            <a:off x="838200" y="1543665"/>
            <a:ext cx="10515600" cy="4949210"/>
          </a:xfrm>
        </p:spPr>
        <p:txBody>
          <a:bodyPr>
            <a:normAutofit fontScale="92500" lnSpcReduction="20000"/>
          </a:bodyPr>
          <a:lstStyle/>
          <a:p>
            <a:pPr>
              <a:buFont typeface="Wingdings" panose="05000000000000000000" pitchFamily="2" charset="2"/>
              <a:buChar char="ü"/>
            </a:pPr>
            <a:r>
              <a:rPr lang="en-US" altLang="en-US" sz="2800" dirty="0"/>
              <a:t>In this stage, the teacher  </a:t>
            </a:r>
            <a:r>
              <a:rPr lang="en-US" altLang="en-US" sz="2800" b="1" dirty="0"/>
              <a:t>introduces</a:t>
            </a:r>
            <a:r>
              <a:rPr lang="en-US" altLang="en-US" sz="2800" dirty="0"/>
              <a:t> the new topic of the lesson to motivate or to arouse students’ interest in the new lesson.</a:t>
            </a:r>
          </a:p>
          <a:p>
            <a:pPr>
              <a:buFont typeface="Wingdings" panose="05000000000000000000" pitchFamily="2" charset="2"/>
              <a:buChar char="ü"/>
            </a:pPr>
            <a:r>
              <a:rPr lang="en-US" altLang="en-US" dirty="0"/>
              <a:t>It may be </a:t>
            </a:r>
            <a:r>
              <a:rPr lang="en-GB" altLang="en-US" dirty="0">
                <a:latin typeface="Times New Roman" panose="02020603050405020304" pitchFamily="18" charset="0"/>
                <a:cs typeface="Times New Roman" panose="02020603050405020304" pitchFamily="18" charset="0"/>
              </a:rPr>
              <a:t>a story, a joke or an example attracting students' attention upon important concepts to be learned; </a:t>
            </a:r>
          </a:p>
          <a:p>
            <a:pPr>
              <a:buFont typeface="Wingdings" panose="05000000000000000000" pitchFamily="2" charset="2"/>
              <a:buChar char="ü"/>
            </a:pPr>
            <a:r>
              <a:rPr lang="en-US" altLang="en-US" sz="2800" dirty="0"/>
              <a:t>Or the teacher makes </a:t>
            </a:r>
            <a:r>
              <a:rPr lang="en-US" altLang="en-US" sz="2800" b="1" dirty="0"/>
              <a:t>a revision </a:t>
            </a:r>
            <a:r>
              <a:rPr lang="en-US" altLang="en-US" sz="2800" dirty="0"/>
              <a:t>of the previous lesson, a reminder of the prior knowledge or </a:t>
            </a:r>
            <a:r>
              <a:rPr lang="en-GB" altLang="en-US" dirty="0">
                <a:latin typeface="Times New Roman" panose="02020603050405020304" pitchFamily="18" charset="0"/>
                <a:cs typeface="Times New Roman" panose="02020603050405020304" pitchFamily="18" charset="0"/>
              </a:rPr>
              <a:t>concepts taught in previous lessons; a reminder of students’ experience and / or comments made during practical work and which are directly related to the topic of the day; Etc.</a:t>
            </a:r>
            <a:endParaRPr lang="en-US" altLang="en-US" sz="2800" dirty="0"/>
          </a:p>
          <a:p>
            <a:pPr>
              <a:buFont typeface="Wingdings" panose="05000000000000000000" pitchFamily="2" charset="2"/>
              <a:buChar char="ü"/>
            </a:pPr>
            <a:r>
              <a:rPr lang="en-US" altLang="en-US" sz="2800" dirty="0"/>
              <a:t>It requires the teacher to motivate his/her learners to acquire the new knowledge, skills and values.</a:t>
            </a:r>
          </a:p>
          <a:p>
            <a:pPr>
              <a:buFont typeface="Wingdings" panose="05000000000000000000" pitchFamily="2" charset="2"/>
              <a:buChar char="ü"/>
            </a:pPr>
            <a:r>
              <a:rPr lang="en-US" altLang="en-US" sz="2800" dirty="0"/>
              <a:t>This part of the lesson may help the learners to remember what they learned and to launch the motivation process. </a:t>
            </a:r>
          </a:p>
          <a:p>
            <a:pPr>
              <a:buFont typeface="Wingdings" panose="05000000000000000000" pitchFamily="2" charset="2"/>
              <a:buChar char="ü"/>
            </a:pPr>
            <a:r>
              <a:rPr lang="en-US" altLang="en-US" dirty="0"/>
              <a:t>This part ends by announcing the lesson of the day and writing its title on the board</a:t>
            </a:r>
            <a:endParaRPr lang="en-US" altLang="en-US" sz="2800" dirty="0"/>
          </a:p>
          <a:p>
            <a:endParaRPr lang="en-RW" dirty="0"/>
          </a:p>
        </p:txBody>
      </p:sp>
    </p:spTree>
    <p:extLst>
      <p:ext uri="{BB962C8B-B14F-4D97-AF65-F5344CB8AC3E}">
        <p14:creationId xmlns:p14="http://schemas.microsoft.com/office/powerpoint/2010/main" val="16857531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D6472-A890-1D44-6833-167A879F650C}"/>
              </a:ext>
            </a:extLst>
          </p:cNvPr>
          <p:cNvSpPr>
            <a:spLocks noGrp="1"/>
          </p:cNvSpPr>
          <p:nvPr>
            <p:ph type="title"/>
          </p:nvPr>
        </p:nvSpPr>
        <p:spPr/>
        <p:txBody>
          <a:bodyPr>
            <a:normAutofit fontScale="90000"/>
          </a:bodyPr>
          <a:lstStyle/>
          <a:p>
            <a:br>
              <a:rPr lang="en-US" altLang="en-US" sz="4400" b="1" dirty="0"/>
            </a:br>
            <a:r>
              <a:rPr lang="en-US" altLang="en-US" sz="3600" b="1" dirty="0"/>
              <a:t>Step 2: Development of the lesson/The body of the lesson</a:t>
            </a:r>
            <a:br>
              <a:rPr lang="en-GB" altLang="en-US" sz="4400" b="1" dirty="0"/>
            </a:br>
            <a:endParaRPr lang="en-RW" dirty="0"/>
          </a:p>
        </p:txBody>
      </p:sp>
      <p:sp>
        <p:nvSpPr>
          <p:cNvPr id="3" name="Content Placeholder 2">
            <a:extLst>
              <a:ext uri="{FF2B5EF4-FFF2-40B4-BE49-F238E27FC236}">
                <a16:creationId xmlns:a16="http://schemas.microsoft.com/office/drawing/2014/main" id="{DF0868B5-8632-446B-34DC-C2684149F871}"/>
              </a:ext>
            </a:extLst>
          </p:cNvPr>
          <p:cNvSpPr>
            <a:spLocks noGrp="1"/>
          </p:cNvSpPr>
          <p:nvPr>
            <p:ph idx="1"/>
          </p:nvPr>
        </p:nvSpPr>
        <p:spPr>
          <a:xfrm>
            <a:off x="838200" y="1514168"/>
            <a:ext cx="10515600" cy="4978707"/>
          </a:xfrm>
        </p:spPr>
        <p:txBody>
          <a:bodyPr>
            <a:normAutofit/>
          </a:bodyPr>
          <a:lstStyle/>
          <a:p>
            <a:pPr>
              <a:lnSpc>
                <a:spcPct val="90000"/>
              </a:lnSpc>
            </a:pPr>
            <a:r>
              <a:rPr lang="en-US" altLang="en-US" sz="2400" dirty="0"/>
              <a:t>This is an essential part of the lesson where the teacher teaches the lesson of the day</a:t>
            </a:r>
          </a:p>
          <a:p>
            <a:pPr>
              <a:lnSpc>
                <a:spcPct val="90000"/>
              </a:lnSpc>
            </a:pPr>
            <a:r>
              <a:rPr lang="en-GB" altLang="en-US" sz="2400" dirty="0">
                <a:cs typeface="Times New Roman" panose="02020603050405020304" pitchFamily="18" charset="0"/>
              </a:rPr>
              <a:t>The teacher should strictly and logically present the content;</a:t>
            </a:r>
          </a:p>
          <a:p>
            <a:pPr>
              <a:lnSpc>
                <a:spcPct val="90000"/>
              </a:lnSpc>
            </a:pPr>
            <a:r>
              <a:rPr lang="en-GB" altLang="en-US" sz="2400" dirty="0">
                <a:cs typeface="Times New Roman" panose="02020603050405020304" pitchFamily="18" charset="0"/>
              </a:rPr>
              <a:t>The content is divided in a number parts/</a:t>
            </a:r>
            <a:r>
              <a:rPr lang="en-US" altLang="en-US" sz="2400" b="1" dirty="0"/>
              <a:t>sections </a:t>
            </a:r>
            <a:r>
              <a:rPr lang="en-GB" altLang="en-US" sz="2400" b="1" dirty="0">
                <a:cs typeface="Times New Roman" panose="02020603050405020304" pitchFamily="18" charset="0"/>
              </a:rPr>
              <a:t>as many as the number of learning objectives</a:t>
            </a:r>
            <a:r>
              <a:rPr lang="en-US" altLang="en-US" sz="2400" dirty="0"/>
              <a:t>. </a:t>
            </a:r>
          </a:p>
          <a:p>
            <a:pPr>
              <a:lnSpc>
                <a:spcPct val="90000"/>
              </a:lnSpc>
            </a:pPr>
            <a:r>
              <a:rPr lang="en-US" altLang="en-US" sz="2400" dirty="0"/>
              <a:t>At the end of each section, there is </a:t>
            </a:r>
            <a:r>
              <a:rPr lang="en-US" altLang="en-US" sz="2400" b="1" dirty="0"/>
              <a:t>a short summary </a:t>
            </a:r>
            <a:r>
              <a:rPr lang="en-GB" altLang="en-US" sz="2400" dirty="0">
                <a:cs typeface="Times New Roman" panose="02020603050405020304" pitchFamily="18" charset="0"/>
              </a:rPr>
              <a:t>for a better mastery of the new content</a:t>
            </a:r>
            <a:r>
              <a:rPr lang="en-US" altLang="en-US" sz="2400" dirty="0"/>
              <a:t>.</a:t>
            </a:r>
          </a:p>
          <a:p>
            <a:pPr>
              <a:lnSpc>
                <a:spcPct val="90000"/>
              </a:lnSpc>
            </a:pPr>
            <a:r>
              <a:rPr lang="en-US" altLang="en-US" sz="2400" dirty="0"/>
              <a:t>These partial summaries draw the attention of the students on what they must know in each part or section. </a:t>
            </a:r>
          </a:p>
          <a:p>
            <a:pPr>
              <a:lnSpc>
                <a:spcPct val="90000"/>
              </a:lnSpc>
            </a:pPr>
            <a:r>
              <a:rPr lang="en-US" altLang="en-US" sz="2400" dirty="0"/>
              <a:t>Partial summaries are usually followed by </a:t>
            </a:r>
            <a:r>
              <a:rPr lang="en-US" altLang="en-US" sz="2400" b="1" dirty="0"/>
              <a:t>a short assessment</a:t>
            </a:r>
            <a:r>
              <a:rPr lang="en-US" altLang="en-US" sz="2400" dirty="0"/>
              <a:t>, which is called formative (continuous) assessment in technical terms. </a:t>
            </a:r>
          </a:p>
          <a:p>
            <a:endParaRPr lang="en-RW" dirty="0"/>
          </a:p>
        </p:txBody>
      </p:sp>
    </p:spTree>
    <p:extLst>
      <p:ext uri="{BB962C8B-B14F-4D97-AF65-F5344CB8AC3E}">
        <p14:creationId xmlns:p14="http://schemas.microsoft.com/office/powerpoint/2010/main" val="32572021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F65CD-2892-36FA-DD3A-6EF2F1ACA8D9}"/>
              </a:ext>
            </a:extLst>
          </p:cNvPr>
          <p:cNvSpPr>
            <a:spLocks noGrp="1"/>
          </p:cNvSpPr>
          <p:nvPr>
            <p:ph type="title"/>
          </p:nvPr>
        </p:nvSpPr>
        <p:spPr/>
        <p:txBody>
          <a:bodyPr>
            <a:normAutofit/>
          </a:bodyPr>
          <a:lstStyle/>
          <a:p>
            <a:r>
              <a:rPr lang="en-US" altLang="en-US" sz="3200" b="1" dirty="0"/>
              <a:t>Step 2: Development of the lesson/The body of the lesson</a:t>
            </a:r>
            <a:endParaRPr lang="en-US" sz="3200" dirty="0"/>
          </a:p>
        </p:txBody>
      </p:sp>
      <p:sp>
        <p:nvSpPr>
          <p:cNvPr id="3" name="Content Placeholder 2">
            <a:extLst>
              <a:ext uri="{FF2B5EF4-FFF2-40B4-BE49-F238E27FC236}">
                <a16:creationId xmlns:a16="http://schemas.microsoft.com/office/drawing/2014/main" id="{C3096D46-74C0-0AC1-9983-77F3CCFA324B}"/>
              </a:ext>
            </a:extLst>
          </p:cNvPr>
          <p:cNvSpPr>
            <a:spLocks noGrp="1"/>
          </p:cNvSpPr>
          <p:nvPr>
            <p:ph idx="1"/>
          </p:nvPr>
        </p:nvSpPr>
        <p:spPr>
          <a:xfrm>
            <a:off x="838200" y="1690688"/>
            <a:ext cx="10515600" cy="4486275"/>
          </a:xfrm>
        </p:spPr>
        <p:txBody>
          <a:bodyPr/>
          <a:lstStyle/>
          <a:p>
            <a:pPr algn="just"/>
            <a:r>
              <a:rPr lang="en-GB" sz="2400" dirty="0"/>
              <a:t>The content should be organised in a hierarchical order: i.e.  follow a sequence that facilitates learning: from concrete to abstract, from simple to complex, from easy to difficult and from near to the distant.</a:t>
            </a:r>
          </a:p>
          <a:p>
            <a:pPr algn="just"/>
            <a:r>
              <a:rPr lang="en-GB" altLang="en-US" sz="2400" dirty="0"/>
              <a:t>Envisage how to proceed for each section. </a:t>
            </a:r>
          </a:p>
          <a:p>
            <a:pPr algn="just"/>
            <a:r>
              <a:rPr lang="en-GB" altLang="en-US" sz="2400" dirty="0"/>
              <a:t>Anticipate the types of questions to be asked and when they would be asked, </a:t>
            </a:r>
          </a:p>
          <a:p>
            <a:pPr algn="just"/>
            <a:r>
              <a:rPr lang="en-GB" altLang="en-US" sz="2400" dirty="0"/>
              <a:t>Envisage the diagrams and sketches/drawings, pictures (teaching aids in general) to be developed and when to use them, when will a particular teaching aid be used?</a:t>
            </a:r>
          </a:p>
          <a:p>
            <a:endParaRPr lang="en-GB" sz="2400" dirty="0"/>
          </a:p>
          <a:p>
            <a:endParaRPr lang="en-US" dirty="0"/>
          </a:p>
        </p:txBody>
      </p:sp>
    </p:spTree>
    <p:extLst>
      <p:ext uri="{BB962C8B-B14F-4D97-AF65-F5344CB8AC3E}">
        <p14:creationId xmlns:p14="http://schemas.microsoft.com/office/powerpoint/2010/main" val="1801734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BEEA6-C63E-FB4B-629D-86878B01D457}"/>
              </a:ext>
            </a:extLst>
          </p:cNvPr>
          <p:cNvSpPr>
            <a:spLocks noGrp="1"/>
          </p:cNvSpPr>
          <p:nvPr>
            <p:ph type="title"/>
          </p:nvPr>
        </p:nvSpPr>
        <p:spPr>
          <a:xfrm>
            <a:off x="1406013" y="274638"/>
            <a:ext cx="8804787" cy="1020762"/>
          </a:xfrm>
        </p:spPr>
        <p:txBody>
          <a:bodyPr>
            <a:normAutofit/>
          </a:bodyPr>
          <a:lstStyle/>
          <a:p>
            <a:r>
              <a:rPr lang="en-US" sz="3200" b="1" dirty="0">
                <a:latin typeface="+mn-lt"/>
              </a:rPr>
              <a:t>Unit outline</a:t>
            </a:r>
          </a:p>
        </p:txBody>
      </p:sp>
      <p:sp>
        <p:nvSpPr>
          <p:cNvPr id="3" name="Content Placeholder 2">
            <a:extLst>
              <a:ext uri="{FF2B5EF4-FFF2-40B4-BE49-F238E27FC236}">
                <a16:creationId xmlns:a16="http://schemas.microsoft.com/office/drawing/2014/main" id="{11364CBE-586A-1B1F-7442-48C5E4518017}"/>
              </a:ext>
            </a:extLst>
          </p:cNvPr>
          <p:cNvSpPr>
            <a:spLocks noGrp="1"/>
          </p:cNvSpPr>
          <p:nvPr>
            <p:ph idx="1"/>
          </p:nvPr>
        </p:nvSpPr>
        <p:spPr/>
        <p:txBody>
          <a:bodyPr>
            <a:normAutofit/>
          </a:bodyPr>
          <a:lstStyle/>
          <a:p>
            <a:pPr eaLnBrk="1" hangingPunct="1"/>
            <a:r>
              <a:rPr lang="en-US" altLang="en-US" sz="2400" dirty="0">
                <a:latin typeface="Times New Roman" panose="02020603050405020304" pitchFamily="18" charset="0"/>
                <a:cs typeface="Times New Roman" panose="02020603050405020304" pitchFamily="18" charset="0"/>
              </a:rPr>
              <a:t>Planning for Teaching- Learning</a:t>
            </a:r>
          </a:p>
          <a:p>
            <a:pPr lvl="2" eaLnBrk="1" hangingPunct="1"/>
            <a:r>
              <a:rPr lang="en-US" altLang="en-US" sz="2400" dirty="0">
                <a:latin typeface="Times New Roman" panose="02020603050405020304" pitchFamily="18" charset="0"/>
                <a:cs typeface="Times New Roman" panose="02020603050405020304" pitchFamily="18" charset="0"/>
              </a:rPr>
              <a:t>Long-term, middle-term &amp; short-term planning</a:t>
            </a:r>
          </a:p>
          <a:p>
            <a:pPr lvl="2" eaLnBrk="1" hangingPunct="1"/>
            <a:r>
              <a:rPr lang="en-US" altLang="en-US" sz="2400" dirty="0">
                <a:latin typeface="Times New Roman" panose="02020603050405020304" pitchFamily="18" charset="0"/>
                <a:cs typeface="Times New Roman" panose="02020603050405020304" pitchFamily="18" charset="0"/>
              </a:rPr>
              <a:t>Planning key pedagogical documents: Scheme of work, lesson plan and class diary.</a:t>
            </a:r>
          </a:p>
        </p:txBody>
      </p:sp>
    </p:spTree>
    <p:extLst>
      <p:ext uri="{BB962C8B-B14F-4D97-AF65-F5344CB8AC3E}">
        <p14:creationId xmlns:p14="http://schemas.microsoft.com/office/powerpoint/2010/main" val="11389981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9A0A9-68F7-AF1D-F52A-4F8F9E687591}"/>
              </a:ext>
            </a:extLst>
          </p:cNvPr>
          <p:cNvSpPr>
            <a:spLocks noGrp="1"/>
          </p:cNvSpPr>
          <p:nvPr>
            <p:ph type="title"/>
          </p:nvPr>
        </p:nvSpPr>
        <p:spPr/>
        <p:txBody>
          <a:bodyPr/>
          <a:lstStyle/>
          <a:p>
            <a:pPr algn="just"/>
            <a:r>
              <a:rPr lang="en-US" sz="3200" b="1" dirty="0"/>
              <a:t>Step 3: Conclusion: Summary and assessment</a:t>
            </a:r>
          </a:p>
        </p:txBody>
      </p:sp>
      <p:sp>
        <p:nvSpPr>
          <p:cNvPr id="3" name="Content Placeholder 2">
            <a:extLst>
              <a:ext uri="{FF2B5EF4-FFF2-40B4-BE49-F238E27FC236}">
                <a16:creationId xmlns:a16="http://schemas.microsoft.com/office/drawing/2014/main" id="{42093A3F-BD80-CF65-7E7E-8D910402D43D}"/>
              </a:ext>
            </a:extLst>
          </p:cNvPr>
          <p:cNvSpPr>
            <a:spLocks noGrp="1"/>
          </p:cNvSpPr>
          <p:nvPr>
            <p:ph idx="1"/>
          </p:nvPr>
        </p:nvSpPr>
        <p:spPr>
          <a:xfrm>
            <a:off x="838200" y="1690688"/>
            <a:ext cx="10515600" cy="5014912"/>
          </a:xfrm>
        </p:spPr>
        <p:txBody>
          <a:bodyPr>
            <a:normAutofit fontScale="92500" lnSpcReduction="20000"/>
          </a:bodyPr>
          <a:lstStyle/>
          <a:p>
            <a:pPr algn="just"/>
            <a:r>
              <a:rPr lang="en-GB" sz="2600" dirty="0">
                <a:cs typeface="Times New Roman" panose="02020603050405020304" pitchFamily="18" charset="0"/>
              </a:rPr>
              <a:t>A </a:t>
            </a:r>
            <a:r>
              <a:rPr lang="en-GB" sz="2600" b="1" dirty="0">
                <a:cs typeface="Times New Roman" panose="02020603050405020304" pitchFamily="18" charset="0"/>
              </a:rPr>
              <a:t>final summary</a:t>
            </a:r>
            <a:r>
              <a:rPr lang="en-GB" sz="2600" dirty="0">
                <a:cs typeface="Times New Roman" panose="02020603050405020304" pitchFamily="18" charset="0"/>
              </a:rPr>
              <a:t> should be made at the end of the lesson. </a:t>
            </a:r>
          </a:p>
          <a:p>
            <a:pPr algn="just"/>
            <a:r>
              <a:rPr lang="en-GB" sz="2600" dirty="0">
                <a:cs typeface="Times New Roman" panose="02020603050405020304" pitchFamily="18" charset="0"/>
              </a:rPr>
              <a:t>The teacher must ensure that his/her learners have acquired new knowledge, skills and values. </a:t>
            </a:r>
          </a:p>
          <a:p>
            <a:pPr algn="just"/>
            <a:r>
              <a:rPr lang="en-GB" altLang="en-US" sz="2600" dirty="0"/>
              <a:t>The summary of the lesson is provided by learners with the help of the teacher. </a:t>
            </a:r>
          </a:p>
          <a:p>
            <a:pPr algn="just"/>
            <a:r>
              <a:rPr lang="en-GB" sz="2600" dirty="0">
                <a:cs typeface="Times New Roman" panose="02020603050405020304" pitchFamily="18" charset="0"/>
              </a:rPr>
              <a:t>The final summary is usually followed by an assessment, which is called the </a:t>
            </a:r>
            <a:r>
              <a:rPr lang="en-GB" sz="2600" b="1" dirty="0">
                <a:cs typeface="Times New Roman" panose="02020603050405020304" pitchFamily="18" charset="0"/>
              </a:rPr>
              <a:t>summative assessment</a:t>
            </a:r>
            <a:r>
              <a:rPr lang="en-GB" sz="2600" dirty="0">
                <a:cs typeface="Times New Roman" panose="02020603050405020304" pitchFamily="18" charset="0"/>
              </a:rPr>
              <a:t>.</a:t>
            </a:r>
            <a:endParaRPr lang="fr-FR" sz="2600" dirty="0">
              <a:cs typeface="Times New Roman" panose="02020603050405020304" pitchFamily="18" charset="0"/>
            </a:endParaRPr>
          </a:p>
          <a:p>
            <a:pPr>
              <a:buFont typeface="Wingdings" panose="05000000000000000000" pitchFamily="2" charset="2"/>
              <a:buChar char="ü"/>
            </a:pPr>
            <a:r>
              <a:rPr lang="en-GB" altLang="en-US" sz="2600" dirty="0"/>
              <a:t>The lesson is assessed and evaluated to ensure:</a:t>
            </a:r>
          </a:p>
          <a:p>
            <a:pPr>
              <a:buFont typeface="Wingdings" panose="05000000000000000000" pitchFamily="2" charset="2"/>
              <a:buChar char="ü"/>
            </a:pPr>
            <a:r>
              <a:rPr lang="en-GB" altLang="en-US" sz="2600" dirty="0"/>
              <a:t>Its theoretical retention; </a:t>
            </a:r>
          </a:p>
          <a:p>
            <a:pPr>
              <a:buFont typeface="Wingdings" panose="05000000000000000000" pitchFamily="2" charset="2"/>
              <a:buChar char="ü"/>
            </a:pPr>
            <a:r>
              <a:rPr lang="en-GB" altLang="en-US" sz="2600" dirty="0"/>
              <a:t>Ascertain its  understanding; and </a:t>
            </a:r>
          </a:p>
          <a:p>
            <a:pPr>
              <a:buFont typeface="Wingdings" panose="05000000000000000000" pitchFamily="2" charset="2"/>
              <a:buChar char="ü"/>
            </a:pPr>
            <a:r>
              <a:rPr lang="en-GB" altLang="en-US" sz="2600" dirty="0"/>
              <a:t>Generalize the meaning of the learned concepts. </a:t>
            </a:r>
          </a:p>
          <a:p>
            <a:pPr>
              <a:buFont typeface="Wingdings" panose="05000000000000000000" pitchFamily="2" charset="2"/>
              <a:buChar char="ü"/>
            </a:pPr>
            <a:r>
              <a:rPr lang="en-GB" altLang="en-US" sz="2600" dirty="0"/>
              <a:t>The importance of evaluation exercises is to show the student that learned concepts are not useless; he/she may need it to solve problems in his/her everyday life.</a:t>
            </a:r>
          </a:p>
          <a:p>
            <a:endParaRPr lang="en-US" dirty="0"/>
          </a:p>
        </p:txBody>
      </p:sp>
    </p:spTree>
    <p:extLst>
      <p:ext uri="{BB962C8B-B14F-4D97-AF65-F5344CB8AC3E}">
        <p14:creationId xmlns:p14="http://schemas.microsoft.com/office/powerpoint/2010/main" val="17174886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1F58A-847F-D2B3-4569-7AD60FC62232}"/>
              </a:ext>
            </a:extLst>
          </p:cNvPr>
          <p:cNvSpPr>
            <a:spLocks noGrp="1"/>
          </p:cNvSpPr>
          <p:nvPr>
            <p:ph type="title"/>
          </p:nvPr>
        </p:nvSpPr>
        <p:spPr/>
        <p:txBody>
          <a:bodyPr>
            <a:normAutofit/>
          </a:bodyPr>
          <a:lstStyle/>
          <a:p>
            <a:r>
              <a:rPr lang="en-US" sz="3200" b="1" dirty="0"/>
              <a:t>Step 3: Conclusion: Summary and assessment</a:t>
            </a:r>
            <a:endParaRPr lang="en-RW" sz="3200" dirty="0"/>
          </a:p>
        </p:txBody>
      </p:sp>
      <p:sp>
        <p:nvSpPr>
          <p:cNvPr id="3" name="Content Placeholder 2">
            <a:extLst>
              <a:ext uri="{FF2B5EF4-FFF2-40B4-BE49-F238E27FC236}">
                <a16:creationId xmlns:a16="http://schemas.microsoft.com/office/drawing/2014/main" id="{62971E15-2071-7AA7-0D42-569B0FD5E836}"/>
              </a:ext>
            </a:extLst>
          </p:cNvPr>
          <p:cNvSpPr>
            <a:spLocks noGrp="1"/>
          </p:cNvSpPr>
          <p:nvPr>
            <p:ph idx="1"/>
          </p:nvPr>
        </p:nvSpPr>
        <p:spPr/>
        <p:txBody>
          <a:bodyPr>
            <a:normAutofit fontScale="92500"/>
          </a:bodyPr>
          <a:lstStyle/>
          <a:p>
            <a:pPr algn="just"/>
            <a:r>
              <a:rPr lang="en-GB" b="1" dirty="0">
                <a:latin typeface="Times New Roman" panose="02020603050405020304" pitchFamily="18" charset="0"/>
                <a:cs typeface="Times New Roman" panose="02020603050405020304" pitchFamily="18" charset="0"/>
              </a:rPr>
              <a:t>Assessment</a:t>
            </a:r>
            <a:r>
              <a:rPr lang="en-GB" dirty="0">
                <a:latin typeface="Times New Roman" panose="02020603050405020304" pitchFamily="18" charset="0"/>
                <a:cs typeface="Times New Roman" panose="02020603050405020304" pitchFamily="18" charset="0"/>
              </a:rPr>
              <a:t> is a significant stage in lesson planning and delivery. </a:t>
            </a:r>
          </a:p>
          <a:p>
            <a:pPr algn="just"/>
            <a:r>
              <a:rPr lang="en-GB" dirty="0">
                <a:latin typeface="Times New Roman" panose="02020603050405020304" pitchFamily="18" charset="0"/>
                <a:cs typeface="Times New Roman" panose="02020603050405020304" pitchFamily="18" charset="0"/>
              </a:rPr>
              <a:t>As the teacher prepares his/her lesson, he/she must ask himself/herself what he/she is going to do to achieve the </a:t>
            </a:r>
            <a:r>
              <a:rPr lang="en-GB" b="1" dirty="0">
                <a:highlight>
                  <a:srgbClr val="00FF00"/>
                </a:highlight>
                <a:latin typeface="Times New Roman" panose="02020603050405020304" pitchFamily="18" charset="0"/>
                <a:cs typeface="Times New Roman" panose="02020603050405020304" pitchFamily="18" charset="0"/>
              </a:rPr>
              <a:t>lesson objectives</a:t>
            </a:r>
            <a:r>
              <a:rPr lang="en-GB" b="1" dirty="0">
                <a:latin typeface="Times New Roman" panose="02020603050405020304" pitchFamily="18" charset="0"/>
                <a:cs typeface="Times New Roman" panose="02020603050405020304" pitchFamily="18" charset="0"/>
              </a:rPr>
              <a:t>. </a:t>
            </a:r>
          </a:p>
          <a:p>
            <a:pPr algn="just"/>
            <a:r>
              <a:rPr lang="en-GB" dirty="0">
                <a:latin typeface="Times New Roman" panose="02020603050405020304" pitchFamily="18" charset="0"/>
                <a:cs typeface="Times New Roman" panose="02020603050405020304" pitchFamily="18" charset="0"/>
              </a:rPr>
              <a:t>He/she will specify clearly the </a:t>
            </a:r>
            <a:r>
              <a:rPr lang="en-GB" b="1" dirty="0">
                <a:highlight>
                  <a:srgbClr val="00FF00"/>
                </a:highlight>
                <a:latin typeface="Times New Roman" panose="02020603050405020304" pitchFamily="18" charset="0"/>
                <a:cs typeface="Times New Roman" panose="02020603050405020304" pitchFamily="18" charset="0"/>
              </a:rPr>
              <a:t>competences</a:t>
            </a:r>
            <a:r>
              <a:rPr lang="en-GB" dirty="0">
                <a:latin typeface="Times New Roman" panose="02020603050405020304" pitchFamily="18" charset="0"/>
                <a:cs typeface="Times New Roman" panose="02020603050405020304" pitchFamily="18" charset="0"/>
              </a:rPr>
              <a:t> his/her learners need to acquire and their indicators. </a:t>
            </a:r>
          </a:p>
          <a:p>
            <a:pPr algn="just"/>
            <a:r>
              <a:rPr lang="en-GB" dirty="0">
                <a:latin typeface="Times New Roman" panose="02020603050405020304" pitchFamily="18" charset="0"/>
                <a:cs typeface="Times New Roman" panose="02020603050405020304" pitchFamily="18" charset="0"/>
              </a:rPr>
              <a:t>During this stage, the teacher will specify the </a:t>
            </a:r>
            <a:r>
              <a:rPr lang="en-GB" b="1" dirty="0">
                <a:latin typeface="Times New Roman" panose="02020603050405020304" pitchFamily="18" charset="0"/>
                <a:cs typeface="Times New Roman" panose="02020603050405020304" pitchFamily="18" charset="0"/>
              </a:rPr>
              <a:t>criteria or signs</a:t>
            </a:r>
            <a:r>
              <a:rPr lang="en-GB" dirty="0">
                <a:latin typeface="Times New Roman" panose="02020603050405020304" pitchFamily="18" charset="0"/>
                <a:cs typeface="Times New Roman" panose="02020603050405020304" pitchFamily="18" charset="0"/>
              </a:rPr>
              <a:t>, which show that the learners have acquired the necessary required knowledge, skills, attitude and values (competences) planned for in that particular lesson. </a:t>
            </a:r>
          </a:p>
          <a:p>
            <a:pPr algn="just"/>
            <a:r>
              <a:rPr lang="en-GB" dirty="0">
                <a:latin typeface="Times New Roman" panose="02020603050405020304" pitchFamily="18" charset="0"/>
                <a:cs typeface="Times New Roman" panose="02020603050405020304" pitchFamily="18" charset="0"/>
              </a:rPr>
              <a:t>The teacher will ask a set of </a:t>
            </a:r>
            <a:r>
              <a:rPr lang="en-GB" b="1" u="sng" dirty="0">
                <a:solidFill>
                  <a:srgbClr val="00B050"/>
                </a:solidFill>
                <a:latin typeface="Times New Roman" panose="02020603050405020304" pitchFamily="18" charset="0"/>
                <a:cs typeface="Times New Roman" panose="02020603050405020304" pitchFamily="18" charset="0"/>
              </a:rPr>
              <a:t>questions</a:t>
            </a:r>
            <a:r>
              <a:rPr lang="en-GB" dirty="0">
                <a:latin typeface="Times New Roman" panose="02020603050405020304" pitchFamily="18" charset="0"/>
                <a:cs typeface="Times New Roman" panose="02020603050405020304" pitchFamily="18" charset="0"/>
              </a:rPr>
              <a:t> to assess whether the competences or lesson objectives have been achieved at the end of the lesson.</a:t>
            </a:r>
            <a:endParaRPr lang="fr-FR" dirty="0">
              <a:latin typeface="Times New Roman" panose="02020603050405020304" pitchFamily="18" charset="0"/>
              <a:cs typeface="Times New Roman" panose="02020603050405020304" pitchFamily="18" charset="0"/>
            </a:endParaRPr>
          </a:p>
          <a:p>
            <a:pPr algn="just"/>
            <a:endParaRPr lang="fr-FR" dirty="0">
              <a:latin typeface="Times New Roman" panose="02020603050405020304" pitchFamily="18" charset="0"/>
              <a:cs typeface="Times New Roman" panose="02020603050405020304" pitchFamily="18" charset="0"/>
            </a:endParaRPr>
          </a:p>
          <a:p>
            <a:pPr algn="just">
              <a:buNone/>
            </a:pPr>
            <a:endParaRPr lang="fr-FR" dirty="0"/>
          </a:p>
          <a:p>
            <a:endParaRPr lang="en-RW" dirty="0"/>
          </a:p>
        </p:txBody>
      </p:sp>
    </p:spTree>
    <p:extLst>
      <p:ext uri="{BB962C8B-B14F-4D97-AF65-F5344CB8AC3E}">
        <p14:creationId xmlns:p14="http://schemas.microsoft.com/office/powerpoint/2010/main" val="26170956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D23D0-210D-4A56-7E1F-0FB00C9C03FC}"/>
              </a:ext>
            </a:extLst>
          </p:cNvPr>
          <p:cNvSpPr>
            <a:spLocks noGrp="1"/>
          </p:cNvSpPr>
          <p:nvPr>
            <p:ph type="title"/>
          </p:nvPr>
        </p:nvSpPr>
        <p:spPr/>
        <p:txBody>
          <a:bodyPr>
            <a:normAutofit/>
          </a:bodyPr>
          <a:lstStyle/>
          <a:p>
            <a:r>
              <a:rPr lang="en-US" sz="3200" b="1" dirty="0"/>
              <a:t>Planning a class diary</a:t>
            </a:r>
          </a:p>
        </p:txBody>
      </p:sp>
      <p:sp>
        <p:nvSpPr>
          <p:cNvPr id="3" name="Content Placeholder 2">
            <a:extLst>
              <a:ext uri="{FF2B5EF4-FFF2-40B4-BE49-F238E27FC236}">
                <a16:creationId xmlns:a16="http://schemas.microsoft.com/office/drawing/2014/main" id="{6E8C3303-35AC-5FBD-A8EC-49930C402B5E}"/>
              </a:ext>
            </a:extLst>
          </p:cNvPr>
          <p:cNvSpPr>
            <a:spLocks noGrp="1"/>
          </p:cNvSpPr>
          <p:nvPr>
            <p:ph idx="1"/>
          </p:nvPr>
        </p:nvSpPr>
        <p:spPr/>
        <p:txBody>
          <a:bodyPr>
            <a:normAutofit/>
          </a:bodyPr>
          <a:lstStyle/>
          <a:p>
            <a:r>
              <a:rPr lang="en-US" sz="2400" dirty="0"/>
              <a:t>A </a:t>
            </a:r>
            <a:r>
              <a:rPr lang="en-US" sz="2400" b="1" dirty="0"/>
              <a:t>class diary</a:t>
            </a:r>
            <a:r>
              <a:rPr lang="en-US" sz="2400" dirty="0"/>
              <a:t> is a tool used by teachers, to reflect on teaching and learning experiences, class activities, progress over time. </a:t>
            </a:r>
          </a:p>
          <a:p>
            <a:r>
              <a:rPr lang="en-US" sz="2400" dirty="0"/>
              <a:t>It serves as a record of what has been taught, what the student has learned, and any reflections or insights related to the content and classroom dynamics.</a:t>
            </a:r>
          </a:p>
        </p:txBody>
      </p:sp>
    </p:spTree>
    <p:extLst>
      <p:ext uri="{BB962C8B-B14F-4D97-AF65-F5344CB8AC3E}">
        <p14:creationId xmlns:p14="http://schemas.microsoft.com/office/powerpoint/2010/main" val="34052538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F4D8F-EC50-96B8-2BA6-5F9471175A62}"/>
              </a:ext>
            </a:extLst>
          </p:cNvPr>
          <p:cNvSpPr>
            <a:spLocks noGrp="1"/>
          </p:cNvSpPr>
          <p:nvPr>
            <p:ph type="title"/>
          </p:nvPr>
        </p:nvSpPr>
        <p:spPr/>
        <p:txBody>
          <a:bodyPr/>
          <a:lstStyle/>
          <a:p>
            <a:endParaRPr lang="en-RW"/>
          </a:p>
        </p:txBody>
      </p:sp>
      <p:pic>
        <p:nvPicPr>
          <p:cNvPr id="4" name="Picture 8">
            <a:extLst>
              <a:ext uri="{FF2B5EF4-FFF2-40B4-BE49-F238E27FC236}">
                <a16:creationId xmlns:a16="http://schemas.microsoft.com/office/drawing/2014/main" id="{F71466AA-FD3D-96DB-596B-51C2FD4A7151}"/>
              </a:ext>
            </a:extLst>
          </p:cNvPr>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563330" y="619432"/>
            <a:ext cx="9359228" cy="5557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96959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8">
            <a:extLst>
              <a:ext uri="{FF2B5EF4-FFF2-40B4-BE49-F238E27FC236}">
                <a16:creationId xmlns:a16="http://schemas.microsoft.com/office/drawing/2014/main" id="{E60B7F51-F2B2-594A-33DC-A2A03C10E5F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28799" y="228600"/>
            <a:ext cx="9174145" cy="662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81091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2FEB1-51C1-6A80-FE7A-22CB03D21F30}"/>
              </a:ext>
            </a:extLst>
          </p:cNvPr>
          <p:cNvSpPr>
            <a:spLocks noGrp="1"/>
          </p:cNvSpPr>
          <p:nvPr>
            <p:ph type="title"/>
          </p:nvPr>
        </p:nvSpPr>
        <p:spPr/>
        <p:txBody>
          <a:bodyPr/>
          <a:lstStyle/>
          <a:p>
            <a:r>
              <a:rPr lang="en-US" b="1" dirty="0"/>
              <a:t>Assignment</a:t>
            </a:r>
          </a:p>
        </p:txBody>
      </p:sp>
      <p:sp>
        <p:nvSpPr>
          <p:cNvPr id="3" name="Content Placeholder 2">
            <a:extLst>
              <a:ext uri="{FF2B5EF4-FFF2-40B4-BE49-F238E27FC236}">
                <a16:creationId xmlns:a16="http://schemas.microsoft.com/office/drawing/2014/main" id="{9EA89EE2-C660-8F97-54A3-DFC93792E404}"/>
              </a:ext>
            </a:extLst>
          </p:cNvPr>
          <p:cNvSpPr>
            <a:spLocks noGrp="1"/>
          </p:cNvSpPr>
          <p:nvPr>
            <p:ph idx="1"/>
          </p:nvPr>
        </p:nvSpPr>
        <p:spPr>
          <a:xfrm>
            <a:off x="1071716" y="1600200"/>
            <a:ext cx="9139084" cy="5174226"/>
          </a:xfrm>
        </p:spPr>
        <p:txBody>
          <a:bodyPr/>
          <a:lstStyle/>
          <a:p>
            <a:r>
              <a:rPr lang="en-US" dirty="0"/>
              <a:t>In a small group of five students, prepare a lesson of your choice referring to the subject you will teach in secondary schools and make its class diary. </a:t>
            </a:r>
          </a:p>
          <a:p>
            <a:r>
              <a:rPr lang="en-US" b="1" dirty="0"/>
              <a:t>Note: </a:t>
            </a:r>
          </a:p>
          <a:p>
            <a:r>
              <a:rPr lang="en-US" dirty="0"/>
              <a:t>Use the REB formats given, times new roman, font size of 12 and spacing of 1.5.</a:t>
            </a:r>
          </a:p>
          <a:p>
            <a:r>
              <a:rPr lang="en-US" dirty="0"/>
              <a:t>Refer to the REB syllabus and textbooks;</a:t>
            </a:r>
          </a:p>
          <a:p>
            <a:r>
              <a:rPr lang="en-US" dirty="0"/>
              <a:t>Be ready to teach the planned lesson.</a:t>
            </a:r>
          </a:p>
        </p:txBody>
      </p:sp>
    </p:spTree>
    <p:extLst>
      <p:ext uri="{BB962C8B-B14F-4D97-AF65-F5344CB8AC3E}">
        <p14:creationId xmlns:p14="http://schemas.microsoft.com/office/powerpoint/2010/main" val="4641586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E5952-11B1-C1C3-81A4-958940D81196}"/>
              </a:ext>
            </a:extLst>
          </p:cNvPr>
          <p:cNvSpPr>
            <a:spLocks noGrp="1"/>
          </p:cNvSpPr>
          <p:nvPr>
            <p:ph type="title"/>
          </p:nvPr>
        </p:nvSpPr>
        <p:spPr/>
        <p:txBody>
          <a:bodyPr>
            <a:normAutofit/>
          </a:bodyPr>
          <a:lstStyle/>
          <a:p>
            <a:r>
              <a:rPr lang="en-US" sz="3200" b="1" dirty="0"/>
              <a:t>Check </a:t>
            </a:r>
            <a:r>
              <a:rPr lang="en-US" sz="3200" b="1"/>
              <a:t>your progress!!</a:t>
            </a:r>
            <a:endParaRPr lang="en-RW" sz="3200" b="1" dirty="0"/>
          </a:p>
        </p:txBody>
      </p:sp>
      <p:sp>
        <p:nvSpPr>
          <p:cNvPr id="3" name="Content Placeholder 2">
            <a:extLst>
              <a:ext uri="{FF2B5EF4-FFF2-40B4-BE49-F238E27FC236}">
                <a16:creationId xmlns:a16="http://schemas.microsoft.com/office/drawing/2014/main" id="{D131B4A4-1A0C-15A7-4626-1A5B0682D089}"/>
              </a:ext>
            </a:extLst>
          </p:cNvPr>
          <p:cNvSpPr>
            <a:spLocks noGrp="1"/>
          </p:cNvSpPr>
          <p:nvPr>
            <p:ph idx="1"/>
          </p:nvPr>
        </p:nvSpPr>
        <p:spPr/>
        <p:txBody>
          <a:bodyPr/>
          <a:lstStyle/>
          <a:p>
            <a:pPr algn="just"/>
            <a:r>
              <a:rPr lang="en-US" sz="2800" dirty="0"/>
              <a:t>Differentiate levels of educational planning and objectives;</a:t>
            </a:r>
          </a:p>
          <a:p>
            <a:pPr algn="just"/>
            <a:r>
              <a:rPr lang="en-US" dirty="0"/>
              <a:t>What are the key pedagogical documents that an effective teacher must have for effective delivery of lessons?</a:t>
            </a:r>
            <a:endParaRPr lang="en-US" sz="2800" dirty="0"/>
          </a:p>
          <a:p>
            <a:pPr algn="just"/>
            <a:r>
              <a:rPr lang="en-US" sz="2800" dirty="0"/>
              <a:t>Prepare the scheme of work of any secondary school grade level (S1- S6) of a school year for </a:t>
            </a:r>
            <a:r>
              <a:rPr lang="en-US" dirty="0"/>
              <a:t>one of the subjects you will teach in secondary schools. Refer to the curriculum of the chosen grade level and the textbooks of the subject or any other relevant documents</a:t>
            </a:r>
            <a:r>
              <a:rPr lang="en-US" sz="2800" dirty="0"/>
              <a:t>.</a:t>
            </a:r>
          </a:p>
          <a:p>
            <a:endParaRPr lang="en-RW" dirty="0"/>
          </a:p>
        </p:txBody>
      </p:sp>
    </p:spTree>
    <p:extLst>
      <p:ext uri="{BB962C8B-B14F-4D97-AF65-F5344CB8AC3E}">
        <p14:creationId xmlns:p14="http://schemas.microsoft.com/office/powerpoint/2010/main" val="33146760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C5C35-A962-9210-7384-60A59A2573FF}"/>
              </a:ext>
            </a:extLst>
          </p:cNvPr>
          <p:cNvSpPr>
            <a:spLocks noGrp="1"/>
          </p:cNvSpPr>
          <p:nvPr>
            <p:ph type="title"/>
          </p:nvPr>
        </p:nvSpPr>
        <p:spPr/>
        <p:txBody>
          <a:bodyPr/>
          <a:lstStyle/>
          <a:p>
            <a:pPr algn="ctr"/>
            <a:r>
              <a:rPr lang="en-US" dirty="0"/>
              <a:t>END!!</a:t>
            </a:r>
          </a:p>
        </p:txBody>
      </p:sp>
      <p:sp>
        <p:nvSpPr>
          <p:cNvPr id="3" name="Content Placeholder 2">
            <a:extLst>
              <a:ext uri="{FF2B5EF4-FFF2-40B4-BE49-F238E27FC236}">
                <a16:creationId xmlns:a16="http://schemas.microsoft.com/office/drawing/2014/main" id="{D60822A8-6CF2-1911-085E-E632896C5C3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032567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A9D86-CCD0-2D82-6C46-A37E654768EB}"/>
              </a:ext>
            </a:extLst>
          </p:cNvPr>
          <p:cNvSpPr>
            <a:spLocks noGrp="1"/>
          </p:cNvSpPr>
          <p:nvPr>
            <p:ph type="title"/>
          </p:nvPr>
        </p:nvSpPr>
        <p:spPr/>
        <p:txBody>
          <a:bodyPr>
            <a:normAutofit/>
          </a:bodyPr>
          <a:lstStyle/>
          <a:p>
            <a:r>
              <a:rPr lang="en-US" sz="3200" b="1" dirty="0"/>
              <a:t>Planning for Teaching and Learning</a:t>
            </a:r>
            <a:endParaRPr lang="en-RW" sz="3200" b="1" dirty="0"/>
          </a:p>
        </p:txBody>
      </p:sp>
      <p:sp>
        <p:nvSpPr>
          <p:cNvPr id="3" name="Content Placeholder 2">
            <a:extLst>
              <a:ext uri="{FF2B5EF4-FFF2-40B4-BE49-F238E27FC236}">
                <a16:creationId xmlns:a16="http://schemas.microsoft.com/office/drawing/2014/main" id="{367DF5E6-60E0-DD81-A073-B3F8E63A8CA3}"/>
              </a:ext>
            </a:extLst>
          </p:cNvPr>
          <p:cNvSpPr>
            <a:spLocks noGrp="1"/>
          </p:cNvSpPr>
          <p:nvPr>
            <p:ph idx="1"/>
          </p:nvPr>
        </p:nvSpPr>
        <p:spPr/>
        <p:txBody>
          <a:bodyPr/>
          <a:lstStyle/>
          <a:p>
            <a:r>
              <a:rPr lang="en-US" altLang="en-US" sz="2800" dirty="0">
                <a:latin typeface="Times New Roman" panose="02020603050405020304" pitchFamily="18" charset="0"/>
                <a:cs typeface="Times New Roman" panose="02020603050405020304" pitchFamily="18" charset="0"/>
              </a:rPr>
              <a:t>Educational planning is an essential activity requiring an important material</a:t>
            </a:r>
            <a:r>
              <a:rPr lang="en-GB" altLang="en-US" sz="2800" dirty="0">
                <a:latin typeface="Times New Roman" panose="02020603050405020304" pitchFamily="18" charset="0"/>
                <a:cs typeface="Times New Roman" panose="02020603050405020304" pitchFamily="18" charset="0"/>
              </a:rPr>
              <a:t>,</a:t>
            </a:r>
            <a:r>
              <a:rPr lang="en-US" altLang="en-US" sz="2800" dirty="0">
                <a:latin typeface="Times New Roman" panose="02020603050405020304" pitchFamily="18" charset="0"/>
                <a:cs typeface="Times New Roman" panose="02020603050405020304" pitchFamily="18" charset="0"/>
              </a:rPr>
              <a:t> financial</a:t>
            </a:r>
            <a:r>
              <a:rPr lang="en-GB" altLang="en-US" sz="2800" dirty="0">
                <a:latin typeface="Times New Roman" panose="02020603050405020304" pitchFamily="18" charset="0"/>
                <a:cs typeface="Times New Roman" panose="02020603050405020304" pitchFamily="18" charset="0"/>
              </a:rPr>
              <a:t> and</a:t>
            </a:r>
            <a:r>
              <a:rPr lang="en-US" altLang="en-US" sz="2800" dirty="0">
                <a:latin typeface="Times New Roman" panose="02020603050405020304" pitchFamily="18" charset="0"/>
                <a:cs typeface="Times New Roman" panose="02020603050405020304" pitchFamily="18" charset="0"/>
              </a:rPr>
              <a:t> human investment.</a:t>
            </a:r>
          </a:p>
          <a:p>
            <a:r>
              <a:rPr lang="en-US" altLang="en-US" sz="2800" dirty="0">
                <a:latin typeface="Times New Roman" panose="02020603050405020304" pitchFamily="18" charset="0"/>
                <a:cs typeface="Times New Roman" panose="02020603050405020304" pitchFamily="18" charset="0"/>
              </a:rPr>
              <a:t> In the same way, the teaching-learning process should </a:t>
            </a:r>
            <a:r>
              <a:rPr lang="en-US" altLang="en-US" sz="2800" b="1" dirty="0">
                <a:latin typeface="Times New Roman" panose="02020603050405020304" pitchFamily="18" charset="0"/>
                <a:cs typeface="Times New Roman" panose="02020603050405020304" pitchFamily="18" charset="0"/>
              </a:rPr>
              <a:t>never allow improvisation and randomness</a:t>
            </a:r>
            <a:r>
              <a:rPr lang="en-US" altLang="en-US" sz="2800" dirty="0">
                <a:latin typeface="Times New Roman" panose="02020603050405020304" pitchFamily="18" charset="0"/>
                <a:cs typeface="Times New Roman" panose="02020603050405020304" pitchFamily="18" charset="0"/>
              </a:rPr>
              <a:t>.</a:t>
            </a:r>
          </a:p>
          <a:p>
            <a:r>
              <a:rPr lang="en-US" altLang="en-US" sz="2800" dirty="0">
                <a:latin typeface="Times New Roman" panose="02020603050405020304" pitchFamily="18" charset="0"/>
                <a:cs typeface="Times New Roman" panose="02020603050405020304" pitchFamily="18" charset="0"/>
              </a:rPr>
              <a:t>Teaching and learning is </a:t>
            </a:r>
            <a:r>
              <a:rPr lang="en-US" altLang="en-US" sz="2800" b="1" dirty="0">
                <a:latin typeface="Times New Roman" panose="02020603050405020304" pitchFamily="18" charset="0"/>
                <a:cs typeface="Times New Roman" panose="02020603050405020304" pitchFamily="18" charset="0"/>
              </a:rPr>
              <a:t>never done by hazard</a:t>
            </a:r>
            <a:r>
              <a:rPr lang="en-US" altLang="en-US" sz="2800" dirty="0">
                <a:latin typeface="Times New Roman" panose="02020603050405020304" pitchFamily="18" charset="0"/>
                <a:cs typeface="Times New Roman" panose="02020603050405020304" pitchFamily="18" charset="0"/>
              </a:rPr>
              <a:t>.</a:t>
            </a:r>
          </a:p>
          <a:p>
            <a:r>
              <a:rPr lang="en-US" altLang="en-US" sz="2800" dirty="0">
                <a:latin typeface="Times New Roman" panose="02020603050405020304" pitchFamily="18" charset="0"/>
                <a:cs typeface="Times New Roman" panose="02020603050405020304" pitchFamily="18" charset="0"/>
              </a:rPr>
              <a:t>The teacher must plan the teaching and learning activities </a:t>
            </a:r>
            <a:r>
              <a:rPr lang="en-US" altLang="en-US" sz="2800" b="1" dirty="0">
                <a:latin typeface="Times New Roman" panose="02020603050405020304" pitchFamily="18" charset="0"/>
                <a:cs typeface="Times New Roman" panose="02020603050405020304" pitchFamily="18" charset="0"/>
              </a:rPr>
              <a:t>on a regular basis to ensure the success of the lesson</a:t>
            </a:r>
            <a:r>
              <a:rPr lang="en-US" altLang="en-US" sz="2800" dirty="0">
                <a:latin typeface="Times New Roman" panose="02020603050405020304" pitchFamily="18" charset="0"/>
                <a:cs typeface="Times New Roman" panose="02020603050405020304" pitchFamily="18" charset="0"/>
              </a:rPr>
              <a:t>.</a:t>
            </a:r>
          </a:p>
          <a:p>
            <a:endParaRPr lang="en-RW" dirty="0"/>
          </a:p>
        </p:txBody>
      </p:sp>
    </p:spTree>
    <p:extLst>
      <p:ext uri="{BB962C8B-B14F-4D97-AF65-F5344CB8AC3E}">
        <p14:creationId xmlns:p14="http://schemas.microsoft.com/office/powerpoint/2010/main" val="3789668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A7C5C-275A-232E-5FBD-C994BEB0248D}"/>
              </a:ext>
            </a:extLst>
          </p:cNvPr>
          <p:cNvSpPr>
            <a:spLocks noGrp="1"/>
          </p:cNvSpPr>
          <p:nvPr>
            <p:ph type="title"/>
          </p:nvPr>
        </p:nvSpPr>
        <p:spPr/>
        <p:txBody>
          <a:bodyPr>
            <a:normAutofit/>
          </a:bodyPr>
          <a:lstStyle/>
          <a:p>
            <a:r>
              <a:rPr lang="en-GB" altLang="en-US" sz="3200" b="1" dirty="0"/>
              <a:t>Levels of educational planning and objectives</a:t>
            </a:r>
            <a:endParaRPr lang="en-US" sz="3200" dirty="0"/>
          </a:p>
        </p:txBody>
      </p:sp>
      <p:sp>
        <p:nvSpPr>
          <p:cNvPr id="3" name="Content Placeholder 2">
            <a:extLst>
              <a:ext uri="{FF2B5EF4-FFF2-40B4-BE49-F238E27FC236}">
                <a16:creationId xmlns:a16="http://schemas.microsoft.com/office/drawing/2014/main" id="{0E87E29F-05C8-B0B0-CC71-AF02D4EC939E}"/>
              </a:ext>
            </a:extLst>
          </p:cNvPr>
          <p:cNvSpPr>
            <a:spLocks noGrp="1"/>
          </p:cNvSpPr>
          <p:nvPr>
            <p:ph idx="1"/>
          </p:nvPr>
        </p:nvSpPr>
        <p:spPr/>
        <p:txBody>
          <a:bodyPr>
            <a:normAutofit/>
          </a:bodyPr>
          <a:lstStyle/>
          <a:p>
            <a:pPr marL="0" indent="0">
              <a:buNone/>
            </a:pPr>
            <a:r>
              <a:rPr lang="en-GB" altLang="en-US" sz="2400" b="1" dirty="0"/>
              <a:t>a) Long-term educational planning</a:t>
            </a:r>
          </a:p>
          <a:p>
            <a:pPr eaLnBrk="1" hangingPunct="1">
              <a:buFont typeface="Wingdings" panose="05000000000000000000" pitchFamily="2" charset="2"/>
              <a:buChar char="§"/>
            </a:pPr>
            <a:r>
              <a:rPr lang="en-US" altLang="en-US" sz="2400" dirty="0"/>
              <a:t>Long-term educational planning is also called </a:t>
            </a:r>
            <a:r>
              <a:rPr lang="en-US" altLang="en-US" sz="2400" b="1" dirty="0"/>
              <a:t>macro-planning</a:t>
            </a:r>
            <a:r>
              <a:rPr lang="en-US" altLang="en-US" sz="2400" dirty="0"/>
              <a:t>. </a:t>
            </a:r>
          </a:p>
          <a:p>
            <a:pPr eaLnBrk="1" hangingPunct="1">
              <a:buFont typeface="Wingdings" panose="05000000000000000000" pitchFamily="2" charset="2"/>
              <a:buChar char="§"/>
            </a:pPr>
            <a:r>
              <a:rPr lang="en-US" altLang="en-US" sz="2400" dirty="0"/>
              <a:t>It helps to set </a:t>
            </a:r>
            <a:r>
              <a:rPr lang="en-US" altLang="en-US" sz="2400" b="1" dirty="0"/>
              <a:t>long-term educational objectives</a:t>
            </a:r>
            <a:r>
              <a:rPr lang="en-US" altLang="en-US" sz="2400" dirty="0"/>
              <a:t>. </a:t>
            </a:r>
          </a:p>
          <a:p>
            <a:pPr eaLnBrk="1" hangingPunct="1">
              <a:buFont typeface="Wingdings" panose="05000000000000000000" pitchFamily="2" charset="2"/>
              <a:buChar char="§"/>
            </a:pPr>
            <a:r>
              <a:rPr lang="en-US" altLang="en-US" sz="2400" dirty="0"/>
              <a:t>They correspond to </a:t>
            </a:r>
            <a:r>
              <a:rPr lang="en-US" altLang="en-US" sz="2400" b="1" dirty="0"/>
              <a:t>the overall mission and the general objectives of education </a:t>
            </a:r>
            <a:r>
              <a:rPr lang="en-US" altLang="en-US" sz="2400" dirty="0"/>
              <a:t>in a given country. </a:t>
            </a:r>
          </a:p>
          <a:p>
            <a:pPr eaLnBrk="1" hangingPunct="1">
              <a:buFont typeface="Wingdings" panose="05000000000000000000" pitchFamily="2" charset="2"/>
              <a:buChar char="§"/>
            </a:pPr>
            <a:r>
              <a:rPr lang="en-US" altLang="en-US" sz="2400" dirty="0"/>
              <a:t>To this end, in Rwanda, education aims to fight ignorance and illiteracy and to provide skilled human resources necessary to the socio-economic, cultural and economic development of the country.</a:t>
            </a:r>
          </a:p>
          <a:p>
            <a:pPr>
              <a:buFont typeface="Wingdings" panose="05000000000000000000" pitchFamily="2" charset="2"/>
              <a:buChar char="§"/>
            </a:pPr>
            <a:r>
              <a:rPr lang="en-US" altLang="en-US" sz="2400" dirty="0">
                <a:latin typeface="Times New Roman" panose="02020603050405020304" pitchFamily="18" charset="0"/>
                <a:cs typeface="Times New Roman" panose="02020603050405020304" pitchFamily="18" charset="0"/>
              </a:rPr>
              <a:t>This mission and these general objectives of education are normally </a:t>
            </a:r>
            <a:r>
              <a:rPr lang="en-US" altLang="en-US" sz="2400" b="1" dirty="0">
                <a:latin typeface="Times New Roman" panose="02020603050405020304" pitchFamily="18" charset="0"/>
                <a:cs typeface="Times New Roman" panose="02020603050405020304" pitchFamily="18" charset="0"/>
              </a:rPr>
              <a:t>found in legal texts, the speeches and other declarations </a:t>
            </a:r>
            <a:r>
              <a:rPr lang="en-US" altLang="en-US" sz="2400" dirty="0">
                <a:latin typeface="Times New Roman" panose="02020603050405020304" pitchFamily="18" charset="0"/>
                <a:cs typeface="Times New Roman" panose="02020603050405020304" pitchFamily="18" charset="0"/>
              </a:rPr>
              <a:t>of social, economic, political, cultural and religious authorities.</a:t>
            </a:r>
          </a:p>
          <a:p>
            <a:pPr eaLnBrk="1" hangingPunct="1">
              <a:buFont typeface="Wingdings" panose="05000000000000000000" pitchFamily="2" charset="2"/>
              <a:buChar char="§"/>
            </a:pPr>
            <a:endParaRPr lang="en-US" altLang="en-US" sz="2400" dirty="0"/>
          </a:p>
          <a:p>
            <a:endParaRPr lang="en-US" dirty="0"/>
          </a:p>
        </p:txBody>
      </p:sp>
    </p:spTree>
    <p:extLst>
      <p:ext uri="{BB962C8B-B14F-4D97-AF65-F5344CB8AC3E}">
        <p14:creationId xmlns:p14="http://schemas.microsoft.com/office/powerpoint/2010/main" val="1511249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Title 1">
            <a:extLst>
              <a:ext uri="{FF2B5EF4-FFF2-40B4-BE49-F238E27FC236}">
                <a16:creationId xmlns:a16="http://schemas.microsoft.com/office/drawing/2014/main" id="{99E491A6-FC42-6B12-8E62-4EF1388F673D}"/>
              </a:ext>
            </a:extLst>
          </p:cNvPr>
          <p:cNvSpPr>
            <a:spLocks noGrp="1"/>
          </p:cNvSpPr>
          <p:nvPr>
            <p:ph type="title"/>
          </p:nvPr>
        </p:nvSpPr>
        <p:spPr/>
        <p:txBody>
          <a:bodyPr>
            <a:normAutofit/>
          </a:bodyPr>
          <a:lstStyle/>
          <a:p>
            <a:r>
              <a:rPr lang="en-GB" altLang="en-US" sz="3200" b="1" dirty="0"/>
              <a:t>a) Long-term educational planning</a:t>
            </a:r>
            <a:br>
              <a:rPr lang="en-GB" altLang="en-US" sz="3200" b="1" dirty="0"/>
            </a:br>
            <a:endParaRPr lang="en-US" altLang="en-US" sz="3200" b="1" dirty="0"/>
          </a:p>
        </p:txBody>
      </p:sp>
      <p:sp>
        <p:nvSpPr>
          <p:cNvPr id="270339" name="Content Placeholder 2">
            <a:extLst>
              <a:ext uri="{FF2B5EF4-FFF2-40B4-BE49-F238E27FC236}">
                <a16:creationId xmlns:a16="http://schemas.microsoft.com/office/drawing/2014/main" id="{474888E2-259B-D767-D785-C0C0C7C89811}"/>
              </a:ext>
            </a:extLst>
          </p:cNvPr>
          <p:cNvSpPr>
            <a:spLocks noGrp="1"/>
          </p:cNvSpPr>
          <p:nvPr>
            <p:ph idx="1"/>
          </p:nvPr>
        </p:nvSpPr>
        <p:spPr>
          <a:xfrm>
            <a:off x="609601" y="1809134"/>
            <a:ext cx="10618838" cy="4774227"/>
          </a:xfrm>
        </p:spPr>
        <p:txBody>
          <a:bodyPr/>
          <a:lstStyle/>
          <a:p>
            <a:r>
              <a:rPr lang="en-US" altLang="en-US" sz="2400" dirty="0"/>
              <a:t>The following specific goals of education in Rwanda rise directly from this overall mission: </a:t>
            </a:r>
          </a:p>
          <a:p>
            <a:pPr>
              <a:buFont typeface="Wingdings" panose="05000000000000000000" pitchFamily="2" charset="2"/>
              <a:buChar char="ü"/>
            </a:pPr>
            <a:r>
              <a:rPr lang="en-US" altLang="en-US" sz="2400" dirty="0"/>
              <a:t>To educate a citizen free from all sorts of ethnic, regional, religious and gender discrimination,</a:t>
            </a:r>
          </a:p>
          <a:p>
            <a:pPr eaLnBrk="1" hangingPunct="1">
              <a:buFont typeface="Wingdings" panose="05000000000000000000" pitchFamily="2" charset="2"/>
              <a:buChar char="ü"/>
            </a:pPr>
            <a:r>
              <a:rPr lang="en-US" altLang="en-US" sz="2400" dirty="0"/>
              <a:t>To promote the culture of peace and insist on the Rwandan and universal values of justice, tolerance, respect of human rights, equality of gender, solidarity and democracy</a:t>
            </a:r>
          </a:p>
          <a:p>
            <a:pPr eaLnBrk="1" hangingPunct="1">
              <a:buFont typeface="Wingdings" panose="05000000000000000000" pitchFamily="2" charset="2"/>
              <a:buChar char="ü"/>
            </a:pPr>
            <a:r>
              <a:rPr lang="en-US" altLang="en-US" sz="2400" dirty="0"/>
              <a:t>To promote science and technology with special emphasis on Information and Communication Technology (ICT)</a:t>
            </a:r>
            <a:endParaRPr lang="en-ZA" altLang="en-US" sz="2400" dirty="0"/>
          </a:p>
          <a:p>
            <a:pPr eaLnBrk="1" hangingPunct="1">
              <a:buFont typeface="Wingdings" panose="05000000000000000000" pitchFamily="2" charset="2"/>
              <a:buChar char="ü"/>
            </a:pPr>
            <a:r>
              <a:rPr lang="en-US" altLang="en-US" sz="2400" dirty="0"/>
              <a:t>To develop freedom of thought, patriotism and good appreciation of a well done work; etc.</a:t>
            </a:r>
          </a:p>
          <a:p>
            <a:endParaRPr lang="en-US" altLang="en-US" sz="2400" dirty="0"/>
          </a:p>
          <a:p>
            <a:endParaRPr lang="en-US" alt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Title 1">
            <a:extLst>
              <a:ext uri="{FF2B5EF4-FFF2-40B4-BE49-F238E27FC236}">
                <a16:creationId xmlns:a16="http://schemas.microsoft.com/office/drawing/2014/main" id="{C96D49EB-C0AF-3EC4-EC14-5DEE83EA791D}"/>
              </a:ext>
            </a:extLst>
          </p:cNvPr>
          <p:cNvSpPr>
            <a:spLocks noGrp="1"/>
          </p:cNvSpPr>
          <p:nvPr>
            <p:ph type="title"/>
          </p:nvPr>
        </p:nvSpPr>
        <p:spPr>
          <a:xfrm>
            <a:off x="838200" y="365125"/>
            <a:ext cx="10515600" cy="1001559"/>
          </a:xfrm>
        </p:spPr>
        <p:txBody>
          <a:bodyPr>
            <a:normAutofit/>
          </a:bodyPr>
          <a:lstStyle/>
          <a:p>
            <a:pPr algn="l"/>
            <a:r>
              <a:rPr lang="en-GB" altLang="en-US" sz="3200" b="1" dirty="0"/>
              <a:t>Levels of educational planning and objectives</a:t>
            </a:r>
            <a:endParaRPr lang="en-ZA" altLang="en-US" sz="3200" b="1" dirty="0"/>
          </a:p>
        </p:txBody>
      </p:sp>
      <p:sp>
        <p:nvSpPr>
          <p:cNvPr id="258051" name="Content Placeholder 2">
            <a:extLst>
              <a:ext uri="{FF2B5EF4-FFF2-40B4-BE49-F238E27FC236}">
                <a16:creationId xmlns:a16="http://schemas.microsoft.com/office/drawing/2014/main" id="{04EACDE2-BBBF-A4DE-DF9A-B82C8801110E}"/>
              </a:ext>
            </a:extLst>
          </p:cNvPr>
          <p:cNvSpPr>
            <a:spLocks noGrp="1"/>
          </p:cNvSpPr>
          <p:nvPr>
            <p:ph idx="1"/>
          </p:nvPr>
        </p:nvSpPr>
        <p:spPr>
          <a:xfrm>
            <a:off x="501445" y="1600200"/>
            <a:ext cx="10156723" cy="4648200"/>
          </a:xfrm>
        </p:spPr>
        <p:txBody>
          <a:bodyPr>
            <a:normAutofit/>
          </a:bodyPr>
          <a:lstStyle/>
          <a:p>
            <a:pPr marL="0" indent="0">
              <a:buNone/>
            </a:pPr>
            <a:r>
              <a:rPr lang="en-GB" altLang="en-US" sz="2400" b="1" dirty="0">
                <a:latin typeface="Times New Roman" panose="02020603050405020304" pitchFamily="18" charset="0"/>
                <a:cs typeface="Times New Roman" panose="02020603050405020304" pitchFamily="18" charset="0"/>
              </a:rPr>
              <a:t>b. Mid-term educational planning</a:t>
            </a:r>
          </a:p>
          <a:p>
            <a:r>
              <a:rPr lang="en-US" altLang="en-US" sz="2400" dirty="0">
                <a:latin typeface="Times New Roman" panose="02020603050405020304" pitchFamily="18" charset="0"/>
                <a:cs typeface="Times New Roman" panose="02020603050405020304" pitchFamily="18" charset="0"/>
              </a:rPr>
              <a:t>Mid-term educational planning is also called </a:t>
            </a:r>
            <a:r>
              <a:rPr lang="en-US" altLang="en-US" sz="2400" b="1" dirty="0">
                <a:latin typeface="Times New Roman" panose="02020603050405020304" pitchFamily="18" charset="0"/>
                <a:cs typeface="Times New Roman" panose="02020603050405020304" pitchFamily="18" charset="0"/>
              </a:rPr>
              <a:t>meso-planning.  </a:t>
            </a:r>
          </a:p>
          <a:p>
            <a:r>
              <a:rPr lang="en-US" altLang="en-US" sz="2400" dirty="0">
                <a:latin typeface="Times New Roman" panose="02020603050405020304" pitchFamily="18" charset="0"/>
                <a:cs typeface="Times New Roman" panose="02020603050405020304" pitchFamily="18" charset="0"/>
              </a:rPr>
              <a:t>It helps to set </a:t>
            </a:r>
            <a:r>
              <a:rPr lang="en-US" altLang="en-US" sz="2400" b="1" dirty="0">
                <a:latin typeface="Times New Roman" panose="02020603050405020304" pitchFamily="18" charset="0"/>
                <a:cs typeface="Times New Roman" panose="02020603050405020304" pitchFamily="18" charset="0"/>
              </a:rPr>
              <a:t>mid-term educational objectives</a:t>
            </a:r>
            <a:r>
              <a:rPr lang="en-US" altLang="en-US" sz="2400" dirty="0">
                <a:latin typeface="Times New Roman" panose="02020603050405020304" pitchFamily="18" charset="0"/>
                <a:cs typeface="Times New Roman" panose="02020603050405020304" pitchFamily="18" charset="0"/>
              </a:rPr>
              <a:t>. </a:t>
            </a:r>
          </a:p>
          <a:p>
            <a:r>
              <a:rPr lang="en-US" altLang="en-US" sz="2400" dirty="0">
                <a:latin typeface="Times New Roman" panose="02020603050405020304" pitchFamily="18" charset="0"/>
                <a:cs typeface="Times New Roman" panose="02020603050405020304" pitchFamily="18" charset="0"/>
              </a:rPr>
              <a:t>While the long -term educational objectives are applicable to the whole country, the mid-term educational objectives relate to </a:t>
            </a:r>
            <a:r>
              <a:rPr lang="en-US" altLang="en-US" sz="2400" b="1" dirty="0">
                <a:latin typeface="Times New Roman" panose="02020603050405020304" pitchFamily="18" charset="0"/>
                <a:cs typeface="Times New Roman" panose="02020603050405020304" pitchFamily="18" charset="0"/>
              </a:rPr>
              <a:t>schools, colleges and universities </a:t>
            </a:r>
            <a:r>
              <a:rPr lang="en-US" altLang="en-US" sz="2400" dirty="0">
                <a:latin typeface="Times New Roman" panose="02020603050405020304" pitchFamily="18" charset="0"/>
                <a:cs typeface="Times New Roman" panose="02020603050405020304" pitchFamily="18" charset="0"/>
              </a:rPr>
              <a:t>only, which have specific mission to train people.  </a:t>
            </a:r>
          </a:p>
          <a:p>
            <a:r>
              <a:rPr lang="en-US" altLang="en-US" sz="2400" dirty="0">
                <a:latin typeface="Times New Roman" panose="02020603050405020304" pitchFamily="18" charset="0"/>
                <a:cs typeface="Times New Roman" panose="02020603050405020304" pitchFamily="18" charset="0"/>
              </a:rPr>
              <a:t>For instance, the mission of URCE is to</a:t>
            </a:r>
            <a:r>
              <a:rPr lang="en-US" sz="2400" dirty="0">
                <a:solidFill>
                  <a:srgbClr val="395070"/>
                </a:solidFill>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develop curricula and offer high level educational </a:t>
            </a:r>
            <a:r>
              <a:rPr lang="en-US" sz="2400" b="1" dirty="0" err="1">
                <a:latin typeface="Times New Roman" panose="02020603050405020304" pitchFamily="18" charset="0"/>
                <a:cs typeface="Times New Roman" panose="02020603050405020304" pitchFamily="18" charset="0"/>
              </a:rPr>
              <a:t>programmes</a:t>
            </a:r>
            <a:r>
              <a:rPr lang="en-US" sz="2400" b="1" dirty="0">
                <a:latin typeface="Times New Roman" panose="02020603050405020304" pitchFamily="18" charset="0"/>
                <a:cs typeface="Times New Roman" panose="02020603050405020304" pitchFamily="18" charset="0"/>
              </a:rPr>
              <a:t> and trainings that prepare teachers for all school levels as well as other cadres of educational professionals</a:t>
            </a:r>
            <a:r>
              <a:rPr lang="en-US" sz="2400" dirty="0">
                <a:solidFill>
                  <a:srgbClr val="395070"/>
                </a:solidFill>
                <a:latin typeface="Times New Roman" panose="02020603050405020304" pitchFamily="18" charset="0"/>
                <a:cs typeface="Times New Roman" panose="02020603050405020304" pitchFamily="18" charset="0"/>
              </a:rPr>
              <a:t>.</a:t>
            </a:r>
            <a:endParaRPr lang="en-ZA" altLang="en-US" sz="2400" dirty="0">
              <a:latin typeface="Times New Roman" panose="02020603050405020304" pitchFamily="18" charset="0"/>
              <a:cs typeface="Times New Roman" panose="02020603050405020304" pitchFamily="18" charset="0"/>
            </a:endParaRPr>
          </a:p>
          <a:p>
            <a:endParaRPr lang="en-ZA"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Title 1">
            <a:extLst>
              <a:ext uri="{FF2B5EF4-FFF2-40B4-BE49-F238E27FC236}">
                <a16:creationId xmlns:a16="http://schemas.microsoft.com/office/drawing/2014/main" id="{6860B7A1-A97A-0415-C43C-9601295D46C0}"/>
              </a:ext>
            </a:extLst>
          </p:cNvPr>
          <p:cNvSpPr>
            <a:spLocks noGrp="1"/>
          </p:cNvSpPr>
          <p:nvPr>
            <p:ph type="title"/>
          </p:nvPr>
        </p:nvSpPr>
        <p:spPr/>
        <p:txBody>
          <a:bodyPr>
            <a:normAutofit/>
          </a:bodyPr>
          <a:lstStyle/>
          <a:p>
            <a:pPr algn="l"/>
            <a:r>
              <a:rPr lang="en-GB" altLang="en-US" sz="3200" b="1" dirty="0"/>
              <a:t>Levels of educational planning and objectives</a:t>
            </a:r>
            <a:endParaRPr lang="en-ZA" altLang="en-US" sz="3200" b="1" dirty="0"/>
          </a:p>
        </p:txBody>
      </p:sp>
      <p:sp>
        <p:nvSpPr>
          <p:cNvPr id="264195" name="Content Placeholder 2">
            <a:extLst>
              <a:ext uri="{FF2B5EF4-FFF2-40B4-BE49-F238E27FC236}">
                <a16:creationId xmlns:a16="http://schemas.microsoft.com/office/drawing/2014/main" id="{3B9F5030-BEE9-DF77-52E5-9E5DCB4FD73F}"/>
              </a:ext>
            </a:extLst>
          </p:cNvPr>
          <p:cNvSpPr>
            <a:spLocks noGrp="1"/>
          </p:cNvSpPr>
          <p:nvPr>
            <p:ph idx="1"/>
          </p:nvPr>
        </p:nvSpPr>
        <p:spPr/>
        <p:txBody>
          <a:bodyPr/>
          <a:lstStyle/>
          <a:p>
            <a:pPr marL="0" indent="0">
              <a:buNone/>
            </a:pPr>
            <a:r>
              <a:rPr lang="en-GB" altLang="en-US" sz="2400" b="1" dirty="0"/>
              <a:t>C. Short-term educational planning </a:t>
            </a:r>
          </a:p>
          <a:p>
            <a:r>
              <a:rPr lang="en-GB" altLang="en-US" sz="2400" dirty="0"/>
              <a:t>Short-term educational planning is also called </a:t>
            </a:r>
            <a:r>
              <a:rPr lang="en-GB" altLang="en-US" sz="2400" b="1" dirty="0"/>
              <a:t>micro-planning. </a:t>
            </a:r>
          </a:p>
          <a:p>
            <a:r>
              <a:rPr lang="en-GB" altLang="en-US" sz="2400" dirty="0"/>
              <a:t>It sets up </a:t>
            </a:r>
            <a:r>
              <a:rPr lang="en-GB" altLang="en-US" sz="2400" b="1" dirty="0"/>
              <a:t>short- term educational objectives </a:t>
            </a:r>
            <a:r>
              <a:rPr lang="en-GB" altLang="en-US" sz="2400" dirty="0"/>
              <a:t>also called </a:t>
            </a:r>
            <a:r>
              <a:rPr lang="en-GB" altLang="en-US" sz="2400" b="1" dirty="0"/>
              <a:t>teaching and learning objectives, or didactic objectives </a:t>
            </a:r>
            <a:r>
              <a:rPr lang="en-GB" altLang="en-US" sz="2400" dirty="0"/>
              <a:t>depending on the context.</a:t>
            </a:r>
          </a:p>
          <a:p>
            <a:r>
              <a:rPr lang="en-ZA" altLang="en-US" sz="2400" dirty="0"/>
              <a:t> </a:t>
            </a:r>
            <a:r>
              <a:rPr lang="en-US" altLang="en-US" sz="2400" dirty="0"/>
              <a:t>The </a:t>
            </a:r>
            <a:r>
              <a:rPr lang="en-US" altLang="en-US" sz="2400" b="1" dirty="0"/>
              <a:t>scheme of work</a:t>
            </a:r>
            <a:r>
              <a:rPr lang="en-US" altLang="en-US" sz="2400" dirty="0"/>
              <a:t> and </a:t>
            </a:r>
            <a:r>
              <a:rPr lang="en-US" altLang="en-US" sz="2400" b="1" dirty="0"/>
              <a:t>lesson planning </a:t>
            </a:r>
            <a:r>
              <a:rPr lang="en-US" altLang="en-US" sz="2400" dirty="0"/>
              <a:t>are part of the </a:t>
            </a:r>
            <a:r>
              <a:rPr lang="en-US" altLang="en-US" sz="2400" b="1" dirty="0"/>
              <a:t>short-term</a:t>
            </a:r>
            <a:r>
              <a:rPr lang="en-US" altLang="en-US" sz="2400" dirty="0"/>
              <a:t> educational planning.</a:t>
            </a:r>
          </a:p>
          <a:p>
            <a:r>
              <a:rPr lang="en-US" altLang="en-US" sz="2400" dirty="0"/>
              <a:t>They are part of the key pedagogical documents</a:t>
            </a:r>
            <a:endParaRPr lang="en-GB" altLang="en-US" sz="2400" dirty="0"/>
          </a:p>
          <a:p>
            <a:pPr marL="0" indent="0">
              <a:buNone/>
            </a:pPr>
            <a:endParaRPr lang="en-ZA" alt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B6DBB-792B-28CE-50C9-96EA0BEF4359}"/>
              </a:ext>
            </a:extLst>
          </p:cNvPr>
          <p:cNvSpPr>
            <a:spLocks noGrp="1"/>
          </p:cNvSpPr>
          <p:nvPr>
            <p:ph type="title"/>
          </p:nvPr>
        </p:nvSpPr>
        <p:spPr/>
        <p:txBody>
          <a:bodyPr>
            <a:normAutofit/>
          </a:bodyPr>
          <a:lstStyle/>
          <a:p>
            <a:r>
              <a:rPr lang="en-US" sz="3200" b="1" dirty="0"/>
              <a:t>Planning key pedagogical documents</a:t>
            </a:r>
            <a:endParaRPr lang="en-RW" sz="3200" b="1" dirty="0"/>
          </a:p>
        </p:txBody>
      </p:sp>
      <p:sp>
        <p:nvSpPr>
          <p:cNvPr id="3" name="Content Placeholder 2">
            <a:extLst>
              <a:ext uri="{FF2B5EF4-FFF2-40B4-BE49-F238E27FC236}">
                <a16:creationId xmlns:a16="http://schemas.microsoft.com/office/drawing/2014/main" id="{0DFB16C3-44C9-DD8E-D51F-ED0F4D5A9540}"/>
              </a:ext>
            </a:extLst>
          </p:cNvPr>
          <p:cNvSpPr>
            <a:spLocks noGrp="1"/>
          </p:cNvSpPr>
          <p:nvPr>
            <p:ph idx="1"/>
          </p:nvPr>
        </p:nvSpPr>
        <p:spPr>
          <a:xfrm>
            <a:off x="838200" y="1563329"/>
            <a:ext cx="10515600" cy="5043948"/>
          </a:xfrm>
        </p:spPr>
        <p:txBody>
          <a:bodyPr>
            <a:normAutofit/>
          </a:bodyPr>
          <a:lstStyle/>
          <a:p>
            <a:r>
              <a:rPr lang="en-US" sz="2600" b="1" dirty="0">
                <a:solidFill>
                  <a:srgbClr val="000000"/>
                </a:solidFill>
              </a:rPr>
              <a:t>Subject curriculum (syllabi) </a:t>
            </a:r>
            <a:r>
              <a:rPr lang="en-US" sz="2600" dirty="0">
                <a:solidFill>
                  <a:srgbClr val="000000"/>
                </a:solidFill>
              </a:rPr>
              <a:t>for every subject one teaches</a:t>
            </a:r>
          </a:p>
          <a:p>
            <a:r>
              <a:rPr lang="en-US" sz="2600" b="1" dirty="0">
                <a:solidFill>
                  <a:srgbClr val="000000"/>
                </a:solidFill>
              </a:rPr>
              <a:t>Schemes of work </a:t>
            </a:r>
            <a:r>
              <a:rPr lang="en-US" sz="2600" dirty="0">
                <a:solidFill>
                  <a:srgbClr val="000000"/>
                </a:solidFill>
              </a:rPr>
              <a:t>for every subject</a:t>
            </a:r>
          </a:p>
          <a:p>
            <a:r>
              <a:rPr lang="en-US" sz="2600" b="1" dirty="0">
                <a:solidFill>
                  <a:srgbClr val="000000"/>
                </a:solidFill>
              </a:rPr>
              <a:t>Lesson plans </a:t>
            </a:r>
            <a:r>
              <a:rPr lang="en-US" sz="2600" dirty="0">
                <a:solidFill>
                  <a:srgbClr val="000000"/>
                </a:solidFill>
              </a:rPr>
              <a:t>for every lesson </a:t>
            </a:r>
          </a:p>
          <a:p>
            <a:r>
              <a:rPr lang="en-US" sz="2600" b="1" dirty="0"/>
              <a:t>Class diary </a:t>
            </a:r>
            <a:r>
              <a:rPr lang="en-US" sz="2600" dirty="0"/>
              <a:t>for every lesson </a:t>
            </a:r>
            <a:r>
              <a:rPr lang="en-US" sz="2600" dirty="0">
                <a:solidFill>
                  <a:srgbClr val="000000"/>
                </a:solidFill>
              </a:rPr>
              <a:t>to indicate your daily teaching activities</a:t>
            </a:r>
          </a:p>
          <a:p>
            <a:r>
              <a:rPr lang="en-US" sz="2600" b="1" dirty="0"/>
              <a:t>Exercise books </a:t>
            </a:r>
            <a:r>
              <a:rPr lang="en-US" sz="2600" dirty="0"/>
              <a:t>for homework, tests and exams for each subject taught. </a:t>
            </a:r>
          </a:p>
          <a:p>
            <a:r>
              <a:rPr lang="en-US" sz="2600" b="1" dirty="0"/>
              <a:t>Lesson notebooks </a:t>
            </a:r>
            <a:r>
              <a:rPr lang="en-US" sz="2600" dirty="0"/>
              <a:t>for each subject taught; </a:t>
            </a:r>
          </a:p>
          <a:p>
            <a:r>
              <a:rPr lang="en-US" sz="2600" b="1" dirty="0"/>
              <a:t>Marksheet </a:t>
            </a:r>
            <a:r>
              <a:rPr lang="en-US" sz="2600" dirty="0"/>
              <a:t>for recording the marks for student’s scores (tests/quizzes, and exams); </a:t>
            </a:r>
          </a:p>
          <a:p>
            <a:r>
              <a:rPr lang="en-US" sz="2600" b="1" dirty="0"/>
              <a:t>Class register</a:t>
            </a:r>
            <a:r>
              <a:rPr lang="en-US" sz="2600" dirty="0"/>
              <a:t>  to monitor student lesson attendance </a:t>
            </a:r>
          </a:p>
          <a:p>
            <a:r>
              <a:rPr lang="en-US" sz="2600" b="1" dirty="0"/>
              <a:t>Timetable</a:t>
            </a:r>
            <a:r>
              <a:rPr lang="en-US" sz="2600" dirty="0"/>
              <a:t> </a:t>
            </a:r>
            <a:r>
              <a:rPr lang="en-US" sz="2600" dirty="0">
                <a:solidFill>
                  <a:srgbClr val="000000"/>
                </a:solidFill>
              </a:rPr>
              <a:t>to indicate teacher’s respecting teaching time/ class </a:t>
            </a:r>
          </a:p>
          <a:p>
            <a:endParaRPr lang="en-US" dirty="0"/>
          </a:p>
          <a:p>
            <a:endParaRPr lang="en-RW" dirty="0"/>
          </a:p>
        </p:txBody>
      </p:sp>
    </p:spTree>
    <p:extLst>
      <p:ext uri="{BB962C8B-B14F-4D97-AF65-F5344CB8AC3E}">
        <p14:creationId xmlns:p14="http://schemas.microsoft.com/office/powerpoint/2010/main" val="20714605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1017</TotalTime>
  <Words>2637</Words>
  <Application>Microsoft Macintosh PowerPoint</Application>
  <PresentationFormat>Widescreen</PresentationFormat>
  <Paragraphs>170</Paragraphs>
  <Slides>37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Aptos</vt:lpstr>
      <vt:lpstr>Aptos Display</vt:lpstr>
      <vt:lpstr>Arial</vt:lpstr>
      <vt:lpstr>Courier New</vt:lpstr>
      <vt:lpstr>Times New Roman</vt:lpstr>
      <vt:lpstr>Wingdings</vt:lpstr>
      <vt:lpstr>Office Theme</vt:lpstr>
      <vt:lpstr>Unit 6: Planning for Teaching and Learning</vt:lpstr>
      <vt:lpstr>Unit Learning Outcomes</vt:lpstr>
      <vt:lpstr>Unit outline</vt:lpstr>
      <vt:lpstr>Planning for Teaching and Learning</vt:lpstr>
      <vt:lpstr>Levels of educational planning and objectives</vt:lpstr>
      <vt:lpstr>a) Long-term educational planning </vt:lpstr>
      <vt:lpstr>Levels of educational planning and objectives</vt:lpstr>
      <vt:lpstr>Levels of educational planning and objectives</vt:lpstr>
      <vt:lpstr>Planning key pedagogical documents</vt:lpstr>
      <vt:lpstr>Planning key pedagogical documents</vt:lpstr>
      <vt:lpstr>Planning  the scheme of work</vt:lpstr>
      <vt:lpstr>The Template/ format of a scheme of work</vt:lpstr>
      <vt:lpstr>PowerPoint Presentation</vt:lpstr>
      <vt:lpstr>PowerPoint Presentation</vt:lpstr>
      <vt:lpstr>Planning  the scheme of work</vt:lpstr>
      <vt:lpstr>Planning  the scheme of work</vt:lpstr>
      <vt:lpstr>Planning  the scheme of work</vt:lpstr>
      <vt:lpstr>Lesson planning /preparation </vt:lpstr>
      <vt:lpstr> Advantages of a well- planned lesson: </vt:lpstr>
      <vt:lpstr> Disadvantages of an ill-prepared lesson </vt:lpstr>
      <vt:lpstr> Steps involved in developing a lesson plan </vt:lpstr>
      <vt:lpstr>REB lesson plan format/template</vt:lpstr>
      <vt:lpstr>PowerPoint Presentation</vt:lpstr>
      <vt:lpstr>PowerPoint Presentation</vt:lpstr>
      <vt:lpstr>PowerPoint Presentation</vt:lpstr>
      <vt:lpstr>Delivering a lesson</vt:lpstr>
      <vt:lpstr>Step 1: Introduction of the lesson or revision of the previous lesson </vt:lpstr>
      <vt:lpstr> Step 2: Development of the lesson/The body of the lesson </vt:lpstr>
      <vt:lpstr>Step 2: Development of the lesson/The body of the lesson</vt:lpstr>
      <vt:lpstr>Step 3: Conclusion: Summary and assessment</vt:lpstr>
      <vt:lpstr>Step 3: Conclusion: Summary and assessment</vt:lpstr>
      <vt:lpstr>Planning a class diary</vt:lpstr>
      <vt:lpstr>PowerPoint Presentation</vt:lpstr>
      <vt:lpstr>PowerPoint Presentation</vt:lpstr>
      <vt:lpstr>Assignment</vt:lpstr>
      <vt:lpstr>Check your progress!!</vt:lpstr>
      <vt:lpstr>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Delphine MUKINGAMBEHO</dc:creator>
  <cp:lastModifiedBy>Leon NTABOMVURA</cp:lastModifiedBy>
  <cp:revision>39</cp:revision>
  <dcterms:created xsi:type="dcterms:W3CDTF">2025-01-16T11:35:29Z</dcterms:created>
  <dcterms:modified xsi:type="dcterms:W3CDTF">2025-02-05T07:09:13Z</dcterms:modified>
</cp:coreProperties>
</file>