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309" r:id="rId6"/>
    <p:sldId id="263" r:id="rId7"/>
    <p:sldId id="310" r:id="rId8"/>
    <p:sldId id="264" r:id="rId9"/>
    <p:sldId id="284" r:id="rId10"/>
    <p:sldId id="311" r:id="rId11"/>
    <p:sldId id="313" r:id="rId12"/>
    <p:sldId id="31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C021E-4DFD-429F-B691-20F27ADD2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F87A10-62BC-43FF-9A01-A7152E01D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5AA69-6574-4F23-B4CD-8480F9BF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CA8DE-6050-44D6-A970-CD21DCAB1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7787F-C8B8-499A-9D07-B77AED076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5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19070-F507-43C3-A7DE-FAF7C9E0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EB186-1945-4635-A3DD-F72150BFE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B4302-F9DA-4B10-B8ED-320C9C71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4EF49-05A3-4283-9471-500183D2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85CDD-61A2-4977-8144-EF85E150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6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959EE-BB53-41E5-8A54-DA1507F37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B67AB-639E-45C1-8151-47FD54473A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B17DC-6678-4304-A2EC-31787B2A3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AA175-3630-4746-B433-EFADC625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C3673-524A-4354-A5F3-CC34FED9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54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BC08A4-BDDA-421F-832F-10625C5B3A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8697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28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5BE7-950A-45C5-8ED5-8017CC0BD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68CE-3B08-4877-B30B-4CCEAC94E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80DBF-57B0-4406-9514-84D356E5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39E95-AF21-44C8-B55E-25951F69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8FA9E-86DD-4768-AE8D-65B27E89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5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3FA91-40CF-434C-A37E-BAB48DA07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52FA0-2D1E-496F-B978-5BF8346DC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35A04-9B0F-4D7B-BD48-D7782739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50E53-A551-4B0A-B092-3FA2316B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E4FE-3E12-42E7-B46C-DD0621F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0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331A4-C067-4A13-A3AB-32A094C27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B3B53-B60C-4A94-9422-11C5E31E6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57A08-EEFC-4259-A9CF-8F72C001F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8C818-4F4A-4210-985C-EA588E57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74AB3-779B-4BBC-93AE-AD1EC9CF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1C9D-2041-4A9A-8E7B-035D8A54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7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C326-BED2-44F4-ACD6-708E1D93D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7AF1B-C63F-4331-85DA-DCF71C4A6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17F85-3B04-4884-8C8C-181DA5A71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C0FA09-A3E4-4E70-A858-6BD47F27A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06283B-F66E-47C3-840F-777160E16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385FF-B693-445A-BBB8-1E42DA239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0D207-811F-4435-82BE-ADFDB6CD9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E465DC-79EA-4DC2-AC24-03F40D88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4E-1039-46F7-AADB-A3163F99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0DCA3-AD09-4C1C-834D-B1505F4B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F981D-8DC4-47B2-8884-5F8176CB8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40B5A5-3189-4759-8A6B-D8663C0F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9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773F3D-700D-44C8-9095-CF69458E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AC78E3-16B5-4272-9CC1-396D75D5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1175C-8557-4B00-99DD-B5787E32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8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522AE-4E15-4D0A-A1BA-F97BE8E9D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8FA77-F0EA-40C7-8882-A3FB470B3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A2F6A5-A630-4C92-99CC-06856CC11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6DE3D-909E-4B62-A284-1442BDD5E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75F43-BCF2-430D-BFF0-B44EF0B3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67FDD-4A0E-41CA-9694-8C7F702E2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7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A6E90-1D14-4C4A-8C8A-B465C83D9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1CBD5E-FDD5-4A23-A109-7BEC633A6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54EB1-ED45-4619-B297-E8C555212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26307-74B2-41D1-B778-2F2436E60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17B71-3A6C-44A5-9E47-071F52ED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AD19B-3533-4605-8D50-74B99B3A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4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897D62-350D-48F9-A7CF-75E6CDD3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76130-D84A-4D64-A0A8-90AE9ECAC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0B4BB-61F5-49B3-81E9-84333C611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BF21D-6069-43C3-96A4-6A38D5C5F38A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47822-90B0-4A0F-9EA2-30C4BFCF3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F899D-886F-4D8D-8C52-78D50B688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15D0C-A6E1-4E6C-B179-CB4FBC9B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1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C6120837-1A22-4E7D-AA31-373905CC16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67421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012D1-9D39-41BD-B5D6-E756023323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0A249-F86E-4A2D-BBEA-63E38819A8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71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226546"/>
            <a:ext cx="9997440" cy="5416626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GB" sz="3600" b="1" dirty="0"/>
              <a:t>2. Health Promotion:</a:t>
            </a:r>
            <a:endParaRPr lang="en-US" sz="3600" dirty="0"/>
          </a:p>
          <a:p>
            <a:pPr marL="82296" indent="0">
              <a:buNone/>
            </a:pPr>
            <a:r>
              <a:rPr lang="en-US" sz="3600" dirty="0"/>
              <a:t>Health promotion is defined in the Ottawa Charter for Health Promotion (1986) as the process of enabling people to increase control over, and to improve, their health.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== The Ottawa Charter identifies the prerequisites for individuals and communities to attain optimal health outcomes such as peace, shelter, education, food, income, stable ecosystem, sustainable resources, social justice and equity.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64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b="1" dirty="0"/>
              <a:t>2. Health Promotion (cont’d)</a:t>
            </a:r>
            <a:endParaRPr lang="en-US" dirty="0"/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US" dirty="0"/>
              <a:t>== The fact that the ultimate outcome of effective health promotion interventions is a healthy and productive generation makes it a socially justifiable investment that leads to improved social and economic development. 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GB" dirty="0"/>
              <a:t>==Health Promotion is an array of interventions aiming at improving health status of the community.</a:t>
            </a:r>
            <a:endParaRPr lang="en-US" dirty="0"/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19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08463" y="336828"/>
            <a:ext cx="9970265" cy="241738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5000" b="1" dirty="0">
                <a:solidFill>
                  <a:schemeClr val="tx2">
                    <a:lumMod val="75000"/>
                  </a:schemeClr>
                </a:solidFill>
              </a:rPr>
              <a:t>HEALTH PROMOTION AND BEHAVIOR CHANGE </a:t>
            </a:r>
            <a:br>
              <a:rPr lang="en-US" sz="50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08463" y="2886419"/>
            <a:ext cx="10388906" cy="3510365"/>
          </a:xfrm>
        </p:spPr>
        <p:txBody>
          <a:bodyPr>
            <a:normAutofit fontScale="55000" lnSpcReduction="20000"/>
          </a:bodyPr>
          <a:lstStyle/>
          <a:p>
            <a:pPr algn="ctr" eaLnBrk="1" hangingPunct="1">
              <a:lnSpc>
                <a:spcPct val="200000"/>
              </a:lnSpc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algn="ctr" eaLnBrk="1" hangingPunct="1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Prof. NYIRAZINYOYE Laetitia  (</a:t>
            </a:r>
            <a:r>
              <a:rPr lang="en-US" sz="2900" b="1" dirty="0" err="1">
                <a:solidFill>
                  <a:srgbClr val="006699"/>
                </a:solidFill>
              </a:rPr>
              <a:t>MSc</a:t>
            </a:r>
            <a:r>
              <a:rPr lang="en-US" sz="2900" b="1" dirty="0">
                <a:solidFill>
                  <a:srgbClr val="006699"/>
                </a:solidFill>
              </a:rPr>
              <a:t>, PhD)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Co-Instructor: Mr. </a:t>
            </a:r>
            <a:r>
              <a:rPr lang="en-US" sz="2900" b="1" dirty="0" err="1">
                <a:solidFill>
                  <a:srgbClr val="006699"/>
                </a:solidFill>
              </a:rPr>
              <a:t>Schadrack</a:t>
            </a:r>
            <a:r>
              <a:rPr lang="en-US" sz="2900" b="1" dirty="0">
                <a:solidFill>
                  <a:srgbClr val="006699"/>
                </a:solidFill>
              </a:rPr>
              <a:t> NGABONZIZA (MSc)</a:t>
            </a:r>
            <a:endParaRPr lang="en-US" sz="3200" b="1" dirty="0">
              <a:solidFill>
                <a:srgbClr val="006699"/>
              </a:solidFill>
            </a:endParaRPr>
          </a:p>
          <a:p>
            <a:pPr algn="ctr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March 2020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&amp;&amp;&amp;&amp;&amp;&amp;&amp;&amp;&amp;&amp;&amp;&amp;&amp;&amp;&amp;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 (ADAPTED FROM WHO HEALTH PROMOTION STRATEGIES PRESENTATION 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BY </a:t>
            </a:r>
            <a:r>
              <a:rPr lang="en-US" sz="2000" b="1" dirty="0" err="1">
                <a:solidFill>
                  <a:srgbClr val="006699"/>
                </a:solidFill>
              </a:rPr>
              <a:t>Odete</a:t>
            </a:r>
            <a:r>
              <a:rPr lang="en-US" sz="2000" b="1" dirty="0">
                <a:solidFill>
                  <a:srgbClr val="006699"/>
                </a:solidFill>
              </a:rPr>
              <a:t> M. </a:t>
            </a:r>
            <a:r>
              <a:rPr lang="en-US" sz="2000" b="1" dirty="0" err="1">
                <a:solidFill>
                  <a:srgbClr val="006699"/>
                </a:solidFill>
              </a:rPr>
              <a:t>Cossa</a:t>
            </a:r>
            <a:r>
              <a:rPr lang="en-US" sz="2000" b="1" dirty="0">
                <a:solidFill>
                  <a:srgbClr val="006699"/>
                </a:solidFill>
              </a:rPr>
              <a:t> - SDH/HPR/IST/ESA - WHO/AFRO)</a:t>
            </a:r>
          </a:p>
          <a:p>
            <a:pPr algn="ctr" eaLnBrk="1" hangingPunct="1">
              <a:lnSpc>
                <a:spcPct val="200000"/>
              </a:lnSpc>
              <a:defRPr/>
            </a:pPr>
            <a:endParaRPr lang="en-US" sz="20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33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08463" y="336828"/>
            <a:ext cx="9970265" cy="241738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5000" b="1" dirty="0">
                <a:solidFill>
                  <a:schemeClr val="tx2">
                    <a:lumMod val="75000"/>
                  </a:schemeClr>
                </a:solidFill>
              </a:rPr>
              <a:t>HEALTH PROMOTION AND BEHAVIOR CHANGE </a:t>
            </a:r>
            <a:br>
              <a:rPr lang="en-US" sz="50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08463" y="2886419"/>
            <a:ext cx="10388906" cy="3510365"/>
          </a:xfrm>
        </p:spPr>
        <p:txBody>
          <a:bodyPr>
            <a:normAutofit fontScale="62500" lnSpcReduction="20000"/>
          </a:bodyPr>
          <a:lstStyle/>
          <a:p>
            <a:pPr algn="ctr" eaLnBrk="1" hangingPunct="1">
              <a:lnSpc>
                <a:spcPct val="200000"/>
              </a:lnSpc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algn="ctr" eaLnBrk="1" hangingPunct="1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Prof. NYIRAZINYOYE Laetitia  (</a:t>
            </a:r>
            <a:r>
              <a:rPr lang="en-US" sz="2900" b="1" dirty="0" err="1">
                <a:solidFill>
                  <a:srgbClr val="006699"/>
                </a:solidFill>
              </a:rPr>
              <a:t>MSc</a:t>
            </a:r>
            <a:r>
              <a:rPr lang="en-US" sz="2900" b="1" dirty="0">
                <a:solidFill>
                  <a:srgbClr val="006699"/>
                </a:solidFill>
              </a:rPr>
              <a:t>, PhD)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Co-Instructor: Mr. </a:t>
            </a:r>
            <a:r>
              <a:rPr lang="en-US" sz="2900" b="1" dirty="0" err="1">
                <a:solidFill>
                  <a:srgbClr val="006699"/>
                </a:solidFill>
              </a:rPr>
              <a:t>Schadrack</a:t>
            </a:r>
            <a:r>
              <a:rPr lang="en-US" sz="2900" b="1" dirty="0">
                <a:solidFill>
                  <a:srgbClr val="006699"/>
                </a:solidFill>
              </a:rPr>
              <a:t> NGABONZIZA (MSc)</a:t>
            </a:r>
            <a:endParaRPr lang="en-US" sz="3200" b="1" dirty="0">
              <a:solidFill>
                <a:srgbClr val="006699"/>
              </a:solidFill>
            </a:endParaRPr>
          </a:p>
          <a:p>
            <a:pPr algn="ctr">
              <a:lnSpc>
                <a:spcPct val="200000"/>
              </a:lnSpc>
              <a:defRPr/>
            </a:pPr>
            <a:r>
              <a:rPr lang="en-US" sz="2900" b="1" dirty="0">
                <a:solidFill>
                  <a:srgbClr val="006699"/>
                </a:solidFill>
              </a:rPr>
              <a:t>March 2020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&amp;&amp;&amp;&amp;&amp;&amp;&amp;&amp;&amp;&amp;&amp;&amp;&amp;&amp;&amp;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 (ADAPTED FROM WHO HEALTH PROMOTION STRATEGIES PRESENTATION 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2000" b="1" dirty="0">
                <a:solidFill>
                  <a:srgbClr val="006699"/>
                </a:solidFill>
              </a:rPr>
              <a:t>BY </a:t>
            </a:r>
            <a:r>
              <a:rPr lang="en-US" sz="2000" b="1" dirty="0" err="1">
                <a:solidFill>
                  <a:srgbClr val="006699"/>
                </a:solidFill>
              </a:rPr>
              <a:t>Odete</a:t>
            </a:r>
            <a:r>
              <a:rPr lang="en-US" sz="2000" b="1" dirty="0">
                <a:solidFill>
                  <a:srgbClr val="006699"/>
                </a:solidFill>
              </a:rPr>
              <a:t> M. </a:t>
            </a:r>
            <a:r>
              <a:rPr lang="en-US" sz="2000" b="1" dirty="0" err="1">
                <a:solidFill>
                  <a:srgbClr val="006699"/>
                </a:solidFill>
              </a:rPr>
              <a:t>Cossa</a:t>
            </a:r>
            <a:r>
              <a:rPr lang="en-US" sz="2000" b="1" dirty="0">
                <a:solidFill>
                  <a:srgbClr val="006699"/>
                </a:solidFill>
              </a:rPr>
              <a:t> - SDH/HPR/IST/ESA - WHO/AFRO)</a:t>
            </a:r>
          </a:p>
          <a:p>
            <a:pPr algn="ctr" eaLnBrk="1" hangingPunct="1">
              <a:lnSpc>
                <a:spcPct val="200000"/>
              </a:lnSpc>
              <a:defRPr/>
            </a:pPr>
            <a:endParaRPr lang="en-US" sz="20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53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395" y="247650"/>
            <a:ext cx="9542957" cy="1143000"/>
          </a:xfrm>
        </p:spPr>
        <p:txBody>
          <a:bodyPr/>
          <a:lstStyle/>
          <a:p>
            <a:r>
              <a:rPr lang="en-US" b="1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Understand and determine social determinants of health </a:t>
            </a:r>
            <a:endParaRPr lang="en-US" dirty="0"/>
          </a:p>
          <a:p>
            <a:r>
              <a:rPr lang="en-GB" dirty="0"/>
              <a:t>Explain the scientific foundation of behaviour change</a:t>
            </a:r>
            <a:endParaRPr lang="en-US" dirty="0"/>
          </a:p>
          <a:p>
            <a:r>
              <a:rPr lang="en-GB" dirty="0"/>
              <a:t>Discuss the role  of  Health Communication / Health Education in the process of addressing  health issues </a:t>
            </a:r>
            <a:endParaRPr lang="en-US" dirty="0"/>
          </a:p>
          <a:p>
            <a:r>
              <a:rPr lang="en-GB" dirty="0"/>
              <a:t>Describe Health Promotion strategies  and approaches</a:t>
            </a:r>
            <a:endParaRPr lang="en-US" dirty="0"/>
          </a:p>
          <a:p>
            <a:r>
              <a:rPr lang="en-GB" dirty="0"/>
              <a:t>Apply BBC theories and develop a HP strategy to a specific Public Health problem  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416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703683"/>
          </a:xfrm>
        </p:spPr>
        <p:txBody>
          <a:bodyPr>
            <a:normAutofit fontScale="90000"/>
          </a:bodyPr>
          <a:lstStyle/>
          <a:p>
            <a:r>
              <a:rPr lang="fr-BE" dirty="0"/>
              <a:t>Course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978321"/>
            <a:ext cx="9997440" cy="5565354"/>
          </a:xfrm>
        </p:spPr>
        <p:txBody>
          <a:bodyPr>
            <a:normAutofit fontScale="70000" lnSpcReduction="20000"/>
          </a:bodyPr>
          <a:lstStyle/>
          <a:p>
            <a:r>
              <a:rPr lang="fr-BE" dirty="0"/>
              <a:t>Day 1	</a:t>
            </a:r>
          </a:p>
          <a:p>
            <a:pPr marL="82296" indent="0">
              <a:buNone/>
            </a:pPr>
            <a:r>
              <a:rPr lang="fr-BE" dirty="0"/>
              <a:t>	</a:t>
            </a:r>
            <a:r>
              <a:rPr lang="fr-BE" dirty="0">
                <a:sym typeface="Wingdings" panose="05000000000000000000" pitchFamily="2" charset="2"/>
              </a:rPr>
              <a:t></a:t>
            </a:r>
            <a:r>
              <a:rPr lang="fr-BE" b="1" dirty="0">
                <a:sym typeface="Wingdings" panose="05000000000000000000" pitchFamily="2" charset="2"/>
              </a:rPr>
              <a:t>Introduction to </a:t>
            </a:r>
            <a:r>
              <a:rPr lang="fr-BE" b="1" dirty="0" err="1">
                <a:sym typeface="Wingdings" panose="05000000000000000000" pitchFamily="2" charset="2"/>
              </a:rPr>
              <a:t>Health</a:t>
            </a:r>
            <a:r>
              <a:rPr lang="fr-BE" b="1" dirty="0">
                <a:sym typeface="Wingdings" panose="05000000000000000000" pitchFamily="2" charset="2"/>
              </a:rPr>
              <a:t> Promotion</a:t>
            </a:r>
          </a:p>
          <a:p>
            <a:pPr marL="82296" indent="0">
              <a:buNone/>
            </a:pPr>
            <a:r>
              <a:rPr lang="fr-BE" sz="2800" b="1" dirty="0">
                <a:sym typeface="Wingdings" panose="05000000000000000000" pitchFamily="2" charset="2"/>
              </a:rPr>
              <a:t>	 Social </a:t>
            </a:r>
            <a:r>
              <a:rPr lang="fr-BE" sz="2800" b="1" dirty="0" err="1">
                <a:sym typeface="Wingdings" panose="05000000000000000000" pitchFamily="2" charset="2"/>
              </a:rPr>
              <a:t>Determinants</a:t>
            </a:r>
            <a:r>
              <a:rPr lang="fr-BE" sz="2800" b="1" dirty="0">
                <a:sym typeface="Wingdings" panose="05000000000000000000" pitchFamily="2" charset="2"/>
              </a:rPr>
              <a:t> of </a:t>
            </a:r>
            <a:r>
              <a:rPr lang="fr-BE" sz="2800" b="1" dirty="0" err="1">
                <a:sym typeface="Wingdings" panose="05000000000000000000" pitchFamily="2" charset="2"/>
              </a:rPr>
              <a:t>Health</a:t>
            </a:r>
            <a:endParaRPr lang="fr-BE" sz="2800" b="1" dirty="0">
              <a:sym typeface="Wingdings" panose="05000000000000000000" pitchFamily="2" charset="2"/>
            </a:endParaRPr>
          </a:p>
          <a:p>
            <a:pPr marL="82296" indent="0">
              <a:buNone/>
            </a:pPr>
            <a:r>
              <a:rPr lang="fr-BE" sz="2800" dirty="0">
                <a:sym typeface="Wingdings" panose="05000000000000000000" pitchFamily="2" charset="2"/>
              </a:rPr>
              <a:t>	</a:t>
            </a:r>
            <a:r>
              <a:rPr lang="fr-BE" b="1" dirty="0">
                <a:sym typeface="Wingdings" panose="05000000000000000000" pitchFamily="2" charset="2"/>
              </a:rPr>
              <a:t> </a:t>
            </a:r>
            <a:r>
              <a:rPr lang="fr-BE" b="1" dirty="0" err="1">
                <a:sym typeface="Wingdings" panose="05000000000000000000" pitchFamily="2" charset="2"/>
              </a:rPr>
              <a:t>Health</a:t>
            </a:r>
            <a:r>
              <a:rPr lang="fr-BE" b="1" dirty="0">
                <a:sym typeface="Wingdings" panose="05000000000000000000" pitchFamily="2" charset="2"/>
              </a:rPr>
              <a:t> promotion and </a:t>
            </a:r>
            <a:r>
              <a:rPr lang="fr-BE" b="1" dirty="0" err="1">
                <a:sym typeface="Wingdings" panose="05000000000000000000" pitchFamily="2" charset="2"/>
              </a:rPr>
              <a:t>Behavior</a:t>
            </a:r>
            <a:r>
              <a:rPr lang="fr-BE" b="1" dirty="0">
                <a:sym typeface="Wingdings" panose="05000000000000000000" pitchFamily="2" charset="2"/>
              </a:rPr>
              <a:t> change</a:t>
            </a:r>
          </a:p>
          <a:p>
            <a:pPr marL="82296" indent="0">
              <a:buNone/>
            </a:pPr>
            <a:r>
              <a:rPr lang="fr-BE" b="1" dirty="0">
                <a:sym typeface="Wingdings" panose="05000000000000000000" pitchFamily="2" charset="2"/>
              </a:rPr>
              <a:t>	 </a:t>
            </a:r>
            <a:r>
              <a:rPr lang="fr-BE" b="1" dirty="0"/>
              <a:t>Introduction of group </a:t>
            </a:r>
            <a:r>
              <a:rPr lang="fr-BE" b="1" dirty="0" err="1"/>
              <a:t>assignments</a:t>
            </a:r>
            <a:r>
              <a:rPr lang="fr-BE" b="1" dirty="0"/>
              <a:t> 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fr-BE" sz="2600" dirty="0" err="1"/>
              <a:t>Hygiene</a:t>
            </a:r>
            <a:r>
              <a:rPr lang="fr-BE" sz="2600" dirty="0"/>
              <a:t> and </a:t>
            </a:r>
            <a:r>
              <a:rPr lang="fr-BE" sz="2600" dirty="0" err="1"/>
              <a:t>Sanitation</a:t>
            </a:r>
            <a:endParaRPr lang="fr-BE" sz="2600" dirty="0"/>
          </a:p>
          <a:p>
            <a:pPr lvl="4">
              <a:buFont typeface="Wingdings" panose="05000000000000000000" pitchFamily="2" charset="2"/>
              <a:buChar char="Ø"/>
            </a:pPr>
            <a:r>
              <a:rPr lang="fr-BE" sz="2600" dirty="0"/>
              <a:t>Nutrition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fr-BE" sz="2600" dirty="0"/>
              <a:t>Sexual Reproductive </a:t>
            </a:r>
            <a:r>
              <a:rPr lang="fr-BE" sz="2600" dirty="0" err="1"/>
              <a:t>Health</a:t>
            </a:r>
            <a:endParaRPr lang="fr-BE" sz="2600" dirty="0"/>
          </a:p>
          <a:p>
            <a:pPr marL="82296" indent="0">
              <a:buNone/>
            </a:pPr>
            <a:r>
              <a:rPr lang="fr-BE" sz="2600" dirty="0">
                <a:sym typeface="Wingdings" panose="05000000000000000000" pitchFamily="2" charset="2"/>
              </a:rPr>
              <a:t>	</a:t>
            </a:r>
            <a:endParaRPr lang="fr-BE" sz="2600" b="1" dirty="0">
              <a:sym typeface="Wingdings" panose="05000000000000000000" pitchFamily="2" charset="2"/>
            </a:endParaRPr>
          </a:p>
          <a:p>
            <a:r>
              <a:rPr lang="fr-BE" sz="3100" dirty="0"/>
              <a:t>Day 2</a:t>
            </a:r>
            <a:r>
              <a:rPr lang="fr-BE" sz="2600" dirty="0"/>
              <a:t>	</a:t>
            </a:r>
          </a:p>
          <a:p>
            <a:pPr marL="82296" indent="0">
              <a:buNone/>
            </a:pPr>
            <a:r>
              <a:rPr lang="fr-BE" sz="2600" dirty="0"/>
              <a:t>	</a:t>
            </a:r>
            <a:r>
              <a:rPr lang="fr-BE" b="1" dirty="0">
                <a:sym typeface="Wingdings" panose="05000000000000000000" pitchFamily="2" charset="2"/>
              </a:rPr>
              <a:t></a:t>
            </a:r>
            <a:r>
              <a:rPr lang="fr-BE" b="1" dirty="0"/>
              <a:t>In class presentation and discussion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fr-BE" sz="2600" dirty="0"/>
              <a:t>1) </a:t>
            </a:r>
            <a:r>
              <a:rPr lang="fr-BE" sz="2600" dirty="0" err="1"/>
              <a:t>Overview</a:t>
            </a:r>
            <a:r>
              <a:rPr lang="fr-BE" sz="2600" dirty="0"/>
              <a:t> of BCC </a:t>
            </a:r>
            <a:r>
              <a:rPr lang="fr-BE" sz="2600" dirty="0" err="1"/>
              <a:t>theories</a:t>
            </a:r>
            <a:endParaRPr lang="fr-BE" sz="2600" dirty="0"/>
          </a:p>
          <a:p>
            <a:pPr lvl="4">
              <a:buFont typeface="Wingdings" panose="05000000000000000000" pitchFamily="2" charset="2"/>
              <a:buChar char="ü"/>
            </a:pPr>
            <a:r>
              <a:rPr lang="fr-BE" sz="2600" dirty="0"/>
              <a:t>2) </a:t>
            </a:r>
            <a:r>
              <a:rPr lang="fr-BE" sz="2600" dirty="0" err="1"/>
              <a:t>Organizational</a:t>
            </a:r>
            <a:r>
              <a:rPr lang="fr-BE" sz="2600" dirty="0"/>
              <a:t> </a:t>
            </a:r>
            <a:r>
              <a:rPr lang="fr-BE" sz="2600" dirty="0" err="1"/>
              <a:t>theory</a:t>
            </a:r>
            <a:r>
              <a:rPr lang="fr-BE" sz="2600" dirty="0"/>
              <a:t> to </a:t>
            </a:r>
            <a:r>
              <a:rPr lang="fr-BE" sz="2600" dirty="0" err="1"/>
              <a:t>Health</a:t>
            </a:r>
            <a:r>
              <a:rPr lang="fr-BE" sz="2600" dirty="0"/>
              <a:t> Promotion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fr-BE" sz="2600" dirty="0"/>
              <a:t>3) Conclusion </a:t>
            </a:r>
          </a:p>
          <a:p>
            <a:r>
              <a:rPr lang="fr-BE" sz="3100" dirty="0"/>
              <a:t>Day 3</a:t>
            </a:r>
            <a:r>
              <a:rPr lang="fr-BE" sz="2600" dirty="0"/>
              <a:t>	</a:t>
            </a:r>
          </a:p>
          <a:p>
            <a:pPr marL="82296" indent="0">
              <a:buNone/>
            </a:pPr>
            <a:r>
              <a:rPr lang="fr-BE" sz="2600" dirty="0"/>
              <a:t>	</a:t>
            </a:r>
            <a:r>
              <a:rPr lang="fr-BE" sz="3300" b="1" dirty="0">
                <a:sym typeface="Wingdings" panose="05000000000000000000" pitchFamily="2" charset="2"/>
              </a:rPr>
              <a:t> </a:t>
            </a:r>
            <a:r>
              <a:rPr lang="fr-BE" sz="3300" b="1" dirty="0" err="1">
                <a:sym typeface="Wingdings" panose="05000000000000000000" pitchFamily="2" charset="2"/>
              </a:rPr>
              <a:t>Health</a:t>
            </a:r>
            <a:r>
              <a:rPr lang="fr-BE" sz="3300" b="1" dirty="0">
                <a:sym typeface="Wingdings" panose="05000000000000000000" pitchFamily="2" charset="2"/>
              </a:rPr>
              <a:t> promotion </a:t>
            </a:r>
            <a:r>
              <a:rPr lang="fr-BE" sz="3300" b="1" dirty="0" err="1">
                <a:sym typeface="Wingdings" panose="05000000000000000000" pitchFamily="2" charset="2"/>
              </a:rPr>
              <a:t>Approaches</a:t>
            </a:r>
            <a:endParaRPr lang="fr-BE" sz="3300" b="1" dirty="0">
              <a:sym typeface="Wingdings" panose="05000000000000000000" pitchFamily="2" charset="2"/>
            </a:endParaRPr>
          </a:p>
          <a:p>
            <a:pPr marL="82296" indent="0">
              <a:buNone/>
            </a:pPr>
            <a:r>
              <a:rPr lang="fr-BE" sz="3300" b="1" dirty="0">
                <a:sym typeface="Wingdings" panose="05000000000000000000" pitchFamily="2" charset="2"/>
              </a:rPr>
              <a:t>	 </a:t>
            </a:r>
            <a:r>
              <a:rPr lang="fr-BE" sz="3300" b="1" dirty="0"/>
              <a:t>Course wrap up</a:t>
            </a:r>
          </a:p>
          <a:p>
            <a:pPr lvl="1"/>
            <a:endParaRPr lang="fr-BE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20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1923" y="500932"/>
            <a:ext cx="9112195" cy="4746929"/>
          </a:xfrm>
        </p:spPr>
        <p:txBody>
          <a:bodyPr>
            <a:normAutofit/>
          </a:bodyPr>
          <a:lstStyle/>
          <a:p>
            <a:r>
              <a:rPr lang="fr-BE" dirty="0"/>
              <a:t>In 4 groups:</a:t>
            </a:r>
            <a:br>
              <a:rPr lang="fr-BE" dirty="0"/>
            </a:br>
            <a:r>
              <a:rPr lang="fr-BE" dirty="0"/>
              <a:t>__________</a:t>
            </a:r>
            <a:br>
              <a:rPr lang="fr-BE" dirty="0"/>
            </a:br>
            <a:r>
              <a:rPr lang="fr-BE" dirty="0"/>
              <a:t>1. Read </a:t>
            </a:r>
            <a:r>
              <a:rPr lang="fr-BE" dirty="0" err="1"/>
              <a:t>provided</a:t>
            </a:r>
            <a:r>
              <a:rPr lang="fr-BE" dirty="0"/>
              <a:t> </a:t>
            </a:r>
            <a:r>
              <a:rPr lang="fr-BE" dirty="0" err="1"/>
              <a:t>materials</a:t>
            </a:r>
            <a:br>
              <a:rPr lang="fr-BE" dirty="0"/>
            </a:br>
            <a:r>
              <a:rPr lang="fr-BE" dirty="0"/>
              <a:t>II. </a:t>
            </a:r>
            <a:r>
              <a:rPr lang="fr-BE" dirty="0" err="1"/>
              <a:t>Answer</a:t>
            </a:r>
            <a:r>
              <a:rPr lang="fr-BE" dirty="0"/>
              <a:t> </a:t>
            </a:r>
            <a:r>
              <a:rPr lang="fr-BE" dirty="0" err="1"/>
              <a:t>provided</a:t>
            </a:r>
            <a:r>
              <a:rPr lang="fr-BE" dirty="0"/>
              <a:t> questions</a:t>
            </a:r>
            <a:br>
              <a:rPr lang="fr-BE" dirty="0"/>
            </a:br>
            <a:r>
              <a:rPr lang="fr-BE" dirty="0"/>
              <a:t>III. </a:t>
            </a:r>
            <a:r>
              <a:rPr lang="fr-BE" dirty="0" err="1"/>
              <a:t>Develop</a:t>
            </a:r>
            <a:r>
              <a:rPr lang="fr-BE" dirty="0"/>
              <a:t> a communication </a:t>
            </a:r>
            <a:r>
              <a:rPr lang="fr-BE" dirty="0" err="1"/>
              <a:t>strategy</a:t>
            </a:r>
            <a:r>
              <a:rPr lang="fr-BE" dirty="0"/>
              <a:t> </a:t>
            </a:r>
            <a:r>
              <a:rPr lang="fr-BE" dirty="0" err="1"/>
              <a:t>using</a:t>
            </a:r>
            <a:r>
              <a:rPr lang="fr-BE" dirty="0"/>
              <a:t>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own</a:t>
            </a:r>
            <a:r>
              <a:rPr lang="fr-BE" dirty="0"/>
              <a:t> CBHI case </a:t>
            </a:r>
            <a:r>
              <a:rPr lang="fr-BE" dirty="0" err="1"/>
              <a:t>study</a:t>
            </a:r>
            <a:br>
              <a:rPr lang="fr-B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2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871" y="234881"/>
            <a:ext cx="9997440" cy="854447"/>
          </a:xfrm>
        </p:spPr>
        <p:txBody>
          <a:bodyPr/>
          <a:lstStyle/>
          <a:p>
            <a:r>
              <a:rPr lang="fr-BE" dirty="0"/>
              <a:t>Instructions for group </a:t>
            </a:r>
            <a:r>
              <a:rPr lang="fr-BE" dirty="0" err="1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871" y="1447800"/>
            <a:ext cx="10257713" cy="4800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fr-BE" dirty="0" err="1"/>
              <a:t>Prepare</a:t>
            </a:r>
            <a:r>
              <a:rPr lang="fr-BE" dirty="0"/>
              <a:t> a 15-slides power point presentation </a:t>
            </a:r>
          </a:p>
          <a:p>
            <a:pPr>
              <a:buFontTx/>
              <a:buChar char="-"/>
            </a:pPr>
            <a:r>
              <a:rPr lang="fr-BE" dirty="0" err="1"/>
              <a:t>Title</a:t>
            </a:r>
            <a:r>
              <a:rPr lang="fr-BE" dirty="0"/>
              <a:t> slide (max. 1) </a:t>
            </a:r>
          </a:p>
          <a:p>
            <a:pPr>
              <a:buFontTx/>
              <a:buChar char="-"/>
            </a:pPr>
            <a:r>
              <a:rPr lang="fr-BE" dirty="0" err="1"/>
              <a:t>Overview</a:t>
            </a:r>
            <a:r>
              <a:rPr lang="fr-BE" dirty="0"/>
              <a:t> of </a:t>
            </a:r>
            <a:r>
              <a:rPr lang="fr-BE" dirty="0" err="1"/>
              <a:t>each</a:t>
            </a:r>
            <a:r>
              <a:rPr lang="fr-BE" dirty="0"/>
              <a:t> </a:t>
            </a:r>
            <a:r>
              <a:rPr lang="fr-BE" dirty="0" err="1"/>
              <a:t>theory</a:t>
            </a:r>
            <a:r>
              <a:rPr lang="fr-BE" dirty="0"/>
              <a:t> (max. 10 slides): </a:t>
            </a:r>
          </a:p>
          <a:p>
            <a:pPr lvl="1">
              <a:buFontTx/>
              <a:buChar char="-"/>
            </a:pPr>
            <a:r>
              <a:rPr lang="fr-BE" dirty="0" err="1"/>
              <a:t>Health</a:t>
            </a:r>
            <a:r>
              <a:rPr lang="fr-BE" dirty="0"/>
              <a:t> </a:t>
            </a:r>
            <a:r>
              <a:rPr lang="fr-BE" dirty="0" err="1"/>
              <a:t>Belief</a:t>
            </a:r>
            <a:r>
              <a:rPr lang="fr-BE" dirty="0"/>
              <a:t> Model (HBM)</a:t>
            </a:r>
          </a:p>
          <a:p>
            <a:pPr lvl="1">
              <a:buFontTx/>
              <a:buChar char="-"/>
            </a:pPr>
            <a:r>
              <a:rPr lang="fr-BE" dirty="0"/>
              <a:t>Theory of </a:t>
            </a:r>
            <a:r>
              <a:rPr lang="fr-BE" dirty="0" err="1"/>
              <a:t>Planned</a:t>
            </a:r>
            <a:r>
              <a:rPr lang="fr-BE" dirty="0"/>
              <a:t> </a:t>
            </a:r>
            <a:r>
              <a:rPr lang="fr-BE" dirty="0" err="1"/>
              <a:t>Behavior</a:t>
            </a:r>
            <a:r>
              <a:rPr lang="fr-BE" dirty="0"/>
              <a:t> (TPB)</a:t>
            </a:r>
          </a:p>
          <a:p>
            <a:pPr lvl="1">
              <a:buFontTx/>
              <a:buChar char="-"/>
            </a:pPr>
            <a:r>
              <a:rPr lang="fr-BE" dirty="0" err="1"/>
              <a:t>Transtheoretical</a:t>
            </a:r>
            <a:r>
              <a:rPr lang="fr-BE" dirty="0"/>
              <a:t> Model (TTM) </a:t>
            </a:r>
          </a:p>
          <a:p>
            <a:pPr lvl="1">
              <a:buFontTx/>
              <a:buChar char="-"/>
            </a:pPr>
            <a:r>
              <a:rPr lang="fr-BE" dirty="0" err="1"/>
              <a:t>Precaution</a:t>
            </a:r>
            <a:r>
              <a:rPr lang="fr-BE" dirty="0"/>
              <a:t> Adoption </a:t>
            </a:r>
            <a:r>
              <a:rPr lang="fr-BE" dirty="0" err="1"/>
              <a:t>Process</a:t>
            </a:r>
            <a:r>
              <a:rPr lang="fr-BE" dirty="0"/>
              <a:t> Model (PAPM)</a:t>
            </a:r>
          </a:p>
          <a:p>
            <a:pPr>
              <a:buFontTx/>
              <a:buChar char="-"/>
            </a:pPr>
            <a:r>
              <a:rPr lang="fr-BE" dirty="0" err="1"/>
              <a:t>Discuss</a:t>
            </a:r>
            <a:r>
              <a:rPr lang="fr-BE" dirty="0"/>
              <a:t> </a:t>
            </a:r>
            <a:r>
              <a:rPr lang="fr-BE" dirty="0" err="1"/>
              <a:t>theorie’s</a:t>
            </a:r>
            <a:r>
              <a:rPr lang="fr-BE" dirty="0"/>
              <a:t> components </a:t>
            </a:r>
            <a:r>
              <a:rPr lang="fr-BE" dirty="0" err="1"/>
              <a:t>using</a:t>
            </a:r>
            <a:r>
              <a:rPr lang="fr-BE" dirty="0"/>
              <a:t> </a:t>
            </a:r>
            <a:r>
              <a:rPr lang="fr-BE" dirty="0" err="1"/>
              <a:t>field-visits</a:t>
            </a:r>
            <a:r>
              <a:rPr lang="fr-BE" dirty="0"/>
              <a:t> case </a:t>
            </a:r>
            <a:r>
              <a:rPr lang="fr-BE" dirty="0" err="1"/>
              <a:t>studies</a:t>
            </a:r>
            <a:r>
              <a:rPr lang="fr-BE" dirty="0"/>
              <a:t> (max. 2) </a:t>
            </a:r>
          </a:p>
          <a:p>
            <a:pPr>
              <a:buFontTx/>
              <a:buChar char="-"/>
            </a:pPr>
            <a:r>
              <a:rPr lang="fr-BE" dirty="0" err="1"/>
              <a:t>Discuss</a:t>
            </a:r>
            <a:r>
              <a:rPr lang="fr-BE" dirty="0"/>
              <a:t> limitations of </a:t>
            </a:r>
            <a:r>
              <a:rPr lang="fr-BE" dirty="0" err="1"/>
              <a:t>each</a:t>
            </a:r>
            <a:r>
              <a:rPr lang="fr-BE" dirty="0"/>
              <a:t> </a:t>
            </a:r>
            <a:r>
              <a:rPr lang="fr-BE" dirty="0" err="1"/>
              <a:t>theory</a:t>
            </a:r>
            <a:r>
              <a:rPr lang="fr-BE" dirty="0"/>
              <a:t> (max. 2) </a:t>
            </a:r>
          </a:p>
          <a:p>
            <a:pPr marL="82296" indent="0">
              <a:buNone/>
            </a:pPr>
            <a:endParaRPr lang="fr-BE" dirty="0"/>
          </a:p>
          <a:p>
            <a:pPr marL="82296" indent="0">
              <a:buNone/>
            </a:pPr>
            <a:r>
              <a:rPr lang="fr-BE" b="1" i="1" dirty="0"/>
              <a:t>NB: Use of </a:t>
            </a:r>
            <a:r>
              <a:rPr lang="fr-BE" b="1" i="1" dirty="0" err="1"/>
              <a:t>pictures</a:t>
            </a:r>
            <a:r>
              <a:rPr lang="fr-BE" b="1" i="1" dirty="0"/>
              <a:t>, tables and figures </a:t>
            </a:r>
            <a:r>
              <a:rPr lang="fr-BE" b="1" i="1" dirty="0" err="1"/>
              <a:t>is</a:t>
            </a:r>
            <a:r>
              <a:rPr lang="fr-BE" b="1" i="1" dirty="0"/>
              <a:t> </a:t>
            </a:r>
            <a:r>
              <a:rPr lang="fr-BE" b="1" i="1" dirty="0" err="1"/>
              <a:t>encouraged</a:t>
            </a:r>
            <a:r>
              <a:rPr lang="fr-BE" b="1" i="1" dirty="0"/>
              <a:t>!</a:t>
            </a: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252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2530" y="760163"/>
            <a:ext cx="9832334" cy="4439797"/>
          </a:xfrm>
        </p:spPr>
        <p:txBody>
          <a:bodyPr>
            <a:normAutofit/>
          </a:bodyPr>
          <a:lstStyle/>
          <a:p>
            <a:pPr algn="ctr"/>
            <a:r>
              <a:rPr lang="fr-BE" sz="3600" b="1" dirty="0"/>
              <a:t>I. INTRODUCTION TO HEALTH PROMOTION</a:t>
            </a:r>
            <a:br>
              <a:rPr lang="fr-BE" sz="3600" b="1" dirty="0"/>
            </a:br>
            <a:br>
              <a:rPr lang="fr-BE" sz="3600" b="1" dirty="0"/>
            </a:br>
            <a:r>
              <a:rPr lang="fr-BE" sz="3600" b="1" dirty="0"/>
              <a:t>(Key Concepts)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642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b="1" dirty="0"/>
              <a:t>1. Health Education:</a:t>
            </a:r>
            <a:endParaRPr lang="en-US" dirty="0"/>
          </a:p>
          <a:p>
            <a:pPr marL="82296" indent="0">
              <a:buNone/>
            </a:pPr>
            <a:r>
              <a:rPr lang="en-GB" dirty="0"/>
              <a:t>Health Education is an array( set ) of procedures and strategies  aiming  at  informing  the individual / community on a health issue in order to help / support him in behaviour change process  meaning in changing a behaviour at risk for Health( a negative behaviour ) and  in adopting a positive behaviour or in maintaining a good behaviour for Health.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02581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Gill Sans MT</vt:lpstr>
      <vt:lpstr>Verdana</vt:lpstr>
      <vt:lpstr>Wingdings</vt:lpstr>
      <vt:lpstr>Wingdings 2</vt:lpstr>
      <vt:lpstr>Office Theme</vt:lpstr>
      <vt:lpstr>Solstice</vt:lpstr>
      <vt:lpstr>PowerPoint Presentation</vt:lpstr>
      <vt:lpstr>HEALTH PROMOTION AND BEHAVIOR CHANGE  </vt:lpstr>
      <vt:lpstr>HEALTH PROMOTION AND BEHAVIOR CHANGE  </vt:lpstr>
      <vt:lpstr>LEARNING OUTCOMES</vt:lpstr>
      <vt:lpstr>Course plan</vt:lpstr>
      <vt:lpstr>In 4 groups: __________ 1. Read provided materials II. Answer provided questions III. Develop a communication strategy using your own CBHI case study </vt:lpstr>
      <vt:lpstr>Instructions for group assignment</vt:lpstr>
      <vt:lpstr>I. INTRODUCTION TO HEALTH PROMOTION  (Key Concepts)</vt:lpstr>
      <vt:lpstr>Key concepts</vt:lpstr>
      <vt:lpstr>Key concepts</vt:lpstr>
      <vt:lpstr>Key concepts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NGENZI</dc:creator>
  <cp:lastModifiedBy>NGENZI</cp:lastModifiedBy>
  <cp:revision>1</cp:revision>
  <dcterms:created xsi:type="dcterms:W3CDTF">2020-06-07T14:37:31Z</dcterms:created>
  <dcterms:modified xsi:type="dcterms:W3CDTF">2020-06-07T14:38:13Z</dcterms:modified>
</cp:coreProperties>
</file>