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97" r:id="rId2"/>
    <p:sldId id="298" r:id="rId3"/>
    <p:sldId id="299" r:id="rId4"/>
    <p:sldId id="300" r:id="rId5"/>
    <p:sldId id="301" r:id="rId6"/>
    <p:sldId id="302" r:id="rId7"/>
    <p:sldId id="303" r:id="rId8"/>
    <p:sldId id="304" r:id="rId9"/>
    <p:sldId id="316" r:id="rId10"/>
    <p:sldId id="305" r:id="rId11"/>
    <p:sldId id="306" r:id="rId12"/>
    <p:sldId id="307" r:id="rId13"/>
    <p:sldId id="308" r:id="rId14"/>
    <p:sldId id="309" r:id="rId15"/>
    <p:sldId id="310" r:id="rId16"/>
    <p:sldId id="311" r:id="rId17"/>
    <p:sldId id="312" r:id="rId18"/>
    <p:sldId id="313" r:id="rId19"/>
    <p:sldId id="314" r:id="rId20"/>
    <p:sldId id="315" r:id="rId21"/>
    <p:sldId id="31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2678" autoAdjust="0"/>
    <p:restoredTop sz="94660"/>
  </p:normalViewPr>
  <p:slideViewPr>
    <p:cSldViewPr>
      <p:cViewPr>
        <p:scale>
          <a:sx n="80" d="100"/>
          <a:sy n="80" d="100"/>
        </p:scale>
        <p:origin x="-1584"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3C955B-E2CB-4EE8-9EF7-32EFA16899E9}" type="datetimeFigureOut">
              <a:rPr lang="en-GB" smtClean="0"/>
              <a:pPr/>
              <a:t>12/11/2018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FEAB30-3F45-4289-955D-9F6123AC5D2C}" type="slidenum">
              <a:rPr lang="en-GB" smtClean="0"/>
              <a:pPr/>
              <a:t>‹#›</a:t>
            </a:fld>
            <a:endParaRPr lang="en-GB"/>
          </a:p>
        </p:txBody>
      </p:sp>
    </p:spTree>
    <p:extLst>
      <p:ext uri="{BB962C8B-B14F-4D97-AF65-F5344CB8AC3E}">
        <p14:creationId xmlns:p14="http://schemas.microsoft.com/office/powerpoint/2010/main" val="342422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D8BD707-D9CF-40AE-B4C6-C98DA3205C09}" type="datetimeFigureOut">
              <a:rPr lang="en-US" smtClean="0"/>
              <a:pPr/>
              <a:t>11/12/2018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D8BD707-D9CF-40AE-B4C6-C98DA3205C09}" type="datetimeFigureOut">
              <a:rPr lang="en-US" smtClean="0"/>
              <a:pPr/>
              <a:t>11/12/2018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D8BD707-D9CF-40AE-B4C6-C98DA3205C09}" type="datetimeFigureOut">
              <a:rPr lang="en-US" smtClean="0"/>
              <a:pPr/>
              <a:t>11/12/2018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95599"/>
            <a:ext cx="8229600" cy="1828801"/>
          </a:xfrm>
        </p:spPr>
        <p:txBody>
          <a:bodyPr>
            <a:normAutofit/>
          </a:bodyPr>
          <a:lstStyle/>
          <a:p>
            <a:endParaRPr lang="en-GB" dirty="0" smtClean="0"/>
          </a:p>
          <a:p>
            <a:pPr algn="ctr">
              <a:buNone/>
            </a:pPr>
            <a:r>
              <a:rPr lang="en-GB" sz="4000" b="1" dirty="0" smtClean="0"/>
              <a:t>III. FOOD SECURITY ANALYSIS</a:t>
            </a:r>
            <a:endParaRPr lang="en-GB" sz="40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77500" lnSpcReduction="20000"/>
          </a:bodyPr>
          <a:lstStyle/>
          <a:p>
            <a:pPr algn="just"/>
            <a:r>
              <a:rPr lang="en-US" dirty="0" smtClean="0"/>
              <a:t>The results of food security assessments are often presented geographically. Maps are useful to summarize the number and location of food insecure people, the duration and severity of the problem and the estimated incidence of food insecurity. </a:t>
            </a:r>
            <a:endParaRPr lang="fr-FR" dirty="0" smtClean="0"/>
          </a:p>
          <a:p>
            <a:pPr algn="just">
              <a:buNone/>
            </a:pPr>
            <a:endParaRPr lang="fr-FR" dirty="0" smtClean="0"/>
          </a:p>
          <a:p>
            <a:pPr algn="just"/>
            <a:r>
              <a:rPr lang="en-US" dirty="0" smtClean="0"/>
              <a:t>This information can then be used to: </a:t>
            </a:r>
            <a:endParaRPr lang="fr-FR" dirty="0" smtClean="0"/>
          </a:p>
          <a:p>
            <a:pPr lvl="0" algn="just">
              <a:buFont typeface="Wingdings" pitchFamily="2" charset="2"/>
              <a:buChar char="Ø"/>
            </a:pPr>
            <a:r>
              <a:rPr lang="en-US" b="1" dirty="0" smtClean="0"/>
              <a:t>advocate and raise awareness of the need for action; </a:t>
            </a:r>
            <a:endParaRPr lang="fr-FR" dirty="0" smtClean="0"/>
          </a:p>
          <a:p>
            <a:pPr lvl="0" algn="just">
              <a:buFont typeface="Wingdings" pitchFamily="2" charset="2"/>
              <a:buChar char="Ø"/>
            </a:pPr>
            <a:r>
              <a:rPr lang="en-US" b="1" dirty="0" smtClean="0"/>
              <a:t>gauge the severity of the problem and the urgency of response required; </a:t>
            </a:r>
            <a:endParaRPr lang="fr-FR" dirty="0" smtClean="0"/>
          </a:p>
          <a:p>
            <a:pPr lvl="0" algn="just">
              <a:buFont typeface="Wingdings" pitchFamily="2" charset="2"/>
              <a:buChar char="Ø"/>
            </a:pPr>
            <a:r>
              <a:rPr lang="en-US" b="1" dirty="0" smtClean="0"/>
              <a:t>determine the need for further detailed assessments; </a:t>
            </a:r>
            <a:endParaRPr lang="fr-FR" dirty="0" smtClean="0"/>
          </a:p>
          <a:p>
            <a:pPr lvl="0" algn="just">
              <a:buFont typeface="Wingdings" pitchFamily="2" charset="2"/>
              <a:buChar char="Ø"/>
            </a:pPr>
            <a:r>
              <a:rPr lang="en-US" b="1" dirty="0" smtClean="0"/>
              <a:t>target the available resources to those most in need; </a:t>
            </a:r>
            <a:endParaRPr lang="fr-FR" dirty="0" smtClean="0"/>
          </a:p>
          <a:p>
            <a:pPr lvl="0" algn="just">
              <a:buFont typeface="Wingdings" pitchFamily="2" charset="2"/>
              <a:buChar char="Ø"/>
            </a:pPr>
            <a:r>
              <a:rPr lang="en-US" b="1" dirty="0" smtClean="0"/>
              <a:t>monitor changes over time and adjust interventions accordingly; and </a:t>
            </a:r>
            <a:endParaRPr lang="fr-FR" dirty="0" smtClean="0"/>
          </a:p>
          <a:p>
            <a:pPr lvl="0" algn="just">
              <a:buFont typeface="Wingdings" pitchFamily="2" charset="2"/>
              <a:buChar char="Ø"/>
            </a:pPr>
            <a:r>
              <a:rPr lang="en-US" b="1" dirty="0" smtClean="0"/>
              <a:t>evaluate the impact of interventions. </a:t>
            </a:r>
            <a:endParaRPr lang="fr-FR" dirty="0" smtClean="0"/>
          </a:p>
          <a:p>
            <a:endParaRPr lang="fr-FR"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b="1" dirty="0" smtClean="0"/>
              <a:t/>
            </a:r>
            <a:br>
              <a:rPr lang="en-US" b="1" dirty="0" smtClean="0"/>
            </a:br>
            <a:r>
              <a:rPr lang="en-US" b="1" dirty="0" smtClean="0"/>
              <a:t>3.3. Conceptual frameworks </a:t>
            </a:r>
            <a:r>
              <a:rPr lang="fr-FR" dirty="0" smtClean="0"/>
              <a:t/>
            </a:r>
            <a:br>
              <a:rPr lang="fr-FR" dirty="0" smtClean="0"/>
            </a:br>
            <a:endParaRPr lang="en-GB" dirty="0"/>
          </a:p>
        </p:txBody>
      </p:sp>
      <p:sp>
        <p:nvSpPr>
          <p:cNvPr id="3" name="Content Placeholder 2"/>
          <p:cNvSpPr>
            <a:spLocks noGrp="1"/>
          </p:cNvSpPr>
          <p:nvPr>
            <p:ph idx="1"/>
          </p:nvPr>
        </p:nvSpPr>
        <p:spPr>
          <a:xfrm>
            <a:off x="457200" y="838200"/>
            <a:ext cx="8229600" cy="5867400"/>
          </a:xfrm>
        </p:spPr>
        <p:txBody>
          <a:bodyPr>
            <a:normAutofit fontScale="62500" lnSpcReduction="20000"/>
          </a:bodyPr>
          <a:lstStyle/>
          <a:p>
            <a:pPr marL="179388" indent="-179388" algn="just"/>
            <a:r>
              <a:rPr lang="en-US" dirty="0" smtClean="0"/>
              <a:t>Data and information on the incidence and nature of food insecurity is highly relevant to designing effective policies and programs. However, this by itself is not sufficient. In order to plan appropriate interventions decision makers also need to appreciate why people are food insecure, by understanding underlying causes. Without this analysis there is the danger that response recommendations will not be appropriate.</a:t>
            </a:r>
            <a:endParaRPr lang="fr-FR" dirty="0" smtClean="0"/>
          </a:p>
          <a:p>
            <a:pPr marL="179388" indent="-179388" algn="just">
              <a:buNone/>
            </a:pPr>
            <a:r>
              <a:rPr lang="en-GB" b="1" i="1" dirty="0" smtClean="0"/>
              <a:t>Example </a:t>
            </a:r>
            <a:endParaRPr lang="fr-FR" b="1" i="1" dirty="0" smtClean="0"/>
          </a:p>
          <a:p>
            <a:pPr marL="179388" indent="-179388" algn="just"/>
            <a:r>
              <a:rPr lang="en-US" dirty="0" smtClean="0"/>
              <a:t>For example, we may know that a certain population is malnourished. However, this information alone would not help to guide a decision on whether it is appropriate to improve: </a:t>
            </a:r>
            <a:endParaRPr lang="fr-FR" dirty="0" smtClean="0"/>
          </a:p>
          <a:p>
            <a:pPr marL="179388" indent="-179388" algn="just">
              <a:buFont typeface="Wingdings" pitchFamily="2" charset="2"/>
              <a:buChar char="Ø"/>
            </a:pPr>
            <a:r>
              <a:rPr lang="en-US" b="1" dirty="0" smtClean="0"/>
              <a:t>  food availability (e.g. by a food fortification campaign), </a:t>
            </a:r>
            <a:endParaRPr lang="fr-FR" dirty="0" smtClean="0"/>
          </a:p>
          <a:p>
            <a:pPr marL="179388" indent="-179388" algn="just">
              <a:buFont typeface="Wingdings" pitchFamily="2" charset="2"/>
              <a:buChar char="Ø"/>
            </a:pPr>
            <a:r>
              <a:rPr lang="en-US" b="1" dirty="0" smtClean="0"/>
              <a:t> food access (e.g. by providing cash transfers), </a:t>
            </a:r>
            <a:endParaRPr lang="fr-FR" dirty="0" smtClean="0"/>
          </a:p>
          <a:p>
            <a:pPr marL="179388" indent="-179388" algn="just">
              <a:buFont typeface="Wingdings" pitchFamily="2" charset="2"/>
              <a:buChar char="Ø"/>
            </a:pPr>
            <a:r>
              <a:rPr lang="en-US" b="1" dirty="0" smtClean="0"/>
              <a:t> care practices (e.g. by nutritional education), or the health environment (e.g. through a vaccination campaign). </a:t>
            </a:r>
            <a:endParaRPr lang="fr-FR" dirty="0" smtClean="0"/>
          </a:p>
          <a:p>
            <a:pPr marL="179388" indent="-179388" algn="just"/>
            <a:r>
              <a:rPr lang="en-US" dirty="0" smtClean="0"/>
              <a:t>Frameworks are tools to improve our understanding of complex realities, processes and linkages, often through an illustration of these complexities in a simplified diagram. Given the complex nature of the broad food security concept, different frameworks have been produced to help understand linkages among various food security dimensions, while also explaining linkages with underlying causes and outcomes, as well as related concepts and terms. A food security conceptual framework also presents itself as a useful tool for conducting food security analysis.</a:t>
            </a:r>
            <a:endParaRPr lang="fr-FR" dirty="0" smtClean="0"/>
          </a:p>
          <a:p>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867400"/>
          </a:xfrm>
        </p:spPr>
        <p:txBody>
          <a:bodyPr>
            <a:normAutofit fontScale="85000" lnSpcReduction="10000"/>
          </a:bodyPr>
          <a:lstStyle/>
          <a:p>
            <a:pPr algn="just"/>
            <a:r>
              <a:rPr lang="en-US" dirty="0" smtClean="0"/>
              <a:t>Food security frameworks also: </a:t>
            </a:r>
            <a:endParaRPr lang="fr-FR" dirty="0" smtClean="0"/>
          </a:p>
          <a:p>
            <a:pPr algn="just">
              <a:buFont typeface="Wingdings" pitchFamily="2" charset="2"/>
              <a:buChar char="Ø"/>
            </a:pPr>
            <a:r>
              <a:rPr lang="en-US" b="1" dirty="0" smtClean="0"/>
              <a:t> help stakeholders with different perspectives to engage in structured and coherent debate about the many factors that affect livelihoods, household food security and nutrition, their relative importance and the way in which they interact. </a:t>
            </a:r>
            <a:endParaRPr lang="fr-FR" dirty="0" smtClean="0"/>
          </a:p>
          <a:p>
            <a:pPr algn="just">
              <a:buFont typeface="Wingdings" pitchFamily="2" charset="2"/>
              <a:buChar char="Ø"/>
            </a:pPr>
            <a:r>
              <a:rPr lang="en-US" b="1" dirty="0" smtClean="0"/>
              <a:t> help identify appropriate entry points for support to strengthened livelihoods, household food security and nutrition</a:t>
            </a:r>
            <a:r>
              <a:rPr lang="en-US" dirty="0" smtClean="0"/>
              <a:t>. </a:t>
            </a:r>
            <a:endParaRPr lang="fr-FR" dirty="0" smtClean="0"/>
          </a:p>
          <a:p>
            <a:pPr algn="just"/>
            <a:r>
              <a:rPr lang="en-US" dirty="0" smtClean="0"/>
              <a:t>Let us start by looking at </a:t>
            </a:r>
            <a:r>
              <a:rPr lang="en-US" b="1" dirty="0" smtClean="0"/>
              <a:t>a food security conceptual framework</a:t>
            </a:r>
            <a:r>
              <a:rPr lang="en-US" dirty="0" smtClean="0"/>
              <a:t> in some detail. </a:t>
            </a:r>
            <a:endParaRPr lang="fr-FR" dirty="0" smtClean="0"/>
          </a:p>
          <a:p>
            <a:pPr algn="just"/>
            <a:r>
              <a:rPr lang="en-US" dirty="0" smtClean="0"/>
              <a:t>The diagram below illustrates the FAO-FIVIMS framework (</a:t>
            </a:r>
            <a:r>
              <a:rPr lang="en-US" b="1" dirty="0" smtClean="0"/>
              <a:t>FIVIMS</a:t>
            </a:r>
            <a:r>
              <a:rPr lang="en-US" dirty="0" smtClean="0"/>
              <a:t> = Food Insecurity and Vulnerability Information and Mapping Systems):</a:t>
            </a:r>
            <a:endParaRPr lang="fr-FR" dirty="0" smtClean="0"/>
          </a:p>
          <a:p>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sz="2200" b="1" dirty="0" smtClean="0"/>
              <a:t>FAO-FIVIMS framework (FIVIMS = Food Insecurity and Vulnerability </a:t>
            </a:r>
            <a:r>
              <a:rPr lang="en-US" sz="2700" b="1" dirty="0" smtClean="0"/>
              <a:t>Information and Mapping Systems):</a:t>
            </a:r>
            <a:endParaRPr lang="en-GB" sz="2700" b="1" dirty="0"/>
          </a:p>
        </p:txBody>
      </p:sp>
      <p:pic>
        <p:nvPicPr>
          <p:cNvPr id="4" name="Content Placeholder 3"/>
          <p:cNvPicPr>
            <a:picLocks noGrp="1"/>
          </p:cNvPicPr>
          <p:nvPr>
            <p:ph idx="1"/>
          </p:nvPr>
        </p:nvPicPr>
        <p:blipFill>
          <a:blip r:embed="rId2" cstate="print"/>
          <a:srcRect/>
          <a:stretch>
            <a:fillRect/>
          </a:stretch>
        </p:blipFill>
        <p:spPr bwMode="auto">
          <a:xfrm>
            <a:off x="381000" y="1066800"/>
            <a:ext cx="8382000" cy="5562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705600"/>
          </a:xfrm>
        </p:spPr>
        <p:txBody>
          <a:bodyPr>
            <a:normAutofit fontScale="62500" lnSpcReduction="20000"/>
          </a:bodyPr>
          <a:lstStyle/>
          <a:p>
            <a:pPr algn="just"/>
            <a:r>
              <a:rPr lang="en-US" b="1" dirty="0" smtClean="0"/>
              <a:t>1. Socio-economic, political, institutional, cultural and natural environment </a:t>
            </a:r>
            <a:endParaRPr lang="fr-FR" dirty="0" smtClean="0"/>
          </a:p>
          <a:p>
            <a:pPr algn="just">
              <a:buNone/>
            </a:pPr>
            <a:r>
              <a:rPr lang="en-US" dirty="0" smtClean="0"/>
              <a:t>The FIVIMS framework highlights the need to consider underlying socio-economic, political, institutional, cultural and natural factors, as they impact on different dimensions of food security (food availability, food access, stability, food utilization), while also affecting care practices, in addition to conditions related to health and sanitation. </a:t>
            </a:r>
            <a:endParaRPr lang="fr-FR" dirty="0" smtClean="0"/>
          </a:p>
          <a:p>
            <a:pPr algn="just">
              <a:buNone/>
            </a:pPr>
            <a:r>
              <a:rPr lang="en-US" dirty="0" smtClean="0"/>
              <a:t>This is referred to as the overall “vulnerability context”. </a:t>
            </a:r>
            <a:endParaRPr lang="fr-FR" dirty="0" smtClean="0"/>
          </a:p>
          <a:p>
            <a:pPr algn="just"/>
            <a:r>
              <a:rPr lang="en-US" b="1" dirty="0" smtClean="0"/>
              <a:t>2. Food consumption </a:t>
            </a:r>
            <a:endParaRPr lang="fr-FR" dirty="0" smtClean="0"/>
          </a:p>
          <a:p>
            <a:pPr algn="just">
              <a:buNone/>
            </a:pPr>
            <a:r>
              <a:rPr lang="en-US" dirty="0" smtClean="0"/>
              <a:t>Food consumption is shown as being determined by the following: </a:t>
            </a:r>
            <a:endParaRPr lang="fr-FR" dirty="0" smtClean="0"/>
          </a:p>
          <a:p>
            <a:pPr algn="just">
              <a:buNone/>
            </a:pPr>
            <a:r>
              <a:rPr lang="en-US" dirty="0" smtClean="0"/>
              <a:t>• Food access at household level (as determined by relative poverty/incomes, purchasing power, income transfers, as well as the quality of transport and marker infrastructure). </a:t>
            </a:r>
            <a:endParaRPr lang="fr-FR" dirty="0" smtClean="0"/>
          </a:p>
          <a:p>
            <a:pPr algn="just">
              <a:buNone/>
            </a:pPr>
            <a:r>
              <a:rPr lang="en-US" dirty="0" smtClean="0"/>
              <a:t>• Care practices (including intra-household food allocation, cultural practices and knowledge related to food preparation). </a:t>
            </a:r>
            <a:endParaRPr lang="fr-FR" dirty="0" smtClean="0"/>
          </a:p>
          <a:p>
            <a:pPr algn="just"/>
            <a:r>
              <a:rPr lang="en-US" b="1" dirty="0" smtClean="0"/>
              <a:t>3. Food utilization </a:t>
            </a:r>
            <a:endParaRPr lang="fr-FR" dirty="0" smtClean="0"/>
          </a:p>
          <a:p>
            <a:pPr algn="just">
              <a:buNone/>
            </a:pPr>
            <a:r>
              <a:rPr lang="en-US" dirty="0" smtClean="0"/>
              <a:t>Efficient and effective food utilization by the body is understood to be primarily dependent on a person’s health status, which in turn is dependent on general health and sanitation conditions. </a:t>
            </a:r>
            <a:endParaRPr lang="fr-FR" dirty="0" smtClean="0"/>
          </a:p>
          <a:p>
            <a:pPr algn="just"/>
            <a:r>
              <a:rPr lang="en-US" b="1" dirty="0" smtClean="0"/>
              <a:t>4. Nutritional status </a:t>
            </a:r>
            <a:endParaRPr lang="fr-FR" dirty="0" smtClean="0"/>
          </a:p>
          <a:p>
            <a:pPr algn="just">
              <a:buNone/>
            </a:pPr>
            <a:r>
              <a:rPr lang="en-US" dirty="0" smtClean="0"/>
              <a:t>This FIVIMS framework shows the relationships and interactions of the main issues that affect an individual’s nutritional status. </a:t>
            </a:r>
            <a:endParaRPr lang="fr-FR" dirty="0" smtClean="0"/>
          </a:p>
          <a:p>
            <a:pPr algn="just">
              <a:buNone/>
            </a:pPr>
            <a:r>
              <a:rPr lang="en-US" dirty="0" smtClean="0"/>
              <a:t>The nutritional outcome is understood to be dependent on two main sub factors: </a:t>
            </a:r>
            <a:endParaRPr lang="fr-FR" dirty="0" smtClean="0"/>
          </a:p>
          <a:p>
            <a:pPr algn="just">
              <a:buNone/>
            </a:pPr>
            <a:r>
              <a:rPr lang="en-US" dirty="0" smtClean="0"/>
              <a:t>• food consumption (food intake in terms of energy and nutrients) and the biological utilization of this food (determined by a person’s health status). </a:t>
            </a:r>
            <a:endParaRPr lang="fr-FR" dirty="0" smtClean="0"/>
          </a:p>
          <a:p>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43600"/>
          </a:xfrm>
        </p:spPr>
        <p:txBody>
          <a:bodyPr>
            <a:normAutofit fontScale="85000" lnSpcReduction="20000"/>
          </a:bodyPr>
          <a:lstStyle/>
          <a:p>
            <a:pPr algn="just">
              <a:buNone/>
            </a:pPr>
            <a:r>
              <a:rPr lang="en-GB" b="1" i="1" dirty="0" smtClean="0"/>
              <a:t>Note </a:t>
            </a:r>
            <a:endParaRPr lang="fr-FR" b="1" i="1" dirty="0" smtClean="0"/>
          </a:p>
          <a:p>
            <a:pPr algn="just"/>
            <a:r>
              <a:rPr lang="en-US" dirty="0" smtClean="0"/>
              <a:t>The terminology used to describe the dimensions of food security is evolving and consequently varies. Traditionally care practices have been thought of as a sub-set of the dimension of food utilization. However, as this framework demonstrates, it can be helpful to group and distinguish practices that impact on food consumption rather than biological utilization. You should also be aware that the terms </a:t>
            </a:r>
            <a:r>
              <a:rPr lang="en-US" b="1" dirty="0" smtClean="0"/>
              <a:t>“care practices” and “food use”</a:t>
            </a:r>
            <a:r>
              <a:rPr lang="en-US" dirty="0" smtClean="0"/>
              <a:t> may be used interchangeably to describe this group of factors. </a:t>
            </a:r>
            <a:endParaRPr lang="fr-FR" dirty="0" smtClean="0"/>
          </a:p>
          <a:p>
            <a:pPr algn="just">
              <a:buNone/>
            </a:pPr>
            <a:r>
              <a:rPr lang="en-US" dirty="0" smtClean="0"/>
              <a:t> </a:t>
            </a:r>
            <a:endParaRPr lang="fr-FR" dirty="0" smtClean="0"/>
          </a:p>
          <a:p>
            <a:pPr algn="just"/>
            <a:r>
              <a:rPr lang="en-GB" dirty="0" smtClean="0"/>
              <a:t>A second framework that is relevant to analyzing food security is the causality model of malnutrition, originally developed by UNICEF in 1990. This model has many similarities to the FIVIMS framework.</a:t>
            </a:r>
            <a:endParaRPr lang="fr-FR" dirty="0" smtClean="0"/>
          </a:p>
          <a:p>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en-GB" sz="2800" b="1" dirty="0" smtClean="0"/>
              <a:t>Causality Model of Malnutrition, by UNICEF in 1990</a:t>
            </a:r>
            <a:endParaRPr lang="en-GB" sz="2800" b="1" dirty="0"/>
          </a:p>
        </p:txBody>
      </p:sp>
      <p:pic>
        <p:nvPicPr>
          <p:cNvPr id="4" name="Content Placeholder 3"/>
          <p:cNvPicPr>
            <a:picLocks noGrp="1"/>
          </p:cNvPicPr>
          <p:nvPr>
            <p:ph idx="1"/>
          </p:nvPr>
        </p:nvPicPr>
        <p:blipFill>
          <a:blip r:embed="rId2" cstate="print"/>
          <a:srcRect/>
          <a:stretch>
            <a:fillRect/>
          </a:stretch>
        </p:blipFill>
        <p:spPr bwMode="auto">
          <a:xfrm>
            <a:off x="685801" y="914400"/>
            <a:ext cx="7391400" cy="563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fontScale="77500" lnSpcReduction="20000"/>
          </a:bodyPr>
          <a:lstStyle/>
          <a:p>
            <a:pPr algn="just"/>
            <a:r>
              <a:rPr lang="en-GB" b="1" i="1" dirty="0" smtClean="0"/>
              <a:t>1. Immediate causes </a:t>
            </a:r>
            <a:endParaRPr lang="fr-FR" b="1" i="1" dirty="0" smtClean="0"/>
          </a:p>
          <a:p>
            <a:pPr marL="0" indent="0" algn="just">
              <a:buNone/>
            </a:pPr>
            <a:r>
              <a:rPr lang="en-GB" dirty="0" smtClean="0"/>
              <a:t>In this framework, the immediate causes of malnutrition are understood to be inadequate food intake, ill health or a combination of these factors. </a:t>
            </a:r>
            <a:endParaRPr lang="fr-FR" dirty="0" smtClean="0"/>
          </a:p>
          <a:p>
            <a:pPr algn="just"/>
            <a:r>
              <a:rPr lang="en-GB" b="1" i="1" dirty="0" smtClean="0"/>
              <a:t>2. Underlying causes </a:t>
            </a:r>
            <a:endParaRPr lang="fr-FR" b="1" i="1" dirty="0" smtClean="0"/>
          </a:p>
          <a:p>
            <a:pPr marL="0" indent="0" algn="just">
              <a:buNone/>
            </a:pPr>
            <a:r>
              <a:rPr lang="en-GB" dirty="0" smtClean="0"/>
              <a:t>Underlying immediate causes there is a need to understand the relative roles of food, health and care factors. The framework shows that causes of malnutrition are multi-</a:t>
            </a:r>
            <a:r>
              <a:rPr lang="en-GB" dirty="0" err="1" smtClean="0"/>
              <a:t>sectoral</a:t>
            </a:r>
            <a:r>
              <a:rPr lang="en-GB" dirty="0" smtClean="0"/>
              <a:t>, embracing food, health and caring practices. </a:t>
            </a:r>
            <a:endParaRPr lang="fr-FR" dirty="0" smtClean="0"/>
          </a:p>
          <a:p>
            <a:pPr marL="0" indent="0" algn="just">
              <a:buNone/>
            </a:pPr>
            <a:r>
              <a:rPr lang="en-GB" dirty="0" smtClean="0"/>
              <a:t>It is also important to realize that these three underlying causes are not completely discrete, but interact in important ways as depicted by the overlapping circles in the framework. </a:t>
            </a:r>
            <a:endParaRPr lang="fr-FR" dirty="0" smtClean="0"/>
          </a:p>
          <a:p>
            <a:pPr algn="just"/>
            <a:r>
              <a:rPr lang="en-GB" b="1" dirty="0" smtClean="0"/>
              <a:t>3. Basic causes </a:t>
            </a:r>
            <a:endParaRPr lang="fr-FR" dirty="0" smtClean="0"/>
          </a:p>
          <a:p>
            <a:pPr marL="0" indent="0" algn="just">
              <a:buNone/>
            </a:pPr>
            <a:r>
              <a:rPr lang="en-GB" dirty="0" smtClean="0"/>
              <a:t>This conceptual framework clearly recognizes that human and environmental resources, economic systems and political and ideological factors are basic causes that contribute to malnutrition. </a:t>
            </a:r>
            <a:endParaRPr lang="fr-FR" dirty="0" smtClean="0"/>
          </a:p>
          <a:p>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normAutofit fontScale="70000" lnSpcReduction="20000"/>
          </a:bodyPr>
          <a:lstStyle/>
          <a:p>
            <a:pPr algn="just"/>
            <a:r>
              <a:rPr lang="en-GB" b="1" i="1" dirty="0" smtClean="0"/>
              <a:t>Note </a:t>
            </a:r>
            <a:endParaRPr lang="fr-FR" b="1" i="1" dirty="0" smtClean="0"/>
          </a:p>
          <a:p>
            <a:pPr marL="0" indent="0" algn="just">
              <a:buNone/>
            </a:pPr>
            <a:r>
              <a:rPr lang="en-US" dirty="0" smtClean="0"/>
              <a:t>The causes are classified as immediate, underlying and basic, whereby factors at one level influence other levels. </a:t>
            </a:r>
            <a:endParaRPr lang="fr-FR" dirty="0" smtClean="0"/>
          </a:p>
          <a:p>
            <a:pPr marL="0" indent="0" algn="just">
              <a:buNone/>
            </a:pPr>
            <a:r>
              <a:rPr lang="en-GB" dirty="0" smtClean="0"/>
              <a:t>The manifestation and immediate causes of malnutrition affect the individual, whereas the underlying causes may operate at the household or community levels and basic causes at higher levels (national, regional, global). </a:t>
            </a:r>
            <a:endParaRPr lang="fr-FR" dirty="0" smtClean="0"/>
          </a:p>
          <a:p>
            <a:pPr algn="just">
              <a:buNone/>
            </a:pPr>
            <a:r>
              <a:rPr lang="en-GB" b="1" i="1" dirty="0" smtClean="0"/>
              <a:t>Example: Sudan famine of 1984-85 </a:t>
            </a:r>
            <a:endParaRPr lang="fr-FR" b="1" i="1" dirty="0" smtClean="0"/>
          </a:p>
          <a:p>
            <a:pPr marL="0" indent="0" algn="just">
              <a:buNone/>
            </a:pPr>
            <a:r>
              <a:rPr lang="en-US" dirty="0" smtClean="0"/>
              <a:t>For example, in the Sudan famine of 1984-85 it was found that people were quite prepared to put up with considerable short-term hunger to protect assets and livelihoods. </a:t>
            </a:r>
            <a:endParaRPr lang="fr-FR" dirty="0" smtClean="0"/>
          </a:p>
          <a:p>
            <a:pPr algn="just">
              <a:buNone/>
            </a:pPr>
            <a:r>
              <a:rPr lang="en-GB" dirty="0" smtClean="0"/>
              <a:t>They would rather go hungry than sell an animal or consume their planting seed. </a:t>
            </a:r>
            <a:endParaRPr lang="fr-FR" dirty="0" smtClean="0"/>
          </a:p>
          <a:p>
            <a:pPr algn="just">
              <a:buNone/>
            </a:pPr>
            <a:r>
              <a:rPr lang="en-US" dirty="0" smtClean="0"/>
              <a:t>For this reason livelihoods frameworks have emerged over the last decade. </a:t>
            </a:r>
            <a:endParaRPr lang="fr-FR" dirty="0" smtClean="0"/>
          </a:p>
          <a:p>
            <a:pPr marL="0" indent="0" algn="just">
              <a:buNone/>
            </a:pPr>
            <a:r>
              <a:rPr lang="en-US" b="1" i="1" dirty="0" smtClean="0"/>
              <a:t>A livelihoods framework is people-centered and attempts to analyze the diversity of poor people’s livelihoods holistically. It stresses the inter-relationship between community-level activities and the broader policy and institutional framework. It acknowledges that “sustainability” encompasses economic, environmental, institutional and social parameters</a:t>
            </a:r>
            <a:r>
              <a:rPr lang="en-US" dirty="0" smtClean="0"/>
              <a:t>.</a:t>
            </a:r>
            <a:endParaRPr lang="fr-FR" dirty="0" smtClean="0"/>
          </a:p>
          <a:p>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990600"/>
          </a:xfrm>
        </p:spPr>
        <p:txBody>
          <a:bodyPr>
            <a:normAutofit fontScale="90000"/>
          </a:bodyPr>
          <a:lstStyle/>
          <a:p>
            <a:r>
              <a:rPr lang="en-GB" sz="3100" dirty="0" smtClean="0"/>
              <a:t/>
            </a:r>
            <a:br>
              <a:rPr lang="en-GB" sz="3100" dirty="0" smtClean="0"/>
            </a:br>
            <a:r>
              <a:rPr lang="en-GB" sz="3100" dirty="0" smtClean="0"/>
              <a:t/>
            </a:r>
            <a:br>
              <a:rPr lang="en-GB" sz="3100" dirty="0" smtClean="0"/>
            </a:br>
            <a:r>
              <a:rPr lang="en-GB" sz="3600" b="1" dirty="0" smtClean="0"/>
              <a:t>The sustainable livelihoods framework was originally developed by IFAD:</a:t>
            </a:r>
            <a:r>
              <a:rPr lang="fr-FR" dirty="0" smtClean="0"/>
              <a:t/>
            </a:r>
            <a:br>
              <a:rPr lang="fr-FR" dirty="0" smtClean="0"/>
            </a:br>
            <a:endParaRPr lang="en-GB" dirty="0"/>
          </a:p>
        </p:txBody>
      </p:sp>
      <p:pic>
        <p:nvPicPr>
          <p:cNvPr id="4" name="Content Placeholder 3"/>
          <p:cNvPicPr>
            <a:picLocks noGrp="1"/>
          </p:cNvPicPr>
          <p:nvPr>
            <p:ph idx="1"/>
          </p:nvPr>
        </p:nvPicPr>
        <p:blipFill>
          <a:blip r:embed="rId2" cstate="print"/>
          <a:stretch>
            <a:fillRect/>
          </a:stretch>
        </p:blipFill>
        <p:spPr bwMode="auto">
          <a:xfrm>
            <a:off x="888193" y="1887845"/>
            <a:ext cx="7367614" cy="395067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GB" b="1" dirty="0" smtClean="0"/>
              <a:t>III.0.Introduction</a:t>
            </a:r>
            <a:endParaRPr lang="en-GB" b="1" dirty="0"/>
          </a:p>
        </p:txBody>
      </p:sp>
      <p:sp>
        <p:nvSpPr>
          <p:cNvPr id="3" name="Content Placeholder 2"/>
          <p:cNvSpPr>
            <a:spLocks noGrp="1"/>
          </p:cNvSpPr>
          <p:nvPr>
            <p:ph idx="1"/>
          </p:nvPr>
        </p:nvSpPr>
        <p:spPr>
          <a:xfrm>
            <a:off x="228600" y="685800"/>
            <a:ext cx="8686800" cy="6019800"/>
          </a:xfrm>
        </p:spPr>
        <p:txBody>
          <a:bodyPr>
            <a:normAutofit fontScale="47500" lnSpcReduction="20000"/>
          </a:bodyPr>
          <a:lstStyle/>
          <a:p>
            <a:pPr marL="179388" indent="-179388" algn="just"/>
            <a:r>
              <a:rPr lang="en-US" sz="4200" dirty="0" smtClean="0"/>
              <a:t>This lesson introduces why food security analysis is </a:t>
            </a:r>
            <a:r>
              <a:rPr lang="en-US" sz="4200" b="1" dirty="0" smtClean="0"/>
              <a:t>important for decision-making in food security policy and program formulation and to trigger appropriate action</a:t>
            </a:r>
            <a:r>
              <a:rPr lang="en-US" sz="4200" dirty="0" smtClean="0"/>
              <a:t>. </a:t>
            </a:r>
            <a:endParaRPr lang="fr-FR" sz="4200" dirty="0" smtClean="0"/>
          </a:p>
          <a:p>
            <a:pPr marL="179388" indent="-179388" algn="just"/>
            <a:r>
              <a:rPr lang="en-US" sz="4200" dirty="0" smtClean="0"/>
              <a:t>Despite increasing global prosperity, large numbers of people remain hungry and malnourished. </a:t>
            </a:r>
            <a:r>
              <a:rPr lang="en-US" sz="4200" b="1" dirty="0" smtClean="0"/>
              <a:t>The agreement that this situation cannot be allowed to persist is reflected in global agreements, which set out targets for the reduction of hunger and food insecurity</a:t>
            </a:r>
            <a:r>
              <a:rPr lang="en-US" sz="4200" dirty="0" smtClean="0"/>
              <a:t>. Translating these commitments into action requires political will and resources, as well as a comprehensive understanding and analysis of food security. </a:t>
            </a:r>
            <a:endParaRPr lang="fr-FR" sz="4200" dirty="0" smtClean="0"/>
          </a:p>
          <a:p>
            <a:pPr marL="179388" indent="-179388" algn="just"/>
            <a:r>
              <a:rPr lang="en-US" sz="4200" dirty="0" smtClean="0"/>
              <a:t> </a:t>
            </a:r>
            <a:r>
              <a:rPr lang="en-US" sz="4200" b="1" dirty="0" smtClean="0"/>
              <a:t>FAO estimates of hungry people </a:t>
            </a:r>
            <a:endParaRPr lang="fr-FR" sz="4200" dirty="0" smtClean="0"/>
          </a:p>
          <a:p>
            <a:pPr marL="179388" indent="-179388" algn="just"/>
            <a:r>
              <a:rPr lang="en-US" sz="4200" dirty="0" smtClean="0"/>
              <a:t>There are many possible means of estimating the number of people who are food insecure. </a:t>
            </a:r>
            <a:r>
              <a:rPr lang="en-US" sz="4200" b="1" dirty="0" smtClean="0"/>
              <a:t>As food security is a complex phenomenon no one indicator can capture it precisely</a:t>
            </a:r>
            <a:r>
              <a:rPr lang="en-US" sz="4200" dirty="0" smtClean="0"/>
              <a:t>. A widely used </a:t>
            </a:r>
            <a:r>
              <a:rPr lang="en-US" sz="4200" b="1" dirty="0" smtClean="0"/>
              <a:t>indicator at the global level is produced by FAO</a:t>
            </a:r>
            <a:r>
              <a:rPr lang="en-US" sz="4200" dirty="0" smtClean="0"/>
              <a:t>. </a:t>
            </a:r>
            <a:endParaRPr lang="fr-FR" sz="4200" dirty="0" smtClean="0"/>
          </a:p>
          <a:p>
            <a:pPr marL="179388" indent="-179388" algn="just"/>
            <a:r>
              <a:rPr lang="en-US" sz="4200" dirty="0" smtClean="0"/>
              <a:t>The FAO measure of hunger or food deprivation, referred as </a:t>
            </a:r>
            <a:r>
              <a:rPr lang="en-US" sz="4200" b="1" dirty="0" smtClean="0"/>
              <a:t>‘undernourishment’</a:t>
            </a:r>
            <a:r>
              <a:rPr lang="en-US" sz="4200" dirty="0" smtClean="0"/>
              <a:t>, is based on a comparison of usual food consumption expressed in terms of dietary energy (kcal) with minimum energy requirement norms. </a:t>
            </a:r>
            <a:r>
              <a:rPr lang="en-US" sz="4200" b="1" dirty="0" smtClean="0"/>
              <a:t>The part of the population with food consumption below the minimum energy requirement is considered undernourished</a:t>
            </a:r>
            <a:r>
              <a:rPr lang="en-US" sz="4200" dirty="0" smtClean="0"/>
              <a:t>. </a:t>
            </a:r>
            <a:endParaRPr lang="fr-FR" sz="4200" dirty="0" smtClean="0"/>
          </a:p>
          <a:p>
            <a:pPr marL="179388" indent="-179388" algn="just"/>
            <a:r>
              <a:rPr lang="en-US" sz="4200" b="1" i="1" dirty="0" smtClean="0"/>
              <a:t>FAO estimates that in 2001–03 there were a massive 854 million undernourished (or hungry) people worldwide: 820 million in the developing countries, 25 million in transition countries and 9 million in the industrialized countries</a:t>
            </a:r>
            <a:r>
              <a:rPr lang="en-US" sz="4200" dirty="0" smtClean="0"/>
              <a:t>. </a:t>
            </a:r>
            <a:endParaRPr lang="fr-FR" sz="4200" dirty="0" smtClean="0"/>
          </a:p>
          <a:p>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172200"/>
          </a:xfrm>
        </p:spPr>
        <p:txBody>
          <a:bodyPr>
            <a:normAutofit fontScale="92500" lnSpcReduction="20000"/>
          </a:bodyPr>
          <a:lstStyle/>
          <a:p>
            <a:pPr algn="just"/>
            <a:r>
              <a:rPr lang="en-US" dirty="0" smtClean="0"/>
              <a:t>A livelihoods perspective assumes that the main objective of a household is to ensure a secure and sustainable livelihood. Ensuring access to food is just one part of a more complex </a:t>
            </a:r>
            <a:r>
              <a:rPr lang="en-US" dirty="0" smtClean="0"/>
              <a:t>jigsaw(puzzle) </a:t>
            </a:r>
            <a:r>
              <a:rPr lang="en-US" dirty="0" smtClean="0"/>
              <a:t>of livelihood needs. The central objective for a household is the management of risk and vulnerability. This analytical perspective influences the recommendation of appropriate interventions. </a:t>
            </a:r>
            <a:endParaRPr lang="fr-FR" dirty="0" smtClean="0"/>
          </a:p>
          <a:p>
            <a:pPr algn="just"/>
            <a:r>
              <a:rPr lang="en-GB" dirty="0" smtClean="0"/>
              <a:t>A detailed description of livelihoods is given later in this course. Don’t worry too much about the precise meanings of the various elements of the framework. At this point we would like you to appreciate why a livelihoods analysis is relevant to food security analysis. </a:t>
            </a:r>
            <a:r>
              <a:rPr lang="en-GB" b="1" i="1" dirty="0" smtClean="0"/>
              <a:t>(Give examples for each aspect of the SLF in the context of Rwanda).</a:t>
            </a:r>
            <a:endParaRPr lang="fr-FR" dirty="0" smtClean="0"/>
          </a:p>
          <a:p>
            <a:endParaRPr lang="en-GB"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GB" b="1" dirty="0" smtClean="0"/>
              <a:t>Annexes</a:t>
            </a:r>
            <a:endParaRPr lang="en-GB" b="1" dirty="0"/>
          </a:p>
        </p:txBody>
      </p:sp>
      <p:sp>
        <p:nvSpPr>
          <p:cNvPr id="3" name="Content Placeholder 2"/>
          <p:cNvSpPr>
            <a:spLocks noGrp="1"/>
          </p:cNvSpPr>
          <p:nvPr>
            <p:ph idx="1"/>
          </p:nvPr>
        </p:nvSpPr>
        <p:spPr/>
        <p:txBody>
          <a:bodyPr/>
          <a:lstStyle/>
          <a:p>
            <a:r>
              <a:rPr lang="en-GB" b="1" dirty="0" smtClean="0"/>
              <a:t>See the annexes 1 and 2:</a:t>
            </a:r>
          </a:p>
          <a:p>
            <a:pPr>
              <a:buFont typeface="Wingdings" pitchFamily="2" charset="2"/>
              <a:buChar char="Ø"/>
            </a:pPr>
            <a:r>
              <a:rPr lang="en-US" dirty="0" smtClean="0"/>
              <a:t>Annex 1: Progress in reducing the incidence of food insecurity </a:t>
            </a:r>
            <a:endParaRPr lang="en-GB" dirty="0" smtClean="0"/>
          </a:p>
          <a:p>
            <a:pPr>
              <a:buFont typeface="Wingdings" pitchFamily="2" charset="2"/>
              <a:buChar char="Ø"/>
            </a:pPr>
            <a:r>
              <a:rPr lang="en-US" dirty="0" smtClean="0"/>
              <a:t>Annex 2: The Right to Food </a:t>
            </a:r>
            <a:endParaRPr lang="fr-FR" dirty="0" smtClean="0"/>
          </a:p>
          <a:p>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GB" b="1" dirty="0" smtClean="0"/>
              <a:t>PREVALENCE OF HUNGER</a:t>
            </a:r>
            <a:endParaRPr lang="en-GB" b="1" dirty="0"/>
          </a:p>
        </p:txBody>
      </p:sp>
      <p:pic>
        <p:nvPicPr>
          <p:cNvPr id="4" name="Content Placeholder 3"/>
          <p:cNvPicPr>
            <a:picLocks noGrp="1"/>
          </p:cNvPicPr>
          <p:nvPr>
            <p:ph idx="1"/>
          </p:nvPr>
        </p:nvPicPr>
        <p:blipFill>
          <a:blip r:embed="rId2" cstate="print"/>
          <a:srcRect/>
          <a:stretch>
            <a:fillRect/>
          </a:stretch>
        </p:blipFill>
        <p:spPr bwMode="auto">
          <a:xfrm>
            <a:off x="1219200" y="1066800"/>
            <a:ext cx="6781800" cy="5105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smtClean="0"/>
              <a:t/>
            </a:r>
            <a:br>
              <a:rPr lang="en-US" b="1" dirty="0" smtClean="0"/>
            </a:br>
            <a:r>
              <a:rPr lang="en-US" b="1" dirty="0" smtClean="0"/>
              <a:t>The justification for action </a:t>
            </a:r>
            <a:r>
              <a:rPr lang="fr-FR" dirty="0" smtClean="0"/>
              <a:t/>
            </a:r>
            <a:br>
              <a:rPr lang="fr-FR" dirty="0" smtClean="0"/>
            </a:br>
            <a:endParaRPr lang="en-GB" dirty="0"/>
          </a:p>
        </p:txBody>
      </p:sp>
      <p:sp>
        <p:nvSpPr>
          <p:cNvPr id="3" name="Content Placeholder 2"/>
          <p:cNvSpPr>
            <a:spLocks noGrp="1"/>
          </p:cNvSpPr>
          <p:nvPr>
            <p:ph idx="1"/>
          </p:nvPr>
        </p:nvSpPr>
        <p:spPr>
          <a:xfrm>
            <a:off x="457200" y="1143000"/>
            <a:ext cx="8229600" cy="5410200"/>
          </a:xfrm>
        </p:spPr>
        <p:txBody>
          <a:bodyPr>
            <a:normAutofit fontScale="85000" lnSpcReduction="10000"/>
          </a:bodyPr>
          <a:lstStyle/>
          <a:p>
            <a:pPr marL="179388" indent="-179388" algn="just"/>
            <a:r>
              <a:rPr lang="en-US" dirty="0" smtClean="0"/>
              <a:t>A number of global agreements, such as those reached at the 1996 World Food Summit and the year 2000 Millennium Summit, have set goals and specific targets for collective action in reducing the incidence of hunger and food insecurity. In reality there has been little progress towards achieving these targets. What is even more worrying is the lack of recent progress, when global attention has been specifically on combating food insecurity. </a:t>
            </a:r>
            <a:endParaRPr lang="fr-FR" dirty="0" smtClean="0"/>
          </a:p>
          <a:p>
            <a:pPr marL="179388" indent="-179388" algn="just"/>
            <a:r>
              <a:rPr lang="en-US" b="1" dirty="0" smtClean="0"/>
              <a:t>The widespread occurrence of food insecurity, the severity of the consequences and insufficient progress in reducing the numbers of the food insecure all point to the need for further urgent action. </a:t>
            </a:r>
            <a:r>
              <a:rPr lang="en-GB" i="1" dirty="0" smtClean="0"/>
              <a:t>See the Annex 1: Progress in reducing the incidence of food insecurity</a:t>
            </a:r>
            <a:endParaRPr lang="fr-FR" dirty="0" smtClean="0"/>
          </a:p>
          <a:p>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3.2. Food Security Analysis </a:t>
            </a:r>
            <a:r>
              <a:rPr lang="fr-FR" dirty="0" smtClean="0"/>
              <a:t/>
            </a:r>
            <a:br>
              <a:rPr lang="fr-FR" dirty="0" smtClean="0"/>
            </a:br>
            <a:endParaRPr lang="en-GB" dirty="0"/>
          </a:p>
        </p:txBody>
      </p:sp>
      <p:sp>
        <p:nvSpPr>
          <p:cNvPr id="3" name="Content Placeholder 2"/>
          <p:cNvSpPr>
            <a:spLocks noGrp="1"/>
          </p:cNvSpPr>
          <p:nvPr>
            <p:ph idx="1"/>
          </p:nvPr>
        </p:nvSpPr>
        <p:spPr>
          <a:xfrm>
            <a:off x="457200" y="1066800"/>
            <a:ext cx="8229600" cy="5410200"/>
          </a:xfrm>
        </p:spPr>
        <p:txBody>
          <a:bodyPr>
            <a:normAutofit/>
          </a:bodyPr>
          <a:lstStyle/>
          <a:p>
            <a:pPr marL="179388" indent="-179388" algn="just"/>
            <a:r>
              <a:rPr lang="en-US" dirty="0" smtClean="0"/>
              <a:t>Assuming the political will exists to make </a:t>
            </a:r>
            <a:r>
              <a:rPr lang="en-US" b="1" dirty="0" smtClean="0"/>
              <a:t>food security a priority, the practical question emerges of what can, and should, be done. </a:t>
            </a:r>
            <a:r>
              <a:rPr lang="en-US" dirty="0" smtClean="0"/>
              <a:t>Decision-makers at all levels need accurate information on </a:t>
            </a:r>
            <a:r>
              <a:rPr lang="en-US" b="1" dirty="0" smtClean="0"/>
              <a:t>who is food insecure, how many, where they live and importantly, why they are food insecure. </a:t>
            </a:r>
            <a:r>
              <a:rPr lang="en-US" dirty="0" smtClean="0"/>
              <a:t>They also need to understand </a:t>
            </a:r>
            <a:r>
              <a:rPr lang="en-US" b="1" dirty="0" smtClean="0"/>
              <a:t>the nature of the food insecurity</a:t>
            </a:r>
            <a:r>
              <a:rPr lang="en-US" dirty="0" smtClean="0"/>
              <a:t>: </a:t>
            </a:r>
            <a:r>
              <a:rPr lang="en-US" b="1" i="1" dirty="0" smtClean="0"/>
              <a:t>the </a:t>
            </a:r>
            <a:r>
              <a:rPr lang="en-US" b="1" i="1" u="sng" dirty="0" smtClean="0">
                <a:solidFill>
                  <a:srgbClr val="00B050"/>
                </a:solidFill>
              </a:rPr>
              <a:t>duration and severity </a:t>
            </a:r>
            <a:r>
              <a:rPr lang="en-US" b="1" i="1" dirty="0" smtClean="0"/>
              <a:t>of the problem, and the vulnerability to future food insecurity.</a:t>
            </a:r>
            <a:endParaRPr lang="fr-FR" dirty="0" smtClean="0"/>
          </a:p>
          <a:p>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943600"/>
          </a:xfrm>
        </p:spPr>
        <p:txBody>
          <a:bodyPr>
            <a:normAutofit fontScale="92500" lnSpcReduction="20000"/>
          </a:bodyPr>
          <a:lstStyle/>
          <a:p>
            <a:pPr algn="just"/>
            <a:r>
              <a:rPr lang="en-US" b="1" dirty="0" smtClean="0"/>
              <a:t>Duration </a:t>
            </a:r>
            <a:endParaRPr lang="fr-FR" dirty="0" smtClean="0"/>
          </a:p>
          <a:p>
            <a:pPr marL="0" indent="0" algn="just">
              <a:buNone/>
            </a:pPr>
            <a:r>
              <a:rPr lang="en-US" dirty="0" smtClean="0"/>
              <a:t>Not all households suffer inadequate food consumption over the same period of time. Decision makers need to know whether the food insecurity experienced by different people or households is persistent and chronic, or whether it is of short term duration, and hence would relate to a transitory food crisis. Depending on the actual or anticipated duration of the food crisis, different measures will have to be taken. </a:t>
            </a:r>
            <a:endParaRPr lang="fr-FR" dirty="0" smtClean="0"/>
          </a:p>
          <a:p>
            <a:pPr algn="just"/>
            <a:r>
              <a:rPr lang="en-US" b="1" dirty="0" smtClean="0"/>
              <a:t>Severity </a:t>
            </a:r>
            <a:endParaRPr lang="en-US" dirty="0" smtClean="0"/>
          </a:p>
          <a:p>
            <a:pPr marL="0" indent="0" algn="just">
              <a:buNone/>
            </a:pPr>
            <a:r>
              <a:rPr lang="en-US" dirty="0" smtClean="0"/>
              <a:t>It is also important to know the intensity or severity of the food insecurity being experienced. This knowledge will influence the quantity and urgency of the assistance provided to beneficiaries. </a:t>
            </a:r>
            <a:endParaRPr lang="fr-FR" dirty="0" smtClean="0"/>
          </a:p>
          <a:p>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96000"/>
          </a:xfrm>
        </p:spPr>
        <p:txBody>
          <a:bodyPr>
            <a:normAutofit fontScale="70000" lnSpcReduction="20000"/>
          </a:bodyPr>
          <a:lstStyle/>
          <a:p>
            <a:pPr algn="just"/>
            <a:r>
              <a:rPr lang="en-US" b="1" dirty="0" smtClean="0"/>
              <a:t>Vulnerability </a:t>
            </a:r>
            <a:endParaRPr lang="fr-FR" dirty="0" smtClean="0"/>
          </a:p>
          <a:p>
            <a:pPr marL="79375" indent="-79375" algn="just">
              <a:buNone/>
            </a:pPr>
            <a:r>
              <a:rPr lang="en-US" dirty="0" smtClean="0"/>
              <a:t>The definition of food security emphasizes that we must strive towards people being food secure “at all times”. Therefore, we should be aware of who might be at risk of future food insecurity. In the food security context, vulnerability is defined as the probability of an acute decline in food access or consumption, often in reference to some critical value that defines minimum levels of human well-being. Decision makers require information on both who is currently food insecure and who is vulnerable to experiencing food insecurity in future. The vulnerability analysis should provide information on: </a:t>
            </a:r>
            <a:endParaRPr lang="fr-FR" dirty="0" smtClean="0"/>
          </a:p>
          <a:p>
            <a:pPr indent="1266825" algn="just">
              <a:buNone/>
            </a:pPr>
            <a:r>
              <a:rPr lang="en-US" b="1" dirty="0" smtClean="0"/>
              <a:t>• </a:t>
            </a:r>
            <a:r>
              <a:rPr lang="en-US" b="1" smtClean="0"/>
              <a:t>Who are </a:t>
            </a:r>
            <a:r>
              <a:rPr lang="en-US" b="1" dirty="0" smtClean="0"/>
              <a:t>vulnerable and where are they located? </a:t>
            </a:r>
            <a:endParaRPr lang="fr-FR" dirty="0" smtClean="0"/>
          </a:p>
          <a:p>
            <a:pPr indent="1266825" algn="just">
              <a:buNone/>
            </a:pPr>
            <a:r>
              <a:rPr lang="en-US" b="1" dirty="0" smtClean="0"/>
              <a:t>• What are the major risks that they face? </a:t>
            </a:r>
            <a:endParaRPr lang="fr-FR" dirty="0" smtClean="0"/>
          </a:p>
          <a:p>
            <a:pPr algn="just"/>
            <a:r>
              <a:rPr lang="en-US" dirty="0" smtClean="0"/>
              <a:t>What risk management strategies are used and how effective are they? </a:t>
            </a:r>
            <a:endParaRPr lang="fr-FR" dirty="0" smtClean="0"/>
          </a:p>
          <a:p>
            <a:pPr algn="just"/>
            <a:r>
              <a:rPr lang="en-US" dirty="0" smtClean="0"/>
              <a:t>In practice, measuring and analyzing food security is technically challenging. Data on various food security dimensions is still scarce and poorly integrated. Food security is a complex concept so that no one indicator can adequately describe who is food secure and who is not. </a:t>
            </a:r>
            <a:r>
              <a:rPr lang="fr-FR" dirty="0" smtClean="0"/>
              <a:t> </a:t>
            </a:r>
            <a:r>
              <a:rPr lang="en-US" dirty="0" smtClean="0"/>
              <a:t>Hence, decision makers will need complementary and multiple methods to assess the incidence of food insecurity in different contexts.</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458200" cy="487362"/>
          </a:xfrm>
        </p:spPr>
        <p:txBody>
          <a:bodyPr>
            <a:noAutofit/>
          </a:bodyPr>
          <a:lstStyle/>
          <a:p>
            <a:r>
              <a:rPr lang="en-US" sz="2400" b="1" dirty="0" smtClean="0"/>
              <a:t/>
            </a:r>
            <a:br>
              <a:rPr lang="en-US" sz="2400" b="1" dirty="0" smtClean="0"/>
            </a:br>
            <a:r>
              <a:rPr lang="en-US" sz="2400" b="1" dirty="0" smtClean="0"/>
              <a:t/>
            </a:r>
            <a:br>
              <a:rPr lang="en-US" sz="2400" b="1" dirty="0" smtClean="0"/>
            </a:br>
            <a:r>
              <a:rPr lang="en-US" sz="2400" b="1" dirty="0" smtClean="0"/>
              <a:t>Table1: Advantages and disadvantages of examples of three different methods</a:t>
            </a:r>
            <a:r>
              <a:rPr lang="fr-FR" sz="2400" dirty="0" smtClean="0"/>
              <a:t/>
            </a:r>
            <a:br>
              <a:rPr lang="fr-FR" sz="2400" dirty="0" smtClean="0"/>
            </a:br>
            <a:endParaRPr lang="en-GB" sz="2400" dirty="0"/>
          </a:p>
        </p:txBody>
      </p:sp>
      <p:graphicFrame>
        <p:nvGraphicFramePr>
          <p:cNvPr id="4" name="Content Placeholder 3"/>
          <p:cNvGraphicFramePr>
            <a:graphicFrameLocks noGrp="1"/>
          </p:cNvGraphicFramePr>
          <p:nvPr>
            <p:ph idx="1"/>
          </p:nvPr>
        </p:nvGraphicFramePr>
        <p:xfrm>
          <a:off x="381000" y="1371600"/>
          <a:ext cx="8610600" cy="5105400"/>
        </p:xfrm>
        <a:graphic>
          <a:graphicData uri="http://schemas.openxmlformats.org/drawingml/2006/table">
            <a:tbl>
              <a:tblPr firstRow="1" bandRow="1">
                <a:tableStyleId>{5C22544A-7EE6-4342-B048-85BDC9FD1C3A}</a:tableStyleId>
              </a:tblPr>
              <a:tblGrid>
                <a:gridCol w="1447800"/>
                <a:gridCol w="7162800"/>
              </a:tblGrid>
              <a:tr h="5105400">
                <a:tc>
                  <a:txBody>
                    <a:bodyPr/>
                    <a:lstStyle/>
                    <a:p>
                      <a:pPr algn="just"/>
                      <a:r>
                        <a:rPr lang="en-US" sz="2000" b="1" kern="1200" dirty="0" smtClean="0">
                          <a:solidFill>
                            <a:schemeClr val="lt1"/>
                          </a:solidFill>
                          <a:latin typeface="+mn-lt"/>
                          <a:ea typeface="+mn-ea"/>
                          <a:cs typeface="+mn-cs"/>
                        </a:rPr>
                        <a:t>Prevalence of undernourishment</a:t>
                      </a:r>
                      <a:endParaRPr lang="en-GB" sz="2000" dirty="0"/>
                    </a:p>
                  </a:txBody>
                  <a:tcPr/>
                </a:tc>
                <a:tc>
                  <a:txBody>
                    <a:bodyPr/>
                    <a:lstStyle/>
                    <a:p>
                      <a:pPr algn="just"/>
                      <a:r>
                        <a:rPr lang="en-US" sz="2000" b="1" kern="1200" dirty="0" smtClean="0">
                          <a:solidFill>
                            <a:schemeClr val="lt1"/>
                          </a:solidFill>
                          <a:latin typeface="+mn-lt"/>
                          <a:ea typeface="+mn-ea"/>
                          <a:cs typeface="+mn-cs"/>
                        </a:rPr>
                        <a:t>We have already seen that a widely-used indicator for food insecurity is the head count of persons undernourished or deprived of food used by FAO. This estimate is made at the national level and is most useful for inter-country comparisons and measuring progress towards global hunger targets. However, it is less useful for developing detailed national food security policies and programs. It is a measure of energy deficiency (not enough food) and does not say anything about food quality. </a:t>
                      </a:r>
                      <a:endParaRPr lang="en-GB" sz="2000"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0800"/>
            <a:ext cx="8229600" cy="3535363"/>
          </a:xfrm>
        </p:spPr>
        <p:txBody>
          <a:bodyPr>
            <a:normAutofit/>
          </a:bodyPr>
          <a:lstStyle/>
          <a:p>
            <a:pPr fontAlgn="t"/>
            <a:endParaRPr lang="fr-FR" b="1" dirty="0" smtClean="0"/>
          </a:p>
          <a:p>
            <a:endParaRPr lang="en-GB" dirty="0"/>
          </a:p>
        </p:txBody>
      </p:sp>
      <p:graphicFrame>
        <p:nvGraphicFramePr>
          <p:cNvPr id="4" name="Table 3"/>
          <p:cNvGraphicFramePr>
            <a:graphicFrameLocks noGrp="1"/>
          </p:cNvGraphicFramePr>
          <p:nvPr/>
        </p:nvGraphicFramePr>
        <p:xfrm>
          <a:off x="304800" y="304800"/>
          <a:ext cx="8458200" cy="6492240"/>
        </p:xfrm>
        <a:graphic>
          <a:graphicData uri="http://schemas.openxmlformats.org/drawingml/2006/table">
            <a:tbl>
              <a:tblPr firstRow="1" bandRow="1">
                <a:tableStyleId>{5C22544A-7EE6-4342-B048-85BDC9FD1C3A}</a:tableStyleId>
              </a:tblPr>
              <a:tblGrid>
                <a:gridCol w="1066800"/>
                <a:gridCol w="7391400"/>
              </a:tblGrid>
              <a:tr h="21336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1800" b="1" dirty="0" err="1" smtClean="0"/>
                        <a:t>Household</a:t>
                      </a:r>
                      <a:r>
                        <a:rPr lang="fr-FR" sz="1800" b="1" dirty="0" smtClean="0"/>
                        <a:t> Food </a:t>
                      </a:r>
                      <a:r>
                        <a:rPr lang="fr-FR" sz="1800" b="1" dirty="0" err="1" smtClean="0"/>
                        <a:t>Economy</a:t>
                      </a:r>
                      <a:r>
                        <a:rPr lang="fr-FR" sz="1800" b="1" dirty="0" smtClean="0"/>
                        <a:t> </a:t>
                      </a:r>
                      <a:r>
                        <a:rPr lang="fr-FR" sz="1800" b="1" dirty="0" err="1" smtClean="0"/>
                        <a:t>approach</a:t>
                      </a:r>
                      <a:endParaRPr lang="fr-FR" sz="1800" dirty="0" smtClean="0"/>
                    </a:p>
                    <a:p>
                      <a:pPr algn="just"/>
                      <a:endParaRPr lang="en-GB" sz="18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800" b="1" dirty="0" smtClean="0"/>
                        <a:t>The household food economy approach to analyzing food security was developed by the international NGO Save the Children – UK. It has since been applied by several development organizations to estimate the ability, at the household level, to access sufficient food to meet the minimum dietary requirements. The household food economy approach uses a model to estimate who is at risk of future food insecurity. The HFE method has mainly been used to assess food crises, where temporary shocks have left large numbers of people food insecure. It has not been widely applied to assess chronic food insecurity.</a:t>
                      </a:r>
                      <a:endParaRPr lang="fr-FR" sz="1800" b="1" dirty="0" smtClean="0"/>
                    </a:p>
                    <a:p>
                      <a:pPr algn="just"/>
                      <a:endParaRPr lang="en-GB" sz="1800" dirty="0"/>
                    </a:p>
                  </a:txBody>
                  <a:tcPr/>
                </a:tc>
              </a:tr>
              <a:tr h="831273">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1800" b="1" dirty="0" smtClean="0"/>
                        <a:t>Malnutrition </a:t>
                      </a:r>
                      <a:r>
                        <a:rPr lang="fr-FR" sz="1800" b="1" dirty="0" err="1" smtClean="0"/>
                        <a:t>assessments</a:t>
                      </a:r>
                      <a:endParaRPr lang="fr-FR" sz="1800" b="1" dirty="0" smtClean="0"/>
                    </a:p>
                    <a:p>
                      <a:pPr algn="just"/>
                      <a:endParaRPr lang="en-GB" sz="1800" dirty="0"/>
                    </a:p>
                  </a:txBody>
                  <a:tcPr/>
                </a:tc>
                <a:tc>
                  <a:txBody>
                    <a:bodyPr/>
                    <a:lstStyle/>
                    <a:p>
                      <a:pPr algn="just" fontAlgn="t"/>
                      <a:r>
                        <a:rPr lang="en-US" sz="1800" b="1" dirty="0" smtClean="0"/>
                        <a:t>Nutritionists have several well-developed indicators of malnutrition. The main ones look at the nutrition of young children, and compare their height against age (‘stunting’), their weight against height (‘wasting’), or their weight for age (a combination of stunting and wasting). In addition there are specific indicator levels for deficits of the main micronutrients, including iron, vitamin A and iodine (also known as ‘hidden hunger’). </a:t>
                      </a:r>
                      <a:endParaRPr lang="fr-FR" sz="1800" b="1" dirty="0" smtClean="0"/>
                    </a:p>
                    <a:p>
                      <a:pPr algn="just" fontAlgn="t"/>
                      <a:r>
                        <a:rPr lang="en-GB" sz="1800" b="1" dirty="0" smtClean="0"/>
                        <a:t>There may be a poor correlation between the nutritional outcome and other measures of nutritional intake. The difference may be explained by the health status and care practices. So, for example, while measures of food intake indicate the most pressing problems are in sub-Saharan Africa, child anthropometry highlights that Asia has the most pressing nutritional problems. </a:t>
                      </a:r>
                      <a:endParaRPr lang="fr-FR" sz="1800" b="1" dirty="0" smtClean="0"/>
                    </a:p>
                    <a:p>
                      <a:pPr algn="just"/>
                      <a:endParaRPr lang="en-GB" sz="1800" dirty="0"/>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6427</TotalTime>
  <Words>2205</Words>
  <Application>Microsoft Office PowerPoint</Application>
  <PresentationFormat>On-screen Show (4:3)</PresentationFormat>
  <Paragraphs>96</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III.0.Introduction</vt:lpstr>
      <vt:lpstr>PREVALENCE OF HUNGER</vt:lpstr>
      <vt:lpstr> The justification for action  </vt:lpstr>
      <vt:lpstr>3.2. Food Security Analysis  </vt:lpstr>
      <vt:lpstr>PowerPoint Presentation</vt:lpstr>
      <vt:lpstr>PowerPoint Presentation</vt:lpstr>
      <vt:lpstr>  Table1: Advantages and disadvantages of examples of three different methods </vt:lpstr>
      <vt:lpstr>PowerPoint Presentation</vt:lpstr>
      <vt:lpstr>PowerPoint Presentation</vt:lpstr>
      <vt:lpstr> 3.3. Conceptual frameworks  </vt:lpstr>
      <vt:lpstr>PowerPoint Presentation</vt:lpstr>
      <vt:lpstr>FAO-FIVIMS framework (FIVIMS = Food Insecurity and Vulnerability Information and Mapping Systems):</vt:lpstr>
      <vt:lpstr>PowerPoint Presentation</vt:lpstr>
      <vt:lpstr>PowerPoint Presentation</vt:lpstr>
      <vt:lpstr>Causality Model of Malnutrition, by UNICEF in 1990</vt:lpstr>
      <vt:lpstr>PowerPoint Presentation</vt:lpstr>
      <vt:lpstr>PowerPoint Presentation</vt:lpstr>
      <vt:lpstr>  The sustainable livelihoods framework was originally developed by IFAD: </vt:lpstr>
      <vt:lpstr>PowerPoint Presentation</vt:lpstr>
      <vt:lpstr>Annexes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Food Security(FSS15210) 50 hours(Face to Face, SDL) </dc:title>
  <dc:creator>BRILLE</dc:creator>
  <cp:lastModifiedBy>Sunday</cp:lastModifiedBy>
  <cp:revision>257</cp:revision>
  <dcterms:created xsi:type="dcterms:W3CDTF">2006-08-16T00:00:00Z</dcterms:created>
  <dcterms:modified xsi:type="dcterms:W3CDTF">2018-11-12T08:35:17Z</dcterms:modified>
</cp:coreProperties>
</file>