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38" r:id="rId4"/>
    <p:sldId id="339" r:id="rId5"/>
    <p:sldId id="340" r:id="rId6"/>
    <p:sldId id="258" r:id="rId7"/>
    <p:sldId id="259" r:id="rId8"/>
    <p:sldId id="260" r:id="rId9"/>
    <p:sldId id="342" r:id="rId10"/>
    <p:sldId id="379" r:id="rId11"/>
    <p:sldId id="365" r:id="rId12"/>
    <p:sldId id="380" r:id="rId13"/>
    <p:sldId id="345" r:id="rId14"/>
    <p:sldId id="346" r:id="rId15"/>
    <p:sldId id="352" r:id="rId16"/>
    <p:sldId id="364" r:id="rId17"/>
    <p:sldId id="353" r:id="rId18"/>
    <p:sldId id="367" r:id="rId19"/>
    <p:sldId id="373" r:id="rId20"/>
    <p:sldId id="374" r:id="rId21"/>
    <p:sldId id="371" r:id="rId22"/>
    <p:sldId id="375" r:id="rId23"/>
    <p:sldId id="376" r:id="rId24"/>
    <p:sldId id="347" r:id="rId25"/>
    <p:sldId id="348" r:id="rId26"/>
    <p:sldId id="349" r:id="rId27"/>
    <p:sldId id="350" r:id="rId28"/>
    <p:sldId id="351" r:id="rId29"/>
    <p:sldId id="343" r:id="rId30"/>
    <p:sldId id="344" r:id="rId31"/>
    <p:sldId id="356" r:id="rId32"/>
    <p:sldId id="357" r:id="rId33"/>
    <p:sldId id="358" r:id="rId34"/>
    <p:sldId id="329" r:id="rId35"/>
    <p:sldId id="362" r:id="rId36"/>
    <p:sldId id="330" r:id="rId37"/>
    <p:sldId id="366" r:id="rId38"/>
    <p:sldId id="368" r:id="rId39"/>
    <p:sldId id="377" r:id="rId40"/>
    <p:sldId id="3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8"/>
    <p:restoredTop sz="92969"/>
  </p:normalViewPr>
  <p:slideViewPr>
    <p:cSldViewPr snapToGrid="0" snapToObjects="1">
      <p:cViewPr varScale="1">
        <p:scale>
          <a:sx n="105" d="100"/>
          <a:sy n="105" d="100"/>
        </p:scale>
        <p:origin x="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9CBC-FD7E-D74E-8FE5-078BF2BF2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605EB1-807D-7A42-91D9-E05F3DA1A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2685BB-985D-8F4D-9BCB-4261B4C54262}"/>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5E290236-AC3F-3649-9C08-DD640A0F9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AD05B-7E80-7240-B944-9ED3A4CA3359}"/>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299097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0152-0ADB-C14F-A0EC-6385B58BEC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68A3C0-FDCE-1B43-AF7E-4BD7A7397E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FAA9F-0CB2-CD48-A1DE-D1D07C6DBAC4}"/>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C8406130-195C-8B42-80BA-32E3B4875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0F10-8414-4044-80AA-556F548B7E8D}"/>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44804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C6064-BD4E-7141-88D7-D93266EF3C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4161AC-0A85-F24E-B74B-768E0A339B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61C69-5D21-1C43-A264-CC18972E89D2}"/>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008B2AE5-BB7F-CB47-B69B-008618AE9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B42DD-54E0-DD4C-9A47-E9A375996731}"/>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64483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9AF2-175B-0A48-BD44-673F8722E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2964B-A431-9C42-ADD6-2AFB0EB67C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86F2-3C3E-3645-AF27-9D896867AFCD}"/>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D99DAC57-F202-7E4C-BA19-0ECF16BFE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D86E9-1669-644B-BCB0-B7AE67889A36}"/>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03202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F1BB-1D86-FB48-A05D-CC9F2E0945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4FB2C2-6BD3-7442-A4DB-30538209D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F6517F-8398-1B47-A0D7-C252893A788B}"/>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7A552B58-837B-4845-A668-4E55A12FA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2DA9D-4D4A-B447-A076-386317C4C9D4}"/>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1200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13FB-1AC8-244C-A2C0-71E3A97FF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AFB79-6AC9-4D43-9357-37225AA039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57B66A-7620-0E44-84AF-006E07F6BE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237EDD-A35A-7F42-9D04-711F70863C67}"/>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6" name="Footer Placeholder 5">
            <a:extLst>
              <a:ext uri="{FF2B5EF4-FFF2-40B4-BE49-F238E27FC236}">
                <a16:creationId xmlns:a16="http://schemas.microsoft.com/office/drawing/2014/main" id="{58B901AA-AAC0-B440-90A9-1057BA5A2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DCC08-F650-8142-8A10-4FC0E48671FF}"/>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34795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BD66-F517-D841-81E7-F3AA48911C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7E3D4-29D2-8642-8B61-3C9B5E81D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11CE1A-4E2D-9249-ACA7-2792325BDB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AECD2-2C83-6D4F-8802-F46261FC7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B4AC6E-B460-394C-8EEA-4EB2E1AD2D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3D1C08-2B81-2243-89BA-0E7349D258DD}"/>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8" name="Footer Placeholder 7">
            <a:extLst>
              <a:ext uri="{FF2B5EF4-FFF2-40B4-BE49-F238E27FC236}">
                <a16:creationId xmlns:a16="http://schemas.microsoft.com/office/drawing/2014/main" id="{0A9F909F-230D-5E49-A634-A66C1B49F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F0232-C952-F540-A966-A6B3FAA28A69}"/>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92408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4200-4675-D343-93DF-5EEE274C84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4FA50-5F7B-5148-80DE-7D48F47B0615}"/>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4" name="Footer Placeholder 3">
            <a:extLst>
              <a:ext uri="{FF2B5EF4-FFF2-40B4-BE49-F238E27FC236}">
                <a16:creationId xmlns:a16="http://schemas.microsoft.com/office/drawing/2014/main" id="{B33B1014-C4FD-B645-B197-D0F34EC56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D66A5E-9388-4C47-AB0A-5FE1C83041ED}"/>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9139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1ABD7-88E6-1944-B8FB-435F6BC99C73}"/>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3" name="Footer Placeholder 2">
            <a:extLst>
              <a:ext uri="{FF2B5EF4-FFF2-40B4-BE49-F238E27FC236}">
                <a16:creationId xmlns:a16="http://schemas.microsoft.com/office/drawing/2014/main" id="{0204A7A9-5F35-E64F-B959-C4B334F77C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38975-C8EE-1D48-B511-B086F44521CD}"/>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313770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E0C4-EAEE-9F4A-BA62-0908F6905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43E2D-3868-1E40-9B66-8EC4C4FF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F1A50-027A-6A4F-8B11-9F5D6084AE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56366D-304D-A948-ABE5-1BEEDF393FE1}"/>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6" name="Footer Placeholder 5">
            <a:extLst>
              <a:ext uri="{FF2B5EF4-FFF2-40B4-BE49-F238E27FC236}">
                <a16:creationId xmlns:a16="http://schemas.microsoft.com/office/drawing/2014/main" id="{A520A4BA-69E1-6940-A7F4-6ED209AA6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090E9-F15E-664E-98DB-5EAD69DE0223}"/>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217623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2300A-232F-094E-9ED2-BA99161CE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67182-5D6A-7A42-9C35-3EEAC127A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CF78F-D592-4441-A7FF-1F58EE459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01009A-0E69-354E-BEE0-CC912A595515}"/>
              </a:ext>
            </a:extLst>
          </p:cNvPr>
          <p:cNvSpPr>
            <a:spLocks noGrp="1"/>
          </p:cNvSpPr>
          <p:nvPr>
            <p:ph type="dt" sz="half" idx="10"/>
          </p:nvPr>
        </p:nvSpPr>
        <p:spPr/>
        <p:txBody>
          <a:bodyPr/>
          <a:lstStyle/>
          <a:p>
            <a:fld id="{2955C117-E79A-4745-8BF5-242CA3701AB2}" type="datetimeFigureOut">
              <a:rPr lang="en-US" smtClean="0"/>
              <a:t>7/21/21</a:t>
            </a:fld>
            <a:endParaRPr lang="en-US"/>
          </a:p>
        </p:txBody>
      </p:sp>
      <p:sp>
        <p:nvSpPr>
          <p:cNvPr id="6" name="Footer Placeholder 5">
            <a:extLst>
              <a:ext uri="{FF2B5EF4-FFF2-40B4-BE49-F238E27FC236}">
                <a16:creationId xmlns:a16="http://schemas.microsoft.com/office/drawing/2014/main" id="{C3887D56-78A9-B147-86D5-E4B0F4624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29A57-70C4-904F-9A0A-4D638E88DF46}"/>
              </a:ext>
            </a:extLst>
          </p:cNvPr>
          <p:cNvSpPr>
            <a:spLocks noGrp="1"/>
          </p:cNvSpPr>
          <p:nvPr>
            <p:ph type="sldNum" sz="quarter" idx="12"/>
          </p:nvPr>
        </p:nvSpPr>
        <p:spPr/>
        <p:txBody>
          <a:bodyPr/>
          <a:lstStyle/>
          <a:p>
            <a:fld id="{9CB0CB55-059D-A347-8255-97D6126BE8A6}" type="slidenum">
              <a:rPr lang="en-US" smtClean="0"/>
              <a:t>‹#›</a:t>
            </a:fld>
            <a:endParaRPr lang="en-US"/>
          </a:p>
        </p:txBody>
      </p:sp>
    </p:spTree>
    <p:extLst>
      <p:ext uri="{BB962C8B-B14F-4D97-AF65-F5344CB8AC3E}">
        <p14:creationId xmlns:p14="http://schemas.microsoft.com/office/powerpoint/2010/main" val="166201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3857D-ED04-7541-AEAC-150227094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CBFDD-56C4-D544-83B9-87A1DC6D9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A68DA-994B-0446-A383-E6DCBA191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5C117-E79A-4745-8BF5-242CA3701AB2}" type="datetimeFigureOut">
              <a:rPr lang="en-US" smtClean="0"/>
              <a:t>7/21/21</a:t>
            </a:fld>
            <a:endParaRPr lang="en-US"/>
          </a:p>
        </p:txBody>
      </p:sp>
      <p:sp>
        <p:nvSpPr>
          <p:cNvPr id="5" name="Footer Placeholder 4">
            <a:extLst>
              <a:ext uri="{FF2B5EF4-FFF2-40B4-BE49-F238E27FC236}">
                <a16:creationId xmlns:a16="http://schemas.microsoft.com/office/drawing/2014/main" id="{A72EB970-FD4D-D94F-B6F5-83A1B230D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F764AC-8810-AB45-95D5-DDD5E29A9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0CB55-059D-A347-8255-97D6126BE8A6}" type="slidenum">
              <a:rPr lang="en-US" smtClean="0"/>
              <a:t>‹#›</a:t>
            </a:fld>
            <a:endParaRPr lang="en-US"/>
          </a:p>
        </p:txBody>
      </p:sp>
    </p:spTree>
    <p:extLst>
      <p:ext uri="{BB962C8B-B14F-4D97-AF65-F5344CB8AC3E}">
        <p14:creationId xmlns:p14="http://schemas.microsoft.com/office/powerpoint/2010/main" val="385849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5ABC-BEEC-E14D-92EB-0D98FCF7B1CE}"/>
              </a:ext>
            </a:extLst>
          </p:cNvPr>
          <p:cNvSpPr>
            <a:spLocks noGrp="1"/>
          </p:cNvSpPr>
          <p:nvPr>
            <p:ph type="ctrTitle"/>
          </p:nvPr>
        </p:nvSpPr>
        <p:spPr/>
        <p:txBody>
          <a:bodyPr>
            <a:normAutofit fontScale="90000"/>
          </a:bodyPr>
          <a:lstStyle/>
          <a:p>
            <a:r>
              <a:rPr lang="en-US" dirty="0"/>
              <a:t>The global burden of malnutrition, causes of malnutrition and nutrition interventions</a:t>
            </a:r>
          </a:p>
        </p:txBody>
      </p:sp>
      <p:sp>
        <p:nvSpPr>
          <p:cNvPr id="3" name="Subtitle 2">
            <a:extLst>
              <a:ext uri="{FF2B5EF4-FFF2-40B4-BE49-F238E27FC236}">
                <a16:creationId xmlns:a16="http://schemas.microsoft.com/office/drawing/2014/main" id="{1233A1B5-CF95-C74D-9C05-F4F11FE305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727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03441-0475-2E40-9497-B559A628D737}"/>
              </a:ext>
            </a:extLst>
          </p:cNvPr>
          <p:cNvPicPr>
            <a:picLocks noChangeAspect="1"/>
          </p:cNvPicPr>
          <p:nvPr/>
        </p:nvPicPr>
        <p:blipFill>
          <a:blip r:embed="rId2"/>
          <a:stretch>
            <a:fillRect/>
          </a:stretch>
        </p:blipFill>
        <p:spPr>
          <a:xfrm>
            <a:off x="2883707" y="139148"/>
            <a:ext cx="6268082" cy="6629400"/>
          </a:xfrm>
          <a:prstGeom prst="rect">
            <a:avLst/>
          </a:prstGeom>
        </p:spPr>
      </p:pic>
    </p:spTree>
    <p:extLst>
      <p:ext uri="{BB962C8B-B14F-4D97-AF65-F5344CB8AC3E}">
        <p14:creationId xmlns:p14="http://schemas.microsoft.com/office/powerpoint/2010/main" val="68986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A637-F942-D849-9088-F6315E556F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07585A-5AF6-F54C-B37C-1B5BB35F3107}"/>
              </a:ext>
            </a:extLst>
          </p:cNvPr>
          <p:cNvSpPr>
            <a:spLocks noGrp="1"/>
          </p:cNvSpPr>
          <p:nvPr>
            <p:ph idx="1"/>
          </p:nvPr>
        </p:nvSpPr>
        <p:spPr/>
        <p:txBody>
          <a:bodyPr>
            <a:normAutofit/>
          </a:bodyPr>
          <a:lstStyle/>
          <a:p>
            <a:r>
              <a:rPr lang="en-US" dirty="0"/>
              <a:t>LMICs continue to have a high DBM; however, countries with a high DBM have lower incomes than the countries that had a high DBM in the early 1990s.</a:t>
            </a:r>
          </a:p>
          <a:p>
            <a:r>
              <a:rPr lang="en-US" dirty="0"/>
              <a:t>The high DBM is being driven by the rapid increases in the prevalence of overweight and obesity occurring in these lower-income countries that are also experiencing a slower decline in the prevalence of undernutrition. </a:t>
            </a:r>
          </a:p>
          <a:p>
            <a:r>
              <a:rPr lang="en-US" dirty="0"/>
              <a:t>This new nutrition reality is driven by important and rapid changes that have taken place in the food system (increased availability of ultra-processed foods in LMICs)</a:t>
            </a:r>
          </a:p>
        </p:txBody>
      </p:sp>
    </p:spTree>
    <p:extLst>
      <p:ext uri="{BB962C8B-B14F-4D97-AF65-F5344CB8AC3E}">
        <p14:creationId xmlns:p14="http://schemas.microsoft.com/office/powerpoint/2010/main" val="123816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446524-51EB-1945-A9A7-C530D4078C64}"/>
              </a:ext>
            </a:extLst>
          </p:cNvPr>
          <p:cNvSpPr>
            <a:spLocks noGrp="1"/>
          </p:cNvSpPr>
          <p:nvPr>
            <p:ph type="body" idx="1"/>
          </p:nvPr>
        </p:nvSpPr>
        <p:spPr/>
        <p:txBody>
          <a:bodyPr/>
          <a:lstStyle/>
          <a:p>
            <a:endParaRPr lang="en-US"/>
          </a:p>
        </p:txBody>
      </p:sp>
      <p:sp>
        <p:nvSpPr>
          <p:cNvPr id="4" name="Title 1">
            <a:extLst>
              <a:ext uri="{FF2B5EF4-FFF2-40B4-BE49-F238E27FC236}">
                <a16:creationId xmlns:a16="http://schemas.microsoft.com/office/drawing/2014/main" id="{F07BBF87-8FE4-CB43-9D4C-3917D67CEA43}"/>
              </a:ext>
            </a:extLst>
          </p:cNvPr>
          <p:cNvSpPr>
            <a:spLocks noGrp="1"/>
          </p:cNvSpPr>
          <p:nvPr>
            <p:ph type="title"/>
          </p:nvPr>
        </p:nvSpPr>
        <p:spPr/>
        <p:txBody>
          <a:bodyPr>
            <a:normAutofit/>
          </a:bodyPr>
          <a:lstStyle/>
          <a:p>
            <a:r>
              <a:rPr lang="en-US" sz="4900" dirty="0">
                <a:latin typeface="Cambria" panose="02040503050406030204" pitchFamily="18" charset="0"/>
              </a:rPr>
              <a:t>Causes/determinants of maternal and child undernutrition </a:t>
            </a:r>
            <a:br>
              <a:rPr lang="en-US" dirty="0"/>
            </a:br>
            <a:endParaRPr lang="en-US" dirty="0"/>
          </a:p>
        </p:txBody>
      </p:sp>
    </p:spTree>
    <p:extLst>
      <p:ext uri="{BB962C8B-B14F-4D97-AF65-F5344CB8AC3E}">
        <p14:creationId xmlns:p14="http://schemas.microsoft.com/office/powerpoint/2010/main" val="22045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6A219-B169-7847-8758-A3F42D52BE9C}"/>
              </a:ext>
            </a:extLst>
          </p:cNvPr>
          <p:cNvSpPr>
            <a:spLocks noGrp="1"/>
          </p:cNvSpPr>
          <p:nvPr>
            <p:ph idx="1"/>
          </p:nvPr>
        </p:nvSpPr>
        <p:spPr>
          <a:xfrm>
            <a:off x="838199" y="1825625"/>
            <a:ext cx="10798479" cy="4351338"/>
          </a:xfrm>
        </p:spPr>
        <p:txBody>
          <a:bodyPr>
            <a:normAutofit lnSpcReduction="10000"/>
          </a:bodyPr>
          <a:lstStyle/>
          <a:p>
            <a:pPr algn="just"/>
            <a:endParaRPr lang="en-US" dirty="0"/>
          </a:p>
          <a:p>
            <a:pPr algn="just"/>
            <a:r>
              <a:rPr lang="en-US" dirty="0"/>
              <a:t>The factors and pathways leading to undernutrition are diverse, complex, and most often interconnected</a:t>
            </a:r>
          </a:p>
          <a:p>
            <a:pPr algn="just"/>
            <a:r>
              <a:rPr lang="en-US" i="1" dirty="0"/>
              <a:t>Immediate causes  : </a:t>
            </a:r>
            <a:r>
              <a:rPr lang="en-US" dirty="0"/>
              <a:t>inadequate food/nutrient and disease</a:t>
            </a:r>
          </a:p>
          <a:p>
            <a:pPr algn="just"/>
            <a:r>
              <a:rPr lang="en-US" i="1" dirty="0"/>
              <a:t>Underlying causes </a:t>
            </a:r>
            <a:r>
              <a:rPr lang="en-US" dirty="0"/>
              <a:t>: household food insecurity, inappropriate  care  practices and  unsafe  environments including low access to quality water, sanitation  and  hygiene, inadequate access or availability to health  services</a:t>
            </a:r>
          </a:p>
          <a:p>
            <a:pPr algn="just"/>
            <a:r>
              <a:rPr lang="en-US" i="1" dirty="0"/>
              <a:t>Basic causes </a:t>
            </a:r>
            <a:r>
              <a:rPr lang="en-US" dirty="0"/>
              <a:t>: rooted in poverty and involve interactions between social, political, demographic, and societal conditions </a:t>
            </a:r>
          </a:p>
        </p:txBody>
      </p:sp>
      <p:sp>
        <p:nvSpPr>
          <p:cNvPr id="4" name="Footer Placeholder 3">
            <a:extLst>
              <a:ext uri="{FF2B5EF4-FFF2-40B4-BE49-F238E27FC236}">
                <a16:creationId xmlns:a16="http://schemas.microsoft.com/office/drawing/2014/main" id="{7BF210FB-D05D-644D-B4CF-2757F1C65FB9}"/>
              </a:ext>
            </a:extLst>
          </p:cNvPr>
          <p:cNvSpPr>
            <a:spLocks noGrp="1"/>
          </p:cNvSpPr>
          <p:nvPr>
            <p:ph type="ftr" sz="quarter" idx="11"/>
          </p:nvPr>
        </p:nvSpPr>
        <p:spPr/>
        <p:txBody>
          <a:bodyPr/>
          <a:lstStyle/>
          <a:p>
            <a:endParaRPr lang="en-US"/>
          </a:p>
        </p:txBody>
      </p:sp>
      <p:sp>
        <p:nvSpPr>
          <p:cNvPr id="6" name="Title 5">
            <a:extLst>
              <a:ext uri="{FF2B5EF4-FFF2-40B4-BE49-F238E27FC236}">
                <a16:creationId xmlns:a16="http://schemas.microsoft.com/office/drawing/2014/main" id="{43C17B42-6202-0B46-84D1-5803EC0DD68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5183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7D9D3-B8AA-6F4D-BAB9-82FDE1D19555}"/>
              </a:ext>
            </a:extLst>
          </p:cNvPr>
          <p:cNvSpPr>
            <a:spLocks noGrp="1"/>
          </p:cNvSpPr>
          <p:nvPr>
            <p:ph type="title"/>
          </p:nvPr>
        </p:nvSpPr>
        <p:spPr>
          <a:xfrm>
            <a:off x="250521" y="365125"/>
            <a:ext cx="11941479" cy="1325563"/>
          </a:xfrm>
        </p:spPr>
        <p:txBody>
          <a:bodyPr>
            <a:normAutofit fontScale="90000"/>
          </a:bodyPr>
          <a:lstStyle/>
          <a:p>
            <a:r>
              <a:rPr lang="en-US" sz="4000" b="1" u="sng" dirty="0">
                <a:solidFill>
                  <a:schemeClr val="bg1"/>
                </a:solidFill>
              </a:rPr>
              <a:t>Conceptual Framework of Determinants of Undernutrition</a:t>
            </a:r>
            <a:br>
              <a:rPr lang="en-US" i="1" dirty="0">
                <a:solidFill>
                  <a:schemeClr val="bg1"/>
                </a:solidFill>
              </a:rPr>
            </a:br>
            <a:endParaRPr lang="en-US" dirty="0">
              <a:solidFill>
                <a:schemeClr val="bg1"/>
              </a:solidFill>
            </a:endParaRPr>
          </a:p>
        </p:txBody>
      </p:sp>
      <p:sp>
        <p:nvSpPr>
          <p:cNvPr id="4" name="Footer Placeholder 3">
            <a:extLst>
              <a:ext uri="{FF2B5EF4-FFF2-40B4-BE49-F238E27FC236}">
                <a16:creationId xmlns:a16="http://schemas.microsoft.com/office/drawing/2014/main" id="{E9126156-D8FD-344A-B535-DF61955ED366}"/>
              </a:ext>
            </a:extLst>
          </p:cNvPr>
          <p:cNvSpPr>
            <a:spLocks noGrp="1"/>
          </p:cNvSpPr>
          <p:nvPr>
            <p:ph type="ftr" sz="quarter" idx="11"/>
          </p:nvPr>
        </p:nvSpPr>
        <p:spPr/>
        <p:txBody>
          <a:bodyPr/>
          <a:lstStyle/>
          <a:p>
            <a:endParaRPr lang="en-US"/>
          </a:p>
        </p:txBody>
      </p:sp>
      <p:pic>
        <p:nvPicPr>
          <p:cNvPr id="5" name="Content Placeholder 4" descr="Figure 11.1. Conceptual Framework of Determinants of Undernutrition.">
            <a:extLst>
              <a:ext uri="{FF2B5EF4-FFF2-40B4-BE49-F238E27FC236}">
                <a16:creationId xmlns:a16="http://schemas.microsoft.com/office/drawing/2014/main" id="{77149E67-F4F9-3B49-B6E5-F6B572CCEC0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265129"/>
            <a:ext cx="10309964" cy="4935255"/>
          </a:xfrm>
          <a:prstGeom prst="rect">
            <a:avLst/>
          </a:prstGeom>
          <a:noFill/>
          <a:ln>
            <a:noFill/>
          </a:ln>
        </p:spPr>
      </p:pic>
      <p:sp>
        <p:nvSpPr>
          <p:cNvPr id="6" name="TextBox 5">
            <a:extLst>
              <a:ext uri="{FF2B5EF4-FFF2-40B4-BE49-F238E27FC236}">
                <a16:creationId xmlns:a16="http://schemas.microsoft.com/office/drawing/2014/main" id="{6D8F6E61-2460-EF47-8627-E0526215C8FF}"/>
              </a:ext>
            </a:extLst>
          </p:cNvPr>
          <p:cNvSpPr txBox="1"/>
          <p:nvPr/>
        </p:nvSpPr>
        <p:spPr>
          <a:xfrm>
            <a:off x="1279303" y="6356350"/>
            <a:ext cx="7712765" cy="646331"/>
          </a:xfrm>
          <a:prstGeom prst="rect">
            <a:avLst/>
          </a:prstGeom>
          <a:noFill/>
        </p:spPr>
        <p:txBody>
          <a:bodyPr wrap="square" rtlCol="0">
            <a:spAutoFit/>
          </a:bodyPr>
          <a:lstStyle/>
          <a:p>
            <a:r>
              <a:rPr lang="en-US" b="1" i="1" dirty="0"/>
              <a:t>Source: UNICEF, 2013</a:t>
            </a:r>
            <a:endParaRPr lang="en-US" dirty="0"/>
          </a:p>
          <a:p>
            <a:endParaRPr lang="en-US" dirty="0"/>
          </a:p>
        </p:txBody>
      </p:sp>
    </p:spTree>
    <p:extLst>
      <p:ext uri="{BB962C8B-B14F-4D97-AF65-F5344CB8AC3E}">
        <p14:creationId xmlns:p14="http://schemas.microsoft.com/office/powerpoint/2010/main" val="337493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94EC-A907-DC4A-9A2C-CEB8C26F4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8155C3-A350-A447-9912-656F0B6F4D34}"/>
              </a:ext>
            </a:extLst>
          </p:cNvPr>
          <p:cNvSpPr>
            <a:spLocks noGrp="1"/>
          </p:cNvSpPr>
          <p:nvPr>
            <p:ph idx="1"/>
          </p:nvPr>
        </p:nvSpPr>
        <p:spPr/>
        <p:txBody>
          <a:bodyPr>
            <a:normAutofit/>
          </a:bodyPr>
          <a:lstStyle/>
          <a:p>
            <a:r>
              <a:rPr lang="en-US" dirty="0"/>
              <a:t>The immediate causes :  inadequate dietary intake and infection.</a:t>
            </a:r>
          </a:p>
          <a:p>
            <a:r>
              <a:rPr lang="en-US" dirty="0"/>
              <a:t> Infection reduces appetite and increases nutrient requirements</a:t>
            </a:r>
          </a:p>
          <a:p>
            <a:r>
              <a:rPr lang="en-US" dirty="0"/>
              <a:t>Inadequate intake of food of the right quantity and quality makes the body more susceptible to infection</a:t>
            </a:r>
          </a:p>
          <a:p>
            <a:r>
              <a:rPr lang="en-US" dirty="0"/>
              <a:t>When lack of food and infection are combined a synergistic interaction can precipitate or worsen undernutrition. </a:t>
            </a:r>
          </a:p>
        </p:txBody>
      </p:sp>
    </p:spTree>
    <p:extLst>
      <p:ext uri="{BB962C8B-B14F-4D97-AF65-F5344CB8AC3E}">
        <p14:creationId xmlns:p14="http://schemas.microsoft.com/office/powerpoint/2010/main" val="76141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94EC-A907-DC4A-9A2C-CEB8C26F4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8155C3-A350-A447-9912-656F0B6F4D34}"/>
              </a:ext>
            </a:extLst>
          </p:cNvPr>
          <p:cNvSpPr>
            <a:spLocks noGrp="1"/>
          </p:cNvSpPr>
          <p:nvPr>
            <p:ph idx="1"/>
          </p:nvPr>
        </p:nvSpPr>
        <p:spPr/>
        <p:txBody>
          <a:bodyPr>
            <a:normAutofit lnSpcReduction="10000"/>
          </a:bodyPr>
          <a:lstStyle/>
          <a:p>
            <a:pPr algn="just"/>
            <a:r>
              <a:rPr lang="en-US" dirty="0"/>
              <a:t>The underlying causes are (</a:t>
            </a:r>
            <a:r>
              <a:rPr lang="en-US" dirty="0" err="1"/>
              <a:t>i</a:t>
            </a:r>
            <a:r>
              <a:rPr lang="en-US" dirty="0"/>
              <a:t>) inadequate access to food and or/poor use of available food (ii) inadequate child care practices and (iii) poor water and sanitation and inadequate health services. </a:t>
            </a:r>
          </a:p>
          <a:p>
            <a:pPr algn="just"/>
            <a:r>
              <a:rPr lang="en-US" dirty="0"/>
              <a:t>These underlying causes frequently interact with each other and are themselves underpinned by more basic or root causes which reach down deep into the political, economic, cultural and religious systems and institutional structures that govern society. </a:t>
            </a:r>
          </a:p>
          <a:p>
            <a:pPr algn="just"/>
            <a:r>
              <a:rPr lang="en-US" dirty="0"/>
              <a:t>They control the amount and use of potential human, economic and organizational resources available at the household level and determine the degree of social justice in society and the status and autonomy of women.</a:t>
            </a:r>
          </a:p>
        </p:txBody>
      </p:sp>
    </p:spTree>
    <p:extLst>
      <p:ext uri="{BB962C8B-B14F-4D97-AF65-F5344CB8AC3E}">
        <p14:creationId xmlns:p14="http://schemas.microsoft.com/office/powerpoint/2010/main" val="215552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8C5B-2F86-9242-BED9-8A0348A04B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32F1EF-B2AC-9F4B-BDF4-40B58791C61F}"/>
              </a:ext>
            </a:extLst>
          </p:cNvPr>
          <p:cNvSpPr>
            <a:spLocks noGrp="1"/>
          </p:cNvSpPr>
          <p:nvPr>
            <p:ph idx="1"/>
          </p:nvPr>
        </p:nvSpPr>
        <p:spPr/>
        <p:txBody>
          <a:bodyPr/>
          <a:lstStyle/>
          <a:p>
            <a:r>
              <a:rPr lang="en-US" dirty="0"/>
              <a:t>The UNICEF framework not only illustrate the complex, multi-level causation of child undernutrition but also highlight the need for multidimensional, cross-sectoral interventions to sustain nutritional improvements in the long term</a:t>
            </a:r>
          </a:p>
        </p:txBody>
      </p:sp>
    </p:spTree>
    <p:extLst>
      <p:ext uri="{BB962C8B-B14F-4D97-AF65-F5344CB8AC3E}">
        <p14:creationId xmlns:p14="http://schemas.microsoft.com/office/powerpoint/2010/main" val="353179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0DDD-044C-334A-915E-A989A759F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332009-B21B-C142-AD89-913096A760BB}"/>
              </a:ext>
            </a:extLst>
          </p:cNvPr>
          <p:cNvSpPr>
            <a:spLocks noGrp="1"/>
          </p:cNvSpPr>
          <p:nvPr>
            <p:ph idx="1"/>
          </p:nvPr>
        </p:nvSpPr>
        <p:spPr/>
        <p:txBody>
          <a:bodyPr/>
          <a:lstStyle/>
          <a:p>
            <a:r>
              <a:rPr lang="en-US" dirty="0"/>
              <a:t>Malnutrition harms health throughout life, but its early emergence has particularly harmful consequences. </a:t>
            </a:r>
          </a:p>
          <a:p>
            <a:r>
              <a:rPr lang="en-US" dirty="0"/>
              <a:t>Development is </a:t>
            </a:r>
            <a:r>
              <a:rPr lang="en-US" dirty="0" err="1"/>
              <a:t>characterised</a:t>
            </a:r>
            <a:r>
              <a:rPr lang="en-US" dirty="0"/>
              <a:t> by a succession of sensitive periods or so-called </a:t>
            </a:r>
            <a:r>
              <a:rPr lang="en-US" b="1" dirty="0"/>
              <a:t>critical windows</a:t>
            </a:r>
            <a:r>
              <a:rPr lang="en-US" dirty="0"/>
              <a:t>, when phenotype is particularly responsive to nutritional influences. </a:t>
            </a:r>
          </a:p>
          <a:p>
            <a:r>
              <a:rPr lang="en-US" dirty="0"/>
              <a:t>Profound imprint of early malnutrition on later phenotype, affecting both the risk and the metabolic effects of subsequent overweight</a:t>
            </a:r>
          </a:p>
        </p:txBody>
      </p:sp>
    </p:spTree>
    <p:extLst>
      <p:ext uri="{BB962C8B-B14F-4D97-AF65-F5344CB8AC3E}">
        <p14:creationId xmlns:p14="http://schemas.microsoft.com/office/powerpoint/2010/main" val="129748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3A83-D9EB-8F42-BA70-062FD33280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29708-C46D-DF42-B849-84CC3956D1C3}"/>
              </a:ext>
            </a:extLst>
          </p:cNvPr>
          <p:cNvSpPr>
            <a:spLocks noGrp="1"/>
          </p:cNvSpPr>
          <p:nvPr>
            <p:ph idx="1"/>
          </p:nvPr>
        </p:nvSpPr>
        <p:spPr/>
        <p:txBody>
          <a:bodyPr/>
          <a:lstStyle/>
          <a:p>
            <a:pPr algn="just"/>
            <a:r>
              <a:rPr lang="en-US" dirty="0"/>
              <a:t>Early nutrition generates long-term effects on organ size, structure, and function. </a:t>
            </a:r>
          </a:p>
          <a:p>
            <a:pPr algn="just"/>
            <a:r>
              <a:rPr lang="en-US" dirty="0"/>
              <a:t>Mammalian growth in fetal life and early infancy comprises cell proliferation, crucial for the development of organ structure, whereas from late infancy, growth comprises hypertrophy (increases in cell size).</a:t>
            </a:r>
          </a:p>
          <a:p>
            <a:pPr algn="just"/>
            <a:r>
              <a:rPr lang="en-US" dirty="0"/>
              <a:t>Infants with a low birthweight have </a:t>
            </a:r>
            <a:r>
              <a:rPr lang="en-US" b="1" dirty="0"/>
              <a:t>altered cardiac structure </a:t>
            </a:r>
            <a:r>
              <a:rPr lang="en-US" dirty="0"/>
              <a:t>and small liver and kidneys whereas </a:t>
            </a:r>
            <a:r>
              <a:rPr lang="en-US" dirty="0" err="1"/>
              <a:t>macrosomic</a:t>
            </a:r>
            <a:r>
              <a:rPr lang="en-US" dirty="0"/>
              <a:t> infants might have </a:t>
            </a:r>
            <a:r>
              <a:rPr lang="en-US" dirty="0" err="1"/>
              <a:t>organomegaly</a:t>
            </a:r>
            <a:r>
              <a:rPr lang="en-US" dirty="0"/>
              <a:t>.</a:t>
            </a:r>
          </a:p>
        </p:txBody>
      </p:sp>
    </p:spTree>
    <p:extLst>
      <p:ext uri="{BB962C8B-B14F-4D97-AF65-F5344CB8AC3E}">
        <p14:creationId xmlns:p14="http://schemas.microsoft.com/office/powerpoint/2010/main" val="302008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04C2-AB3E-694A-9AF6-78882B849B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C19D6B-B4B4-F24E-BBEC-932D7CE5717D}"/>
              </a:ext>
            </a:extLst>
          </p:cNvPr>
          <p:cNvSpPr>
            <a:spLocks noGrp="1"/>
          </p:cNvSpPr>
          <p:nvPr>
            <p:ph idx="1"/>
          </p:nvPr>
        </p:nvSpPr>
        <p:spPr/>
        <p:txBody>
          <a:bodyPr/>
          <a:lstStyle/>
          <a:p>
            <a:pPr algn="just"/>
            <a:r>
              <a:rPr lang="en-US" dirty="0"/>
              <a:t>Malnutrition is a universal issue holding back development with unacceptable human consequences</a:t>
            </a:r>
          </a:p>
          <a:p>
            <a:pPr algn="just"/>
            <a:r>
              <a:rPr lang="en-US" dirty="0"/>
              <a:t>Three forms of malnutrition – childhood stunting, </a:t>
            </a:r>
            <a:r>
              <a:rPr lang="en-US" dirty="0" err="1"/>
              <a:t>anaemia</a:t>
            </a:r>
            <a:r>
              <a:rPr lang="en-US" dirty="0"/>
              <a:t> in women of reproductive age and overweight among women </a:t>
            </a:r>
          </a:p>
          <a:p>
            <a:pPr algn="just"/>
            <a:r>
              <a:rPr lang="en-US" dirty="0"/>
              <a:t>88% countries experience a high level of at least two types of malnutrition, with 29% experiencing high levels of all three. </a:t>
            </a:r>
          </a:p>
          <a:p>
            <a:pPr algn="just"/>
            <a:r>
              <a:rPr lang="en-US" dirty="0"/>
              <a:t>Most of countries experiencing malnutrition are in Africa</a:t>
            </a:r>
          </a:p>
        </p:txBody>
      </p:sp>
    </p:spTree>
    <p:extLst>
      <p:ext uri="{BB962C8B-B14F-4D97-AF65-F5344CB8AC3E}">
        <p14:creationId xmlns:p14="http://schemas.microsoft.com/office/powerpoint/2010/main" val="87068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4D49-66A2-EB49-91CA-F90D7BB787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8D3B55-D998-1E4D-A031-104745FBD5A4}"/>
              </a:ext>
            </a:extLst>
          </p:cNvPr>
          <p:cNvSpPr>
            <a:spLocks noGrp="1"/>
          </p:cNvSpPr>
          <p:nvPr>
            <p:ph idx="1"/>
          </p:nvPr>
        </p:nvSpPr>
        <p:spPr/>
        <p:txBody>
          <a:bodyPr/>
          <a:lstStyle/>
          <a:p>
            <a:r>
              <a:rPr lang="en-US" dirty="0"/>
              <a:t>Early nutrition affects hormonal axes regulating growth and appetite.</a:t>
            </a:r>
          </a:p>
          <a:p>
            <a:r>
              <a:rPr lang="en-US" dirty="0"/>
              <a:t> Both undernutrition and excess nutrition in the perinatal period affect insulin metabolism and hypothalamic circuits regulating food intake.</a:t>
            </a:r>
          </a:p>
          <a:p>
            <a:r>
              <a:rPr lang="en-US" dirty="0"/>
              <a:t> Infants with low birthweight might be insulin-sensitive at birth, but are susceptible to </a:t>
            </a:r>
            <a:r>
              <a:rPr lang="en-US" b="1" dirty="0"/>
              <a:t>insulin resistance</a:t>
            </a:r>
            <a:r>
              <a:rPr lang="en-US" dirty="0"/>
              <a:t> in association with faster weight gain in childhood.</a:t>
            </a:r>
          </a:p>
        </p:txBody>
      </p:sp>
    </p:spTree>
    <p:extLst>
      <p:ext uri="{BB962C8B-B14F-4D97-AF65-F5344CB8AC3E}">
        <p14:creationId xmlns:p14="http://schemas.microsoft.com/office/powerpoint/2010/main" val="14915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F170-6ACD-F54C-B255-89284721BF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9AFDEC-111F-2349-B4B5-CDE8A423631E}"/>
              </a:ext>
            </a:extLst>
          </p:cNvPr>
          <p:cNvSpPr>
            <a:spLocks noGrp="1"/>
          </p:cNvSpPr>
          <p:nvPr>
            <p:ph idx="1"/>
          </p:nvPr>
        </p:nvSpPr>
        <p:spPr/>
        <p:txBody>
          <a:bodyPr/>
          <a:lstStyle/>
          <a:p>
            <a:pPr algn="just"/>
            <a:r>
              <a:rPr lang="en-US" dirty="0"/>
              <a:t>The gut microbiome rapidly matures in early life, and early undernutrition can disrupt this process. </a:t>
            </a:r>
          </a:p>
          <a:p>
            <a:pPr algn="just"/>
            <a:r>
              <a:rPr lang="en-US" dirty="0"/>
              <a:t>For example, among twins discordant for kwashiorkor the affected sibling developed </a:t>
            </a:r>
            <a:r>
              <a:rPr lang="en-US" b="1" dirty="0"/>
              <a:t>narrower gut microbiome diversity</a:t>
            </a:r>
            <a:r>
              <a:rPr lang="en-US" dirty="0"/>
              <a:t>, and transplanting this biota to germ-free mice induced weight loss</a:t>
            </a:r>
          </a:p>
          <a:p>
            <a:pPr algn="just"/>
            <a:r>
              <a:rPr lang="en-US" dirty="0"/>
              <a:t>Gut microbes are key to many aspects of human health including immune, metabolic and </a:t>
            </a:r>
            <a:r>
              <a:rPr lang="en-US" dirty="0" err="1"/>
              <a:t>neurobehavioural</a:t>
            </a:r>
            <a:r>
              <a:rPr lang="en-US" dirty="0"/>
              <a:t> traits</a:t>
            </a:r>
          </a:p>
          <a:p>
            <a:pPr algn="just"/>
            <a:endParaRPr lang="en-US" dirty="0"/>
          </a:p>
        </p:txBody>
      </p:sp>
    </p:spTree>
    <p:extLst>
      <p:ext uri="{BB962C8B-B14F-4D97-AF65-F5344CB8AC3E}">
        <p14:creationId xmlns:p14="http://schemas.microsoft.com/office/powerpoint/2010/main" val="4274121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9829-3D2A-C24E-8913-6EE7E41056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8CE99C-65BF-0347-8DF5-D29FF3AE7621}"/>
              </a:ext>
            </a:extLst>
          </p:cNvPr>
          <p:cNvSpPr>
            <a:spLocks noGrp="1"/>
          </p:cNvSpPr>
          <p:nvPr>
            <p:ph idx="1"/>
          </p:nvPr>
        </p:nvSpPr>
        <p:spPr/>
        <p:txBody>
          <a:bodyPr/>
          <a:lstStyle/>
          <a:p>
            <a:r>
              <a:rPr lang="en-US" dirty="0"/>
              <a:t>Gene expression in the offspring is shaped by maternal nutrition in pregnancy and by nutritional experience after birth. For example, </a:t>
            </a:r>
            <a:r>
              <a:rPr lang="en-US" dirty="0" err="1"/>
              <a:t>periconceptional</a:t>
            </a:r>
            <a:r>
              <a:rPr lang="en-US" dirty="0"/>
              <a:t> exposure to maternal famine has been associated with epigenetic changes in IGF1 expression that persisted into early old-age,16 while when the offspring was conceived in rural Africa was associated with diverse epigenetic effects in infancy.17 Gestational diabetes is associated with epigenetic effects on genes associated with metabolic disease. Some epigenetic changes might have adverse long-term health effects.</a:t>
            </a:r>
          </a:p>
        </p:txBody>
      </p:sp>
    </p:spTree>
    <p:extLst>
      <p:ext uri="{BB962C8B-B14F-4D97-AF65-F5344CB8AC3E}">
        <p14:creationId xmlns:p14="http://schemas.microsoft.com/office/powerpoint/2010/main" val="966101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BEE5-8CA1-0146-A46F-06B87034E6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D288C5-BD6E-D44C-9D24-AC518F441D56}"/>
              </a:ext>
            </a:extLst>
          </p:cNvPr>
          <p:cNvSpPr>
            <a:spLocks noGrp="1"/>
          </p:cNvSpPr>
          <p:nvPr>
            <p:ph idx="1"/>
          </p:nvPr>
        </p:nvSpPr>
        <p:spPr/>
        <p:txBody>
          <a:bodyPr/>
          <a:lstStyle/>
          <a:p>
            <a:r>
              <a:rPr lang="en-US" dirty="0"/>
              <a:t>Early exposure or lack of exposure to different food tastes might shape food preferences and diet choices at later ages.</a:t>
            </a:r>
          </a:p>
          <a:p>
            <a:r>
              <a:rPr lang="en-US" dirty="0"/>
              <a:t>De </a:t>
            </a:r>
            <a:r>
              <a:rPr lang="en-US" dirty="0" err="1"/>
              <a:t>Cosmi</a:t>
            </a:r>
            <a:r>
              <a:rPr lang="en-US" dirty="0"/>
              <a:t> et al, 2017 : Starting in the prenatal period, a varied exposure through amniotic fluid and repeated experiences with novel flavors during breastfeeding and complementary feeding increase children’s willingness to try new foods within a positive social environment.</a:t>
            </a:r>
          </a:p>
        </p:txBody>
      </p:sp>
    </p:spTree>
    <p:extLst>
      <p:ext uri="{BB962C8B-B14F-4D97-AF65-F5344CB8AC3E}">
        <p14:creationId xmlns:p14="http://schemas.microsoft.com/office/powerpoint/2010/main" val="352353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CAD5-05E1-2A47-8070-0D141B495255}"/>
              </a:ext>
            </a:extLst>
          </p:cNvPr>
          <p:cNvSpPr>
            <a:spLocks noGrp="1"/>
          </p:cNvSpPr>
          <p:nvPr>
            <p:ph type="title"/>
          </p:nvPr>
        </p:nvSpPr>
        <p:spPr>
          <a:xfrm>
            <a:off x="745435" y="2047091"/>
            <a:ext cx="10515600" cy="1325563"/>
          </a:xfrm>
        </p:spPr>
        <p:txBody>
          <a:bodyPr/>
          <a:lstStyle/>
          <a:p>
            <a:pPr algn="ctr"/>
            <a:r>
              <a:rPr lang="en-US" dirty="0">
                <a:latin typeface="Cambria" panose="02040503050406030204" pitchFamily="18" charset="0"/>
              </a:rPr>
              <a:t>Interventions to reduce maternal and child undernutrition </a:t>
            </a:r>
          </a:p>
        </p:txBody>
      </p:sp>
      <p:sp>
        <p:nvSpPr>
          <p:cNvPr id="4" name="Footer Placeholder 3">
            <a:extLst>
              <a:ext uri="{FF2B5EF4-FFF2-40B4-BE49-F238E27FC236}">
                <a16:creationId xmlns:a16="http://schemas.microsoft.com/office/drawing/2014/main" id="{5753E50D-CAFE-FF47-AD40-183016AE56C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998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4871B-6C4D-6E44-A2B3-D335BC398A44}"/>
              </a:ext>
            </a:extLst>
          </p:cNvPr>
          <p:cNvSpPr>
            <a:spLocks noGrp="1"/>
          </p:cNvSpPr>
          <p:nvPr>
            <p:ph idx="1"/>
          </p:nvPr>
        </p:nvSpPr>
        <p:spPr/>
        <p:txBody>
          <a:bodyPr>
            <a:normAutofit/>
          </a:bodyPr>
          <a:lstStyle/>
          <a:p>
            <a:pPr marL="514350" indent="-514350">
              <a:buAutoNum type="arabicParenBoth"/>
            </a:pPr>
            <a:r>
              <a:rPr lang="en-US" dirty="0">
                <a:latin typeface="Cambria" panose="02040503050406030204" pitchFamily="18" charset="0"/>
              </a:rPr>
              <a:t>Nutrition-specific interventions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 Address the immediate causes of maternal and child undernutrition</a:t>
            </a:r>
          </a:p>
          <a:p>
            <a:pPr marL="0" indent="0">
              <a:buNone/>
            </a:pPr>
            <a:r>
              <a:rPr lang="en-US" dirty="0">
                <a:latin typeface="Cambria" panose="02040503050406030204" pitchFamily="18" charset="0"/>
              </a:rPr>
              <a:t>- Inadequate dietary intake</a:t>
            </a:r>
          </a:p>
          <a:p>
            <a:pPr marL="0" indent="0">
              <a:buNone/>
            </a:pPr>
            <a:r>
              <a:rPr lang="en-US" dirty="0">
                <a:latin typeface="Cambria" panose="02040503050406030204" pitchFamily="18" charset="0"/>
              </a:rPr>
              <a:t>- Poor health status</a:t>
            </a:r>
          </a:p>
          <a:p>
            <a:endParaRPr lang="en-US" dirty="0">
              <a:latin typeface="Cambria" panose="02040503050406030204" pitchFamily="18" charset="0"/>
            </a:endParaRPr>
          </a:p>
        </p:txBody>
      </p:sp>
      <p:sp>
        <p:nvSpPr>
          <p:cNvPr id="4" name="Footer Placeholder 3">
            <a:extLst>
              <a:ext uri="{FF2B5EF4-FFF2-40B4-BE49-F238E27FC236}">
                <a16:creationId xmlns:a16="http://schemas.microsoft.com/office/drawing/2014/main" id="{5753E50D-CAFE-FF47-AD40-183016AE56C7}"/>
              </a:ext>
            </a:extLst>
          </p:cNvPr>
          <p:cNvSpPr>
            <a:spLocks noGrp="1"/>
          </p:cNvSpPr>
          <p:nvPr>
            <p:ph type="ftr" sz="quarter" idx="11"/>
          </p:nvPr>
        </p:nvSpPr>
        <p:spPr/>
        <p:txBody>
          <a:bodyPr/>
          <a:lstStyle/>
          <a:p>
            <a:endParaRPr lang="en-US"/>
          </a:p>
        </p:txBody>
      </p:sp>
      <p:sp>
        <p:nvSpPr>
          <p:cNvPr id="6" name="Title 5">
            <a:extLst>
              <a:ext uri="{FF2B5EF4-FFF2-40B4-BE49-F238E27FC236}">
                <a16:creationId xmlns:a16="http://schemas.microsoft.com/office/drawing/2014/main" id="{80763234-4156-FB49-9DE3-E5F0BB00CBB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0475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CAD5-05E1-2A47-8070-0D141B495255}"/>
              </a:ext>
            </a:extLst>
          </p:cNvPr>
          <p:cNvSpPr>
            <a:spLocks noGrp="1"/>
          </p:cNvSpPr>
          <p:nvPr>
            <p:ph type="title"/>
          </p:nvPr>
        </p:nvSpPr>
        <p:spPr>
          <a:xfrm>
            <a:off x="838200" y="377317"/>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a16="http://schemas.microsoft.com/office/drawing/2014/main" id="{2754871B-6C4D-6E44-A2B3-D335BC398A44}"/>
              </a:ext>
            </a:extLst>
          </p:cNvPr>
          <p:cNvSpPr>
            <a:spLocks noGrp="1"/>
          </p:cNvSpPr>
          <p:nvPr>
            <p:ph idx="1"/>
          </p:nvPr>
        </p:nvSpPr>
        <p:spPr/>
        <p:txBody>
          <a:bodyPr>
            <a:normAutofit/>
          </a:bodyPr>
          <a:lstStyle/>
          <a:p>
            <a:pPr marL="0" indent="0">
              <a:buNone/>
            </a:pPr>
            <a:r>
              <a:rPr lang="en-US" dirty="0">
                <a:latin typeface="Cambria" panose="02040503050406030204" pitchFamily="18" charset="0"/>
              </a:rPr>
              <a:t>(2) Nutrition-sensitive interventions </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 Address the underlying causes </a:t>
            </a:r>
          </a:p>
          <a:p>
            <a:pPr>
              <a:buFontTx/>
              <a:buChar char="-"/>
            </a:pPr>
            <a:r>
              <a:rPr lang="en-US" dirty="0">
                <a:latin typeface="Cambria" panose="02040503050406030204" pitchFamily="18" charset="0"/>
              </a:rPr>
              <a:t>Household food insecurity</a:t>
            </a:r>
          </a:p>
          <a:p>
            <a:pPr>
              <a:buFontTx/>
              <a:buChar char="-"/>
            </a:pPr>
            <a:r>
              <a:rPr lang="en-US" dirty="0">
                <a:latin typeface="Cambria" panose="02040503050406030204" pitchFamily="18" charset="0"/>
              </a:rPr>
              <a:t>Poor quality of caring practices for mothers and children</a:t>
            </a:r>
          </a:p>
          <a:p>
            <a:pPr>
              <a:buFontTx/>
              <a:buChar char="-"/>
            </a:pPr>
            <a:r>
              <a:rPr lang="en-US" dirty="0">
                <a:latin typeface="Cambria" panose="02040503050406030204" pitchFamily="18" charset="0"/>
              </a:rPr>
              <a:t>Unhealthy living environments</a:t>
            </a:r>
          </a:p>
          <a:p>
            <a:endParaRPr lang="en-US" dirty="0">
              <a:latin typeface="Cambria" panose="02040503050406030204" pitchFamily="18" charset="0"/>
            </a:endParaRPr>
          </a:p>
        </p:txBody>
      </p:sp>
      <p:sp>
        <p:nvSpPr>
          <p:cNvPr id="4" name="Footer Placeholder 3">
            <a:extLst>
              <a:ext uri="{FF2B5EF4-FFF2-40B4-BE49-F238E27FC236}">
                <a16:creationId xmlns:a16="http://schemas.microsoft.com/office/drawing/2014/main" id="{5753E50D-CAFE-FF47-AD40-183016AE56C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607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CAD5-05E1-2A47-8070-0D141B495255}"/>
              </a:ext>
            </a:extLst>
          </p:cNvPr>
          <p:cNvSpPr>
            <a:spLocks noGrp="1"/>
          </p:cNvSpPr>
          <p:nvPr>
            <p:ph type="title"/>
          </p:nvPr>
        </p:nvSpPr>
        <p:spPr>
          <a:xfrm>
            <a:off x="838200" y="377317"/>
            <a:ext cx="10515600" cy="1325563"/>
          </a:xfrm>
        </p:spPr>
        <p:txBody>
          <a:bodyPr/>
          <a:lstStyle/>
          <a:p>
            <a:endParaRPr lang="en-US" dirty="0">
              <a:solidFill>
                <a:schemeClr val="bg1"/>
              </a:solidFill>
            </a:endParaRPr>
          </a:p>
        </p:txBody>
      </p:sp>
      <p:sp>
        <p:nvSpPr>
          <p:cNvPr id="3" name="Content Placeholder 2">
            <a:extLst>
              <a:ext uri="{FF2B5EF4-FFF2-40B4-BE49-F238E27FC236}">
                <a16:creationId xmlns:a16="http://schemas.microsoft.com/office/drawing/2014/main" id="{2754871B-6C4D-6E44-A2B3-D335BC398A44}"/>
              </a:ext>
            </a:extLst>
          </p:cNvPr>
          <p:cNvSpPr>
            <a:spLocks noGrp="1"/>
          </p:cNvSpPr>
          <p:nvPr>
            <p:ph idx="1"/>
          </p:nvPr>
        </p:nvSpPr>
        <p:spPr/>
        <p:txBody>
          <a:bodyPr>
            <a:normAutofit/>
          </a:bodyPr>
          <a:lstStyle/>
          <a:p>
            <a:pPr marL="0" indent="0">
              <a:buNone/>
            </a:pPr>
            <a:r>
              <a:rPr lang="en-US" dirty="0">
                <a:latin typeface="Cambria" panose="02040503050406030204" pitchFamily="18" charset="0"/>
              </a:rPr>
              <a:t>(3) Building an enabling environment</a:t>
            </a:r>
          </a:p>
          <a:p>
            <a:pPr marL="0" indent="0">
              <a:buNone/>
            </a:pPr>
            <a:r>
              <a:rPr lang="en-US" dirty="0">
                <a:latin typeface="Cambria" panose="02040503050406030204" pitchFamily="18" charset="0"/>
              </a:rPr>
              <a:t> </a:t>
            </a:r>
          </a:p>
          <a:p>
            <a:pPr marL="0" indent="0">
              <a:buNone/>
            </a:pPr>
            <a:r>
              <a:rPr lang="en-US" dirty="0">
                <a:latin typeface="Cambria" panose="02040503050406030204" pitchFamily="18" charset="0"/>
              </a:rPr>
              <a:t>Addresses the basic causes</a:t>
            </a:r>
          </a:p>
          <a:p>
            <a:pPr marL="0" indent="0">
              <a:buNone/>
            </a:pPr>
            <a:r>
              <a:rPr lang="en-US" dirty="0">
                <a:latin typeface="Cambria" panose="02040503050406030204" pitchFamily="18" charset="0"/>
              </a:rPr>
              <a:t>- Broad economic, political, environmental, social, and cultural context</a:t>
            </a:r>
          </a:p>
        </p:txBody>
      </p:sp>
      <p:sp>
        <p:nvSpPr>
          <p:cNvPr id="4" name="Footer Placeholder 3">
            <a:extLst>
              <a:ext uri="{FF2B5EF4-FFF2-40B4-BE49-F238E27FC236}">
                <a16:creationId xmlns:a16="http://schemas.microsoft.com/office/drawing/2014/main" id="{5753E50D-CAFE-FF47-AD40-183016AE56C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523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51A6-CC3D-8C49-9559-2D08052C541A}"/>
              </a:ext>
            </a:extLst>
          </p:cNvPr>
          <p:cNvSpPr>
            <a:spLocks noGrp="1"/>
          </p:cNvSpPr>
          <p:nvPr>
            <p:ph type="title"/>
          </p:nvPr>
        </p:nvSpPr>
        <p:spPr/>
        <p:txBody>
          <a:bodyPr/>
          <a:lstStyle/>
          <a:p>
            <a:r>
              <a:rPr lang="en-US" b="1" u="sng" dirty="0">
                <a:solidFill>
                  <a:schemeClr val="bg1"/>
                </a:solidFill>
              </a:rPr>
              <a:t>Framework for actions to achieve optimum maternal and child nutrition </a:t>
            </a:r>
            <a:endParaRPr lang="en-US" u="sng" dirty="0">
              <a:solidFill>
                <a:schemeClr val="bg1"/>
              </a:solidFill>
            </a:endParaRPr>
          </a:p>
        </p:txBody>
      </p:sp>
      <p:sp>
        <p:nvSpPr>
          <p:cNvPr id="4" name="Footer Placeholder 3">
            <a:extLst>
              <a:ext uri="{FF2B5EF4-FFF2-40B4-BE49-F238E27FC236}">
                <a16:creationId xmlns:a16="http://schemas.microsoft.com/office/drawing/2014/main" id="{6F2A5295-C9E8-6140-94D2-1A3A4E8AAA7D}"/>
              </a:ext>
            </a:extLst>
          </p:cNvPr>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CE9A83F8-B2B9-4748-B2AA-56CEDB0E6511}"/>
              </a:ext>
            </a:extLst>
          </p:cNvPr>
          <p:cNvSpPr txBox="1"/>
          <p:nvPr/>
        </p:nvSpPr>
        <p:spPr>
          <a:xfrm>
            <a:off x="1242390" y="6251713"/>
            <a:ext cx="3150705" cy="369332"/>
          </a:xfrm>
          <a:prstGeom prst="rect">
            <a:avLst/>
          </a:prstGeom>
          <a:noFill/>
        </p:spPr>
        <p:txBody>
          <a:bodyPr wrap="square" rtlCol="0">
            <a:spAutoFit/>
          </a:bodyPr>
          <a:lstStyle/>
          <a:p>
            <a:r>
              <a:rPr lang="en-US" dirty="0">
                <a:solidFill>
                  <a:schemeClr val="bg1"/>
                </a:solidFill>
              </a:rPr>
              <a:t>Source : </a:t>
            </a:r>
            <a:r>
              <a:rPr lang="en-US" b="1" dirty="0">
                <a:solidFill>
                  <a:schemeClr val="bg1"/>
                </a:solidFill>
              </a:rPr>
              <a:t>Black et al., 2013</a:t>
            </a:r>
            <a:endParaRPr lang="en-US" dirty="0">
              <a:solidFill>
                <a:schemeClr val="bg1"/>
              </a:solidFill>
            </a:endParaRPr>
          </a:p>
        </p:txBody>
      </p:sp>
      <p:pic>
        <p:nvPicPr>
          <p:cNvPr id="3" name="Picture 2">
            <a:extLst>
              <a:ext uri="{FF2B5EF4-FFF2-40B4-BE49-F238E27FC236}">
                <a16:creationId xmlns:a16="http://schemas.microsoft.com/office/drawing/2014/main" id="{F9531FAC-A16B-7D40-A848-9F473A22538A}"/>
              </a:ext>
            </a:extLst>
          </p:cNvPr>
          <p:cNvPicPr>
            <a:picLocks noChangeAspect="1"/>
          </p:cNvPicPr>
          <p:nvPr/>
        </p:nvPicPr>
        <p:blipFill>
          <a:blip r:embed="rId2"/>
          <a:stretch>
            <a:fillRect/>
          </a:stretch>
        </p:blipFill>
        <p:spPr>
          <a:xfrm>
            <a:off x="925551" y="50691"/>
            <a:ext cx="10552079" cy="6231934"/>
          </a:xfrm>
          <a:prstGeom prst="rect">
            <a:avLst/>
          </a:prstGeom>
        </p:spPr>
      </p:pic>
    </p:spTree>
    <p:extLst>
      <p:ext uri="{BB962C8B-B14F-4D97-AF65-F5344CB8AC3E}">
        <p14:creationId xmlns:p14="http://schemas.microsoft.com/office/powerpoint/2010/main" val="321545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4EBA-C244-A448-8F4F-174D13961DEF}"/>
              </a:ext>
            </a:extLst>
          </p:cNvPr>
          <p:cNvSpPr>
            <a:spLocks noGrp="1"/>
          </p:cNvSpPr>
          <p:nvPr>
            <p:ph type="title"/>
          </p:nvPr>
        </p:nvSpPr>
        <p:spPr>
          <a:xfrm>
            <a:off x="831850" y="1636365"/>
            <a:ext cx="10515600" cy="2852737"/>
          </a:xfrm>
        </p:spPr>
        <p:txBody>
          <a:bodyPr/>
          <a:lstStyle/>
          <a:p>
            <a:pPr algn="ctr"/>
            <a:r>
              <a:rPr lang="en-US" b="1" dirty="0"/>
              <a:t>The fight against malnutrition </a:t>
            </a:r>
            <a:br>
              <a:rPr lang="en-US" dirty="0"/>
            </a:br>
            <a:endParaRPr lang="en-US" dirty="0"/>
          </a:p>
        </p:txBody>
      </p:sp>
      <p:sp>
        <p:nvSpPr>
          <p:cNvPr id="5" name="Text Placeholder 4">
            <a:extLst>
              <a:ext uri="{FF2B5EF4-FFF2-40B4-BE49-F238E27FC236}">
                <a16:creationId xmlns:a16="http://schemas.microsoft.com/office/drawing/2014/main" id="{95AF58FA-4F89-6C4B-A03F-4B503B83C1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998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7530-380A-084D-8843-8524141668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9F2E86-1384-9346-AB0F-F21A22989B77}"/>
              </a:ext>
            </a:extLst>
          </p:cNvPr>
          <p:cNvSpPr>
            <a:spLocks noGrp="1"/>
          </p:cNvSpPr>
          <p:nvPr>
            <p:ph idx="1"/>
          </p:nvPr>
        </p:nvSpPr>
        <p:spPr/>
        <p:txBody>
          <a:bodyPr/>
          <a:lstStyle/>
          <a:p>
            <a:endParaRPr lang="en-US" dirty="0"/>
          </a:p>
          <a:p>
            <a:r>
              <a:rPr lang="en-US" dirty="0"/>
              <a:t>Malnutrition affects most of the world’s population at some point in their lifecycle, from infancy to old age. </a:t>
            </a:r>
          </a:p>
          <a:p>
            <a:r>
              <a:rPr lang="en-US" dirty="0"/>
              <a:t>No country is untouched.</a:t>
            </a:r>
          </a:p>
          <a:p>
            <a:r>
              <a:rPr lang="en-US" dirty="0"/>
              <a:t>It affects all geographies, all age groups, rich people and poor people, and all sexes. It is a truly universal problem.</a:t>
            </a:r>
          </a:p>
        </p:txBody>
      </p:sp>
    </p:spTree>
    <p:extLst>
      <p:ext uri="{BB962C8B-B14F-4D97-AF65-F5344CB8AC3E}">
        <p14:creationId xmlns:p14="http://schemas.microsoft.com/office/powerpoint/2010/main" val="3014498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BF0F-7D3A-7F4A-9A01-275F70A4CE7D}"/>
              </a:ext>
            </a:extLst>
          </p:cNvPr>
          <p:cNvSpPr>
            <a:spLocks noGrp="1"/>
          </p:cNvSpPr>
          <p:nvPr>
            <p:ph type="title"/>
          </p:nvPr>
        </p:nvSpPr>
        <p:spPr/>
        <p:txBody>
          <a:bodyPr>
            <a:normAutofit fontScale="90000"/>
          </a:bodyPr>
          <a:lstStyle/>
          <a:p>
            <a:r>
              <a:rPr lang="en-US" dirty="0"/>
              <a:t>Nutrition investments by sector as a percentage of total nutrition investments </a:t>
            </a:r>
            <a:br>
              <a:rPr lang="en-US" dirty="0"/>
            </a:br>
            <a:endParaRPr lang="en-US" dirty="0"/>
          </a:p>
        </p:txBody>
      </p:sp>
      <p:pic>
        <p:nvPicPr>
          <p:cNvPr id="4" name="Content Placeholder 3">
            <a:extLst>
              <a:ext uri="{FF2B5EF4-FFF2-40B4-BE49-F238E27FC236}">
                <a16:creationId xmlns:a16="http://schemas.microsoft.com/office/drawing/2014/main" id="{17B549AC-7BF4-174E-BEFB-396FD7AEA5E1}"/>
              </a:ext>
            </a:extLst>
          </p:cNvPr>
          <p:cNvPicPr>
            <a:picLocks noGrp="1" noChangeAspect="1"/>
          </p:cNvPicPr>
          <p:nvPr>
            <p:ph idx="1"/>
          </p:nvPr>
        </p:nvPicPr>
        <p:blipFill>
          <a:blip r:embed="rId2"/>
          <a:stretch>
            <a:fillRect/>
          </a:stretch>
        </p:blipFill>
        <p:spPr>
          <a:xfrm>
            <a:off x="643766" y="1781020"/>
            <a:ext cx="6711609" cy="4351338"/>
          </a:xfrm>
          <a:prstGeom prst="rect">
            <a:avLst/>
          </a:prstGeom>
        </p:spPr>
      </p:pic>
      <p:sp>
        <p:nvSpPr>
          <p:cNvPr id="5" name="TextBox 4">
            <a:extLst>
              <a:ext uri="{FF2B5EF4-FFF2-40B4-BE49-F238E27FC236}">
                <a16:creationId xmlns:a16="http://schemas.microsoft.com/office/drawing/2014/main" id="{4A166925-BBBE-5B49-B3DE-13776D480D2B}"/>
              </a:ext>
            </a:extLst>
          </p:cNvPr>
          <p:cNvSpPr txBox="1"/>
          <p:nvPr/>
        </p:nvSpPr>
        <p:spPr>
          <a:xfrm>
            <a:off x="7504771" y="1781020"/>
            <a:ext cx="4237463" cy="3693319"/>
          </a:xfrm>
          <a:prstGeom prst="rect">
            <a:avLst/>
          </a:prstGeom>
          <a:noFill/>
        </p:spPr>
        <p:txBody>
          <a:bodyPr wrap="square" rtlCol="0">
            <a:spAutoFit/>
          </a:bodyPr>
          <a:lstStyle/>
          <a:p>
            <a:r>
              <a:rPr lang="en-US" dirty="0"/>
              <a:t>Nutrition investments :  </a:t>
            </a:r>
          </a:p>
          <a:p>
            <a:pPr marL="285750" indent="-285750">
              <a:buFontTx/>
              <a:buChar char="-"/>
            </a:pPr>
            <a:r>
              <a:rPr lang="en-US" dirty="0"/>
              <a:t>direct feeding </a:t>
            </a:r>
            <a:r>
              <a:rPr lang="en-US" dirty="0" err="1"/>
              <a:t>programmes</a:t>
            </a:r>
            <a:r>
              <a:rPr lang="en-US" dirty="0"/>
              <a:t>, </a:t>
            </a:r>
          </a:p>
          <a:p>
            <a:pPr marL="285750" indent="-285750">
              <a:buFontTx/>
              <a:buChar char="-"/>
            </a:pPr>
            <a:r>
              <a:rPr lang="en-US" dirty="0"/>
              <a:t>maternal feeding,</a:t>
            </a:r>
          </a:p>
          <a:p>
            <a:pPr marL="285750" indent="-285750">
              <a:buFontTx/>
              <a:buChar char="-"/>
            </a:pPr>
            <a:r>
              <a:rPr lang="en-US" dirty="0"/>
              <a:t> breastfeeding and weaning foods, </a:t>
            </a:r>
          </a:p>
          <a:p>
            <a:pPr marL="285750" indent="-285750">
              <a:buFontTx/>
              <a:buChar char="-"/>
            </a:pPr>
            <a:r>
              <a:rPr lang="en-US" dirty="0"/>
              <a:t>child feeding,</a:t>
            </a:r>
          </a:p>
          <a:p>
            <a:pPr marL="285750" indent="-285750">
              <a:buFontTx/>
              <a:buChar char="-"/>
            </a:pPr>
            <a:r>
              <a:rPr lang="en-US" dirty="0"/>
              <a:t> school feeding, </a:t>
            </a:r>
          </a:p>
          <a:p>
            <a:pPr marL="285750" indent="-285750">
              <a:buFontTx/>
              <a:buChar char="-"/>
            </a:pPr>
            <a:r>
              <a:rPr lang="en-US" dirty="0"/>
              <a:t>micronutrient interventions such as providing vitamin A, iodine and iron,</a:t>
            </a:r>
          </a:p>
          <a:p>
            <a:pPr marL="285750" indent="-285750">
              <a:buFontTx/>
              <a:buChar char="-"/>
            </a:pPr>
            <a:r>
              <a:rPr lang="en-US" dirty="0"/>
              <a:t> monitoring of nutritional status,</a:t>
            </a:r>
          </a:p>
          <a:p>
            <a:pPr marL="285750" indent="-285750">
              <a:buFontTx/>
              <a:buChar char="-"/>
            </a:pPr>
            <a:r>
              <a:rPr lang="en-US" dirty="0"/>
              <a:t> nutrition and food hygiene education,</a:t>
            </a:r>
          </a:p>
          <a:p>
            <a:pPr marL="285750" indent="-285750">
              <a:buFontTx/>
              <a:buChar char="-"/>
            </a:pPr>
            <a:r>
              <a:rPr lang="en-US" dirty="0"/>
              <a:t> and household food security</a:t>
            </a:r>
          </a:p>
          <a:p>
            <a:endParaRPr lang="en-US" dirty="0"/>
          </a:p>
          <a:p>
            <a:endParaRPr lang="en-US" dirty="0"/>
          </a:p>
        </p:txBody>
      </p:sp>
    </p:spTree>
    <p:extLst>
      <p:ext uri="{BB962C8B-B14F-4D97-AF65-F5344CB8AC3E}">
        <p14:creationId xmlns:p14="http://schemas.microsoft.com/office/powerpoint/2010/main" val="342371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0800-BAD9-B749-BE4E-AEFA75D820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7CE200-BF26-9F47-9B76-6BC542F47309}"/>
              </a:ext>
            </a:extLst>
          </p:cNvPr>
          <p:cNvSpPr>
            <a:spLocks noGrp="1"/>
          </p:cNvSpPr>
          <p:nvPr>
            <p:ph idx="1"/>
          </p:nvPr>
        </p:nvSpPr>
        <p:spPr/>
        <p:txBody>
          <a:bodyPr>
            <a:normAutofit fontScale="85000" lnSpcReduction="10000"/>
          </a:bodyPr>
          <a:lstStyle/>
          <a:p>
            <a:pPr marL="0" indent="0">
              <a:buNone/>
            </a:pPr>
            <a:r>
              <a:rPr lang="en-US" dirty="0" err="1"/>
              <a:t>Bhutta</a:t>
            </a:r>
            <a:r>
              <a:rPr lang="en-US" dirty="0"/>
              <a:t> et al. (2008) found that the interventions with the greatest potential were : </a:t>
            </a:r>
          </a:p>
          <a:p>
            <a:r>
              <a:rPr lang="en-US" dirty="0"/>
              <a:t>breastfeeding promotion, </a:t>
            </a:r>
          </a:p>
          <a:p>
            <a:r>
              <a:rPr lang="en-US" dirty="0"/>
              <a:t>appropriate complementary feeding, </a:t>
            </a:r>
          </a:p>
          <a:p>
            <a:r>
              <a:rPr lang="en-US" dirty="0"/>
              <a:t>supplementation with vitamin A and Zinc </a:t>
            </a:r>
          </a:p>
          <a:p>
            <a:r>
              <a:rPr lang="en-US" dirty="0"/>
              <a:t>and appropriate management of severe acute undernutrition.</a:t>
            </a:r>
          </a:p>
          <a:p>
            <a:r>
              <a:rPr lang="en-US" dirty="0"/>
              <a:t>Multi-micronutrient supplementation especially to reduce iron and iodine deficiency is important for maternal survival. </a:t>
            </a:r>
          </a:p>
          <a:p>
            <a:r>
              <a:rPr lang="en-US" dirty="0" err="1"/>
              <a:t>Behaviour</a:t>
            </a:r>
            <a:r>
              <a:rPr lang="en-US" dirty="0"/>
              <a:t> change interventions directed at feeding practices and accompanied by supportive measures such as conditional cash transfers can also be effective. </a:t>
            </a:r>
          </a:p>
          <a:p>
            <a:pPr marL="0" indent="0">
              <a:buNone/>
            </a:pPr>
            <a:r>
              <a:rPr lang="en-US" b="1" i="1" dirty="0"/>
              <a:t>If implemented at sufficient scale, it has been estimated that this menu of interventions would reduce all child deaths by about a quarter. </a:t>
            </a:r>
          </a:p>
          <a:p>
            <a:endParaRPr lang="en-US" dirty="0"/>
          </a:p>
        </p:txBody>
      </p:sp>
    </p:spTree>
    <p:extLst>
      <p:ext uri="{BB962C8B-B14F-4D97-AF65-F5344CB8AC3E}">
        <p14:creationId xmlns:p14="http://schemas.microsoft.com/office/powerpoint/2010/main" val="204011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DC9D-4932-B24B-BEC6-47416A9654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11B56A-3CB4-244E-8D82-0B0E5DAAA6F1}"/>
              </a:ext>
            </a:extLst>
          </p:cNvPr>
          <p:cNvSpPr>
            <a:spLocks noGrp="1"/>
          </p:cNvSpPr>
          <p:nvPr>
            <p:ph idx="1"/>
          </p:nvPr>
        </p:nvSpPr>
        <p:spPr/>
        <p:txBody>
          <a:bodyPr/>
          <a:lstStyle/>
          <a:p>
            <a:pPr algn="just"/>
            <a:r>
              <a:rPr lang="en-US" dirty="0"/>
              <a:t>Dewey and </a:t>
            </a:r>
            <a:r>
              <a:rPr lang="en-US" dirty="0" err="1"/>
              <a:t>Adu-Afarwuah</a:t>
            </a:r>
            <a:r>
              <a:rPr lang="en-US" dirty="0"/>
              <a:t> (2008) conducted a systematic literature review to assess the efficacy and effectiveness of complementary feeding interventions. </a:t>
            </a:r>
          </a:p>
          <a:p>
            <a:pPr algn="just"/>
            <a:r>
              <a:rPr lang="en-US" dirty="0"/>
              <a:t>The findings suggest that complementary feeding interventions need to be implemented in conjunction with a larger strategy that includes improved water and sanitation, better health care and adequate housing. </a:t>
            </a:r>
          </a:p>
          <a:p>
            <a:pPr algn="just"/>
            <a:endParaRPr lang="en-US" dirty="0"/>
          </a:p>
        </p:txBody>
      </p:sp>
    </p:spTree>
    <p:extLst>
      <p:ext uri="{BB962C8B-B14F-4D97-AF65-F5344CB8AC3E}">
        <p14:creationId xmlns:p14="http://schemas.microsoft.com/office/powerpoint/2010/main" val="427279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EA61-A5F2-B446-B229-3923AC9412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EFB8A8-5762-E34F-A80A-102D42575CBA}"/>
              </a:ext>
            </a:extLst>
          </p:cNvPr>
          <p:cNvSpPr>
            <a:spLocks noGrp="1"/>
          </p:cNvSpPr>
          <p:nvPr>
            <p:ph idx="1"/>
          </p:nvPr>
        </p:nvSpPr>
        <p:spPr/>
        <p:txBody>
          <a:bodyPr/>
          <a:lstStyle/>
          <a:p>
            <a:r>
              <a:rPr lang="en-US" dirty="0" err="1"/>
              <a:t>Hoddinot</a:t>
            </a:r>
            <a:r>
              <a:rPr lang="en-US" dirty="0"/>
              <a:t> et al. (2008) examined the impact of supplementary feeding in early childhood on adult economic productivity and income in Guatemala using linear regression models.</a:t>
            </a:r>
          </a:p>
          <a:p>
            <a:r>
              <a:rPr lang="en-US" dirty="0"/>
              <a:t>Exposure to the nutritious supplement from 0 to 2 years, was associated with a 46 % increase in average wages for men (but not for women) in the intervention group compared to the control group. </a:t>
            </a:r>
          </a:p>
          <a:p>
            <a:endParaRPr lang="en-US" dirty="0"/>
          </a:p>
        </p:txBody>
      </p:sp>
    </p:spTree>
    <p:extLst>
      <p:ext uri="{BB962C8B-B14F-4D97-AF65-F5344CB8AC3E}">
        <p14:creationId xmlns:p14="http://schemas.microsoft.com/office/powerpoint/2010/main" val="299682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370D-86A4-D842-8AB1-3D49C6B5F7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F1348-FE94-244D-9E7B-BF98DE75CD01}"/>
              </a:ext>
            </a:extLst>
          </p:cNvPr>
          <p:cNvSpPr>
            <a:spLocks noGrp="1"/>
          </p:cNvSpPr>
          <p:nvPr>
            <p:ph idx="1"/>
          </p:nvPr>
        </p:nvSpPr>
        <p:spPr/>
        <p:txBody>
          <a:bodyPr>
            <a:normAutofit/>
          </a:bodyPr>
          <a:lstStyle/>
          <a:p>
            <a:r>
              <a:rPr lang="en-US" dirty="0"/>
              <a:t>A small menu of effective actions now exists that if implemented at sufficient scale to reach 99% of targeted populations during pregnancy and up to the child’s second birthday could reduce undernutrition-related mortality and disease-burden by 25%. </a:t>
            </a:r>
          </a:p>
          <a:p>
            <a:r>
              <a:rPr lang="en-US" dirty="0"/>
              <a:t>These actions are: (1) promotion and support of exclusive breastfeeding, (2) complementary feeding, (3) vitamin A and zinc supplementation for children and (4) hygiene interventions; together with (5) multiple micronutrient supplementation for pregnant women and (6) universal iodization of salt. </a:t>
            </a:r>
          </a:p>
        </p:txBody>
      </p:sp>
    </p:spTree>
    <p:extLst>
      <p:ext uri="{BB962C8B-B14F-4D97-AF65-F5344CB8AC3E}">
        <p14:creationId xmlns:p14="http://schemas.microsoft.com/office/powerpoint/2010/main" val="2120897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B913-DB29-1449-8F4F-98BD6FAEC3C9}"/>
              </a:ext>
            </a:extLst>
          </p:cNvPr>
          <p:cNvSpPr>
            <a:spLocks noGrp="1"/>
          </p:cNvSpPr>
          <p:nvPr>
            <p:ph type="title"/>
          </p:nvPr>
        </p:nvSpPr>
        <p:spPr/>
        <p:txBody>
          <a:bodyPr>
            <a:normAutofit fontScale="90000"/>
          </a:bodyPr>
          <a:lstStyle/>
          <a:p>
            <a:r>
              <a:rPr lang="en-US" b="1" dirty="0"/>
              <a:t>Evidence on long route interventions to address underlying causes </a:t>
            </a:r>
            <a:br>
              <a:rPr lang="en-US" b="1" dirty="0"/>
            </a:br>
            <a:endParaRPr lang="en-US" b="1" dirty="0"/>
          </a:p>
        </p:txBody>
      </p:sp>
      <p:sp>
        <p:nvSpPr>
          <p:cNvPr id="3" name="Text Placeholder 2">
            <a:extLst>
              <a:ext uri="{FF2B5EF4-FFF2-40B4-BE49-F238E27FC236}">
                <a16:creationId xmlns:a16="http://schemas.microsoft.com/office/drawing/2014/main" id="{B1F4AE30-3220-8C44-8EAC-844F6428EC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1593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F867-7F12-FD42-AEF6-E2B8982750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A07805-0FDD-2349-89CB-A256C1484DFA}"/>
              </a:ext>
            </a:extLst>
          </p:cNvPr>
          <p:cNvSpPr>
            <a:spLocks noGrp="1"/>
          </p:cNvSpPr>
          <p:nvPr>
            <p:ph idx="1"/>
          </p:nvPr>
        </p:nvSpPr>
        <p:spPr/>
        <p:txBody>
          <a:bodyPr>
            <a:normAutofit/>
          </a:bodyPr>
          <a:lstStyle/>
          <a:p>
            <a:pPr algn="just"/>
            <a:r>
              <a:rPr lang="en-US" dirty="0"/>
              <a:t>Long route interventions seek to address underlying causes of undernutrition at the household level in three main ways: </a:t>
            </a:r>
          </a:p>
          <a:p>
            <a:pPr marL="0" indent="0" algn="just">
              <a:buNone/>
            </a:pPr>
            <a:r>
              <a:rPr lang="en-US" dirty="0"/>
              <a:t>1. By increasing household food/nutrient production and consumption;</a:t>
            </a:r>
            <a:br>
              <a:rPr lang="en-US" dirty="0"/>
            </a:br>
            <a:r>
              <a:rPr lang="en-US" dirty="0"/>
              <a:t>2. By improving the quality of care given to young children;</a:t>
            </a:r>
            <a:br>
              <a:rPr lang="en-US" dirty="0"/>
            </a:br>
            <a:r>
              <a:rPr lang="en-US" dirty="0"/>
              <a:t>3. By Increasing access to and appropriate use of adequate health services, water and sanitation. </a:t>
            </a:r>
          </a:p>
          <a:p>
            <a:pPr algn="just"/>
            <a:r>
              <a:rPr lang="en-US" dirty="0"/>
              <a:t>These interventions are more complex and consequently, the evidence is much less clear as to what works, to what extent and why, than with the short route technical fixes. </a:t>
            </a:r>
          </a:p>
          <a:p>
            <a:pPr algn="just"/>
            <a:endParaRPr lang="en-US" dirty="0"/>
          </a:p>
        </p:txBody>
      </p:sp>
    </p:spTree>
    <p:extLst>
      <p:ext uri="{BB962C8B-B14F-4D97-AF65-F5344CB8AC3E}">
        <p14:creationId xmlns:p14="http://schemas.microsoft.com/office/powerpoint/2010/main" val="409289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4034-FBFD-F943-9243-BE47A3724F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21130-5E4C-3F47-AE34-9FAFDC777361}"/>
              </a:ext>
            </a:extLst>
          </p:cNvPr>
          <p:cNvSpPr>
            <a:spLocks noGrp="1"/>
          </p:cNvSpPr>
          <p:nvPr>
            <p:ph idx="1"/>
          </p:nvPr>
        </p:nvSpPr>
        <p:spPr/>
        <p:txBody>
          <a:bodyPr/>
          <a:lstStyle/>
          <a:p>
            <a:r>
              <a:rPr lang="en-US" dirty="0"/>
              <a:t>Double-duty actions include interventions, </a:t>
            </a:r>
            <a:r>
              <a:rPr lang="en-US" dirty="0" err="1"/>
              <a:t>programmes</a:t>
            </a:r>
            <a:r>
              <a:rPr lang="en-US" dirty="0"/>
              <a:t> and policies that have the potential to simultaneously reduce the risk or burden of both undernutrition and overweight, obesity or diet-related NCDs. </a:t>
            </a:r>
          </a:p>
          <a:p>
            <a:r>
              <a:rPr lang="en-US" dirty="0"/>
              <a:t>WHO proposes three levels for increasing the efficiency of nutrition actions through a double-duty approach</a:t>
            </a:r>
          </a:p>
        </p:txBody>
      </p:sp>
    </p:spTree>
    <p:extLst>
      <p:ext uri="{BB962C8B-B14F-4D97-AF65-F5344CB8AC3E}">
        <p14:creationId xmlns:p14="http://schemas.microsoft.com/office/powerpoint/2010/main" val="317085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11C4-394A-E345-92D6-4D7F37CDF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ECE531-F94F-D446-96DC-F9D859B58D49}"/>
              </a:ext>
            </a:extLst>
          </p:cNvPr>
          <p:cNvSpPr>
            <a:spLocks noGrp="1"/>
          </p:cNvSpPr>
          <p:nvPr>
            <p:ph idx="1"/>
          </p:nvPr>
        </p:nvSpPr>
        <p:spPr/>
        <p:txBody>
          <a:bodyPr>
            <a:normAutofit/>
          </a:bodyPr>
          <a:lstStyle/>
          <a:p>
            <a:pPr algn="just"/>
            <a:r>
              <a:rPr lang="en-US" dirty="0"/>
              <a:t>First, through ensuring that current interventions, policies, and </a:t>
            </a:r>
            <a:r>
              <a:rPr lang="en-US" dirty="0" err="1"/>
              <a:t>programmes</a:t>
            </a:r>
            <a:r>
              <a:rPr lang="en-US" dirty="0"/>
              <a:t> designed to address one form of malnutrition do not inadvertently increase the risk of another. </a:t>
            </a:r>
          </a:p>
          <a:p>
            <a:pPr algn="just"/>
            <a:r>
              <a:rPr lang="en-US" dirty="0"/>
              <a:t>This “do not harm” approach emerges from the historical focus of the agriculture sector on addressing undernutrition. As more and more public and private investment poured into increasing productivity ( food adequacy) of a small range of staples, limited attention was paid to the impact on more micronutrient-rich, indigenous crops or, indeed, the risk of consuming too much of the wrong types of food.</a:t>
            </a:r>
            <a:br>
              <a:rPr lang="en-US" dirty="0"/>
            </a:br>
            <a:endParaRPr lang="en-US" dirty="0"/>
          </a:p>
        </p:txBody>
      </p:sp>
    </p:spTree>
    <p:extLst>
      <p:ext uri="{BB962C8B-B14F-4D97-AF65-F5344CB8AC3E}">
        <p14:creationId xmlns:p14="http://schemas.microsoft.com/office/powerpoint/2010/main" val="297082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11C4-394A-E345-92D6-4D7F37CDF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ECE531-F94F-D446-96DC-F9D859B58D49}"/>
              </a:ext>
            </a:extLst>
          </p:cNvPr>
          <p:cNvSpPr>
            <a:spLocks noGrp="1"/>
          </p:cNvSpPr>
          <p:nvPr>
            <p:ph idx="1"/>
          </p:nvPr>
        </p:nvSpPr>
        <p:spPr/>
        <p:txBody>
          <a:bodyPr>
            <a:normAutofit fontScale="92500" lnSpcReduction="10000"/>
          </a:bodyPr>
          <a:lstStyle/>
          <a:p>
            <a:pPr algn="just"/>
            <a:r>
              <a:rPr lang="en-US" dirty="0"/>
              <a:t>Second, there is a need to leverage existing actions designed to address one type of malnutrition to simultaneously reduce other types. </a:t>
            </a:r>
          </a:p>
          <a:p>
            <a:pPr algn="just"/>
            <a:r>
              <a:rPr lang="en-US" dirty="0"/>
              <a:t>For example, cash transfer </a:t>
            </a:r>
            <a:r>
              <a:rPr lang="en-US" dirty="0" err="1"/>
              <a:t>programmes</a:t>
            </a:r>
            <a:r>
              <a:rPr lang="en-US" dirty="0"/>
              <a:t> could be designed to play a greater role in enhancing healthy diets to reduce the risk of obesity.</a:t>
            </a:r>
          </a:p>
          <a:p>
            <a:pPr algn="just"/>
            <a:r>
              <a:rPr lang="en-US" dirty="0"/>
              <a:t>Likewise, school meal </a:t>
            </a:r>
            <a:r>
              <a:rPr lang="en-US" dirty="0" err="1"/>
              <a:t>programmes</a:t>
            </a:r>
            <a:r>
              <a:rPr lang="en-US" dirty="0"/>
              <a:t> focused on reducing food insecurity could be leveraged to include more nutrition education  and ensure that sugary drinks and snacks were kept out of schools.</a:t>
            </a:r>
          </a:p>
          <a:p>
            <a:pPr algn="just"/>
            <a:r>
              <a:rPr lang="en-US" dirty="0"/>
              <a:t> In the future, integrating actions to address all forms of malnutrition through these existing </a:t>
            </a:r>
            <a:r>
              <a:rPr lang="en-US" dirty="0" err="1"/>
              <a:t>programmes</a:t>
            </a:r>
            <a:r>
              <a:rPr lang="en-US" dirty="0"/>
              <a:t> could reap double returns.</a:t>
            </a:r>
          </a:p>
          <a:p>
            <a:pPr marL="0" indent="0" algn="just">
              <a:buNone/>
            </a:pPr>
            <a:br>
              <a:rPr lang="en-US" dirty="0"/>
            </a:br>
            <a:endParaRPr lang="en-US" dirty="0"/>
          </a:p>
        </p:txBody>
      </p:sp>
    </p:spTree>
    <p:extLst>
      <p:ext uri="{BB962C8B-B14F-4D97-AF65-F5344CB8AC3E}">
        <p14:creationId xmlns:p14="http://schemas.microsoft.com/office/powerpoint/2010/main" val="318381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67D3-7CF1-1E4E-8067-987DFF6D00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DD4292-79B8-B246-8964-E4ACF3082037}"/>
              </a:ext>
            </a:extLst>
          </p:cNvPr>
          <p:cNvSpPr>
            <a:spLocks noGrp="1"/>
          </p:cNvSpPr>
          <p:nvPr>
            <p:ph idx="1"/>
          </p:nvPr>
        </p:nvSpPr>
        <p:spPr/>
        <p:txBody>
          <a:bodyPr/>
          <a:lstStyle/>
          <a:p>
            <a:r>
              <a:rPr lang="en-US" dirty="0"/>
              <a:t>While anyone can experience malnutrition people who are particularly vulnerable include : </a:t>
            </a:r>
            <a:r>
              <a:rPr lang="en-US" b="1" dirty="0"/>
              <a:t>young children</a:t>
            </a:r>
            <a:r>
              <a:rPr lang="en-US" dirty="0"/>
              <a:t>, </a:t>
            </a:r>
            <a:r>
              <a:rPr lang="en-US" b="1" dirty="0"/>
              <a:t>adolescent girls</a:t>
            </a:r>
            <a:r>
              <a:rPr lang="en-US" dirty="0"/>
              <a:t>, </a:t>
            </a:r>
            <a:r>
              <a:rPr lang="en-US" b="1" dirty="0"/>
              <a:t>pregnant and lactating women</a:t>
            </a:r>
            <a:r>
              <a:rPr lang="en-US" dirty="0"/>
              <a:t>, </a:t>
            </a:r>
            <a:r>
              <a:rPr lang="en-US" b="1" dirty="0"/>
              <a:t>older people</a:t>
            </a:r>
            <a:r>
              <a:rPr lang="en-US" dirty="0"/>
              <a:t>, </a:t>
            </a:r>
            <a:r>
              <a:rPr lang="en-US" b="1" dirty="0"/>
              <a:t>people who are ill </a:t>
            </a:r>
            <a:r>
              <a:rPr lang="en-US" dirty="0"/>
              <a:t>or </a:t>
            </a:r>
            <a:r>
              <a:rPr lang="en-US" b="1" dirty="0"/>
              <a:t>immuno-compromised</a:t>
            </a:r>
            <a:r>
              <a:rPr lang="en-US" dirty="0"/>
              <a:t>, </a:t>
            </a:r>
            <a:r>
              <a:rPr lang="en-US" b="1" dirty="0"/>
              <a:t>indigenous people</a:t>
            </a:r>
            <a:r>
              <a:rPr lang="en-US" dirty="0"/>
              <a:t> and </a:t>
            </a:r>
            <a:r>
              <a:rPr lang="en-US" b="1" dirty="0"/>
              <a:t>people in poverty</a:t>
            </a:r>
            <a:r>
              <a:rPr lang="en-US" dirty="0"/>
              <a:t>.</a:t>
            </a:r>
          </a:p>
          <a:p>
            <a:endParaRPr lang="en-US" dirty="0"/>
          </a:p>
          <a:p>
            <a:r>
              <a:rPr lang="en-US" dirty="0"/>
              <a:t>Groups migrating or displaced due to conflicts, droughts, floods and other natural disasters, famines or land tenure issues are also at acute risk and vulnerable to malnutrition. </a:t>
            </a:r>
          </a:p>
          <a:p>
            <a:endParaRPr lang="en-US" dirty="0"/>
          </a:p>
        </p:txBody>
      </p:sp>
    </p:spTree>
    <p:extLst>
      <p:ext uri="{BB962C8B-B14F-4D97-AF65-F5344CB8AC3E}">
        <p14:creationId xmlns:p14="http://schemas.microsoft.com/office/powerpoint/2010/main" val="1328197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11C4-394A-E345-92D6-4D7F37CDF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ECE531-F94F-D446-96DC-F9D859B58D49}"/>
              </a:ext>
            </a:extLst>
          </p:cNvPr>
          <p:cNvSpPr>
            <a:spLocks noGrp="1"/>
          </p:cNvSpPr>
          <p:nvPr>
            <p:ph idx="1"/>
          </p:nvPr>
        </p:nvSpPr>
        <p:spPr/>
        <p:txBody>
          <a:bodyPr>
            <a:normAutofit/>
          </a:bodyPr>
          <a:lstStyle/>
          <a:p>
            <a:pPr algn="just"/>
            <a:r>
              <a:rPr lang="en-US" dirty="0"/>
              <a:t>The third level is to identify the shared drivers between different forms of malnutrition to proactively identify de novo actions for reducing all forms of malnutrition. </a:t>
            </a:r>
          </a:p>
          <a:p>
            <a:pPr algn="just"/>
            <a:r>
              <a:rPr lang="en-US" dirty="0"/>
              <a:t>While many drivers are different—</a:t>
            </a:r>
            <a:r>
              <a:rPr lang="en-US" dirty="0" err="1"/>
              <a:t>diarrhoea</a:t>
            </a:r>
            <a:r>
              <a:rPr lang="en-US" dirty="0"/>
              <a:t>, for example, is culpable for undernutrition but not obesity—at a deeper level one can identify food systems and associated food environments, deeply entrenched social norms, socioeconomic status, and biology as some shared causes and therefore shared opportunities for action.</a:t>
            </a:r>
          </a:p>
          <a:p>
            <a:pPr marL="0" indent="0" algn="just">
              <a:buNone/>
            </a:pPr>
            <a:br>
              <a:rPr lang="en-US" dirty="0"/>
            </a:br>
            <a:endParaRPr lang="en-US" dirty="0"/>
          </a:p>
        </p:txBody>
      </p:sp>
    </p:spTree>
    <p:extLst>
      <p:ext uri="{BB962C8B-B14F-4D97-AF65-F5344CB8AC3E}">
        <p14:creationId xmlns:p14="http://schemas.microsoft.com/office/powerpoint/2010/main" val="1196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93EB-946F-2543-A33E-232C1F5641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5802ED-CE0D-B245-AAC6-A09E7C93D3C4}"/>
              </a:ext>
            </a:extLst>
          </p:cNvPr>
          <p:cNvSpPr>
            <a:spLocks noGrp="1"/>
          </p:cNvSpPr>
          <p:nvPr>
            <p:ph idx="1"/>
          </p:nvPr>
        </p:nvSpPr>
        <p:spPr/>
        <p:txBody>
          <a:bodyPr/>
          <a:lstStyle/>
          <a:p>
            <a:r>
              <a:rPr lang="en-US" u="sng" dirty="0"/>
              <a:t>Undernutrition explains around 45% of deaths </a:t>
            </a:r>
            <a:r>
              <a:rPr lang="en-US" dirty="0"/>
              <a:t>among children under five, mainly in low and middle-income countries.</a:t>
            </a:r>
          </a:p>
          <a:p>
            <a:r>
              <a:rPr lang="en-US" dirty="0"/>
              <a:t> The health consequences of overweight and obesity contribute to an estimated 4 million deaths (7.1% of all deaths)</a:t>
            </a:r>
          </a:p>
          <a:p>
            <a:r>
              <a:rPr lang="en-US" dirty="0"/>
              <a:t>Estimates suggest that malnutrition in all its forms could cost society up to US$3.5 trillion per year, with overweight and obesity alone costing US$500 billion per year.</a:t>
            </a:r>
          </a:p>
          <a:p>
            <a:r>
              <a:rPr lang="en-US" dirty="0"/>
              <a:t>By comparison 2019 US federal budget is $4.746</a:t>
            </a:r>
          </a:p>
          <a:p>
            <a:endParaRPr lang="en-US" dirty="0"/>
          </a:p>
        </p:txBody>
      </p:sp>
    </p:spTree>
    <p:extLst>
      <p:ext uri="{BB962C8B-B14F-4D97-AF65-F5344CB8AC3E}">
        <p14:creationId xmlns:p14="http://schemas.microsoft.com/office/powerpoint/2010/main" val="134502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AFD6-93EE-7740-910D-B824044EE407}"/>
              </a:ext>
            </a:extLst>
          </p:cNvPr>
          <p:cNvSpPr>
            <a:spLocks noGrp="1"/>
          </p:cNvSpPr>
          <p:nvPr>
            <p:ph type="title"/>
          </p:nvPr>
        </p:nvSpPr>
        <p:spPr/>
        <p:txBody>
          <a:bodyPr/>
          <a:lstStyle/>
          <a:p>
            <a:r>
              <a:rPr lang="en-US" dirty="0"/>
              <a:t>Where are we? </a:t>
            </a:r>
          </a:p>
        </p:txBody>
      </p:sp>
      <p:sp>
        <p:nvSpPr>
          <p:cNvPr id="3" name="Content Placeholder 2">
            <a:extLst>
              <a:ext uri="{FF2B5EF4-FFF2-40B4-BE49-F238E27FC236}">
                <a16:creationId xmlns:a16="http://schemas.microsoft.com/office/drawing/2014/main" id="{98077FFA-21CF-3B49-90B2-A283F3FF262C}"/>
              </a:ext>
            </a:extLst>
          </p:cNvPr>
          <p:cNvSpPr>
            <a:spLocks noGrp="1"/>
          </p:cNvSpPr>
          <p:nvPr>
            <p:ph idx="1"/>
          </p:nvPr>
        </p:nvSpPr>
        <p:spPr/>
        <p:txBody>
          <a:bodyPr>
            <a:normAutofit/>
          </a:bodyPr>
          <a:lstStyle/>
          <a:p>
            <a:r>
              <a:rPr lang="en-US" dirty="0"/>
              <a:t>Stunting in children under five years of age is declining at a global level but numbers in Africa are increasing, and there are significant disparities in progress at the subnational level. </a:t>
            </a:r>
          </a:p>
          <a:p>
            <a:r>
              <a:rPr lang="en-US" dirty="0"/>
              <a:t>Stunting declined from 32.6% of all the world’s children under 5 years of age in 2000 to 22.2% in 2017. </a:t>
            </a:r>
          </a:p>
          <a:p>
            <a:r>
              <a:rPr lang="en-US" dirty="0"/>
              <a:t>Stunting among children in Africa has decreased in percentage terms from 38.3% to 30.3% over the same period, yet due to population growth, the actual number of stunted children has risen. </a:t>
            </a:r>
          </a:p>
        </p:txBody>
      </p:sp>
    </p:spTree>
    <p:extLst>
      <p:ext uri="{BB962C8B-B14F-4D97-AF65-F5344CB8AC3E}">
        <p14:creationId xmlns:p14="http://schemas.microsoft.com/office/powerpoint/2010/main" val="395966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AC85-F639-7F47-882B-18C1D8C35FA8}"/>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7EC3E141-7FBF-7144-9C81-2C08EB27559C}"/>
              </a:ext>
            </a:extLst>
          </p:cNvPr>
          <p:cNvSpPr>
            <a:spLocks noGrp="1"/>
          </p:cNvSpPr>
          <p:nvPr>
            <p:ph idx="1"/>
          </p:nvPr>
        </p:nvSpPr>
        <p:spPr/>
        <p:txBody>
          <a:bodyPr>
            <a:normAutofit/>
          </a:bodyPr>
          <a:lstStyle/>
          <a:p>
            <a:r>
              <a:rPr lang="en-US" dirty="0"/>
              <a:t>Underweight among women has declined slightly since 2000 though not significantly – 9.7% of women (aged 20–49) and 5.7% of adolescent girls (aged 15–19) are still underweight. </a:t>
            </a:r>
          </a:p>
          <a:p>
            <a:r>
              <a:rPr lang="en-US" dirty="0" err="1"/>
              <a:t>Anaemia</a:t>
            </a:r>
            <a:r>
              <a:rPr lang="en-US" dirty="0"/>
              <a:t> is at 32.8%</a:t>
            </a:r>
          </a:p>
          <a:p>
            <a:r>
              <a:rPr lang="en-US" dirty="0"/>
              <a:t>Globally, overweight (body mass index (BMI) ≥25) and obesity (BMI ≥30) have been increasing year on year since 2000.</a:t>
            </a:r>
          </a:p>
          <a:p>
            <a:r>
              <a:rPr lang="en-US" dirty="0"/>
              <a:t>Women have a higher prevalence of obesity than men, at 15.1% compared with 11.1%.</a:t>
            </a:r>
          </a:p>
        </p:txBody>
      </p:sp>
    </p:spTree>
    <p:extLst>
      <p:ext uri="{BB962C8B-B14F-4D97-AF65-F5344CB8AC3E}">
        <p14:creationId xmlns:p14="http://schemas.microsoft.com/office/powerpoint/2010/main" val="405899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D56-841D-814D-B36C-17FE78D618F2}"/>
              </a:ext>
            </a:extLst>
          </p:cNvPr>
          <p:cNvSpPr>
            <a:spLocks noGrp="1"/>
          </p:cNvSpPr>
          <p:nvPr>
            <p:ph type="title"/>
          </p:nvPr>
        </p:nvSpPr>
        <p:spPr/>
        <p:txBody>
          <a:bodyPr/>
          <a:lstStyle/>
          <a:p>
            <a:r>
              <a:rPr lang="en-US" dirty="0"/>
              <a:t>The challenge of coexistence of malnutrition  </a:t>
            </a:r>
            <a:br>
              <a:rPr lang="en-US" dirty="0"/>
            </a:br>
            <a:endParaRPr lang="en-US" dirty="0"/>
          </a:p>
        </p:txBody>
      </p:sp>
      <p:sp>
        <p:nvSpPr>
          <p:cNvPr id="3" name="Content Placeholder 2">
            <a:extLst>
              <a:ext uri="{FF2B5EF4-FFF2-40B4-BE49-F238E27FC236}">
                <a16:creationId xmlns:a16="http://schemas.microsoft.com/office/drawing/2014/main" id="{6492C27B-FAEF-3D46-B475-3E2312AE5204}"/>
              </a:ext>
            </a:extLst>
          </p:cNvPr>
          <p:cNvSpPr>
            <a:spLocks noGrp="1"/>
          </p:cNvSpPr>
          <p:nvPr>
            <p:ph idx="1"/>
          </p:nvPr>
        </p:nvSpPr>
        <p:spPr/>
        <p:txBody>
          <a:bodyPr/>
          <a:lstStyle/>
          <a:p>
            <a:r>
              <a:rPr lang="en-US" dirty="0"/>
              <a:t>Undernutrition coexists with overweight and obesity at a country level</a:t>
            </a:r>
          </a:p>
          <a:p>
            <a:r>
              <a:rPr lang="en-US" dirty="0"/>
              <a:t>This ‘double burden’ is also found in communities and households, notably with stunted children living in households with overweight mothers</a:t>
            </a:r>
          </a:p>
          <a:p>
            <a:r>
              <a:rPr lang="en-US" dirty="0"/>
              <a:t>Conditions associated with stunting can coexist with overweight in the same person (1.87% of under-fives globally (8.23 million children) experience both stunting and overweight)</a:t>
            </a:r>
          </a:p>
        </p:txBody>
      </p:sp>
    </p:spTree>
    <p:extLst>
      <p:ext uri="{BB962C8B-B14F-4D97-AF65-F5344CB8AC3E}">
        <p14:creationId xmlns:p14="http://schemas.microsoft.com/office/powerpoint/2010/main" val="1473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9D56-841D-814D-B36C-17FE78D618F2}"/>
              </a:ext>
            </a:extLst>
          </p:cNvPr>
          <p:cNvSpPr>
            <a:spLocks noGrp="1"/>
          </p:cNvSpPr>
          <p:nvPr>
            <p:ph type="title"/>
          </p:nvPr>
        </p:nvSpPr>
        <p:spPr/>
        <p:txBody>
          <a:bodyPr/>
          <a:lstStyle/>
          <a:p>
            <a:r>
              <a:rPr lang="en-US" dirty="0"/>
              <a:t>The challenge of coexistence of malnutrition  </a:t>
            </a:r>
            <a:br>
              <a:rPr lang="en-US" dirty="0"/>
            </a:br>
            <a:endParaRPr lang="en-US" dirty="0"/>
          </a:p>
        </p:txBody>
      </p:sp>
      <p:sp>
        <p:nvSpPr>
          <p:cNvPr id="3" name="Content Placeholder 2">
            <a:extLst>
              <a:ext uri="{FF2B5EF4-FFF2-40B4-BE49-F238E27FC236}">
                <a16:creationId xmlns:a16="http://schemas.microsoft.com/office/drawing/2014/main" id="{6492C27B-FAEF-3D46-B475-3E2312AE5204}"/>
              </a:ext>
            </a:extLst>
          </p:cNvPr>
          <p:cNvSpPr>
            <a:spLocks noGrp="1"/>
          </p:cNvSpPr>
          <p:nvPr>
            <p:ph idx="1"/>
          </p:nvPr>
        </p:nvSpPr>
        <p:spPr/>
        <p:txBody>
          <a:bodyPr/>
          <a:lstStyle/>
          <a:p>
            <a:r>
              <a:rPr lang="en-US" dirty="0"/>
              <a:t>Low birth weight and undernutrition in early life can be associated with increased risk of NCDs later in life</a:t>
            </a:r>
          </a:p>
          <a:p>
            <a:r>
              <a:rPr lang="en-US" dirty="0"/>
              <a:t>In the US, women who are food insecure, particularly women with children, are more likely to be affected by obesity and consume poor quality diets ( pattern </a:t>
            </a:r>
            <a:r>
              <a:rPr lang="en-US" dirty="0">
                <a:solidFill>
                  <a:srgbClr val="FF0000"/>
                </a:solidFill>
              </a:rPr>
              <a:t>NOT SEEN </a:t>
            </a:r>
            <a:r>
              <a:rPr lang="en-US" dirty="0"/>
              <a:t>in other settings)</a:t>
            </a:r>
          </a:p>
          <a:p>
            <a:endParaRPr lang="en-US" dirty="0"/>
          </a:p>
          <a:p>
            <a:endParaRPr lang="en-US" dirty="0"/>
          </a:p>
        </p:txBody>
      </p:sp>
    </p:spTree>
    <p:extLst>
      <p:ext uri="{BB962C8B-B14F-4D97-AF65-F5344CB8AC3E}">
        <p14:creationId xmlns:p14="http://schemas.microsoft.com/office/powerpoint/2010/main" val="1126665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2297</Words>
  <Application>Microsoft Macintosh PowerPoint</Application>
  <PresentationFormat>Widescreen</PresentationFormat>
  <Paragraphs>126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vt:lpstr>
      <vt:lpstr>Office Theme</vt:lpstr>
      <vt:lpstr>The global burden of malnutrition, causes of malnutrition and nutrition interventions</vt:lpstr>
      <vt:lpstr>PowerPoint Presentation</vt:lpstr>
      <vt:lpstr>PowerPoint Presentation</vt:lpstr>
      <vt:lpstr>PowerPoint Presentation</vt:lpstr>
      <vt:lpstr>PowerPoint Presentation</vt:lpstr>
      <vt:lpstr>Where are we? </vt:lpstr>
      <vt:lpstr>Where are we?</vt:lpstr>
      <vt:lpstr>The challenge of coexistence of malnutrition   </vt:lpstr>
      <vt:lpstr>The challenge of coexistence of malnutrition   </vt:lpstr>
      <vt:lpstr>PowerPoint Presentation</vt:lpstr>
      <vt:lpstr>PowerPoint Presentation</vt:lpstr>
      <vt:lpstr>Causes/determinants of maternal and child undernutrition  </vt:lpstr>
      <vt:lpstr>PowerPoint Presentation</vt:lpstr>
      <vt:lpstr>Conceptual Framework of Determinants of Undernutrition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Interventions to reduce maternal and child undernutrition </vt:lpstr>
      <vt:lpstr>PowerPoint Presentation</vt:lpstr>
      <vt:lpstr>PowerPoint Presentation</vt:lpstr>
      <vt:lpstr>PowerPoint Presentation</vt:lpstr>
      <vt:lpstr>Framework for actions to achieve optimum maternal and child nutrition </vt:lpstr>
      <vt:lpstr>The fight against malnutrition  </vt:lpstr>
      <vt:lpstr>Nutrition investments by sector as a percentage of total nutrition investments  </vt:lpstr>
      <vt:lpstr>PowerPoint Presentation</vt:lpstr>
      <vt:lpstr>PowerPoint Presentation</vt:lpstr>
      <vt:lpstr>PowerPoint Presentation</vt:lpstr>
      <vt:lpstr>PowerPoint Presentation</vt:lpstr>
      <vt:lpstr>Evidence on long route interventions to address underlying causes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L5 : The global burden of malnutrition, causes of malnutrition and Nutrition interventions</dc:title>
  <dc:creator>25751794</dc:creator>
  <cp:lastModifiedBy>Maryse    UMUGWANEZA</cp:lastModifiedBy>
  <cp:revision>33</cp:revision>
  <dcterms:created xsi:type="dcterms:W3CDTF">2020-01-15T10:16:36Z</dcterms:created>
  <dcterms:modified xsi:type="dcterms:W3CDTF">2021-07-21T10:49:17Z</dcterms:modified>
</cp:coreProperties>
</file>