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6" d="100"/>
          <a:sy n="66" d="100"/>
        </p:scale>
        <p:origin x="676"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5C170C-1A24-4CC8-8474-B46C636842BE}" type="datetimeFigureOut">
              <a:rPr lang="en-US" smtClean="0"/>
              <a:t>4/1/2020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087293-04C7-4772-BFB6-DAFF5017BB56}" type="slidenum">
              <a:rPr lang="en-US" smtClean="0"/>
              <a:t>‹#›</a:t>
            </a:fld>
            <a:endParaRPr lang="en-US"/>
          </a:p>
        </p:txBody>
      </p:sp>
    </p:spTree>
    <p:extLst>
      <p:ext uri="{BB962C8B-B14F-4D97-AF65-F5344CB8AC3E}">
        <p14:creationId xmlns:p14="http://schemas.microsoft.com/office/powerpoint/2010/main" val="2158392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2</a:t>
            </a:fld>
            <a:endParaRPr lang="en-US"/>
          </a:p>
        </p:txBody>
      </p:sp>
    </p:spTree>
    <p:extLst>
      <p:ext uri="{BB962C8B-B14F-4D97-AF65-F5344CB8AC3E}">
        <p14:creationId xmlns:p14="http://schemas.microsoft.com/office/powerpoint/2010/main" val="4074040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3</a:t>
            </a:fld>
            <a:endParaRPr lang="en-US"/>
          </a:p>
        </p:txBody>
      </p:sp>
    </p:spTree>
    <p:extLst>
      <p:ext uri="{BB962C8B-B14F-4D97-AF65-F5344CB8AC3E}">
        <p14:creationId xmlns:p14="http://schemas.microsoft.com/office/powerpoint/2010/main" val="1448376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4</a:t>
            </a:fld>
            <a:endParaRPr lang="en-US"/>
          </a:p>
        </p:txBody>
      </p:sp>
    </p:spTree>
    <p:extLst>
      <p:ext uri="{BB962C8B-B14F-4D97-AF65-F5344CB8AC3E}">
        <p14:creationId xmlns:p14="http://schemas.microsoft.com/office/powerpoint/2010/main" val="4172798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5</a:t>
            </a:fld>
            <a:endParaRPr lang="en-US"/>
          </a:p>
        </p:txBody>
      </p:sp>
    </p:spTree>
    <p:extLst>
      <p:ext uri="{BB962C8B-B14F-4D97-AF65-F5344CB8AC3E}">
        <p14:creationId xmlns:p14="http://schemas.microsoft.com/office/powerpoint/2010/main" val="7749129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altLang="en-US" dirty="0" smtClean="0"/>
              <a:t>Fragmentation of the pool damages performance of revenue collection, pooling and purchasing. It is not the number of existing pools and purchasers that matters, but many of them are too small.</a:t>
            </a:r>
          </a:p>
          <a:p>
            <a:pPr>
              <a:lnSpc>
                <a:spcPct val="150000"/>
              </a:lnSpc>
            </a:pPr>
            <a:endParaRPr lang="en-US" altLang="en-US" dirty="0" smtClean="0"/>
          </a:p>
          <a:p>
            <a:pPr>
              <a:lnSpc>
                <a:spcPct val="150000"/>
              </a:lnSpc>
            </a:pPr>
            <a:r>
              <a:rPr lang="en-US" altLang="en-US" dirty="0" smtClean="0"/>
              <a:t>The administrative capacity and financial reserves required to ensure financial viability of small pools + low wages of their beneficiaries, guarantee limited benefit packages</a:t>
            </a:r>
          </a:p>
          <a:p>
            <a:pPr>
              <a:lnSpc>
                <a:spcPct val="150000"/>
              </a:lnSpc>
            </a:pPr>
            <a:endParaRPr lang="en-US" altLang="en-US" dirty="0" smtClean="0"/>
          </a:p>
          <a:p>
            <a:pPr>
              <a:lnSpc>
                <a:spcPct val="150000"/>
              </a:lnSpc>
            </a:pPr>
            <a:r>
              <a:rPr lang="en-US" altLang="en-US" dirty="0" smtClean="0"/>
              <a:t>OOP represent the highest degree of fragmentation. </a:t>
            </a:r>
          </a:p>
          <a:p>
            <a:pPr>
              <a:lnSpc>
                <a:spcPct val="150000"/>
              </a:lnSpc>
            </a:pPr>
            <a:endParaRPr lang="en-US" altLang="en-US" dirty="0" smtClean="0"/>
          </a:p>
          <a:p>
            <a:pPr>
              <a:lnSpc>
                <a:spcPct val="150000"/>
              </a:lnSpc>
            </a:pPr>
            <a:r>
              <a:rPr lang="en-US" altLang="en-US" dirty="0" smtClean="0"/>
              <a:t>Multiple pool can exist without fragmentation if their size and financing mechanism allow for adequate spreading of risk and subsidization of the poor. </a:t>
            </a:r>
          </a:p>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9</a:t>
            </a:fld>
            <a:endParaRPr lang="en-US"/>
          </a:p>
        </p:txBody>
      </p:sp>
    </p:spTree>
    <p:extLst>
      <p:ext uri="{BB962C8B-B14F-4D97-AF65-F5344CB8AC3E}">
        <p14:creationId xmlns:p14="http://schemas.microsoft.com/office/powerpoint/2010/main" val="1756713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rgbClr val="000000"/>
                </a:solidFill>
                <a:latin typeface="Ebrima" panose="02000000000000000000" pitchFamily="2" charset="0"/>
                <a:ea typeface="Ebrima" panose="02000000000000000000" pitchFamily="2" charset="0"/>
                <a:cs typeface="Ebrima" panose="02000000000000000000" pitchFamily="2" charset="0"/>
              </a:rPr>
              <a:t>Increase number and share of the people covered under pooling arrangements</a:t>
            </a:r>
          </a:p>
          <a:p>
            <a:endParaRPr lang="en-US" sz="1200" dirty="0" smtClean="0">
              <a:solidFill>
                <a:srgbClr val="000000"/>
              </a:solidFill>
              <a:latin typeface="Ebrima" panose="02000000000000000000" pitchFamily="2" charset="0"/>
              <a:ea typeface="Ebrima" panose="02000000000000000000" pitchFamily="2" charset="0"/>
              <a:cs typeface="Ebrima" panose="02000000000000000000" pitchFamily="2" charset="0"/>
            </a:endParaRPr>
          </a:p>
          <a:p>
            <a:r>
              <a:rPr lang="en-US" sz="1200" dirty="0" smtClean="0">
                <a:solidFill>
                  <a:srgbClr val="000000"/>
                </a:solidFill>
                <a:latin typeface="Ebrima" panose="02000000000000000000" pitchFamily="2" charset="0"/>
                <a:ea typeface="Ebrima" panose="02000000000000000000" pitchFamily="2" charset="0"/>
                <a:cs typeface="Ebrima" panose="02000000000000000000" pitchFamily="2" charset="0"/>
              </a:rPr>
              <a:t>Decrease incidence of catastrophic payments for the poor</a:t>
            </a:r>
          </a:p>
          <a:p>
            <a:endParaRPr lang="en-US" sz="1200" dirty="0" smtClean="0">
              <a:solidFill>
                <a:srgbClr val="000000"/>
              </a:solidFill>
              <a:latin typeface="Ebrima" panose="02000000000000000000" pitchFamily="2" charset="0"/>
              <a:ea typeface="Ebrima" panose="02000000000000000000" pitchFamily="2" charset="0"/>
              <a:cs typeface="Ebrima" panose="02000000000000000000" pitchFamily="2" charset="0"/>
            </a:endParaRPr>
          </a:p>
          <a:p>
            <a:r>
              <a:rPr lang="en-US" sz="1200" dirty="0" smtClean="0">
                <a:solidFill>
                  <a:srgbClr val="000000"/>
                </a:solidFill>
                <a:latin typeface="Ebrima" panose="02000000000000000000" pitchFamily="2" charset="0"/>
                <a:ea typeface="Ebrima" panose="02000000000000000000" pitchFamily="2" charset="0"/>
                <a:cs typeface="Ebrima" panose="02000000000000000000" pitchFamily="2" charset="0"/>
              </a:rPr>
              <a:t>Increase access to good quality preventive and simple curative care</a:t>
            </a:r>
          </a:p>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11</a:t>
            </a:fld>
            <a:endParaRPr lang="en-US"/>
          </a:p>
        </p:txBody>
      </p:sp>
    </p:spTree>
    <p:extLst>
      <p:ext uri="{BB962C8B-B14F-4D97-AF65-F5344CB8AC3E}">
        <p14:creationId xmlns:p14="http://schemas.microsoft.com/office/powerpoint/2010/main" val="714739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150000"/>
              </a:lnSpc>
            </a:pPr>
            <a:r>
              <a:rPr lang="en-US" altLang="en-US" dirty="0" smtClean="0"/>
              <a:t>Fragmentation of the pool damages performance of revenue collection, pooling and purchasing. It is not the number of existing pools and purchasers that matters, but many of them are too small.</a:t>
            </a:r>
          </a:p>
          <a:p>
            <a:pPr>
              <a:lnSpc>
                <a:spcPct val="150000"/>
              </a:lnSpc>
            </a:pPr>
            <a:endParaRPr lang="en-US" altLang="en-US" dirty="0" smtClean="0"/>
          </a:p>
          <a:p>
            <a:pPr>
              <a:lnSpc>
                <a:spcPct val="150000"/>
              </a:lnSpc>
            </a:pPr>
            <a:r>
              <a:rPr lang="en-US" altLang="en-US" dirty="0" smtClean="0"/>
              <a:t>The administrative capacity and financial reserves required to ensure financial viability of small pools + low wages of their beneficiaries, guarantee limited benefit packages</a:t>
            </a:r>
          </a:p>
          <a:p>
            <a:pPr>
              <a:lnSpc>
                <a:spcPct val="150000"/>
              </a:lnSpc>
            </a:pPr>
            <a:endParaRPr lang="en-US" altLang="en-US" dirty="0" smtClean="0"/>
          </a:p>
          <a:p>
            <a:pPr>
              <a:lnSpc>
                <a:spcPct val="150000"/>
              </a:lnSpc>
            </a:pPr>
            <a:r>
              <a:rPr lang="en-US" altLang="en-US" dirty="0" smtClean="0"/>
              <a:t>OOP represent the highest degree of fragmentation. </a:t>
            </a:r>
          </a:p>
          <a:p>
            <a:pPr>
              <a:lnSpc>
                <a:spcPct val="150000"/>
              </a:lnSpc>
            </a:pPr>
            <a:endParaRPr lang="en-US" altLang="en-US" dirty="0" smtClean="0"/>
          </a:p>
          <a:p>
            <a:pPr>
              <a:lnSpc>
                <a:spcPct val="150000"/>
              </a:lnSpc>
            </a:pPr>
            <a:r>
              <a:rPr lang="en-US" altLang="en-US" dirty="0" smtClean="0"/>
              <a:t>Multiple pool can exist without fragmentation if their size and financing mechanism allow for adequate spreading of risk and subsidization of the poor. </a:t>
            </a:r>
          </a:p>
          <a:p>
            <a:pPr>
              <a:lnSpc>
                <a:spcPct val="150000"/>
              </a:lnSpc>
            </a:pPr>
            <a:endParaRPr lang="en-US" altLang="en-US" dirty="0" smtClean="0"/>
          </a:p>
          <a:p>
            <a:pPr>
              <a:lnSpc>
                <a:spcPct val="150000"/>
              </a:lnSpc>
            </a:pPr>
            <a:r>
              <a:rPr lang="en-US" sz="1200" b="0" i="0" kern="12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Economies of scale</a:t>
            </a:r>
            <a:r>
              <a:rPr lang="en-US" sz="1200" b="0" i="0" kern="1200" dirty="0" smtClean="0">
                <a:solidFill>
                  <a:schemeClr val="tx1"/>
                </a:solidFill>
                <a:effectLst/>
                <a:latin typeface="+mn-lt"/>
                <a:ea typeface="+mn-ea"/>
                <a:cs typeface="+mn-cs"/>
              </a:rPr>
              <a:t> is an economics term that describes a competitive advantage that large entities have over smaller entities. It means that the larger the business, non-profit or government, the lower its costs. For example, the cost of producing one unit is less when many units are produced at once.</a:t>
            </a:r>
            <a:endParaRPr lang="en-US" altLang="en-US" dirty="0" smtClean="0"/>
          </a:p>
          <a:p>
            <a:pPr>
              <a:lnSpc>
                <a:spcPct val="150000"/>
              </a:lnSpc>
            </a:pPr>
            <a:endParaRPr lang="en-US" altLang="en-US" dirty="0" smtClean="0"/>
          </a:p>
        </p:txBody>
      </p:sp>
      <p:sp>
        <p:nvSpPr>
          <p:cNvPr id="113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2E3CC8C-3024-44A1-9058-7ADCE7754CA1}" type="slidenum">
              <a:rPr lang="en-US" altLang="en-US"/>
              <a:pPr/>
              <a:t>12</a:t>
            </a:fld>
            <a:endParaRPr lang="en-US" altLang="en-US"/>
          </a:p>
        </p:txBody>
      </p:sp>
    </p:spTree>
    <p:extLst>
      <p:ext uri="{BB962C8B-B14F-4D97-AF65-F5344CB8AC3E}">
        <p14:creationId xmlns:p14="http://schemas.microsoft.com/office/powerpoint/2010/main" val="1031822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2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2329D40-6773-4A8B-AAA9-12A8913149F2}" type="slidenum">
              <a:rPr lang="en-US" altLang="en-US" smtClean="0"/>
              <a:pPr/>
              <a:t>19</a:t>
            </a:fld>
            <a:endParaRPr lang="en-US" altLang="en-US" smtClean="0"/>
          </a:p>
        </p:txBody>
      </p:sp>
    </p:spTree>
    <p:extLst>
      <p:ext uri="{BB962C8B-B14F-4D97-AF65-F5344CB8AC3E}">
        <p14:creationId xmlns:p14="http://schemas.microsoft.com/office/powerpoint/2010/main" val="1991632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21D54E-7271-44CC-9011-E2F395B999E3}"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D7C5-DEA3-4678-95BB-4B093221C8BA}" type="slidenum">
              <a:rPr lang="en-US" smtClean="0"/>
              <a:t>‹#›</a:t>
            </a:fld>
            <a:endParaRPr lang="en-US"/>
          </a:p>
        </p:txBody>
      </p:sp>
    </p:spTree>
    <p:extLst>
      <p:ext uri="{BB962C8B-B14F-4D97-AF65-F5344CB8AC3E}">
        <p14:creationId xmlns:p14="http://schemas.microsoft.com/office/powerpoint/2010/main" val="2835412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21D54E-7271-44CC-9011-E2F395B999E3}"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D7C5-DEA3-4678-95BB-4B093221C8BA}" type="slidenum">
              <a:rPr lang="en-US" smtClean="0"/>
              <a:t>‹#›</a:t>
            </a:fld>
            <a:endParaRPr lang="en-US"/>
          </a:p>
        </p:txBody>
      </p:sp>
    </p:spTree>
    <p:extLst>
      <p:ext uri="{BB962C8B-B14F-4D97-AF65-F5344CB8AC3E}">
        <p14:creationId xmlns:p14="http://schemas.microsoft.com/office/powerpoint/2010/main" val="1638289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21D54E-7271-44CC-9011-E2F395B999E3}"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D7C5-DEA3-4678-95BB-4B093221C8BA}" type="slidenum">
              <a:rPr lang="en-US" smtClean="0"/>
              <a:t>‹#›</a:t>
            </a:fld>
            <a:endParaRPr lang="en-US"/>
          </a:p>
        </p:txBody>
      </p:sp>
    </p:spTree>
    <p:extLst>
      <p:ext uri="{BB962C8B-B14F-4D97-AF65-F5344CB8AC3E}">
        <p14:creationId xmlns:p14="http://schemas.microsoft.com/office/powerpoint/2010/main" val="3089891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21D54E-7271-44CC-9011-E2F395B999E3}"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D7C5-DEA3-4678-95BB-4B093221C8BA}" type="slidenum">
              <a:rPr lang="en-US" smtClean="0"/>
              <a:t>‹#›</a:t>
            </a:fld>
            <a:endParaRPr lang="en-US"/>
          </a:p>
        </p:txBody>
      </p:sp>
    </p:spTree>
    <p:extLst>
      <p:ext uri="{BB962C8B-B14F-4D97-AF65-F5344CB8AC3E}">
        <p14:creationId xmlns:p14="http://schemas.microsoft.com/office/powerpoint/2010/main" val="1251367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21D54E-7271-44CC-9011-E2F395B999E3}"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D7C5-DEA3-4678-95BB-4B093221C8BA}" type="slidenum">
              <a:rPr lang="en-US" smtClean="0"/>
              <a:t>‹#›</a:t>
            </a:fld>
            <a:endParaRPr lang="en-US"/>
          </a:p>
        </p:txBody>
      </p:sp>
    </p:spTree>
    <p:extLst>
      <p:ext uri="{BB962C8B-B14F-4D97-AF65-F5344CB8AC3E}">
        <p14:creationId xmlns:p14="http://schemas.microsoft.com/office/powerpoint/2010/main" val="2050313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21D54E-7271-44CC-9011-E2F395B999E3}"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BD7C5-DEA3-4678-95BB-4B093221C8BA}" type="slidenum">
              <a:rPr lang="en-US" smtClean="0"/>
              <a:t>‹#›</a:t>
            </a:fld>
            <a:endParaRPr lang="en-US"/>
          </a:p>
        </p:txBody>
      </p:sp>
    </p:spTree>
    <p:extLst>
      <p:ext uri="{BB962C8B-B14F-4D97-AF65-F5344CB8AC3E}">
        <p14:creationId xmlns:p14="http://schemas.microsoft.com/office/powerpoint/2010/main" val="1888211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21D54E-7271-44CC-9011-E2F395B999E3}" type="datetimeFigureOut">
              <a:rPr lang="en-US" smtClean="0"/>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1BD7C5-DEA3-4678-95BB-4B093221C8BA}" type="slidenum">
              <a:rPr lang="en-US" smtClean="0"/>
              <a:t>‹#›</a:t>
            </a:fld>
            <a:endParaRPr lang="en-US"/>
          </a:p>
        </p:txBody>
      </p:sp>
    </p:spTree>
    <p:extLst>
      <p:ext uri="{BB962C8B-B14F-4D97-AF65-F5344CB8AC3E}">
        <p14:creationId xmlns:p14="http://schemas.microsoft.com/office/powerpoint/2010/main" val="301812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21D54E-7271-44CC-9011-E2F395B999E3}" type="datetimeFigureOut">
              <a:rPr lang="en-US" smtClean="0"/>
              <a:t>4/1/2020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1BD7C5-DEA3-4678-95BB-4B093221C8BA}" type="slidenum">
              <a:rPr lang="en-US" smtClean="0"/>
              <a:t>‹#›</a:t>
            </a:fld>
            <a:endParaRPr lang="en-US"/>
          </a:p>
        </p:txBody>
      </p:sp>
    </p:spTree>
    <p:extLst>
      <p:ext uri="{BB962C8B-B14F-4D97-AF65-F5344CB8AC3E}">
        <p14:creationId xmlns:p14="http://schemas.microsoft.com/office/powerpoint/2010/main" val="2509293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21D54E-7271-44CC-9011-E2F395B999E3}" type="datetimeFigureOut">
              <a:rPr lang="en-US" smtClean="0"/>
              <a:t>4/1/2020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1BD7C5-DEA3-4678-95BB-4B093221C8BA}" type="slidenum">
              <a:rPr lang="en-US" smtClean="0"/>
              <a:t>‹#›</a:t>
            </a:fld>
            <a:endParaRPr lang="en-US"/>
          </a:p>
        </p:txBody>
      </p:sp>
    </p:spTree>
    <p:extLst>
      <p:ext uri="{BB962C8B-B14F-4D97-AF65-F5344CB8AC3E}">
        <p14:creationId xmlns:p14="http://schemas.microsoft.com/office/powerpoint/2010/main" val="354437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221D54E-7271-44CC-9011-E2F395B999E3}"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BD7C5-DEA3-4678-95BB-4B093221C8BA}" type="slidenum">
              <a:rPr lang="en-US" smtClean="0"/>
              <a:t>‹#›</a:t>
            </a:fld>
            <a:endParaRPr lang="en-US"/>
          </a:p>
        </p:txBody>
      </p:sp>
    </p:spTree>
    <p:extLst>
      <p:ext uri="{BB962C8B-B14F-4D97-AF65-F5344CB8AC3E}">
        <p14:creationId xmlns:p14="http://schemas.microsoft.com/office/powerpoint/2010/main" val="3569399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221D54E-7271-44CC-9011-E2F395B999E3}"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BD7C5-DEA3-4678-95BB-4B093221C8BA}" type="slidenum">
              <a:rPr lang="en-US" smtClean="0"/>
              <a:t>‹#›</a:t>
            </a:fld>
            <a:endParaRPr lang="en-US"/>
          </a:p>
        </p:txBody>
      </p:sp>
    </p:spTree>
    <p:extLst>
      <p:ext uri="{BB962C8B-B14F-4D97-AF65-F5344CB8AC3E}">
        <p14:creationId xmlns:p14="http://schemas.microsoft.com/office/powerpoint/2010/main" val="764689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21D54E-7271-44CC-9011-E2F395B999E3}" type="datetimeFigureOut">
              <a:rPr lang="en-US" smtClean="0"/>
              <a:t>4/1/2020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1BD7C5-DEA3-4678-95BB-4B093221C8BA}" type="slidenum">
              <a:rPr lang="en-US" smtClean="0"/>
              <a:t>‹#›</a:t>
            </a:fld>
            <a:endParaRPr lang="en-US"/>
          </a:p>
        </p:txBody>
      </p:sp>
    </p:spTree>
    <p:extLst>
      <p:ext uri="{BB962C8B-B14F-4D97-AF65-F5344CB8AC3E}">
        <p14:creationId xmlns:p14="http://schemas.microsoft.com/office/powerpoint/2010/main" val="1957932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dirty="0" smtClean="0">
                <a:solidFill>
                  <a:srgbClr val="7030A0"/>
                </a:solidFill>
                <a:latin typeface="+mn-lt"/>
              </a:rPr>
              <a:t>Pooling resources</a:t>
            </a:r>
            <a:endParaRPr lang="en-US" dirty="0">
              <a:solidFill>
                <a:srgbClr val="7030A0"/>
              </a:solidFill>
              <a:latin typeface="+mn-lt"/>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258308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945396" y="1943312"/>
          <a:ext cx="10073898" cy="4647376"/>
        </p:xfrm>
        <a:graphic>
          <a:graphicData uri="http://schemas.openxmlformats.org/drawingml/2006/table">
            <a:tbl>
              <a:tblPr firstRow="1" bandRow="1">
                <a:tableStyleId>{5C22544A-7EE6-4342-B048-85BDC9FD1C3A}</a:tableStyleId>
              </a:tblPr>
              <a:tblGrid>
                <a:gridCol w="3357966">
                  <a:extLst>
                    <a:ext uri="{9D8B030D-6E8A-4147-A177-3AD203B41FA5}">
                      <a16:colId xmlns:a16="http://schemas.microsoft.com/office/drawing/2014/main" val="20000"/>
                    </a:ext>
                  </a:extLst>
                </a:gridCol>
                <a:gridCol w="3357966">
                  <a:extLst>
                    <a:ext uri="{9D8B030D-6E8A-4147-A177-3AD203B41FA5}">
                      <a16:colId xmlns:a16="http://schemas.microsoft.com/office/drawing/2014/main" val="20001"/>
                    </a:ext>
                  </a:extLst>
                </a:gridCol>
                <a:gridCol w="3357966">
                  <a:extLst>
                    <a:ext uri="{9D8B030D-6E8A-4147-A177-3AD203B41FA5}">
                      <a16:colId xmlns:a16="http://schemas.microsoft.com/office/drawing/2014/main" val="20002"/>
                    </a:ext>
                  </a:extLst>
                </a:gridCol>
              </a:tblGrid>
              <a:tr h="1151752">
                <a:tc>
                  <a:txBody>
                    <a:bodyPr/>
                    <a:lstStyle/>
                    <a:p>
                      <a:r>
                        <a:rPr lang="en-US" sz="2000" b="0" dirty="0">
                          <a:solidFill>
                            <a:schemeClr val="tx1"/>
                          </a:solidFill>
                          <a:latin typeface="Ebrima" panose="02000000000000000000" pitchFamily="2" charset="0"/>
                          <a:ea typeface="Ebrima" panose="02000000000000000000" pitchFamily="2" charset="0"/>
                          <a:cs typeface="Ebrima" panose="02000000000000000000" pitchFamily="2" charset="0"/>
                        </a:rPr>
                        <a:t>No risk pool</a:t>
                      </a:r>
                    </a:p>
                  </a:txBody>
                  <a:tcPr>
                    <a:solidFill>
                      <a:schemeClr val="accent1">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1"/>
                          </a:solidFill>
                          <a:latin typeface="+mn-lt"/>
                        </a:rPr>
                        <a:t>Individual bears all expenses out of pocket</a:t>
                      </a:r>
                    </a:p>
                    <a:p>
                      <a:endParaRPr lang="en-US" sz="2000" b="0" dirty="0">
                        <a:solidFill>
                          <a:schemeClr val="tx1"/>
                        </a:solidFill>
                        <a:latin typeface="+mn-lt"/>
                      </a:endParaRPr>
                    </a:p>
                  </a:txBody>
                  <a:tcPr>
                    <a:solidFill>
                      <a:schemeClr val="accent1">
                        <a:lumMod val="60000"/>
                        <a:lumOff val="40000"/>
                      </a:schemeClr>
                    </a:solidFill>
                  </a:tcPr>
                </a:tc>
                <a:tc>
                  <a:txBody>
                    <a:bodyPr/>
                    <a:lstStyle/>
                    <a:p>
                      <a:r>
                        <a:rPr lang="en-US" sz="2000" b="0" dirty="0">
                          <a:solidFill>
                            <a:schemeClr val="tx1"/>
                          </a:solidFill>
                          <a:latin typeface="+mn-lt"/>
                        </a:rPr>
                        <a:t>Highly catastrophic especially for the poor</a:t>
                      </a:r>
                    </a:p>
                  </a:txBody>
                  <a:tcPr>
                    <a:solidFill>
                      <a:schemeClr val="accent1">
                        <a:lumMod val="60000"/>
                        <a:lumOff val="40000"/>
                      </a:schemeClr>
                    </a:solidFill>
                  </a:tcPr>
                </a:tc>
                <a:extLst>
                  <a:ext uri="{0D108BD9-81ED-4DB2-BD59-A6C34878D82A}">
                    <a16:rowId xmlns:a16="http://schemas.microsoft.com/office/drawing/2014/main" val="10000"/>
                  </a:ext>
                </a:extLst>
              </a:tr>
              <a:tr h="806226">
                <a:tc>
                  <a:txBody>
                    <a:bodyPr/>
                    <a:lstStyle/>
                    <a:p>
                      <a:r>
                        <a:rPr lang="en-US" sz="2000" dirty="0">
                          <a:latin typeface="+mn-lt"/>
                        </a:rPr>
                        <a:t>Fragmented risk pools</a:t>
                      </a:r>
                    </a:p>
                  </a:txBody>
                  <a:tcPr/>
                </a:tc>
                <a:tc>
                  <a:txBody>
                    <a:bodyPr/>
                    <a:lstStyle/>
                    <a:p>
                      <a:r>
                        <a:rPr lang="en-US" sz="2000" dirty="0">
                          <a:latin typeface="+mn-lt"/>
                        </a:rPr>
                        <a:t>Series of independent risk pools exist</a:t>
                      </a:r>
                    </a:p>
                  </a:txBody>
                  <a:tcPr/>
                </a:tc>
                <a:tc>
                  <a:txBody>
                    <a:bodyPr/>
                    <a:lstStyle/>
                    <a:p>
                      <a:r>
                        <a:rPr lang="en-US" sz="2000" dirty="0">
                          <a:latin typeface="+mn-lt"/>
                        </a:rPr>
                        <a:t>Inefficient</a:t>
                      </a:r>
                      <a:r>
                        <a:rPr lang="en-US" sz="2000" baseline="0" dirty="0">
                          <a:latin typeface="+mn-lt"/>
                        </a:rPr>
                        <a:t> in redistributing prepaid funds </a:t>
                      </a:r>
                      <a:endParaRPr lang="en-US" sz="2000" dirty="0">
                        <a:latin typeface="+mn-lt"/>
                      </a:endParaRPr>
                    </a:p>
                  </a:txBody>
                  <a:tcPr/>
                </a:tc>
                <a:extLst>
                  <a:ext uri="{0D108BD9-81ED-4DB2-BD59-A6C34878D82A}">
                    <a16:rowId xmlns:a16="http://schemas.microsoft.com/office/drawing/2014/main" val="10001"/>
                  </a:ext>
                </a:extLst>
              </a:tr>
              <a:tr h="1344699">
                <a:tc>
                  <a:txBody>
                    <a:bodyPr/>
                    <a:lstStyle/>
                    <a:p>
                      <a:r>
                        <a:rPr lang="en-US" sz="2000" dirty="0">
                          <a:latin typeface="+mn-lt"/>
                        </a:rPr>
                        <a:t>Integrated risk pools</a:t>
                      </a:r>
                    </a:p>
                  </a:txBody>
                  <a:tcPr/>
                </a:tc>
                <a:tc>
                  <a:txBody>
                    <a:bodyPr/>
                    <a:lstStyle/>
                    <a:p>
                      <a:r>
                        <a:rPr lang="en-US" sz="2000" dirty="0">
                          <a:latin typeface="+mn-lt"/>
                        </a:rPr>
                        <a:t>Fragmented risk pools are compensated for variations</a:t>
                      </a:r>
                      <a:r>
                        <a:rPr lang="en-US" sz="2000" baseline="0" dirty="0">
                          <a:latin typeface="+mn-lt"/>
                        </a:rPr>
                        <a:t> in </a:t>
                      </a:r>
                      <a:r>
                        <a:rPr lang="en-US" sz="2000" dirty="0">
                          <a:latin typeface="+mn-lt"/>
                        </a:rPr>
                        <a:t>risks to which they are exposed.</a:t>
                      </a:r>
                    </a:p>
                  </a:txBody>
                  <a:tcPr/>
                </a:tc>
                <a:tc>
                  <a:txBody>
                    <a:bodyPr/>
                    <a:lstStyle/>
                    <a:p>
                      <a:r>
                        <a:rPr lang="en-US" sz="2000" dirty="0">
                          <a:latin typeface="+mn-lt"/>
                        </a:rPr>
                        <a:t>Limits ability</a:t>
                      </a:r>
                      <a:r>
                        <a:rPr lang="en-US" sz="2000" baseline="0" dirty="0">
                          <a:latin typeface="+mn-lt"/>
                        </a:rPr>
                        <a:t> to cross-subsidize</a:t>
                      </a:r>
                      <a:endParaRPr lang="en-US" sz="2000" dirty="0">
                        <a:latin typeface="+mn-lt"/>
                      </a:endParaRPr>
                    </a:p>
                  </a:txBody>
                  <a:tcPr/>
                </a:tc>
                <a:extLst>
                  <a:ext uri="{0D108BD9-81ED-4DB2-BD59-A6C34878D82A}">
                    <a16:rowId xmlns:a16="http://schemas.microsoft.com/office/drawing/2014/main" val="10002"/>
                  </a:ext>
                </a:extLst>
              </a:tr>
              <a:tr h="1344699">
                <a:tc>
                  <a:txBody>
                    <a:bodyPr/>
                    <a:lstStyle/>
                    <a:p>
                      <a:r>
                        <a:rPr lang="en-US" sz="2000" dirty="0">
                          <a:latin typeface="+mn-lt"/>
                        </a:rPr>
                        <a:t>Unitary risk pool</a:t>
                      </a:r>
                    </a:p>
                  </a:txBody>
                  <a:tcPr/>
                </a:tc>
                <a:tc>
                  <a:txBody>
                    <a:bodyPr/>
                    <a:lstStyle/>
                    <a:p>
                      <a:r>
                        <a:rPr lang="en-US" sz="2000" dirty="0">
                          <a:latin typeface="+mn-lt"/>
                        </a:rPr>
                        <a:t>Under which all expenditure liability is transferred to a single national pool</a:t>
                      </a:r>
                    </a:p>
                  </a:txBody>
                  <a:tcPr/>
                </a:tc>
                <a:tc>
                  <a:txBody>
                    <a:bodyPr/>
                    <a:lstStyle/>
                    <a:p>
                      <a:r>
                        <a:rPr lang="en-US" sz="2000" dirty="0">
                          <a:latin typeface="+mn-lt"/>
                        </a:rPr>
                        <a:t>Better cross-subsidization; promotes efficiency but difficult to make them operational</a:t>
                      </a:r>
                    </a:p>
                  </a:txBody>
                  <a:tcPr/>
                </a:tc>
                <a:extLst>
                  <a:ext uri="{0D108BD9-81ED-4DB2-BD59-A6C34878D82A}">
                    <a16:rowId xmlns:a16="http://schemas.microsoft.com/office/drawing/2014/main" val="10003"/>
                  </a:ext>
                </a:extLst>
              </a:tr>
            </a:tbl>
          </a:graphicData>
        </a:graphic>
      </p:graphicFrame>
      <p:graphicFrame>
        <p:nvGraphicFramePr>
          <p:cNvPr id="3" name="Table 2"/>
          <p:cNvGraphicFramePr>
            <a:graphicFrameLocks noGrp="1"/>
          </p:cNvGraphicFramePr>
          <p:nvPr>
            <p:extLst/>
          </p:nvPr>
        </p:nvGraphicFramePr>
        <p:xfrm>
          <a:off x="945396" y="1242440"/>
          <a:ext cx="10073898" cy="700872"/>
        </p:xfrm>
        <a:graphic>
          <a:graphicData uri="http://schemas.openxmlformats.org/drawingml/2006/table">
            <a:tbl>
              <a:tblPr firstRow="1" bandRow="1">
                <a:tableStyleId>{5C22544A-7EE6-4342-B048-85BDC9FD1C3A}</a:tableStyleId>
              </a:tblPr>
              <a:tblGrid>
                <a:gridCol w="3357966">
                  <a:extLst>
                    <a:ext uri="{9D8B030D-6E8A-4147-A177-3AD203B41FA5}">
                      <a16:colId xmlns:a16="http://schemas.microsoft.com/office/drawing/2014/main" val="20000"/>
                    </a:ext>
                  </a:extLst>
                </a:gridCol>
                <a:gridCol w="3357966">
                  <a:extLst>
                    <a:ext uri="{9D8B030D-6E8A-4147-A177-3AD203B41FA5}">
                      <a16:colId xmlns:a16="http://schemas.microsoft.com/office/drawing/2014/main" val="20001"/>
                    </a:ext>
                  </a:extLst>
                </a:gridCol>
                <a:gridCol w="3357966">
                  <a:extLst>
                    <a:ext uri="{9D8B030D-6E8A-4147-A177-3AD203B41FA5}">
                      <a16:colId xmlns:a16="http://schemas.microsoft.com/office/drawing/2014/main" val="20002"/>
                    </a:ext>
                  </a:extLst>
                </a:gridCol>
              </a:tblGrid>
              <a:tr h="700872">
                <a:tc>
                  <a:txBody>
                    <a:bodyPr/>
                    <a:lstStyle/>
                    <a:p>
                      <a:r>
                        <a:rPr lang="en-US" sz="2000" dirty="0">
                          <a:latin typeface="Ebrima" panose="02000000000000000000" pitchFamily="2" charset="0"/>
                          <a:ea typeface="Ebrima" panose="02000000000000000000" pitchFamily="2" charset="0"/>
                          <a:cs typeface="Ebrima" panose="02000000000000000000" pitchFamily="2" charset="0"/>
                        </a:rPr>
                        <a:t>Type</a:t>
                      </a:r>
                    </a:p>
                  </a:txBody>
                  <a:tcPr/>
                </a:tc>
                <a:tc>
                  <a:txBody>
                    <a:bodyPr/>
                    <a:lstStyle/>
                    <a:p>
                      <a:r>
                        <a:rPr lang="en-US" sz="2000" dirty="0">
                          <a:latin typeface="Ebrima" panose="02000000000000000000" pitchFamily="2" charset="0"/>
                          <a:ea typeface="Ebrima" panose="02000000000000000000" pitchFamily="2" charset="0"/>
                          <a:cs typeface="Ebrima" panose="02000000000000000000" pitchFamily="2" charset="0"/>
                        </a:rPr>
                        <a:t>Features</a:t>
                      </a:r>
                    </a:p>
                  </a:txBody>
                  <a:tcPr/>
                </a:tc>
                <a:tc>
                  <a:txBody>
                    <a:bodyPr/>
                    <a:lstStyle/>
                    <a:p>
                      <a:r>
                        <a:rPr lang="en-US" sz="2000" dirty="0">
                          <a:latin typeface="Ebrima" panose="02000000000000000000" pitchFamily="2" charset="0"/>
                          <a:ea typeface="Ebrima" panose="02000000000000000000" pitchFamily="2" charset="0"/>
                          <a:cs typeface="Ebrima" panose="02000000000000000000" pitchFamily="2" charset="0"/>
                        </a:rPr>
                        <a:t>Impact and efficiency</a:t>
                      </a:r>
                    </a:p>
                  </a:txBody>
                  <a:tcPr/>
                </a:tc>
                <a:extLst>
                  <a:ext uri="{0D108BD9-81ED-4DB2-BD59-A6C34878D82A}">
                    <a16:rowId xmlns:a16="http://schemas.microsoft.com/office/drawing/2014/main" val="10000"/>
                  </a:ext>
                </a:extLst>
              </a:tr>
            </a:tbl>
          </a:graphicData>
        </a:graphic>
      </p:graphicFrame>
      <p:sp>
        <p:nvSpPr>
          <p:cNvPr id="5" name="Title 5">
            <a:extLst>
              <a:ext uri="{FF2B5EF4-FFF2-40B4-BE49-F238E27FC236}">
                <a16:creationId xmlns:a16="http://schemas.microsoft.com/office/drawing/2014/main" id="{0F21139A-C32A-4DAA-9C3E-D7CBC7FB85A7}"/>
              </a:ext>
            </a:extLst>
          </p:cNvPr>
          <p:cNvSpPr txBox="1">
            <a:spLocks/>
          </p:cNvSpPr>
          <p:nvPr/>
        </p:nvSpPr>
        <p:spPr>
          <a:xfrm>
            <a:off x="945396" y="0"/>
            <a:ext cx="10073898" cy="1325563"/>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rgbClr val="7030A0"/>
                </a:solidFill>
                <a:latin typeface="+mn-lt"/>
              </a:rPr>
              <a:t>Types of risk </a:t>
            </a:r>
            <a:r>
              <a:rPr lang="en-US" sz="4000" dirty="0" smtClean="0">
                <a:solidFill>
                  <a:srgbClr val="7030A0"/>
                </a:solidFill>
                <a:latin typeface="+mn-lt"/>
              </a:rPr>
              <a:t>pools</a:t>
            </a:r>
            <a:endParaRPr lang="en-US" sz="4000" dirty="0">
              <a:solidFill>
                <a:srgbClr val="7030A0"/>
              </a:solidFill>
              <a:latin typeface="+mn-lt"/>
            </a:endParaRPr>
          </a:p>
        </p:txBody>
      </p:sp>
    </p:spTree>
    <p:extLst>
      <p:ext uri="{BB962C8B-B14F-4D97-AF65-F5344CB8AC3E}">
        <p14:creationId xmlns:p14="http://schemas.microsoft.com/office/powerpoint/2010/main" val="28759364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Arrow Connector 18"/>
          <p:cNvCxnSpPr/>
          <p:nvPr/>
        </p:nvCxnSpPr>
        <p:spPr>
          <a:xfrm flipV="1">
            <a:off x="1329103" y="3257101"/>
            <a:ext cx="8991600" cy="13855"/>
          </a:xfrm>
          <a:prstGeom prst="straightConnector1">
            <a:avLst/>
          </a:prstGeom>
          <a:ln w="57150">
            <a:solidFill>
              <a:schemeClr val="accent5">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356812" y="2851931"/>
            <a:ext cx="928255" cy="369332"/>
          </a:xfrm>
          <a:prstGeom prst="rect">
            <a:avLst/>
          </a:prstGeom>
          <a:noFill/>
        </p:spPr>
        <p:txBody>
          <a:bodyPr wrap="square" rtlCol="0">
            <a:spAutoFit/>
          </a:bodyPr>
          <a:lstStyle/>
          <a:p>
            <a:r>
              <a:rPr lang="en-US" dirty="0"/>
              <a:t>similar</a:t>
            </a:r>
          </a:p>
        </p:txBody>
      </p:sp>
      <p:sp>
        <p:nvSpPr>
          <p:cNvPr id="21" name="TextBox 20"/>
          <p:cNvSpPr txBox="1"/>
          <p:nvPr/>
        </p:nvSpPr>
        <p:spPr>
          <a:xfrm>
            <a:off x="9383763" y="2812138"/>
            <a:ext cx="1025236" cy="369332"/>
          </a:xfrm>
          <a:prstGeom prst="rect">
            <a:avLst/>
          </a:prstGeom>
          <a:noFill/>
        </p:spPr>
        <p:txBody>
          <a:bodyPr wrap="square" rtlCol="0">
            <a:spAutoFit/>
          </a:bodyPr>
          <a:lstStyle/>
          <a:p>
            <a:r>
              <a:rPr lang="en-US" dirty="0"/>
              <a:t>diverse</a:t>
            </a:r>
          </a:p>
        </p:txBody>
      </p:sp>
      <p:sp>
        <p:nvSpPr>
          <p:cNvPr id="22" name="Rectangle 21"/>
          <p:cNvSpPr/>
          <p:nvPr/>
        </p:nvSpPr>
        <p:spPr>
          <a:xfrm>
            <a:off x="10251429" y="2972306"/>
            <a:ext cx="526473" cy="523220"/>
          </a:xfrm>
          <a:prstGeom prst="rect">
            <a:avLst/>
          </a:prstGeom>
        </p:spPr>
        <p:txBody>
          <a:bodyPr wrap="square">
            <a:spAutoFit/>
          </a:bodyPr>
          <a:lstStyle/>
          <a:p>
            <a:r>
              <a:rPr lang="en-US" sz="2800" dirty="0">
                <a:solidFill>
                  <a:prstClr val="black"/>
                </a:solidFill>
                <a:latin typeface="AppleColorEmoji" charset="0"/>
              </a:rPr>
              <a:t>😁</a:t>
            </a:r>
            <a:endParaRPr lang="en-US" sz="2800" dirty="0"/>
          </a:p>
        </p:txBody>
      </p:sp>
      <p:sp>
        <p:nvSpPr>
          <p:cNvPr id="23" name="Rectangle 22"/>
          <p:cNvSpPr/>
          <p:nvPr/>
        </p:nvSpPr>
        <p:spPr>
          <a:xfrm>
            <a:off x="802555" y="2919603"/>
            <a:ext cx="623530" cy="523220"/>
          </a:xfrm>
          <a:prstGeom prst="rect">
            <a:avLst/>
          </a:prstGeom>
        </p:spPr>
        <p:txBody>
          <a:bodyPr wrap="square">
            <a:spAutoFit/>
          </a:bodyPr>
          <a:lstStyle/>
          <a:p>
            <a:r>
              <a:rPr lang="en-US" sz="2800" dirty="0">
                <a:solidFill>
                  <a:prstClr val="black"/>
                </a:solidFill>
                <a:latin typeface="AppleColorEmoji" charset="0"/>
              </a:rPr>
              <a:t>☺️</a:t>
            </a:r>
            <a:endParaRPr lang="en-US" sz="2800" dirty="0"/>
          </a:p>
        </p:txBody>
      </p:sp>
      <p:cxnSp>
        <p:nvCxnSpPr>
          <p:cNvPr id="24" name="Straight Arrow Connector 23"/>
          <p:cNvCxnSpPr/>
          <p:nvPr/>
        </p:nvCxnSpPr>
        <p:spPr>
          <a:xfrm flipV="1">
            <a:off x="1329103" y="4020588"/>
            <a:ext cx="8991600" cy="13855"/>
          </a:xfrm>
          <a:prstGeom prst="straightConnector1">
            <a:avLst/>
          </a:prstGeom>
          <a:ln w="57150">
            <a:solidFill>
              <a:schemeClr val="accent5">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329103" y="3595105"/>
            <a:ext cx="1191491" cy="369332"/>
          </a:xfrm>
          <a:prstGeom prst="rect">
            <a:avLst/>
          </a:prstGeom>
          <a:noFill/>
        </p:spPr>
        <p:txBody>
          <a:bodyPr wrap="square" rtlCol="0">
            <a:spAutoFit/>
          </a:bodyPr>
          <a:lstStyle/>
          <a:p>
            <a:r>
              <a:rPr lang="en-US" dirty="0"/>
              <a:t>voluntary</a:t>
            </a:r>
          </a:p>
        </p:txBody>
      </p:sp>
      <p:sp>
        <p:nvSpPr>
          <p:cNvPr id="26" name="TextBox 25"/>
          <p:cNvSpPr txBox="1"/>
          <p:nvPr/>
        </p:nvSpPr>
        <p:spPr>
          <a:xfrm>
            <a:off x="9004522" y="3590188"/>
            <a:ext cx="1316181" cy="369332"/>
          </a:xfrm>
          <a:prstGeom prst="rect">
            <a:avLst/>
          </a:prstGeom>
          <a:noFill/>
        </p:spPr>
        <p:txBody>
          <a:bodyPr wrap="square" rtlCol="0">
            <a:spAutoFit/>
          </a:bodyPr>
          <a:lstStyle/>
          <a:p>
            <a:r>
              <a:rPr lang="en-US" dirty="0"/>
              <a:t>compulsory</a:t>
            </a:r>
          </a:p>
        </p:txBody>
      </p:sp>
      <p:sp>
        <p:nvSpPr>
          <p:cNvPr id="27" name="Rectangle 26"/>
          <p:cNvSpPr/>
          <p:nvPr/>
        </p:nvSpPr>
        <p:spPr>
          <a:xfrm>
            <a:off x="10251430" y="3600395"/>
            <a:ext cx="526473" cy="523220"/>
          </a:xfrm>
          <a:prstGeom prst="rect">
            <a:avLst/>
          </a:prstGeom>
        </p:spPr>
        <p:txBody>
          <a:bodyPr wrap="square">
            <a:spAutoFit/>
          </a:bodyPr>
          <a:lstStyle/>
          <a:p>
            <a:r>
              <a:rPr lang="en-US" sz="2800" dirty="0">
                <a:solidFill>
                  <a:prstClr val="black"/>
                </a:solidFill>
                <a:latin typeface="AppleColorEmoji" charset="0"/>
              </a:rPr>
              <a:t>😁</a:t>
            </a:r>
            <a:endParaRPr lang="en-US" sz="2800" dirty="0"/>
          </a:p>
        </p:txBody>
      </p:sp>
      <p:sp>
        <p:nvSpPr>
          <p:cNvPr id="28" name="Rectangle 27"/>
          <p:cNvSpPr/>
          <p:nvPr/>
        </p:nvSpPr>
        <p:spPr>
          <a:xfrm>
            <a:off x="802555" y="3683090"/>
            <a:ext cx="623530" cy="523220"/>
          </a:xfrm>
          <a:prstGeom prst="rect">
            <a:avLst/>
          </a:prstGeom>
        </p:spPr>
        <p:txBody>
          <a:bodyPr wrap="square">
            <a:spAutoFit/>
          </a:bodyPr>
          <a:lstStyle/>
          <a:p>
            <a:r>
              <a:rPr lang="en-US" sz="2800" dirty="0">
                <a:solidFill>
                  <a:prstClr val="black"/>
                </a:solidFill>
                <a:latin typeface="AppleColorEmoji" charset="0"/>
              </a:rPr>
              <a:t>☺️</a:t>
            </a:r>
            <a:endParaRPr lang="en-US" sz="2800" dirty="0"/>
          </a:p>
        </p:txBody>
      </p:sp>
      <p:sp>
        <p:nvSpPr>
          <p:cNvPr id="35" name="TextBox 34"/>
          <p:cNvSpPr txBox="1"/>
          <p:nvPr/>
        </p:nvSpPr>
        <p:spPr>
          <a:xfrm>
            <a:off x="4780458" y="3326672"/>
            <a:ext cx="1718740" cy="369332"/>
          </a:xfrm>
          <a:prstGeom prst="rect">
            <a:avLst/>
          </a:prstGeom>
          <a:noFill/>
        </p:spPr>
        <p:txBody>
          <a:bodyPr wrap="none" rtlCol="0">
            <a:spAutoFit/>
          </a:bodyPr>
          <a:lstStyle/>
          <a:p>
            <a:r>
              <a:rPr lang="en-US" b="1" dirty="0"/>
              <a:t>diversity of pool</a:t>
            </a:r>
          </a:p>
        </p:txBody>
      </p:sp>
      <p:sp>
        <p:nvSpPr>
          <p:cNvPr id="36" name="TextBox 35"/>
          <p:cNvSpPr txBox="1"/>
          <p:nvPr/>
        </p:nvSpPr>
        <p:spPr>
          <a:xfrm>
            <a:off x="4936641" y="4090159"/>
            <a:ext cx="1410514" cy="369332"/>
          </a:xfrm>
          <a:prstGeom prst="rect">
            <a:avLst/>
          </a:prstGeom>
          <a:noFill/>
        </p:spPr>
        <p:txBody>
          <a:bodyPr wrap="none" rtlCol="0">
            <a:spAutoFit/>
          </a:bodyPr>
          <a:lstStyle/>
          <a:p>
            <a:r>
              <a:rPr lang="en-US" b="1" dirty="0"/>
              <a:t>participation</a:t>
            </a:r>
          </a:p>
        </p:txBody>
      </p:sp>
      <p:sp>
        <p:nvSpPr>
          <p:cNvPr id="38" name="TextBox 37"/>
          <p:cNvSpPr txBox="1"/>
          <p:nvPr/>
        </p:nvSpPr>
        <p:spPr>
          <a:xfrm>
            <a:off x="4529962" y="5606579"/>
            <a:ext cx="2545056" cy="369332"/>
          </a:xfrm>
          <a:prstGeom prst="rect">
            <a:avLst/>
          </a:prstGeom>
          <a:noFill/>
        </p:spPr>
        <p:txBody>
          <a:bodyPr wrap="none" rtlCol="0">
            <a:spAutoFit/>
          </a:bodyPr>
          <a:lstStyle/>
          <a:p>
            <a:r>
              <a:rPr lang="en-US" b="1" dirty="0"/>
              <a:t>institutional frameworks</a:t>
            </a:r>
          </a:p>
        </p:txBody>
      </p:sp>
      <p:cxnSp>
        <p:nvCxnSpPr>
          <p:cNvPr id="39" name="Straight Arrow Connector 38"/>
          <p:cNvCxnSpPr/>
          <p:nvPr/>
        </p:nvCxnSpPr>
        <p:spPr>
          <a:xfrm flipV="1">
            <a:off x="1356812" y="5516109"/>
            <a:ext cx="8991600" cy="13855"/>
          </a:xfrm>
          <a:prstGeom prst="straightConnector1">
            <a:avLst/>
          </a:prstGeom>
          <a:ln w="57150">
            <a:solidFill>
              <a:schemeClr val="accent5">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1356812" y="5050838"/>
            <a:ext cx="1995055" cy="369332"/>
          </a:xfrm>
          <a:prstGeom prst="rect">
            <a:avLst/>
          </a:prstGeom>
          <a:noFill/>
        </p:spPr>
        <p:txBody>
          <a:bodyPr wrap="square" rtlCol="0">
            <a:spAutoFit/>
          </a:bodyPr>
          <a:lstStyle/>
          <a:p>
            <a:r>
              <a:rPr lang="en-US" dirty="0"/>
              <a:t>weak</a:t>
            </a:r>
          </a:p>
        </p:txBody>
      </p:sp>
      <p:sp>
        <p:nvSpPr>
          <p:cNvPr id="41" name="TextBox 40"/>
          <p:cNvSpPr txBox="1"/>
          <p:nvPr/>
        </p:nvSpPr>
        <p:spPr>
          <a:xfrm>
            <a:off x="9418399" y="5086791"/>
            <a:ext cx="955963" cy="369332"/>
          </a:xfrm>
          <a:prstGeom prst="rect">
            <a:avLst/>
          </a:prstGeom>
          <a:noFill/>
        </p:spPr>
        <p:txBody>
          <a:bodyPr wrap="square" rtlCol="0">
            <a:spAutoFit/>
          </a:bodyPr>
          <a:lstStyle/>
          <a:p>
            <a:r>
              <a:rPr lang="en-US" dirty="0"/>
              <a:t>strong</a:t>
            </a:r>
          </a:p>
        </p:txBody>
      </p:sp>
      <p:sp>
        <p:nvSpPr>
          <p:cNvPr id="42" name="Rectangle 41"/>
          <p:cNvSpPr/>
          <p:nvPr/>
        </p:nvSpPr>
        <p:spPr>
          <a:xfrm>
            <a:off x="10279139" y="5095916"/>
            <a:ext cx="526473" cy="523220"/>
          </a:xfrm>
          <a:prstGeom prst="rect">
            <a:avLst/>
          </a:prstGeom>
        </p:spPr>
        <p:txBody>
          <a:bodyPr wrap="square">
            <a:spAutoFit/>
          </a:bodyPr>
          <a:lstStyle/>
          <a:p>
            <a:r>
              <a:rPr lang="en-US" sz="2800" dirty="0">
                <a:solidFill>
                  <a:prstClr val="black"/>
                </a:solidFill>
                <a:latin typeface="AppleColorEmoji" charset="0"/>
              </a:rPr>
              <a:t>😁</a:t>
            </a:r>
            <a:endParaRPr lang="en-US" sz="2800" dirty="0"/>
          </a:p>
        </p:txBody>
      </p:sp>
      <p:sp>
        <p:nvSpPr>
          <p:cNvPr id="43" name="Rectangle 42"/>
          <p:cNvSpPr/>
          <p:nvPr/>
        </p:nvSpPr>
        <p:spPr>
          <a:xfrm>
            <a:off x="830264" y="5178611"/>
            <a:ext cx="623530" cy="523220"/>
          </a:xfrm>
          <a:prstGeom prst="rect">
            <a:avLst/>
          </a:prstGeom>
        </p:spPr>
        <p:txBody>
          <a:bodyPr wrap="square">
            <a:spAutoFit/>
          </a:bodyPr>
          <a:lstStyle/>
          <a:p>
            <a:r>
              <a:rPr lang="en-US" sz="2800" dirty="0">
                <a:solidFill>
                  <a:prstClr val="black"/>
                </a:solidFill>
                <a:latin typeface="AppleColorEmoji" charset="0"/>
              </a:rPr>
              <a:t>☺️</a:t>
            </a:r>
            <a:endParaRPr lang="en-US" sz="2800" dirty="0"/>
          </a:p>
        </p:txBody>
      </p:sp>
      <p:cxnSp>
        <p:nvCxnSpPr>
          <p:cNvPr id="44" name="Straight Arrow Connector 43"/>
          <p:cNvCxnSpPr/>
          <p:nvPr/>
        </p:nvCxnSpPr>
        <p:spPr>
          <a:xfrm flipV="1">
            <a:off x="1329103" y="2493614"/>
            <a:ext cx="8991600" cy="13855"/>
          </a:xfrm>
          <a:prstGeom prst="straightConnector1">
            <a:avLst/>
          </a:prstGeom>
          <a:ln w="57150">
            <a:solidFill>
              <a:schemeClr val="accent5">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1356812" y="2102629"/>
            <a:ext cx="720437" cy="369332"/>
          </a:xfrm>
          <a:prstGeom prst="rect">
            <a:avLst/>
          </a:prstGeom>
          <a:noFill/>
        </p:spPr>
        <p:txBody>
          <a:bodyPr wrap="square" rtlCol="0">
            <a:spAutoFit/>
          </a:bodyPr>
          <a:lstStyle/>
          <a:p>
            <a:r>
              <a:rPr lang="en-US" dirty="0"/>
              <a:t>small</a:t>
            </a:r>
          </a:p>
        </p:txBody>
      </p:sp>
      <p:sp>
        <p:nvSpPr>
          <p:cNvPr id="46" name="TextBox 45"/>
          <p:cNvSpPr txBox="1"/>
          <p:nvPr/>
        </p:nvSpPr>
        <p:spPr>
          <a:xfrm>
            <a:off x="9600266" y="2063214"/>
            <a:ext cx="720437" cy="369332"/>
          </a:xfrm>
          <a:prstGeom prst="rect">
            <a:avLst/>
          </a:prstGeom>
          <a:noFill/>
        </p:spPr>
        <p:txBody>
          <a:bodyPr wrap="square" rtlCol="0">
            <a:spAutoFit/>
          </a:bodyPr>
          <a:lstStyle/>
          <a:p>
            <a:r>
              <a:rPr lang="en-US" dirty="0"/>
              <a:t>large</a:t>
            </a:r>
          </a:p>
        </p:txBody>
      </p:sp>
      <p:sp>
        <p:nvSpPr>
          <p:cNvPr id="47" name="Rectangle 46"/>
          <p:cNvSpPr/>
          <p:nvPr/>
        </p:nvSpPr>
        <p:spPr>
          <a:xfrm>
            <a:off x="10251429" y="2196235"/>
            <a:ext cx="526473" cy="523220"/>
          </a:xfrm>
          <a:prstGeom prst="rect">
            <a:avLst/>
          </a:prstGeom>
        </p:spPr>
        <p:txBody>
          <a:bodyPr wrap="square">
            <a:spAutoFit/>
          </a:bodyPr>
          <a:lstStyle/>
          <a:p>
            <a:r>
              <a:rPr lang="en-US" sz="2800" dirty="0">
                <a:solidFill>
                  <a:prstClr val="black"/>
                </a:solidFill>
                <a:latin typeface="AppleColorEmoji" charset="0"/>
              </a:rPr>
              <a:t>😁</a:t>
            </a:r>
            <a:endParaRPr lang="en-US" sz="2800" dirty="0"/>
          </a:p>
        </p:txBody>
      </p:sp>
      <p:sp>
        <p:nvSpPr>
          <p:cNvPr id="48" name="Rectangle 47"/>
          <p:cNvSpPr/>
          <p:nvPr/>
        </p:nvSpPr>
        <p:spPr>
          <a:xfrm>
            <a:off x="802555" y="2278182"/>
            <a:ext cx="623530" cy="523220"/>
          </a:xfrm>
          <a:prstGeom prst="rect">
            <a:avLst/>
          </a:prstGeom>
        </p:spPr>
        <p:txBody>
          <a:bodyPr wrap="square">
            <a:spAutoFit/>
          </a:bodyPr>
          <a:lstStyle/>
          <a:p>
            <a:r>
              <a:rPr lang="en-US" sz="2800" dirty="0">
                <a:solidFill>
                  <a:prstClr val="black"/>
                </a:solidFill>
                <a:latin typeface="AppleColorEmoji" charset="0"/>
              </a:rPr>
              <a:t>☺️</a:t>
            </a:r>
            <a:endParaRPr lang="en-US" sz="2800" dirty="0"/>
          </a:p>
        </p:txBody>
      </p:sp>
      <p:sp>
        <p:nvSpPr>
          <p:cNvPr id="49" name="TextBox 48"/>
          <p:cNvSpPr txBox="1"/>
          <p:nvPr/>
        </p:nvSpPr>
        <p:spPr>
          <a:xfrm>
            <a:off x="5007763" y="2556376"/>
            <a:ext cx="1264129" cy="369332"/>
          </a:xfrm>
          <a:prstGeom prst="rect">
            <a:avLst/>
          </a:prstGeom>
          <a:noFill/>
        </p:spPr>
        <p:txBody>
          <a:bodyPr wrap="none" rtlCol="0">
            <a:spAutoFit/>
          </a:bodyPr>
          <a:lstStyle/>
          <a:p>
            <a:r>
              <a:rPr lang="en-US" b="1" dirty="0"/>
              <a:t>size of pool</a:t>
            </a:r>
          </a:p>
        </p:txBody>
      </p:sp>
      <p:sp>
        <p:nvSpPr>
          <p:cNvPr id="70" name="TextBox 69"/>
          <p:cNvSpPr txBox="1"/>
          <p:nvPr/>
        </p:nvSpPr>
        <p:spPr>
          <a:xfrm>
            <a:off x="4936206" y="4784690"/>
            <a:ext cx="1432508" cy="369332"/>
          </a:xfrm>
          <a:prstGeom prst="rect">
            <a:avLst/>
          </a:prstGeom>
          <a:noFill/>
        </p:spPr>
        <p:txBody>
          <a:bodyPr wrap="none" rtlCol="0">
            <a:spAutoFit/>
          </a:bodyPr>
          <a:lstStyle/>
          <a:p>
            <a:r>
              <a:rPr lang="en-US" b="1" dirty="0"/>
              <a:t>subsidization</a:t>
            </a:r>
          </a:p>
        </p:txBody>
      </p:sp>
      <p:cxnSp>
        <p:nvCxnSpPr>
          <p:cNvPr id="71" name="Straight Arrow Connector 70"/>
          <p:cNvCxnSpPr/>
          <p:nvPr/>
        </p:nvCxnSpPr>
        <p:spPr>
          <a:xfrm flipV="1">
            <a:off x="1329103" y="4748237"/>
            <a:ext cx="8991600" cy="13855"/>
          </a:xfrm>
          <a:prstGeom prst="straightConnector1">
            <a:avLst/>
          </a:prstGeom>
          <a:ln w="57150">
            <a:solidFill>
              <a:schemeClr val="accent5">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1330868" y="4222197"/>
            <a:ext cx="1995055" cy="369332"/>
          </a:xfrm>
          <a:prstGeom prst="rect">
            <a:avLst/>
          </a:prstGeom>
          <a:noFill/>
        </p:spPr>
        <p:txBody>
          <a:bodyPr wrap="square" rtlCol="0">
            <a:spAutoFit/>
          </a:bodyPr>
          <a:lstStyle/>
          <a:p>
            <a:r>
              <a:rPr lang="en-US" dirty="0"/>
              <a:t>cross-subsidies</a:t>
            </a:r>
          </a:p>
        </p:txBody>
      </p:sp>
      <p:sp>
        <p:nvSpPr>
          <p:cNvPr id="73" name="TextBox 72"/>
          <p:cNvSpPr txBox="1"/>
          <p:nvPr/>
        </p:nvSpPr>
        <p:spPr>
          <a:xfrm>
            <a:off x="7577504" y="4317837"/>
            <a:ext cx="2743200" cy="369332"/>
          </a:xfrm>
          <a:prstGeom prst="rect">
            <a:avLst/>
          </a:prstGeom>
          <a:noFill/>
        </p:spPr>
        <p:txBody>
          <a:bodyPr wrap="square" rtlCol="0">
            <a:spAutoFit/>
          </a:bodyPr>
          <a:lstStyle/>
          <a:p>
            <a:r>
              <a:rPr lang="en-US" dirty="0"/>
              <a:t>subsidies + cross subsidies</a:t>
            </a:r>
          </a:p>
        </p:txBody>
      </p:sp>
      <p:sp>
        <p:nvSpPr>
          <p:cNvPr id="74" name="Rectangle 73"/>
          <p:cNvSpPr/>
          <p:nvPr/>
        </p:nvSpPr>
        <p:spPr>
          <a:xfrm>
            <a:off x="10251430" y="4328044"/>
            <a:ext cx="526473" cy="523220"/>
          </a:xfrm>
          <a:prstGeom prst="rect">
            <a:avLst/>
          </a:prstGeom>
        </p:spPr>
        <p:txBody>
          <a:bodyPr wrap="square">
            <a:spAutoFit/>
          </a:bodyPr>
          <a:lstStyle/>
          <a:p>
            <a:r>
              <a:rPr lang="en-US" sz="2800" dirty="0">
                <a:solidFill>
                  <a:prstClr val="black"/>
                </a:solidFill>
                <a:latin typeface="AppleColorEmoji" charset="0"/>
              </a:rPr>
              <a:t>😁</a:t>
            </a:r>
            <a:endParaRPr lang="en-US" sz="2800" dirty="0"/>
          </a:p>
        </p:txBody>
      </p:sp>
      <p:sp>
        <p:nvSpPr>
          <p:cNvPr id="75" name="Rectangle 74"/>
          <p:cNvSpPr/>
          <p:nvPr/>
        </p:nvSpPr>
        <p:spPr>
          <a:xfrm>
            <a:off x="802555" y="4410739"/>
            <a:ext cx="623530" cy="523220"/>
          </a:xfrm>
          <a:prstGeom prst="rect">
            <a:avLst/>
          </a:prstGeom>
        </p:spPr>
        <p:txBody>
          <a:bodyPr wrap="square">
            <a:spAutoFit/>
          </a:bodyPr>
          <a:lstStyle/>
          <a:p>
            <a:r>
              <a:rPr lang="en-US" sz="2800" dirty="0">
                <a:solidFill>
                  <a:prstClr val="black"/>
                </a:solidFill>
                <a:latin typeface="AppleColorEmoji" charset="0"/>
              </a:rPr>
              <a:t>☺️</a:t>
            </a:r>
            <a:endParaRPr lang="en-US" sz="2800" dirty="0"/>
          </a:p>
        </p:txBody>
      </p:sp>
      <p:sp>
        <p:nvSpPr>
          <p:cNvPr id="76" name="Title 5">
            <a:extLst>
              <a:ext uri="{FF2B5EF4-FFF2-40B4-BE49-F238E27FC236}">
                <a16:creationId xmlns:a16="http://schemas.microsoft.com/office/drawing/2014/main" id="{0F21139A-C32A-4DAA-9C3E-D7CBC7FB85A7}"/>
              </a:ext>
            </a:extLst>
          </p:cNvPr>
          <p:cNvSpPr txBox="1">
            <a:spLocks/>
          </p:cNvSpPr>
          <p:nvPr/>
        </p:nvSpPr>
        <p:spPr>
          <a:xfrm>
            <a:off x="830264" y="269055"/>
            <a:ext cx="9947638" cy="1325563"/>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rgbClr val="7030A0"/>
                </a:solidFill>
                <a:latin typeface="+mn-lt"/>
              </a:rPr>
              <a:t>Features of an effective risk pool</a:t>
            </a:r>
            <a:endParaRPr lang="en-US" sz="4000" b="1" dirty="0">
              <a:solidFill>
                <a:schemeClr val="accent5">
                  <a:lumMod val="75000"/>
                </a:schemeClr>
              </a:solidFill>
              <a:latin typeface="+mn-lt"/>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4119274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642" name="Title 1"/>
          <p:cNvSpPr>
            <a:spLocks noGrp="1"/>
          </p:cNvSpPr>
          <p:nvPr>
            <p:ph type="title"/>
          </p:nvPr>
        </p:nvSpPr>
        <p:spPr>
          <a:xfrm>
            <a:off x="796636" y="157307"/>
            <a:ext cx="10515600" cy="1325563"/>
          </a:xfrm>
        </p:spPr>
        <p:txBody>
          <a:bodyPr/>
          <a:lstStyle/>
          <a:p>
            <a:r>
              <a:rPr lang="en-US" altLang="en-US" sz="4000" dirty="0">
                <a:solidFill>
                  <a:srgbClr val="7030A0"/>
                </a:solidFill>
                <a:latin typeface="+mn-lt"/>
              </a:rPr>
              <a:t>Features of an effective pool</a:t>
            </a:r>
            <a:br>
              <a:rPr lang="en-US" altLang="en-US" sz="4000" dirty="0">
                <a:solidFill>
                  <a:srgbClr val="7030A0"/>
                </a:solidFill>
                <a:latin typeface="+mn-lt"/>
              </a:rPr>
            </a:br>
            <a:endParaRPr lang="en-US" altLang="en-US" sz="4000" dirty="0">
              <a:solidFill>
                <a:srgbClr val="7030A0"/>
              </a:solidFill>
              <a:latin typeface="+mn-lt"/>
            </a:endParaRPr>
          </a:p>
        </p:txBody>
      </p:sp>
      <p:sp>
        <p:nvSpPr>
          <p:cNvPr id="112643" name="Content Placeholder 2"/>
          <p:cNvSpPr>
            <a:spLocks noGrp="1"/>
          </p:cNvSpPr>
          <p:nvPr>
            <p:ph idx="1"/>
          </p:nvPr>
        </p:nvSpPr>
        <p:spPr>
          <a:xfrm>
            <a:off x="796635" y="1194817"/>
            <a:ext cx="10716491" cy="4956602"/>
          </a:xfrm>
        </p:spPr>
        <p:txBody>
          <a:bodyPr>
            <a:normAutofit/>
          </a:bodyPr>
          <a:lstStyle/>
          <a:p>
            <a:pPr>
              <a:lnSpc>
                <a:spcPct val="114000"/>
              </a:lnSpc>
            </a:pPr>
            <a:r>
              <a:rPr lang="en-US" altLang="en-US" sz="3200" dirty="0" smtClean="0"/>
              <a:t>Size: Bigger is better</a:t>
            </a:r>
          </a:p>
          <a:p>
            <a:pPr lvl="1">
              <a:lnSpc>
                <a:spcPct val="114000"/>
              </a:lnSpc>
            </a:pPr>
            <a:r>
              <a:rPr lang="en-US" altLang="en-US" sz="2800" dirty="0" smtClean="0"/>
              <a:t>The larger the pool, the greater the capacity for redistribution</a:t>
            </a:r>
          </a:p>
          <a:p>
            <a:pPr lvl="2">
              <a:lnSpc>
                <a:spcPct val="114000"/>
              </a:lnSpc>
              <a:buFont typeface="Calibri" panose="020F0502020204030204" pitchFamily="34" charset="0"/>
              <a:buChar char="—"/>
            </a:pPr>
            <a:r>
              <a:rPr lang="en-US" altLang="en-US" sz="2400" dirty="0" smtClean="0"/>
              <a:t> increase resource availability for health services,</a:t>
            </a:r>
          </a:p>
          <a:p>
            <a:pPr lvl="2">
              <a:lnSpc>
                <a:spcPct val="114000"/>
              </a:lnSpc>
              <a:buFont typeface="Calibri" panose="020F0502020204030204" pitchFamily="34" charset="0"/>
              <a:buChar char="—"/>
            </a:pPr>
            <a:r>
              <a:rPr lang="en-US" altLang="en-US" sz="2400" dirty="0" smtClean="0"/>
              <a:t> take advantage of economies of scale in administration</a:t>
            </a:r>
          </a:p>
          <a:p>
            <a:pPr lvl="2">
              <a:lnSpc>
                <a:spcPct val="114000"/>
              </a:lnSpc>
              <a:buFont typeface="Calibri" panose="020F0502020204030204" pitchFamily="34" charset="0"/>
              <a:buChar char="—"/>
            </a:pPr>
            <a:r>
              <a:rPr lang="en-US" altLang="en-US" sz="2400" dirty="0" smtClean="0"/>
              <a:t> reduce the level of contributions required to protect against uncertain needs</a:t>
            </a:r>
          </a:p>
          <a:p>
            <a:pPr>
              <a:lnSpc>
                <a:spcPct val="114000"/>
              </a:lnSpc>
            </a:pPr>
            <a:r>
              <a:rPr lang="en-US" altLang="en-US" sz="3200" dirty="0" smtClean="0"/>
              <a:t>Diversity: Diverse is better</a:t>
            </a:r>
          </a:p>
          <a:p>
            <a:pPr lvl="2">
              <a:lnSpc>
                <a:spcPct val="114000"/>
              </a:lnSpc>
              <a:buFont typeface="Calibri" panose="020F0502020204030204" pitchFamily="34" charset="0"/>
              <a:buChar char="—"/>
            </a:pPr>
            <a:r>
              <a:rPr lang="en-US" altLang="en-US" sz="2400" dirty="0" smtClean="0"/>
              <a:t> Aim is to redistribute for the healthy to the sick</a:t>
            </a:r>
          </a:p>
          <a:p>
            <a:pPr lvl="2">
              <a:lnSpc>
                <a:spcPct val="114000"/>
              </a:lnSpc>
              <a:buFont typeface="Calibri" panose="020F0502020204030204" pitchFamily="34" charset="0"/>
              <a:buChar char="—"/>
            </a:pPr>
            <a:r>
              <a:rPr lang="en-US" altLang="en-US" sz="2400" dirty="0"/>
              <a:t> </a:t>
            </a:r>
            <a:r>
              <a:rPr lang="en-US" altLang="en-US" sz="2400" dirty="0" smtClean="0"/>
              <a:t>So try to avoid having separate pools for separate population groups</a:t>
            </a:r>
          </a:p>
          <a:p>
            <a:pPr>
              <a:lnSpc>
                <a:spcPct val="114000"/>
              </a:lnSpc>
            </a:pPr>
            <a:endParaRPr lang="en-US" altLang="en-US" sz="3200" dirty="0" smtClean="0"/>
          </a:p>
        </p:txBody>
      </p:sp>
    </p:spTree>
    <p:extLst>
      <p:ext uri="{BB962C8B-B14F-4D97-AF65-F5344CB8AC3E}">
        <p14:creationId xmlns:p14="http://schemas.microsoft.com/office/powerpoint/2010/main" val="1700301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7762" name="Title 1"/>
          <p:cNvSpPr>
            <a:spLocks noGrp="1"/>
          </p:cNvSpPr>
          <p:nvPr>
            <p:ph type="title"/>
          </p:nvPr>
        </p:nvSpPr>
        <p:spPr>
          <a:xfrm>
            <a:off x="685800" y="178858"/>
            <a:ext cx="10515600" cy="1325563"/>
          </a:xfrm>
        </p:spPr>
        <p:txBody>
          <a:bodyPr>
            <a:noAutofit/>
          </a:bodyPr>
          <a:lstStyle/>
          <a:p>
            <a:r>
              <a:rPr lang="en-US" altLang="en-US" sz="4000" dirty="0">
                <a:solidFill>
                  <a:srgbClr val="7030A0"/>
                </a:solidFill>
                <a:latin typeface="+mn-lt"/>
              </a:rPr>
              <a:t/>
            </a:r>
            <a:br>
              <a:rPr lang="en-US" altLang="en-US" sz="4000" dirty="0">
                <a:solidFill>
                  <a:srgbClr val="7030A0"/>
                </a:solidFill>
                <a:latin typeface="+mn-lt"/>
              </a:rPr>
            </a:br>
            <a:r>
              <a:rPr lang="en-US" altLang="en-US" sz="4000" dirty="0" smtClean="0">
                <a:solidFill>
                  <a:srgbClr val="7030A0"/>
                </a:solidFill>
                <a:latin typeface="+mn-lt"/>
              </a:rPr>
              <a:t>How does fragmentation look alike? </a:t>
            </a:r>
            <a:br>
              <a:rPr lang="en-US" altLang="en-US" sz="4000" dirty="0" smtClean="0">
                <a:solidFill>
                  <a:srgbClr val="7030A0"/>
                </a:solidFill>
                <a:latin typeface="+mn-lt"/>
              </a:rPr>
            </a:br>
            <a:endParaRPr lang="en-US" altLang="en-US" sz="4000" dirty="0" smtClean="0">
              <a:solidFill>
                <a:srgbClr val="7030A0"/>
              </a:solidFill>
              <a:latin typeface="+mn-lt"/>
            </a:endParaRPr>
          </a:p>
        </p:txBody>
      </p:sp>
      <p:sp>
        <p:nvSpPr>
          <p:cNvPr id="117763" name="Content Placeholder 2"/>
          <p:cNvSpPr>
            <a:spLocks noGrp="1"/>
          </p:cNvSpPr>
          <p:nvPr>
            <p:ph idx="1"/>
          </p:nvPr>
        </p:nvSpPr>
        <p:spPr>
          <a:xfrm>
            <a:off x="685800" y="1484842"/>
            <a:ext cx="10693400" cy="4862512"/>
          </a:xfrm>
        </p:spPr>
        <p:txBody>
          <a:bodyPr>
            <a:normAutofit lnSpcReduction="10000"/>
          </a:bodyPr>
          <a:lstStyle/>
          <a:p>
            <a:pPr>
              <a:lnSpc>
                <a:spcPct val="114000"/>
              </a:lnSpc>
            </a:pPr>
            <a:r>
              <a:rPr lang="en-US" altLang="en-US" dirty="0"/>
              <a:t>Decentralized local government health agencies with overlapping population coverage</a:t>
            </a:r>
          </a:p>
          <a:p>
            <a:pPr>
              <a:lnSpc>
                <a:spcPct val="114000"/>
              </a:lnSpc>
            </a:pPr>
            <a:r>
              <a:rPr lang="en-US" altLang="en-US" dirty="0"/>
              <a:t>Territorially distinct but small insurance funds</a:t>
            </a:r>
          </a:p>
          <a:p>
            <a:pPr>
              <a:lnSpc>
                <a:spcPct val="114000"/>
              </a:lnSpc>
            </a:pPr>
            <a:r>
              <a:rPr lang="en-US" altLang="en-US" dirty="0"/>
              <a:t>Multiple insurance funds (competing or noncompeting) in overlapping geographic areas</a:t>
            </a:r>
          </a:p>
          <a:p>
            <a:pPr>
              <a:lnSpc>
                <a:spcPct val="114000"/>
              </a:lnSpc>
            </a:pPr>
            <a:r>
              <a:rPr lang="en-US" altLang="en-US" dirty="0"/>
              <a:t>Overlapping but uncoordinated population or service mandates between different funding agencies, e.g. MOH, local governments and national SHI fund</a:t>
            </a:r>
          </a:p>
          <a:p>
            <a:pPr>
              <a:lnSpc>
                <a:spcPct val="114000"/>
              </a:lnSpc>
            </a:pPr>
            <a:r>
              <a:rPr lang="en-US" altLang="en-US" dirty="0"/>
              <a:t>Vertical program flows</a:t>
            </a:r>
          </a:p>
          <a:p>
            <a:endParaRPr lang="en-US" altLang="en-US" dirty="0" smtClean="0"/>
          </a:p>
        </p:txBody>
      </p:sp>
    </p:spTree>
    <p:extLst>
      <p:ext uri="{BB962C8B-B14F-4D97-AF65-F5344CB8AC3E}">
        <p14:creationId xmlns:p14="http://schemas.microsoft.com/office/powerpoint/2010/main" val="3321961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1933" y="26460"/>
            <a:ext cx="10515600" cy="1325563"/>
          </a:xfrm>
        </p:spPr>
        <p:txBody>
          <a:bodyPr>
            <a:normAutofit/>
          </a:bodyPr>
          <a:lstStyle/>
          <a:p>
            <a:r>
              <a:rPr lang="en-US" sz="4000" dirty="0" smtClean="0">
                <a:solidFill>
                  <a:srgbClr val="7030A0"/>
                </a:solidFill>
                <a:latin typeface="+mn-lt"/>
              </a:rPr>
              <a:t>Pooling agency</a:t>
            </a:r>
            <a:endParaRPr lang="en-US" sz="4000" dirty="0">
              <a:solidFill>
                <a:srgbClr val="7030A0"/>
              </a:solidFill>
              <a:latin typeface="+mn-lt"/>
            </a:endParaRPr>
          </a:p>
        </p:txBody>
      </p:sp>
      <p:sp>
        <p:nvSpPr>
          <p:cNvPr id="3" name="Content Placeholder 2"/>
          <p:cNvSpPr>
            <a:spLocks noGrp="1"/>
          </p:cNvSpPr>
          <p:nvPr>
            <p:ph idx="1"/>
          </p:nvPr>
        </p:nvSpPr>
        <p:spPr>
          <a:xfrm>
            <a:off x="838200" y="1352022"/>
            <a:ext cx="10515600" cy="5242741"/>
          </a:xfrm>
        </p:spPr>
        <p:txBody>
          <a:bodyPr>
            <a:normAutofit fontScale="92500" lnSpcReduction="10000"/>
          </a:bodyPr>
          <a:lstStyle/>
          <a:p>
            <a:pPr>
              <a:lnSpc>
                <a:spcPct val="134000"/>
              </a:lnSpc>
            </a:pPr>
            <a:r>
              <a:rPr lang="en-US" dirty="0" smtClean="0"/>
              <a:t>Very often, the organization </a:t>
            </a:r>
            <a:r>
              <a:rPr lang="en-US" dirty="0"/>
              <a:t>responsible for the collection of </a:t>
            </a:r>
            <a:r>
              <a:rPr lang="en-US" dirty="0" smtClean="0"/>
              <a:t>contributions </a:t>
            </a:r>
            <a:r>
              <a:rPr lang="en-US" dirty="0"/>
              <a:t>is also responsible for </a:t>
            </a:r>
            <a:r>
              <a:rPr lang="en-US" dirty="0" smtClean="0"/>
              <a:t>the pooling </a:t>
            </a:r>
            <a:r>
              <a:rPr lang="en-US" dirty="0"/>
              <a:t>of these resources</a:t>
            </a:r>
            <a:r>
              <a:rPr lang="en-US" dirty="0" smtClean="0"/>
              <a:t>.</a:t>
            </a:r>
          </a:p>
          <a:p>
            <a:pPr>
              <a:lnSpc>
                <a:spcPct val="134000"/>
              </a:lnSpc>
            </a:pPr>
            <a:r>
              <a:rPr lang="en-US" altLang="en-US" dirty="0" smtClean="0"/>
              <a:t>Examples of pooling agencies:</a:t>
            </a:r>
          </a:p>
          <a:p>
            <a:pPr marL="457200" lvl="1" indent="0">
              <a:lnSpc>
                <a:spcPct val="134000"/>
              </a:lnSpc>
              <a:buNone/>
            </a:pPr>
            <a:r>
              <a:rPr lang="en-US" altLang="en-US" dirty="0" smtClean="0"/>
              <a:t>National </a:t>
            </a:r>
            <a:r>
              <a:rPr lang="en-US" altLang="en-US" dirty="0"/>
              <a:t>Ministry of Health</a:t>
            </a:r>
          </a:p>
          <a:p>
            <a:pPr marL="457200" lvl="1" indent="0">
              <a:lnSpc>
                <a:spcPct val="134000"/>
              </a:lnSpc>
              <a:buNone/>
            </a:pPr>
            <a:r>
              <a:rPr lang="en-US" altLang="en-US" dirty="0"/>
              <a:t>Decentralized MOH or local government health agency (e.g. district, provincial)</a:t>
            </a:r>
          </a:p>
          <a:p>
            <a:pPr marL="457200" lvl="1" indent="0">
              <a:lnSpc>
                <a:spcPct val="134000"/>
              </a:lnSpc>
              <a:buNone/>
            </a:pPr>
            <a:r>
              <a:rPr lang="en-US" altLang="en-US" dirty="0"/>
              <a:t>Autonomous public agency</a:t>
            </a:r>
          </a:p>
          <a:p>
            <a:pPr marL="457200" lvl="1" indent="0">
              <a:lnSpc>
                <a:spcPct val="134000"/>
              </a:lnSpc>
              <a:buNone/>
            </a:pPr>
            <a:r>
              <a:rPr lang="en-US" altLang="en-US" dirty="0"/>
              <a:t>Social Health Insurance fund(s)</a:t>
            </a:r>
          </a:p>
          <a:p>
            <a:pPr marL="457200" lvl="1" indent="0">
              <a:lnSpc>
                <a:spcPct val="134000"/>
              </a:lnSpc>
              <a:buNone/>
            </a:pPr>
            <a:r>
              <a:rPr lang="en-US" altLang="en-US" dirty="0"/>
              <a:t>Private health insurance funds </a:t>
            </a:r>
          </a:p>
          <a:p>
            <a:pPr marL="457200" lvl="1" indent="0">
              <a:lnSpc>
                <a:spcPct val="134000"/>
              </a:lnSpc>
              <a:buNone/>
            </a:pPr>
            <a:r>
              <a:rPr lang="en-US" altLang="en-US" dirty="0" smtClean="0"/>
              <a:t>For </a:t>
            </a:r>
            <a:r>
              <a:rPr lang="en-US" altLang="en-US" dirty="0"/>
              <a:t>profit and not-for-profit</a:t>
            </a:r>
          </a:p>
          <a:p>
            <a:pPr marL="457200" lvl="1" indent="0">
              <a:lnSpc>
                <a:spcPct val="134000"/>
              </a:lnSpc>
              <a:buNone/>
            </a:pPr>
            <a:r>
              <a:rPr lang="en-US" altLang="en-US" dirty="0"/>
              <a:t>Member-owned “mutual” insurance, including community schemes, NGOs, etc.</a:t>
            </a:r>
          </a:p>
          <a:p>
            <a:pPr>
              <a:lnSpc>
                <a:spcPct val="134000"/>
              </a:lnSpc>
            </a:pPr>
            <a:endParaRPr lang="en-US" dirty="0"/>
          </a:p>
        </p:txBody>
      </p:sp>
    </p:spTree>
    <p:extLst>
      <p:ext uri="{BB962C8B-B14F-4D97-AF65-F5344CB8AC3E}">
        <p14:creationId xmlns:p14="http://schemas.microsoft.com/office/powerpoint/2010/main" val="12102675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1933" y="26460"/>
            <a:ext cx="10515600" cy="1325563"/>
          </a:xfrm>
        </p:spPr>
        <p:txBody>
          <a:bodyPr>
            <a:normAutofit/>
          </a:bodyPr>
          <a:lstStyle/>
          <a:p>
            <a:r>
              <a:rPr lang="en-US" sz="4000" dirty="0" smtClean="0">
                <a:solidFill>
                  <a:srgbClr val="7030A0"/>
                </a:solidFill>
                <a:latin typeface="+mn-lt"/>
              </a:rPr>
              <a:t>Different approaches to diversity</a:t>
            </a:r>
            <a:endParaRPr lang="en-US" sz="4000" dirty="0">
              <a:solidFill>
                <a:srgbClr val="7030A0"/>
              </a:solidFill>
              <a:latin typeface="+mn-lt"/>
            </a:endParaRPr>
          </a:p>
        </p:txBody>
      </p:sp>
      <p:sp>
        <p:nvSpPr>
          <p:cNvPr id="3" name="Content Placeholder 2"/>
          <p:cNvSpPr>
            <a:spLocks noGrp="1"/>
          </p:cNvSpPr>
          <p:nvPr>
            <p:ph idx="1"/>
          </p:nvPr>
        </p:nvSpPr>
        <p:spPr>
          <a:xfrm>
            <a:off x="838200" y="1352022"/>
            <a:ext cx="10515600" cy="5242741"/>
          </a:xfrm>
        </p:spPr>
        <p:txBody>
          <a:bodyPr>
            <a:normAutofit/>
          </a:bodyPr>
          <a:lstStyle/>
          <a:p>
            <a:pPr>
              <a:lnSpc>
                <a:spcPct val="150000"/>
              </a:lnSpc>
            </a:pPr>
            <a:r>
              <a:rPr lang="en-US" dirty="0">
                <a:solidFill>
                  <a:srgbClr val="000000"/>
                </a:solidFill>
                <a:ea typeface="Ebrima" panose="02000000000000000000" pitchFamily="2" charset="0"/>
                <a:cs typeface="Ebrima" panose="02000000000000000000" pitchFamily="2" charset="0"/>
              </a:rPr>
              <a:t>In most rich countries with universal mandatory contributory insurance, the poor are fully subsidized and integrated into the same pool as anyone else in the population</a:t>
            </a:r>
          </a:p>
          <a:p>
            <a:pPr>
              <a:lnSpc>
                <a:spcPct val="150000"/>
              </a:lnSpc>
            </a:pPr>
            <a:r>
              <a:rPr lang="en-US" dirty="0">
                <a:solidFill>
                  <a:srgbClr val="000000"/>
                </a:solidFill>
                <a:ea typeface="Ebrima" panose="02000000000000000000" pitchFamily="2" charset="0"/>
                <a:cs typeface="Ebrima" panose="02000000000000000000" pitchFamily="2" charset="0"/>
              </a:rPr>
              <a:t>Many LMICs have different pools for different population groups, e.g. </a:t>
            </a:r>
          </a:p>
          <a:p>
            <a:pPr lvl="1">
              <a:lnSpc>
                <a:spcPct val="150000"/>
              </a:lnSpc>
            </a:pPr>
            <a:r>
              <a:rPr lang="en-US" sz="2600" dirty="0">
                <a:solidFill>
                  <a:srgbClr val="000000"/>
                </a:solidFill>
                <a:ea typeface="Ebrima" panose="02000000000000000000" pitchFamily="2" charset="0"/>
                <a:cs typeface="Ebrima" panose="02000000000000000000" pitchFamily="2" charset="0"/>
              </a:rPr>
              <a:t>SHI scheme(s) for the formal sector</a:t>
            </a:r>
          </a:p>
          <a:p>
            <a:pPr lvl="1">
              <a:lnSpc>
                <a:spcPct val="150000"/>
              </a:lnSpc>
            </a:pPr>
            <a:r>
              <a:rPr lang="en-US" sz="2600" dirty="0">
                <a:solidFill>
                  <a:srgbClr val="000000"/>
                </a:solidFill>
                <a:ea typeface="Ebrima" panose="02000000000000000000" pitchFamily="2" charset="0"/>
                <a:cs typeface="Ebrima" panose="02000000000000000000" pitchFamily="2" charset="0"/>
              </a:rPr>
              <a:t>MOH facilities for the rest</a:t>
            </a:r>
          </a:p>
          <a:p>
            <a:pPr lvl="1">
              <a:lnSpc>
                <a:spcPct val="150000"/>
              </a:lnSpc>
            </a:pPr>
            <a:r>
              <a:rPr lang="en-US" sz="2600" dirty="0">
                <a:solidFill>
                  <a:srgbClr val="000000"/>
                </a:solidFill>
                <a:ea typeface="Ebrima" panose="02000000000000000000" pitchFamily="2" charset="0"/>
                <a:cs typeface="Ebrima" panose="02000000000000000000" pitchFamily="2" charset="0"/>
              </a:rPr>
              <a:t>Sometimes a separate scheme for the poor</a:t>
            </a:r>
          </a:p>
          <a:p>
            <a:pPr>
              <a:lnSpc>
                <a:spcPct val="134000"/>
              </a:lnSpc>
            </a:pPr>
            <a:endParaRPr lang="en-US" dirty="0"/>
          </a:p>
        </p:txBody>
      </p:sp>
    </p:spTree>
    <p:extLst>
      <p:ext uri="{BB962C8B-B14F-4D97-AF65-F5344CB8AC3E}">
        <p14:creationId xmlns:p14="http://schemas.microsoft.com/office/powerpoint/2010/main" val="21987773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1933" y="26460"/>
            <a:ext cx="10515600" cy="1325563"/>
          </a:xfrm>
        </p:spPr>
        <p:txBody>
          <a:bodyPr>
            <a:normAutofit/>
          </a:bodyPr>
          <a:lstStyle/>
          <a:p>
            <a:r>
              <a:rPr lang="en-US" sz="4000" dirty="0" smtClean="0">
                <a:solidFill>
                  <a:srgbClr val="7030A0"/>
                </a:solidFill>
                <a:latin typeface="+mn-lt"/>
              </a:rPr>
              <a:t>Unequal entitlements across schemes</a:t>
            </a:r>
            <a:endParaRPr lang="en-US" sz="4000" dirty="0">
              <a:solidFill>
                <a:srgbClr val="7030A0"/>
              </a:solidFill>
              <a:latin typeface="+mn-lt"/>
            </a:endParaRPr>
          </a:p>
        </p:txBody>
      </p:sp>
      <p:sp>
        <p:nvSpPr>
          <p:cNvPr id="3" name="Content Placeholder 2"/>
          <p:cNvSpPr>
            <a:spLocks noGrp="1"/>
          </p:cNvSpPr>
          <p:nvPr>
            <p:ph idx="1"/>
          </p:nvPr>
        </p:nvSpPr>
        <p:spPr>
          <a:xfrm>
            <a:off x="838200" y="1352022"/>
            <a:ext cx="10515600" cy="5242741"/>
          </a:xfrm>
        </p:spPr>
        <p:txBody>
          <a:bodyPr>
            <a:normAutofit/>
          </a:bodyPr>
          <a:lstStyle/>
          <a:p>
            <a:pPr>
              <a:lnSpc>
                <a:spcPct val="150000"/>
              </a:lnSpc>
            </a:pPr>
            <a:r>
              <a:rPr lang="en-US" dirty="0">
                <a:ea typeface="Ebrima" panose="02000000000000000000" pitchFamily="2" charset="0"/>
                <a:cs typeface="Ebrima" panose="02000000000000000000" pitchFamily="2" charset="0"/>
              </a:rPr>
              <a:t>Common feature of many countries that have introduced social health insurance for the formal workforce, with public spending on such persons being much greater, per capita, than for the rest of the population</a:t>
            </a:r>
          </a:p>
          <a:p>
            <a:pPr lvl="1">
              <a:lnSpc>
                <a:spcPct val="150000"/>
              </a:lnSpc>
            </a:pPr>
            <a:r>
              <a:rPr lang="en-US" sz="2800" dirty="0">
                <a:ea typeface="Ebrima" panose="02000000000000000000" pitchFamily="2" charset="0"/>
                <a:cs typeface="Ebrima" panose="02000000000000000000" pitchFamily="2" charset="0"/>
              </a:rPr>
              <a:t>Examples Mexico, Thailand, and other countries that introduced SHI in context of small formal sector</a:t>
            </a:r>
          </a:p>
          <a:p>
            <a:pPr lvl="1">
              <a:lnSpc>
                <a:spcPct val="150000"/>
              </a:lnSpc>
            </a:pPr>
            <a:r>
              <a:rPr lang="en-US" sz="2800" dirty="0">
                <a:ea typeface="Ebrima" panose="02000000000000000000" pitchFamily="2" charset="0"/>
                <a:cs typeface="Ebrima" panose="02000000000000000000" pitchFamily="2" charset="0"/>
              </a:rPr>
              <a:t>Kenya, Gabon</a:t>
            </a:r>
          </a:p>
          <a:p>
            <a:pPr>
              <a:lnSpc>
                <a:spcPct val="150000"/>
              </a:lnSpc>
            </a:pPr>
            <a:endParaRPr lang="en-US" dirty="0"/>
          </a:p>
        </p:txBody>
      </p:sp>
    </p:spTree>
    <p:extLst>
      <p:ext uri="{BB962C8B-B14F-4D97-AF65-F5344CB8AC3E}">
        <p14:creationId xmlns:p14="http://schemas.microsoft.com/office/powerpoint/2010/main" val="9417316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274" y="833284"/>
            <a:ext cx="2629149" cy="3971799"/>
          </a:xfrm>
        </p:spPr>
        <p:txBody>
          <a:bodyPr>
            <a:normAutofit/>
          </a:bodyPr>
          <a:lstStyle/>
          <a:p>
            <a:r>
              <a:rPr lang="en-US" sz="3200" dirty="0" smtClean="0">
                <a:solidFill>
                  <a:srgbClr val="7030A0"/>
                </a:solidFill>
                <a:latin typeface="+mn-lt"/>
              </a:rPr>
              <a:t>Fragmentation in South Africa: inequity in distribution of total health spending</a:t>
            </a:r>
            <a:endParaRPr lang="en-US" sz="3200" dirty="0">
              <a:solidFill>
                <a:srgbClr val="7030A0"/>
              </a:solidFill>
              <a:latin typeface="+mn-lt"/>
            </a:endParaRPr>
          </a:p>
        </p:txBody>
      </p:sp>
      <p:pic>
        <p:nvPicPr>
          <p:cNvPr id="5" name="Content Placeholder 4">
            <a:extLst>
              <a:ext uri="{FF2B5EF4-FFF2-40B4-BE49-F238E27FC236}">
                <a16:creationId xmlns:a16="http://schemas.microsoft.com/office/drawing/2014/main" id="{DCC2E405-FF85-48DA-9415-5E9C60004C4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572" t="974" r="572"/>
          <a:stretch>
            <a:fillRect/>
          </a:stretch>
        </p:blipFill>
        <p:spPr bwMode="auto">
          <a:xfrm>
            <a:off x="3484772" y="1"/>
            <a:ext cx="7685251" cy="6420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a:extLst>
              <a:ext uri="{FF2B5EF4-FFF2-40B4-BE49-F238E27FC236}">
                <a16:creationId xmlns:a16="http://schemas.microsoft.com/office/drawing/2014/main" id="{C5E26371-5F75-4E87-BABC-A6735B02ADD8}"/>
              </a:ext>
            </a:extLst>
          </p:cNvPr>
          <p:cNvSpPr/>
          <p:nvPr/>
        </p:nvSpPr>
        <p:spPr>
          <a:xfrm>
            <a:off x="125506" y="6488668"/>
            <a:ext cx="11815482" cy="369332"/>
          </a:xfrm>
          <a:prstGeom prst="rect">
            <a:avLst/>
          </a:prstGeom>
        </p:spPr>
        <p:txBody>
          <a:bodyPr wrap="square">
            <a:spAutoFit/>
          </a:bodyPr>
          <a:lstStyle/>
          <a:p>
            <a:r>
              <a:rPr lang="en-US" dirty="0">
                <a:latin typeface="Bahnschrift SemiBold" panose="020B0502040204020203" pitchFamily="34" charset="0"/>
              </a:rPr>
              <a:t>Source: "Who benefits from health care in South Africa?" Health Economics Unit, University of Cape Town. 2010</a:t>
            </a:r>
            <a:r>
              <a:rPr lang="en-US" dirty="0"/>
              <a:t>.</a:t>
            </a:r>
          </a:p>
        </p:txBody>
      </p:sp>
    </p:spTree>
    <p:extLst>
      <p:ext uri="{BB962C8B-B14F-4D97-AF65-F5344CB8AC3E}">
        <p14:creationId xmlns:p14="http://schemas.microsoft.com/office/powerpoint/2010/main" val="11050415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p:txBody>
          <a:bodyPr/>
          <a:lstStyle/>
          <a:p>
            <a:r>
              <a:rPr lang="en-US" altLang="en-US" sz="4000">
                <a:solidFill>
                  <a:srgbClr val="7030A0"/>
                </a:solidFill>
                <a:latin typeface="+mn-lt"/>
              </a:rPr>
              <a:t>In summary-Pooling</a:t>
            </a:r>
          </a:p>
        </p:txBody>
      </p:sp>
      <p:pic>
        <p:nvPicPr>
          <p:cNvPr id="120835"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981200" y="1655764"/>
            <a:ext cx="8229600" cy="4414837"/>
          </a:xfrm>
        </p:spPr>
      </p:pic>
    </p:spTree>
    <p:extLst>
      <p:ext uri="{BB962C8B-B14F-4D97-AF65-F5344CB8AC3E}">
        <p14:creationId xmlns:p14="http://schemas.microsoft.com/office/powerpoint/2010/main" val="36393494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623047" y="122239"/>
            <a:ext cx="10515600" cy="1173506"/>
          </a:xfrm>
        </p:spPr>
        <p:txBody>
          <a:bodyPr/>
          <a:lstStyle/>
          <a:p>
            <a:r>
              <a:rPr lang="en-US" altLang="en-US" sz="4000" dirty="0">
                <a:solidFill>
                  <a:srgbClr val="7030A0"/>
                </a:solidFill>
                <a:latin typeface="+mn-lt"/>
              </a:rPr>
              <a:t>In summary-Pooling</a:t>
            </a:r>
          </a:p>
        </p:txBody>
      </p:sp>
      <p:pic>
        <p:nvPicPr>
          <p:cNvPr id="121859"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145871" y="1295744"/>
            <a:ext cx="9862788" cy="5517820"/>
          </a:xfrm>
        </p:spPr>
      </p:pic>
    </p:spTree>
    <p:extLst>
      <p:ext uri="{BB962C8B-B14F-4D97-AF65-F5344CB8AC3E}">
        <p14:creationId xmlns:p14="http://schemas.microsoft.com/office/powerpoint/2010/main" val="23484415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0"/>
            <a:ext cx="10515600" cy="1325563"/>
          </a:xfrm>
        </p:spPr>
        <p:txBody>
          <a:bodyPr>
            <a:normAutofit/>
          </a:bodyPr>
          <a:lstStyle/>
          <a:p>
            <a:r>
              <a:rPr lang="en-US" sz="4000" dirty="0" smtClean="0">
                <a:solidFill>
                  <a:srgbClr val="7030A0"/>
                </a:solidFill>
                <a:latin typeface="+mn-lt"/>
              </a:rPr>
              <a:t>Fund pooling as a health finance function</a:t>
            </a:r>
            <a:endParaRPr lang="en-US" sz="4000" dirty="0">
              <a:solidFill>
                <a:srgbClr val="7030A0"/>
              </a:solidFill>
              <a:latin typeface="+mn-lt"/>
            </a:endParaRPr>
          </a:p>
        </p:txBody>
      </p:sp>
      <p:sp>
        <p:nvSpPr>
          <p:cNvPr id="3" name="Content Placeholder 2"/>
          <p:cNvSpPr>
            <a:spLocks noGrp="1"/>
          </p:cNvSpPr>
          <p:nvPr>
            <p:ph idx="1"/>
          </p:nvPr>
        </p:nvSpPr>
        <p:spPr>
          <a:xfrm>
            <a:off x="618067" y="1347258"/>
            <a:ext cx="10515600" cy="5510741"/>
          </a:xfrm>
        </p:spPr>
        <p:txBody>
          <a:bodyPr>
            <a:normAutofit/>
          </a:bodyPr>
          <a:lstStyle/>
          <a:p>
            <a:pPr>
              <a:lnSpc>
                <a:spcPct val="114000"/>
              </a:lnSpc>
            </a:pPr>
            <a:r>
              <a:rPr lang="en-US" dirty="0" smtClean="0"/>
              <a:t>Described as the accumulation </a:t>
            </a:r>
            <a:r>
              <a:rPr lang="en-US" dirty="0"/>
              <a:t>of prepaid health care revenues on behalf of a population” </a:t>
            </a:r>
            <a:r>
              <a:rPr lang="en-US" sz="2400" i="1" dirty="0"/>
              <a:t>(</a:t>
            </a:r>
            <a:r>
              <a:rPr lang="en-US" sz="2400" i="1" dirty="0" err="1"/>
              <a:t>Kutzin</a:t>
            </a:r>
            <a:r>
              <a:rPr lang="en-US" sz="2400" i="1" dirty="0"/>
              <a:t>, 2001</a:t>
            </a:r>
            <a:r>
              <a:rPr lang="en-US" sz="2400" dirty="0" smtClean="0"/>
              <a:t>)</a:t>
            </a:r>
            <a:r>
              <a:rPr lang="en-US" dirty="0" smtClean="0"/>
              <a:t>.</a:t>
            </a:r>
          </a:p>
          <a:p>
            <a:pPr>
              <a:lnSpc>
                <a:spcPct val="114000"/>
              </a:lnSpc>
            </a:pPr>
            <a:r>
              <a:rPr lang="en-US" altLang="en-US" dirty="0"/>
              <a:t>By pooling funds we enable the pooling of risk, meaning that everyone on whose behalf the funds are pooled (i.e. the "covered population") has a degree of protection against the costs of using health services should they need them, irrespective of their individual health risk</a:t>
            </a:r>
            <a:r>
              <a:rPr lang="en-US" altLang="en-US" dirty="0" smtClean="0"/>
              <a:t>.</a:t>
            </a:r>
          </a:p>
          <a:p>
            <a:r>
              <a:rPr lang="en-US" altLang="en-US" dirty="0"/>
              <a:t>Core policy objectives of pooling:</a:t>
            </a:r>
          </a:p>
          <a:p>
            <a:pPr lvl="1"/>
            <a:r>
              <a:rPr lang="en-US" altLang="en-US" dirty="0"/>
              <a:t>equity in service use relative to the need for care,</a:t>
            </a:r>
          </a:p>
          <a:p>
            <a:pPr lvl="1"/>
            <a:r>
              <a:rPr lang="en-US" altLang="en-US" dirty="0"/>
              <a:t>equity in the distribution of health resources</a:t>
            </a:r>
          </a:p>
          <a:p>
            <a:pPr lvl="1"/>
            <a:r>
              <a:rPr lang="en-US" altLang="en-US" dirty="0"/>
              <a:t>financial protection</a:t>
            </a:r>
          </a:p>
          <a:p>
            <a:pPr>
              <a:lnSpc>
                <a:spcPct val="114000"/>
              </a:lnSpc>
            </a:pPr>
            <a:endParaRPr lang="en-US" altLang="en-US" dirty="0" smtClean="0"/>
          </a:p>
          <a:p>
            <a:pPr>
              <a:lnSpc>
                <a:spcPct val="114000"/>
              </a:lnSpc>
            </a:pPr>
            <a:endParaRPr lang="en-US" dirty="0"/>
          </a:p>
        </p:txBody>
      </p:sp>
    </p:spTree>
    <p:extLst>
      <p:ext uri="{BB962C8B-B14F-4D97-AF65-F5344CB8AC3E}">
        <p14:creationId xmlns:p14="http://schemas.microsoft.com/office/powerpoint/2010/main" val="910480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0"/>
            <a:ext cx="10515600" cy="1325563"/>
          </a:xfrm>
        </p:spPr>
        <p:txBody>
          <a:bodyPr>
            <a:normAutofit/>
          </a:bodyPr>
          <a:lstStyle/>
          <a:p>
            <a:r>
              <a:rPr lang="en-US" sz="4000" dirty="0" smtClean="0">
                <a:solidFill>
                  <a:srgbClr val="7030A0"/>
                </a:solidFill>
                <a:latin typeface="+mn-lt"/>
              </a:rPr>
              <a:t>Fund pooling as a health finance function</a:t>
            </a:r>
            <a:endParaRPr lang="en-US" sz="4000" dirty="0">
              <a:solidFill>
                <a:srgbClr val="7030A0"/>
              </a:solidFill>
              <a:latin typeface="+mn-lt"/>
            </a:endParaRPr>
          </a:p>
        </p:txBody>
      </p:sp>
      <p:sp>
        <p:nvSpPr>
          <p:cNvPr id="3" name="Content Placeholder 2"/>
          <p:cNvSpPr>
            <a:spLocks noGrp="1"/>
          </p:cNvSpPr>
          <p:nvPr>
            <p:ph idx="1"/>
          </p:nvPr>
        </p:nvSpPr>
        <p:spPr>
          <a:xfrm>
            <a:off x="618067" y="1347258"/>
            <a:ext cx="10515600" cy="5510741"/>
          </a:xfrm>
        </p:spPr>
        <p:txBody>
          <a:bodyPr>
            <a:normAutofit lnSpcReduction="10000"/>
          </a:bodyPr>
          <a:lstStyle/>
          <a:p>
            <a:pPr>
              <a:lnSpc>
                <a:spcPct val="114000"/>
              </a:lnSpc>
            </a:pPr>
            <a:r>
              <a:rPr lang="en-US" altLang="en-US" sz="3200" dirty="0" smtClean="0"/>
              <a:t>Core </a:t>
            </a:r>
            <a:r>
              <a:rPr lang="en-US" altLang="en-US" sz="3200" dirty="0"/>
              <a:t>policy objectives of pooling:</a:t>
            </a:r>
          </a:p>
          <a:p>
            <a:pPr lvl="1">
              <a:lnSpc>
                <a:spcPct val="114000"/>
              </a:lnSpc>
            </a:pPr>
            <a:r>
              <a:rPr lang="en-US" altLang="en-US" sz="2800" dirty="0"/>
              <a:t>equity in service use relative to the need for care,</a:t>
            </a:r>
          </a:p>
          <a:p>
            <a:pPr lvl="1">
              <a:lnSpc>
                <a:spcPct val="114000"/>
              </a:lnSpc>
            </a:pPr>
            <a:r>
              <a:rPr lang="en-US" altLang="en-US" sz="2800" dirty="0"/>
              <a:t>equity in the distribution of health resources</a:t>
            </a:r>
          </a:p>
          <a:p>
            <a:pPr lvl="1">
              <a:lnSpc>
                <a:spcPct val="114000"/>
              </a:lnSpc>
            </a:pPr>
            <a:r>
              <a:rPr lang="en-US" altLang="en-US" sz="2800" dirty="0"/>
              <a:t>financial </a:t>
            </a:r>
            <a:r>
              <a:rPr lang="en-US" altLang="en-US" sz="2800" dirty="0" smtClean="0"/>
              <a:t>protection</a:t>
            </a:r>
          </a:p>
          <a:p>
            <a:pPr lvl="1">
              <a:lnSpc>
                <a:spcPct val="114000"/>
              </a:lnSpc>
            </a:pPr>
            <a:endParaRPr lang="en-US" altLang="en-US" sz="3200" dirty="0"/>
          </a:p>
          <a:p>
            <a:pPr>
              <a:lnSpc>
                <a:spcPct val="114000"/>
              </a:lnSpc>
            </a:pPr>
            <a:r>
              <a:rPr lang="en-US" altLang="en-US" sz="3200" dirty="0" smtClean="0"/>
              <a:t>For </a:t>
            </a:r>
            <a:r>
              <a:rPr lang="en-US" altLang="en-US" sz="3200" dirty="0"/>
              <a:t>raised revenue to achieve the intended purpose :</a:t>
            </a:r>
          </a:p>
          <a:p>
            <a:pPr lvl="1">
              <a:lnSpc>
                <a:spcPct val="114000"/>
              </a:lnSpc>
            </a:pPr>
            <a:r>
              <a:rPr lang="en-US" altLang="en-US" sz="2800" dirty="0"/>
              <a:t>Collect the money in advance-prepayment contribution</a:t>
            </a:r>
          </a:p>
          <a:p>
            <a:pPr lvl="1">
              <a:lnSpc>
                <a:spcPct val="114000"/>
              </a:lnSpc>
            </a:pPr>
            <a:r>
              <a:rPr lang="en-US" altLang="en-US" sz="2800" dirty="0"/>
              <a:t>Contribution should be based on ability to pay</a:t>
            </a:r>
          </a:p>
          <a:p>
            <a:pPr lvl="1">
              <a:lnSpc>
                <a:spcPct val="114000"/>
              </a:lnSpc>
            </a:pPr>
            <a:r>
              <a:rPr lang="en-US" altLang="en-US" sz="2800" dirty="0"/>
              <a:t>Access should be based on the need</a:t>
            </a:r>
          </a:p>
          <a:p>
            <a:pPr lvl="1">
              <a:lnSpc>
                <a:spcPct val="114000"/>
              </a:lnSpc>
            </a:pPr>
            <a:r>
              <a:rPr lang="en-US" altLang="en-US" sz="2800" dirty="0"/>
              <a:t>A mix of contributors is needed</a:t>
            </a:r>
          </a:p>
          <a:p>
            <a:pPr>
              <a:lnSpc>
                <a:spcPct val="114000"/>
              </a:lnSpc>
            </a:pPr>
            <a:endParaRPr lang="en-US" sz="3600" dirty="0"/>
          </a:p>
        </p:txBody>
      </p:sp>
    </p:spTree>
    <p:extLst>
      <p:ext uri="{BB962C8B-B14F-4D97-AF65-F5344CB8AC3E}">
        <p14:creationId xmlns:p14="http://schemas.microsoft.com/office/powerpoint/2010/main" val="944264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0"/>
            <a:ext cx="10515600" cy="1325563"/>
          </a:xfrm>
        </p:spPr>
        <p:txBody>
          <a:bodyPr>
            <a:normAutofit/>
          </a:bodyPr>
          <a:lstStyle/>
          <a:p>
            <a:r>
              <a:rPr lang="en-US" sz="4000" dirty="0" smtClean="0">
                <a:solidFill>
                  <a:srgbClr val="7030A0"/>
                </a:solidFill>
                <a:latin typeface="+mn-lt"/>
              </a:rPr>
              <a:t>Fund pooling as a health finance function</a:t>
            </a:r>
            <a:endParaRPr lang="en-US" sz="4000" dirty="0">
              <a:solidFill>
                <a:srgbClr val="7030A0"/>
              </a:solidFill>
              <a:latin typeface="+mn-lt"/>
            </a:endParaRPr>
          </a:p>
        </p:txBody>
      </p:sp>
      <p:sp>
        <p:nvSpPr>
          <p:cNvPr id="3" name="Content Placeholder 2"/>
          <p:cNvSpPr>
            <a:spLocks noGrp="1"/>
          </p:cNvSpPr>
          <p:nvPr>
            <p:ph idx="1"/>
          </p:nvPr>
        </p:nvSpPr>
        <p:spPr>
          <a:xfrm>
            <a:off x="618067" y="1347258"/>
            <a:ext cx="10515600" cy="5510741"/>
          </a:xfrm>
        </p:spPr>
        <p:txBody>
          <a:bodyPr>
            <a:normAutofit/>
          </a:bodyPr>
          <a:lstStyle/>
          <a:p>
            <a:pPr>
              <a:lnSpc>
                <a:spcPct val="150000"/>
              </a:lnSpc>
            </a:pPr>
            <a:r>
              <a:rPr lang="en-US" altLang="en-US" sz="3200" dirty="0"/>
              <a:t>Pooling agencies are responsible for “insuring” some or all of the population</a:t>
            </a:r>
          </a:p>
          <a:p>
            <a:pPr marL="457200" lvl="1" indent="0">
              <a:lnSpc>
                <a:spcPct val="114000"/>
              </a:lnSpc>
              <a:buNone/>
            </a:pPr>
            <a:endParaRPr lang="en-US" altLang="en-US" sz="3200" dirty="0"/>
          </a:p>
          <a:p>
            <a:pPr>
              <a:lnSpc>
                <a:spcPct val="150000"/>
              </a:lnSpc>
            </a:pPr>
            <a:r>
              <a:rPr lang="en-US" altLang="en-US" sz="3200" dirty="0"/>
              <a:t>So…each of those pooling agencies manages an “insurance function”, even if not all use the label “insurance”…</a:t>
            </a:r>
          </a:p>
          <a:p>
            <a:pPr>
              <a:lnSpc>
                <a:spcPct val="114000"/>
              </a:lnSpc>
            </a:pPr>
            <a:endParaRPr lang="en-US" sz="3600" dirty="0"/>
          </a:p>
        </p:txBody>
      </p:sp>
    </p:spTree>
    <p:extLst>
      <p:ext uri="{BB962C8B-B14F-4D97-AF65-F5344CB8AC3E}">
        <p14:creationId xmlns:p14="http://schemas.microsoft.com/office/powerpoint/2010/main" val="14781108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0"/>
            <a:ext cx="10515600" cy="1325563"/>
          </a:xfrm>
        </p:spPr>
        <p:txBody>
          <a:bodyPr>
            <a:normAutofit/>
          </a:bodyPr>
          <a:lstStyle/>
          <a:p>
            <a:r>
              <a:rPr lang="en-US" sz="4000" dirty="0" smtClean="0">
                <a:solidFill>
                  <a:srgbClr val="7030A0"/>
                </a:solidFill>
                <a:latin typeface="+mn-lt"/>
              </a:rPr>
              <a:t>Examples of pooling agencies</a:t>
            </a:r>
            <a:endParaRPr lang="en-US" sz="4000" dirty="0">
              <a:solidFill>
                <a:srgbClr val="7030A0"/>
              </a:solidFill>
              <a:latin typeface="+mn-lt"/>
            </a:endParaRPr>
          </a:p>
        </p:txBody>
      </p:sp>
      <p:sp>
        <p:nvSpPr>
          <p:cNvPr id="3" name="Content Placeholder 2"/>
          <p:cNvSpPr>
            <a:spLocks noGrp="1"/>
          </p:cNvSpPr>
          <p:nvPr>
            <p:ph idx="1"/>
          </p:nvPr>
        </p:nvSpPr>
        <p:spPr>
          <a:xfrm>
            <a:off x="618067" y="1347258"/>
            <a:ext cx="10982262" cy="5510741"/>
          </a:xfrm>
        </p:spPr>
        <p:txBody>
          <a:bodyPr>
            <a:normAutofit lnSpcReduction="10000"/>
          </a:bodyPr>
          <a:lstStyle/>
          <a:p>
            <a:pPr>
              <a:lnSpc>
                <a:spcPct val="114000"/>
              </a:lnSpc>
            </a:pPr>
            <a:r>
              <a:rPr lang="en-US" altLang="en-US" sz="3200" dirty="0"/>
              <a:t>National Ministry of Health</a:t>
            </a:r>
          </a:p>
          <a:p>
            <a:pPr>
              <a:lnSpc>
                <a:spcPct val="114000"/>
              </a:lnSpc>
            </a:pPr>
            <a:r>
              <a:rPr lang="en-US" altLang="en-US" sz="3200" dirty="0"/>
              <a:t>Decentralized MOH or local government health agency (e.g. district, provincial)</a:t>
            </a:r>
          </a:p>
          <a:p>
            <a:pPr>
              <a:lnSpc>
                <a:spcPct val="114000"/>
              </a:lnSpc>
            </a:pPr>
            <a:r>
              <a:rPr lang="en-US" altLang="en-US" sz="3200" dirty="0"/>
              <a:t>Autonomous public agency</a:t>
            </a:r>
          </a:p>
          <a:p>
            <a:pPr>
              <a:lnSpc>
                <a:spcPct val="114000"/>
              </a:lnSpc>
            </a:pPr>
            <a:r>
              <a:rPr lang="en-US" altLang="en-US" sz="3200" dirty="0"/>
              <a:t>Social Health Insurance fund(s)</a:t>
            </a:r>
          </a:p>
          <a:p>
            <a:pPr>
              <a:lnSpc>
                <a:spcPct val="114000"/>
              </a:lnSpc>
            </a:pPr>
            <a:r>
              <a:rPr lang="en-US" altLang="en-US" sz="3200" dirty="0"/>
              <a:t>Private health insurance funds </a:t>
            </a:r>
          </a:p>
          <a:p>
            <a:pPr marL="0" indent="0">
              <a:lnSpc>
                <a:spcPct val="114000"/>
              </a:lnSpc>
              <a:buNone/>
            </a:pPr>
            <a:r>
              <a:rPr lang="en-US" altLang="en-US" sz="3200" dirty="0" smtClean="0"/>
              <a:t>	- </a:t>
            </a:r>
            <a:r>
              <a:rPr lang="en-US" altLang="en-US" sz="3200" dirty="0"/>
              <a:t>For profit and not-for-profit</a:t>
            </a:r>
          </a:p>
          <a:p>
            <a:pPr>
              <a:lnSpc>
                <a:spcPct val="114000"/>
              </a:lnSpc>
            </a:pPr>
            <a:r>
              <a:rPr lang="en-US" altLang="en-US" sz="3200" dirty="0"/>
              <a:t>Member-owned “mutual” insurance, including community schemes, NGOs, etc.</a:t>
            </a:r>
          </a:p>
        </p:txBody>
      </p:sp>
    </p:spTree>
    <p:extLst>
      <p:ext uri="{BB962C8B-B14F-4D97-AF65-F5344CB8AC3E}">
        <p14:creationId xmlns:p14="http://schemas.microsoft.com/office/powerpoint/2010/main" val="42907793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a:xfrm>
            <a:off x="838200" y="132043"/>
            <a:ext cx="10515600" cy="1325563"/>
          </a:xfrm>
        </p:spPr>
        <p:txBody>
          <a:bodyPr>
            <a:normAutofit/>
          </a:bodyPr>
          <a:lstStyle/>
          <a:p>
            <a:r>
              <a:rPr lang="en-US" altLang="en-US" sz="4000" dirty="0">
                <a:solidFill>
                  <a:srgbClr val="7030A0"/>
                </a:solidFill>
                <a:latin typeface="+mn-lt"/>
              </a:rPr>
              <a:t>Pooling and UHC objectives</a:t>
            </a:r>
            <a:br>
              <a:rPr lang="en-US" altLang="en-US" sz="4000" dirty="0">
                <a:solidFill>
                  <a:srgbClr val="7030A0"/>
                </a:solidFill>
                <a:latin typeface="+mn-lt"/>
              </a:rPr>
            </a:br>
            <a:endParaRPr lang="en-US" altLang="en-US" sz="4000" dirty="0">
              <a:solidFill>
                <a:srgbClr val="7030A0"/>
              </a:solidFill>
              <a:latin typeface="+mn-lt"/>
            </a:endParaRPr>
          </a:p>
        </p:txBody>
      </p:sp>
      <p:pic>
        <p:nvPicPr>
          <p:cNvPr id="110595"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327163" y="1185836"/>
            <a:ext cx="10026637" cy="5057804"/>
          </a:xfrm>
        </p:spPr>
      </p:pic>
    </p:spTree>
    <p:extLst>
      <p:ext uri="{BB962C8B-B14F-4D97-AF65-F5344CB8AC3E}">
        <p14:creationId xmlns:p14="http://schemas.microsoft.com/office/powerpoint/2010/main" val="28679994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554093" y="0"/>
            <a:ext cx="8229600" cy="1143000"/>
          </a:xfrm>
        </p:spPr>
        <p:txBody>
          <a:bodyPr>
            <a:normAutofit/>
          </a:bodyPr>
          <a:lstStyle/>
          <a:p>
            <a:pPr algn="l"/>
            <a:r>
              <a:rPr lang="en-US" sz="4000" dirty="0" smtClean="0">
                <a:solidFill>
                  <a:srgbClr val="7030A0"/>
                </a:solidFill>
                <a:latin typeface="+mn-lt"/>
              </a:rPr>
              <a:t>Cross-subsidies in pools</a:t>
            </a:r>
          </a:p>
        </p:txBody>
      </p:sp>
      <p:pic>
        <p:nvPicPr>
          <p:cNvPr id="38915" name="Picture 2"/>
          <p:cNvPicPr>
            <a:picLocks noGrp="1" noChangeAspect="1" noChangeArrowheads="1"/>
          </p:cNvPicPr>
          <p:nvPr>
            <p:ph idx="1"/>
          </p:nvPr>
        </p:nvPicPr>
        <p:blipFill rotWithShape="1">
          <a:blip r:embed="rId2" cstate="print"/>
          <a:srcRect l="29427" t="19208" r="7957" b="7090"/>
          <a:stretch/>
        </p:blipFill>
        <p:spPr>
          <a:xfrm>
            <a:off x="875553" y="1076734"/>
            <a:ext cx="10523967" cy="5781266"/>
          </a:xfrm>
          <a:noFill/>
        </p:spPr>
      </p:pic>
    </p:spTree>
    <p:extLst>
      <p:ext uri="{BB962C8B-B14F-4D97-AF65-F5344CB8AC3E}">
        <p14:creationId xmlns:p14="http://schemas.microsoft.com/office/powerpoint/2010/main" val="14005615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Oval 64"/>
          <p:cNvSpPr/>
          <p:nvPr/>
        </p:nvSpPr>
        <p:spPr>
          <a:xfrm>
            <a:off x="3808144" y="1704039"/>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ound Same Side Corner Rectangle 57"/>
          <p:cNvSpPr/>
          <p:nvPr/>
        </p:nvSpPr>
        <p:spPr>
          <a:xfrm>
            <a:off x="3808144" y="2114289"/>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Oval 59"/>
          <p:cNvSpPr/>
          <p:nvPr/>
        </p:nvSpPr>
        <p:spPr>
          <a:xfrm>
            <a:off x="4253001" y="1704039"/>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ound Same Side Corner Rectangle 60"/>
          <p:cNvSpPr/>
          <p:nvPr/>
        </p:nvSpPr>
        <p:spPr>
          <a:xfrm>
            <a:off x="4253001" y="2114289"/>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Oval 91"/>
          <p:cNvSpPr/>
          <p:nvPr/>
        </p:nvSpPr>
        <p:spPr>
          <a:xfrm>
            <a:off x="4681787" y="1704039"/>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ound Same Side Corner Rectangle 92"/>
          <p:cNvSpPr/>
          <p:nvPr/>
        </p:nvSpPr>
        <p:spPr>
          <a:xfrm>
            <a:off x="4681787" y="2114289"/>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Oval 93"/>
          <p:cNvSpPr/>
          <p:nvPr/>
        </p:nvSpPr>
        <p:spPr>
          <a:xfrm>
            <a:off x="3825797" y="2582852"/>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ound Same Side Corner Rectangle 94"/>
          <p:cNvSpPr/>
          <p:nvPr/>
        </p:nvSpPr>
        <p:spPr>
          <a:xfrm>
            <a:off x="3825797" y="2993102"/>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Oval 95"/>
          <p:cNvSpPr/>
          <p:nvPr/>
        </p:nvSpPr>
        <p:spPr>
          <a:xfrm>
            <a:off x="4287013" y="2582852"/>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ound Same Side Corner Rectangle 96"/>
          <p:cNvSpPr/>
          <p:nvPr/>
        </p:nvSpPr>
        <p:spPr>
          <a:xfrm>
            <a:off x="4287013" y="2993102"/>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Oval 97"/>
          <p:cNvSpPr/>
          <p:nvPr/>
        </p:nvSpPr>
        <p:spPr>
          <a:xfrm>
            <a:off x="4720106" y="2582852"/>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ound Same Side Corner Rectangle 98"/>
          <p:cNvSpPr/>
          <p:nvPr/>
        </p:nvSpPr>
        <p:spPr>
          <a:xfrm>
            <a:off x="4720106" y="2993102"/>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Oval 105"/>
          <p:cNvSpPr/>
          <p:nvPr/>
        </p:nvSpPr>
        <p:spPr>
          <a:xfrm>
            <a:off x="6335878" y="1704039"/>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ound Same Side Corner Rectangle 106"/>
          <p:cNvSpPr/>
          <p:nvPr/>
        </p:nvSpPr>
        <p:spPr>
          <a:xfrm>
            <a:off x="6335878" y="2114289"/>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Oval 107"/>
          <p:cNvSpPr/>
          <p:nvPr/>
        </p:nvSpPr>
        <p:spPr>
          <a:xfrm>
            <a:off x="6780735" y="1704039"/>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ound Same Side Corner Rectangle 108"/>
          <p:cNvSpPr/>
          <p:nvPr/>
        </p:nvSpPr>
        <p:spPr>
          <a:xfrm>
            <a:off x="6780735" y="2114289"/>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Oval 109"/>
          <p:cNvSpPr/>
          <p:nvPr/>
        </p:nvSpPr>
        <p:spPr>
          <a:xfrm>
            <a:off x="7209521" y="1704039"/>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ound Same Side Corner Rectangle 110"/>
          <p:cNvSpPr/>
          <p:nvPr/>
        </p:nvSpPr>
        <p:spPr>
          <a:xfrm>
            <a:off x="7209521" y="2114289"/>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Oval 111"/>
          <p:cNvSpPr/>
          <p:nvPr/>
        </p:nvSpPr>
        <p:spPr>
          <a:xfrm>
            <a:off x="6353531" y="2582852"/>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ound Same Side Corner Rectangle 112"/>
          <p:cNvSpPr/>
          <p:nvPr/>
        </p:nvSpPr>
        <p:spPr>
          <a:xfrm>
            <a:off x="6353531" y="2993102"/>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Oval 113"/>
          <p:cNvSpPr/>
          <p:nvPr/>
        </p:nvSpPr>
        <p:spPr>
          <a:xfrm>
            <a:off x="6814747" y="2582852"/>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ound Same Side Corner Rectangle 114"/>
          <p:cNvSpPr/>
          <p:nvPr/>
        </p:nvSpPr>
        <p:spPr>
          <a:xfrm>
            <a:off x="6814747" y="2993102"/>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Oval 115"/>
          <p:cNvSpPr/>
          <p:nvPr/>
        </p:nvSpPr>
        <p:spPr>
          <a:xfrm>
            <a:off x="7247840" y="2582852"/>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ound Same Side Corner Rectangle 116"/>
          <p:cNvSpPr/>
          <p:nvPr/>
        </p:nvSpPr>
        <p:spPr>
          <a:xfrm>
            <a:off x="7247840" y="2993102"/>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Oval 141"/>
          <p:cNvSpPr/>
          <p:nvPr/>
        </p:nvSpPr>
        <p:spPr>
          <a:xfrm>
            <a:off x="3850700" y="4213298"/>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ound Same Side Corner Rectangle 142"/>
          <p:cNvSpPr/>
          <p:nvPr/>
        </p:nvSpPr>
        <p:spPr>
          <a:xfrm>
            <a:off x="3850700" y="4623548"/>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Oval 143"/>
          <p:cNvSpPr/>
          <p:nvPr/>
        </p:nvSpPr>
        <p:spPr>
          <a:xfrm>
            <a:off x="4295557" y="4213298"/>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 name="Round Same Side Corner Rectangle 144"/>
          <p:cNvSpPr/>
          <p:nvPr/>
        </p:nvSpPr>
        <p:spPr>
          <a:xfrm>
            <a:off x="4295557" y="4623548"/>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Oval 145"/>
          <p:cNvSpPr/>
          <p:nvPr/>
        </p:nvSpPr>
        <p:spPr>
          <a:xfrm>
            <a:off x="4724343" y="4213298"/>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ound Same Side Corner Rectangle 146"/>
          <p:cNvSpPr/>
          <p:nvPr/>
        </p:nvSpPr>
        <p:spPr>
          <a:xfrm>
            <a:off x="4724343" y="4623548"/>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Oval 147"/>
          <p:cNvSpPr/>
          <p:nvPr/>
        </p:nvSpPr>
        <p:spPr>
          <a:xfrm>
            <a:off x="3868353" y="5092111"/>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ound Same Side Corner Rectangle 148"/>
          <p:cNvSpPr/>
          <p:nvPr/>
        </p:nvSpPr>
        <p:spPr>
          <a:xfrm>
            <a:off x="3868353" y="5502361"/>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Oval 149"/>
          <p:cNvSpPr/>
          <p:nvPr/>
        </p:nvSpPr>
        <p:spPr>
          <a:xfrm>
            <a:off x="4329569" y="5092111"/>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ound Same Side Corner Rectangle 150"/>
          <p:cNvSpPr/>
          <p:nvPr/>
        </p:nvSpPr>
        <p:spPr>
          <a:xfrm>
            <a:off x="4329569" y="5502361"/>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 name="Oval 151"/>
          <p:cNvSpPr/>
          <p:nvPr/>
        </p:nvSpPr>
        <p:spPr>
          <a:xfrm>
            <a:off x="4762662" y="5092111"/>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 name="Round Same Side Corner Rectangle 152"/>
          <p:cNvSpPr/>
          <p:nvPr/>
        </p:nvSpPr>
        <p:spPr>
          <a:xfrm>
            <a:off x="4762662" y="5502361"/>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Oval 159"/>
          <p:cNvSpPr/>
          <p:nvPr/>
        </p:nvSpPr>
        <p:spPr>
          <a:xfrm>
            <a:off x="6338063" y="4229649"/>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ound Same Side Corner Rectangle 160"/>
          <p:cNvSpPr/>
          <p:nvPr/>
        </p:nvSpPr>
        <p:spPr>
          <a:xfrm>
            <a:off x="6338063" y="4639899"/>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Oval 161"/>
          <p:cNvSpPr/>
          <p:nvPr/>
        </p:nvSpPr>
        <p:spPr>
          <a:xfrm>
            <a:off x="6782920" y="4229649"/>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ound Same Side Corner Rectangle 162"/>
          <p:cNvSpPr/>
          <p:nvPr/>
        </p:nvSpPr>
        <p:spPr>
          <a:xfrm>
            <a:off x="6782920" y="4639899"/>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Oval 163"/>
          <p:cNvSpPr/>
          <p:nvPr/>
        </p:nvSpPr>
        <p:spPr>
          <a:xfrm>
            <a:off x="7211706" y="4229649"/>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ound Same Side Corner Rectangle 164"/>
          <p:cNvSpPr/>
          <p:nvPr/>
        </p:nvSpPr>
        <p:spPr>
          <a:xfrm>
            <a:off x="7211706" y="4639899"/>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Oval 165"/>
          <p:cNvSpPr/>
          <p:nvPr/>
        </p:nvSpPr>
        <p:spPr>
          <a:xfrm>
            <a:off x="6355716" y="5108462"/>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ound Same Side Corner Rectangle 166"/>
          <p:cNvSpPr/>
          <p:nvPr/>
        </p:nvSpPr>
        <p:spPr>
          <a:xfrm>
            <a:off x="6355716" y="5518712"/>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8" name="Oval 167"/>
          <p:cNvSpPr/>
          <p:nvPr/>
        </p:nvSpPr>
        <p:spPr>
          <a:xfrm>
            <a:off x="6816932" y="5108462"/>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9" name="Round Same Side Corner Rectangle 168"/>
          <p:cNvSpPr/>
          <p:nvPr/>
        </p:nvSpPr>
        <p:spPr>
          <a:xfrm>
            <a:off x="6816932" y="5518712"/>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0" name="Oval 169"/>
          <p:cNvSpPr/>
          <p:nvPr/>
        </p:nvSpPr>
        <p:spPr>
          <a:xfrm>
            <a:off x="7250025" y="5108462"/>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1" name="Round Same Side Corner Rectangle 170"/>
          <p:cNvSpPr/>
          <p:nvPr/>
        </p:nvSpPr>
        <p:spPr>
          <a:xfrm>
            <a:off x="7250025" y="5518712"/>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3636843" y="1647300"/>
            <a:ext cx="1667292" cy="2087589"/>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8" name="Rectangle 177"/>
          <p:cNvSpPr/>
          <p:nvPr/>
        </p:nvSpPr>
        <p:spPr>
          <a:xfrm>
            <a:off x="6156072" y="1647299"/>
            <a:ext cx="1661473" cy="2087589"/>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9" name="Rectangle 178"/>
          <p:cNvSpPr/>
          <p:nvPr/>
        </p:nvSpPr>
        <p:spPr>
          <a:xfrm>
            <a:off x="6112910" y="4134584"/>
            <a:ext cx="1642380" cy="2085268"/>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0" name="Rectangle 179"/>
          <p:cNvSpPr/>
          <p:nvPr/>
        </p:nvSpPr>
        <p:spPr>
          <a:xfrm>
            <a:off x="3637087" y="4135294"/>
            <a:ext cx="1677128" cy="208455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1" name="Oval 180"/>
          <p:cNvSpPr/>
          <p:nvPr/>
        </p:nvSpPr>
        <p:spPr>
          <a:xfrm>
            <a:off x="717276" y="1571310"/>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2" name="Round Same Side Corner Rectangle 181"/>
          <p:cNvSpPr/>
          <p:nvPr/>
        </p:nvSpPr>
        <p:spPr>
          <a:xfrm>
            <a:off x="717276" y="1981560"/>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5" name="Oval 184"/>
          <p:cNvSpPr/>
          <p:nvPr/>
        </p:nvSpPr>
        <p:spPr>
          <a:xfrm>
            <a:off x="1335131" y="1571310"/>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6" name="Round Same Side Corner Rectangle 185"/>
          <p:cNvSpPr/>
          <p:nvPr/>
        </p:nvSpPr>
        <p:spPr>
          <a:xfrm>
            <a:off x="1335131" y="1981560"/>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7" name="Oval 186"/>
          <p:cNvSpPr/>
          <p:nvPr/>
        </p:nvSpPr>
        <p:spPr>
          <a:xfrm>
            <a:off x="1921330" y="1593175"/>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8" name="Round Same Side Corner Rectangle 187"/>
          <p:cNvSpPr/>
          <p:nvPr/>
        </p:nvSpPr>
        <p:spPr>
          <a:xfrm>
            <a:off x="1921330" y="2003425"/>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9" name="Oval 188"/>
          <p:cNvSpPr/>
          <p:nvPr/>
        </p:nvSpPr>
        <p:spPr>
          <a:xfrm>
            <a:off x="729452" y="2441322"/>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0" name="Round Same Side Corner Rectangle 189"/>
          <p:cNvSpPr/>
          <p:nvPr/>
        </p:nvSpPr>
        <p:spPr>
          <a:xfrm>
            <a:off x="729452" y="2851572"/>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1" name="Oval 190"/>
          <p:cNvSpPr/>
          <p:nvPr/>
        </p:nvSpPr>
        <p:spPr>
          <a:xfrm>
            <a:off x="1352617" y="2441322"/>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2" name="Round Same Side Corner Rectangle 191"/>
          <p:cNvSpPr/>
          <p:nvPr/>
        </p:nvSpPr>
        <p:spPr>
          <a:xfrm>
            <a:off x="1352617" y="2851572"/>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3" name="Oval 192"/>
          <p:cNvSpPr/>
          <p:nvPr/>
        </p:nvSpPr>
        <p:spPr>
          <a:xfrm>
            <a:off x="1958851" y="2441322"/>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4" name="Round Same Side Corner Rectangle 193"/>
          <p:cNvSpPr/>
          <p:nvPr/>
        </p:nvSpPr>
        <p:spPr>
          <a:xfrm>
            <a:off x="1958851" y="2851572"/>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4210601" y="1197321"/>
            <a:ext cx="777264" cy="369332"/>
          </a:xfrm>
          <a:prstGeom prst="rect">
            <a:avLst/>
          </a:prstGeom>
          <a:noFill/>
        </p:spPr>
        <p:txBody>
          <a:bodyPr wrap="none" rtlCol="0">
            <a:spAutoFit/>
          </a:bodyPr>
          <a:lstStyle/>
          <a:p>
            <a:r>
              <a:rPr lang="en-US" b="1" dirty="0">
                <a:solidFill>
                  <a:schemeClr val="accent1">
                    <a:lumMod val="75000"/>
                  </a:schemeClr>
                </a:solidFill>
              </a:rPr>
              <a:t>Pool 1</a:t>
            </a:r>
          </a:p>
        </p:txBody>
      </p:sp>
      <p:sp>
        <p:nvSpPr>
          <p:cNvPr id="9" name="TextBox 8"/>
          <p:cNvSpPr txBox="1"/>
          <p:nvPr/>
        </p:nvSpPr>
        <p:spPr>
          <a:xfrm>
            <a:off x="6531063" y="1197321"/>
            <a:ext cx="777264" cy="369332"/>
          </a:xfrm>
          <a:prstGeom prst="rect">
            <a:avLst/>
          </a:prstGeom>
          <a:noFill/>
        </p:spPr>
        <p:txBody>
          <a:bodyPr wrap="none" rtlCol="0">
            <a:spAutoFit/>
          </a:bodyPr>
          <a:lstStyle/>
          <a:p>
            <a:r>
              <a:rPr lang="en-US" b="1" dirty="0">
                <a:solidFill>
                  <a:schemeClr val="accent1">
                    <a:lumMod val="75000"/>
                  </a:schemeClr>
                </a:solidFill>
              </a:rPr>
              <a:t>Pool 2</a:t>
            </a:r>
          </a:p>
        </p:txBody>
      </p:sp>
      <p:sp>
        <p:nvSpPr>
          <p:cNvPr id="12" name="Curved Left Arrow 11"/>
          <p:cNvSpPr/>
          <p:nvPr/>
        </p:nvSpPr>
        <p:spPr>
          <a:xfrm>
            <a:off x="7802017" y="2821750"/>
            <a:ext cx="774220" cy="2088142"/>
          </a:xfrm>
          <a:prstGeom prst="curvedLeftArrow">
            <a:avLst>
              <a:gd name="adj1" fmla="val 12795"/>
              <a:gd name="adj2" fmla="val 50000"/>
              <a:gd name="adj3" fmla="val 25000"/>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6" name="Straight Arrow Connector 15"/>
          <p:cNvCxnSpPr>
            <a:stCxn id="180" idx="3"/>
            <a:endCxn id="179" idx="1"/>
          </p:cNvCxnSpPr>
          <p:nvPr/>
        </p:nvCxnSpPr>
        <p:spPr>
          <a:xfrm flipV="1">
            <a:off x="5314215" y="5177218"/>
            <a:ext cx="798695" cy="355"/>
          </a:xfrm>
          <a:prstGeom prst="straightConnector1">
            <a:avLst/>
          </a:prstGeom>
          <a:ln w="57150">
            <a:solidFill>
              <a:schemeClr val="accent6">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7" idx="3"/>
            <a:endCxn id="178" idx="1"/>
          </p:cNvCxnSpPr>
          <p:nvPr/>
        </p:nvCxnSpPr>
        <p:spPr>
          <a:xfrm flipV="1">
            <a:off x="5304135" y="2691094"/>
            <a:ext cx="851937" cy="1"/>
          </a:xfrm>
          <a:prstGeom prst="straightConnector1">
            <a:avLst/>
          </a:prstGeom>
          <a:ln w="57150">
            <a:solidFill>
              <a:schemeClr val="accent6">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95" name="Oval 194"/>
          <p:cNvSpPr/>
          <p:nvPr/>
        </p:nvSpPr>
        <p:spPr>
          <a:xfrm>
            <a:off x="10360969" y="1688240"/>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6" name="Round Same Side Corner Rectangle 195"/>
          <p:cNvSpPr/>
          <p:nvPr/>
        </p:nvSpPr>
        <p:spPr>
          <a:xfrm>
            <a:off x="10360969" y="2098490"/>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7" name="Oval 196"/>
          <p:cNvSpPr/>
          <p:nvPr/>
        </p:nvSpPr>
        <p:spPr>
          <a:xfrm>
            <a:off x="10805826" y="1688240"/>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8" name="Round Same Side Corner Rectangle 197"/>
          <p:cNvSpPr/>
          <p:nvPr/>
        </p:nvSpPr>
        <p:spPr>
          <a:xfrm>
            <a:off x="10805826" y="2098490"/>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9" name="Oval 198"/>
          <p:cNvSpPr/>
          <p:nvPr/>
        </p:nvSpPr>
        <p:spPr>
          <a:xfrm>
            <a:off x="11234612" y="1688240"/>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0" name="Round Same Side Corner Rectangle 199"/>
          <p:cNvSpPr/>
          <p:nvPr/>
        </p:nvSpPr>
        <p:spPr>
          <a:xfrm>
            <a:off x="11234612" y="2098490"/>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1" name="Oval 200"/>
          <p:cNvSpPr/>
          <p:nvPr/>
        </p:nvSpPr>
        <p:spPr>
          <a:xfrm>
            <a:off x="10378622" y="2567053"/>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2" name="Round Same Side Corner Rectangle 201"/>
          <p:cNvSpPr/>
          <p:nvPr/>
        </p:nvSpPr>
        <p:spPr>
          <a:xfrm>
            <a:off x="10378622" y="2977303"/>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3" name="Oval 202"/>
          <p:cNvSpPr/>
          <p:nvPr/>
        </p:nvSpPr>
        <p:spPr>
          <a:xfrm>
            <a:off x="10839838" y="2567053"/>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4" name="Round Same Side Corner Rectangle 203"/>
          <p:cNvSpPr/>
          <p:nvPr/>
        </p:nvSpPr>
        <p:spPr>
          <a:xfrm>
            <a:off x="10839838" y="2977303"/>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 name="Oval 204"/>
          <p:cNvSpPr/>
          <p:nvPr/>
        </p:nvSpPr>
        <p:spPr>
          <a:xfrm>
            <a:off x="11272931" y="2567053"/>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6" name="Round Same Side Corner Rectangle 205"/>
          <p:cNvSpPr/>
          <p:nvPr/>
        </p:nvSpPr>
        <p:spPr>
          <a:xfrm>
            <a:off x="11272931" y="2977303"/>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7" name="Oval 206"/>
          <p:cNvSpPr/>
          <p:nvPr/>
        </p:nvSpPr>
        <p:spPr>
          <a:xfrm>
            <a:off x="10360969" y="3445866"/>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8" name="Round Same Side Corner Rectangle 207"/>
          <p:cNvSpPr/>
          <p:nvPr/>
        </p:nvSpPr>
        <p:spPr>
          <a:xfrm>
            <a:off x="10360969" y="3856116"/>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9" name="Oval 208"/>
          <p:cNvSpPr/>
          <p:nvPr/>
        </p:nvSpPr>
        <p:spPr>
          <a:xfrm>
            <a:off x="10831805" y="3447866"/>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0" name="Round Same Side Corner Rectangle 209"/>
          <p:cNvSpPr/>
          <p:nvPr/>
        </p:nvSpPr>
        <p:spPr>
          <a:xfrm>
            <a:off x="10831805" y="3858116"/>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1" name="Oval 210"/>
          <p:cNvSpPr/>
          <p:nvPr/>
        </p:nvSpPr>
        <p:spPr>
          <a:xfrm>
            <a:off x="11272931" y="3454830"/>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2" name="Round Same Side Corner Rectangle 211"/>
          <p:cNvSpPr/>
          <p:nvPr/>
        </p:nvSpPr>
        <p:spPr>
          <a:xfrm>
            <a:off x="11272931" y="3865080"/>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3" name="Oval 212"/>
          <p:cNvSpPr/>
          <p:nvPr/>
        </p:nvSpPr>
        <p:spPr>
          <a:xfrm>
            <a:off x="9008854" y="1688241"/>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4" name="Round Same Side Corner Rectangle 213"/>
          <p:cNvSpPr/>
          <p:nvPr/>
        </p:nvSpPr>
        <p:spPr>
          <a:xfrm>
            <a:off x="9008854" y="2098491"/>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5" name="Oval 214"/>
          <p:cNvSpPr/>
          <p:nvPr/>
        </p:nvSpPr>
        <p:spPr>
          <a:xfrm>
            <a:off x="9453711" y="1688241"/>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6" name="Round Same Side Corner Rectangle 215"/>
          <p:cNvSpPr/>
          <p:nvPr/>
        </p:nvSpPr>
        <p:spPr>
          <a:xfrm>
            <a:off x="9453711" y="2098491"/>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7" name="Oval 216"/>
          <p:cNvSpPr/>
          <p:nvPr/>
        </p:nvSpPr>
        <p:spPr>
          <a:xfrm>
            <a:off x="9882497" y="1688241"/>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8" name="Round Same Side Corner Rectangle 217"/>
          <p:cNvSpPr/>
          <p:nvPr/>
        </p:nvSpPr>
        <p:spPr>
          <a:xfrm>
            <a:off x="9882497" y="2098491"/>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9" name="Oval 218"/>
          <p:cNvSpPr/>
          <p:nvPr/>
        </p:nvSpPr>
        <p:spPr>
          <a:xfrm>
            <a:off x="9026507" y="2567054"/>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0" name="Round Same Side Corner Rectangle 219"/>
          <p:cNvSpPr/>
          <p:nvPr/>
        </p:nvSpPr>
        <p:spPr>
          <a:xfrm>
            <a:off x="9026507" y="2977304"/>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1" name="Oval 220"/>
          <p:cNvSpPr/>
          <p:nvPr/>
        </p:nvSpPr>
        <p:spPr>
          <a:xfrm>
            <a:off x="9487723" y="2567054"/>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2" name="Round Same Side Corner Rectangle 221"/>
          <p:cNvSpPr/>
          <p:nvPr/>
        </p:nvSpPr>
        <p:spPr>
          <a:xfrm>
            <a:off x="9487723" y="2977304"/>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3" name="Oval 222"/>
          <p:cNvSpPr/>
          <p:nvPr/>
        </p:nvSpPr>
        <p:spPr>
          <a:xfrm>
            <a:off x="9920816" y="2567054"/>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4" name="Round Same Side Corner Rectangle 223"/>
          <p:cNvSpPr/>
          <p:nvPr/>
        </p:nvSpPr>
        <p:spPr>
          <a:xfrm>
            <a:off x="9920816" y="2977304"/>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5" name="Oval 224"/>
          <p:cNvSpPr/>
          <p:nvPr/>
        </p:nvSpPr>
        <p:spPr>
          <a:xfrm>
            <a:off x="9008854" y="3445867"/>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6" name="Round Same Side Corner Rectangle 225"/>
          <p:cNvSpPr/>
          <p:nvPr/>
        </p:nvSpPr>
        <p:spPr>
          <a:xfrm>
            <a:off x="9008854" y="3856117"/>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7" name="Oval 226"/>
          <p:cNvSpPr/>
          <p:nvPr/>
        </p:nvSpPr>
        <p:spPr>
          <a:xfrm>
            <a:off x="9479690" y="3447867"/>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8" name="Round Same Side Corner Rectangle 227"/>
          <p:cNvSpPr/>
          <p:nvPr/>
        </p:nvSpPr>
        <p:spPr>
          <a:xfrm>
            <a:off x="9479690" y="3858117"/>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9" name="Oval 228"/>
          <p:cNvSpPr/>
          <p:nvPr/>
        </p:nvSpPr>
        <p:spPr>
          <a:xfrm>
            <a:off x="9920816" y="3454831"/>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0" name="Round Same Side Corner Rectangle 229"/>
          <p:cNvSpPr/>
          <p:nvPr/>
        </p:nvSpPr>
        <p:spPr>
          <a:xfrm>
            <a:off x="9920816" y="3865081"/>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1" name="Oval 230"/>
          <p:cNvSpPr/>
          <p:nvPr/>
        </p:nvSpPr>
        <p:spPr>
          <a:xfrm>
            <a:off x="9008854" y="4351657"/>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2" name="Round Same Side Corner Rectangle 231"/>
          <p:cNvSpPr/>
          <p:nvPr/>
        </p:nvSpPr>
        <p:spPr>
          <a:xfrm>
            <a:off x="9008854" y="4761907"/>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3" name="Oval 232"/>
          <p:cNvSpPr/>
          <p:nvPr/>
        </p:nvSpPr>
        <p:spPr>
          <a:xfrm>
            <a:off x="9453711" y="4351657"/>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4" name="Round Same Side Corner Rectangle 233"/>
          <p:cNvSpPr/>
          <p:nvPr/>
        </p:nvSpPr>
        <p:spPr>
          <a:xfrm>
            <a:off x="9453711" y="4761907"/>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5" name="Oval 234"/>
          <p:cNvSpPr/>
          <p:nvPr/>
        </p:nvSpPr>
        <p:spPr>
          <a:xfrm>
            <a:off x="9882497" y="4351657"/>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6" name="Round Same Side Corner Rectangle 235"/>
          <p:cNvSpPr/>
          <p:nvPr/>
        </p:nvSpPr>
        <p:spPr>
          <a:xfrm>
            <a:off x="9882497" y="4761907"/>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7" name="Oval 236"/>
          <p:cNvSpPr/>
          <p:nvPr/>
        </p:nvSpPr>
        <p:spPr>
          <a:xfrm>
            <a:off x="9026507" y="5230470"/>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8" name="Round Same Side Corner Rectangle 237"/>
          <p:cNvSpPr/>
          <p:nvPr/>
        </p:nvSpPr>
        <p:spPr>
          <a:xfrm>
            <a:off x="9026507" y="5640720"/>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9" name="Oval 238"/>
          <p:cNvSpPr/>
          <p:nvPr/>
        </p:nvSpPr>
        <p:spPr>
          <a:xfrm>
            <a:off x="9487723" y="5230470"/>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0" name="Round Same Side Corner Rectangle 239"/>
          <p:cNvSpPr/>
          <p:nvPr/>
        </p:nvSpPr>
        <p:spPr>
          <a:xfrm>
            <a:off x="9487723" y="5640720"/>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1" name="Oval 240"/>
          <p:cNvSpPr/>
          <p:nvPr/>
        </p:nvSpPr>
        <p:spPr>
          <a:xfrm>
            <a:off x="9920816" y="5230470"/>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2" name="Round Same Side Corner Rectangle 241"/>
          <p:cNvSpPr/>
          <p:nvPr/>
        </p:nvSpPr>
        <p:spPr>
          <a:xfrm>
            <a:off x="9920816" y="5640720"/>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9" name="Oval 248"/>
          <p:cNvSpPr/>
          <p:nvPr/>
        </p:nvSpPr>
        <p:spPr>
          <a:xfrm>
            <a:off x="10373999" y="4342274"/>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0" name="Round Same Side Corner Rectangle 249"/>
          <p:cNvSpPr/>
          <p:nvPr/>
        </p:nvSpPr>
        <p:spPr>
          <a:xfrm>
            <a:off x="10373999" y="4752524"/>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1" name="Oval 250"/>
          <p:cNvSpPr/>
          <p:nvPr/>
        </p:nvSpPr>
        <p:spPr>
          <a:xfrm>
            <a:off x="10818856" y="4342274"/>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2" name="Round Same Side Corner Rectangle 251"/>
          <p:cNvSpPr/>
          <p:nvPr/>
        </p:nvSpPr>
        <p:spPr>
          <a:xfrm>
            <a:off x="10818856" y="4752524"/>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3" name="Oval 252"/>
          <p:cNvSpPr/>
          <p:nvPr/>
        </p:nvSpPr>
        <p:spPr>
          <a:xfrm>
            <a:off x="11247642" y="4342274"/>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4" name="Round Same Side Corner Rectangle 253"/>
          <p:cNvSpPr/>
          <p:nvPr/>
        </p:nvSpPr>
        <p:spPr>
          <a:xfrm>
            <a:off x="11247642" y="4752524"/>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5" name="Oval 254"/>
          <p:cNvSpPr/>
          <p:nvPr/>
        </p:nvSpPr>
        <p:spPr>
          <a:xfrm>
            <a:off x="10391652" y="5221087"/>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6" name="Round Same Side Corner Rectangle 255"/>
          <p:cNvSpPr/>
          <p:nvPr/>
        </p:nvSpPr>
        <p:spPr>
          <a:xfrm>
            <a:off x="10391652" y="5631337"/>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7" name="Oval 256"/>
          <p:cNvSpPr/>
          <p:nvPr/>
        </p:nvSpPr>
        <p:spPr>
          <a:xfrm>
            <a:off x="10852868" y="5221087"/>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8" name="Round Same Side Corner Rectangle 257"/>
          <p:cNvSpPr/>
          <p:nvPr/>
        </p:nvSpPr>
        <p:spPr>
          <a:xfrm>
            <a:off x="10852868" y="5631337"/>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9" name="Oval 258"/>
          <p:cNvSpPr/>
          <p:nvPr/>
        </p:nvSpPr>
        <p:spPr>
          <a:xfrm>
            <a:off x="11285961" y="5221087"/>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0" name="Round Same Side Corner Rectangle 259"/>
          <p:cNvSpPr/>
          <p:nvPr/>
        </p:nvSpPr>
        <p:spPr>
          <a:xfrm>
            <a:off x="11285961" y="5631337"/>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p:cNvSpPr/>
          <p:nvPr/>
        </p:nvSpPr>
        <p:spPr>
          <a:xfrm>
            <a:off x="8668506" y="1643584"/>
            <a:ext cx="3316637" cy="4572552"/>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7" name="TextBox 296"/>
          <p:cNvSpPr txBox="1"/>
          <p:nvPr/>
        </p:nvSpPr>
        <p:spPr>
          <a:xfrm>
            <a:off x="4003666" y="3765252"/>
            <a:ext cx="870751" cy="369332"/>
          </a:xfrm>
          <a:prstGeom prst="rect">
            <a:avLst/>
          </a:prstGeom>
          <a:noFill/>
        </p:spPr>
        <p:txBody>
          <a:bodyPr wrap="none" rtlCol="0">
            <a:spAutoFit/>
          </a:bodyPr>
          <a:lstStyle/>
          <a:p>
            <a:r>
              <a:rPr lang="en-US" b="1" dirty="0">
                <a:solidFill>
                  <a:schemeClr val="accent1">
                    <a:lumMod val="75000"/>
                  </a:schemeClr>
                </a:solidFill>
                <a:latin typeface="Ebrima" panose="02000000000000000000" pitchFamily="2" charset="0"/>
                <a:ea typeface="Ebrima" panose="02000000000000000000" pitchFamily="2" charset="0"/>
                <a:cs typeface="Ebrima" panose="02000000000000000000" pitchFamily="2" charset="0"/>
              </a:rPr>
              <a:t>Pool 3</a:t>
            </a:r>
          </a:p>
        </p:txBody>
      </p:sp>
      <p:sp>
        <p:nvSpPr>
          <p:cNvPr id="298" name="TextBox 297"/>
          <p:cNvSpPr txBox="1"/>
          <p:nvPr/>
        </p:nvSpPr>
        <p:spPr>
          <a:xfrm>
            <a:off x="6541548" y="3774505"/>
            <a:ext cx="870751" cy="369332"/>
          </a:xfrm>
          <a:prstGeom prst="rect">
            <a:avLst/>
          </a:prstGeom>
          <a:noFill/>
        </p:spPr>
        <p:txBody>
          <a:bodyPr wrap="none" rtlCol="0">
            <a:spAutoFit/>
          </a:bodyPr>
          <a:lstStyle/>
          <a:p>
            <a:r>
              <a:rPr lang="en-US" b="1" dirty="0">
                <a:solidFill>
                  <a:schemeClr val="accent1">
                    <a:lumMod val="75000"/>
                  </a:schemeClr>
                </a:solidFill>
                <a:latin typeface="Ebrima" panose="02000000000000000000" pitchFamily="2" charset="0"/>
                <a:ea typeface="Ebrima" panose="02000000000000000000" pitchFamily="2" charset="0"/>
                <a:cs typeface="Ebrima" panose="02000000000000000000" pitchFamily="2" charset="0"/>
              </a:rPr>
              <a:t>Pool 4</a:t>
            </a:r>
          </a:p>
        </p:txBody>
      </p:sp>
      <p:sp>
        <p:nvSpPr>
          <p:cNvPr id="299" name="TextBox 298"/>
          <p:cNvSpPr txBox="1"/>
          <p:nvPr/>
        </p:nvSpPr>
        <p:spPr>
          <a:xfrm>
            <a:off x="9554164" y="850013"/>
            <a:ext cx="1539204" cy="369332"/>
          </a:xfrm>
          <a:prstGeom prst="rect">
            <a:avLst/>
          </a:prstGeom>
          <a:noFill/>
        </p:spPr>
        <p:txBody>
          <a:bodyPr wrap="none" rtlCol="0">
            <a:spAutoFit/>
          </a:bodyPr>
          <a:lstStyle/>
          <a:p>
            <a:r>
              <a:rPr lang="en-US" b="1" dirty="0">
                <a:solidFill>
                  <a:schemeClr val="accent1">
                    <a:lumMod val="75000"/>
                  </a:schemeClr>
                </a:solidFill>
                <a:latin typeface="Ebrima" panose="02000000000000000000" pitchFamily="2" charset="0"/>
                <a:ea typeface="Ebrima" panose="02000000000000000000" pitchFamily="2" charset="0"/>
                <a:cs typeface="Ebrima" panose="02000000000000000000" pitchFamily="2" charset="0"/>
              </a:rPr>
              <a:t>Unitary pool</a:t>
            </a:r>
          </a:p>
        </p:txBody>
      </p:sp>
      <p:sp>
        <p:nvSpPr>
          <p:cNvPr id="300" name="TextBox 299"/>
          <p:cNvSpPr txBox="1"/>
          <p:nvPr/>
        </p:nvSpPr>
        <p:spPr>
          <a:xfrm>
            <a:off x="756283" y="846551"/>
            <a:ext cx="1410964" cy="369332"/>
          </a:xfrm>
          <a:prstGeom prst="rect">
            <a:avLst/>
          </a:prstGeom>
          <a:noFill/>
        </p:spPr>
        <p:txBody>
          <a:bodyPr wrap="none" rtlCol="0">
            <a:spAutoFit/>
          </a:bodyPr>
          <a:lstStyle/>
          <a:p>
            <a:r>
              <a:rPr lang="en-US" b="1" dirty="0">
                <a:solidFill>
                  <a:schemeClr val="accent1">
                    <a:lumMod val="75000"/>
                  </a:schemeClr>
                </a:solidFill>
                <a:latin typeface="Ebrima" panose="02000000000000000000" pitchFamily="2" charset="0"/>
                <a:ea typeface="Ebrima" panose="02000000000000000000" pitchFamily="2" charset="0"/>
                <a:cs typeface="Ebrima" panose="02000000000000000000" pitchFamily="2" charset="0"/>
              </a:rPr>
              <a:t>No pooling</a:t>
            </a:r>
          </a:p>
        </p:txBody>
      </p:sp>
      <p:sp>
        <p:nvSpPr>
          <p:cNvPr id="301" name="TextBox 300"/>
          <p:cNvSpPr txBox="1"/>
          <p:nvPr/>
        </p:nvSpPr>
        <p:spPr>
          <a:xfrm>
            <a:off x="4720106" y="852174"/>
            <a:ext cx="2435282" cy="369332"/>
          </a:xfrm>
          <a:prstGeom prst="rect">
            <a:avLst/>
          </a:prstGeom>
          <a:noFill/>
        </p:spPr>
        <p:txBody>
          <a:bodyPr wrap="none" rtlCol="0">
            <a:spAutoFit/>
          </a:bodyPr>
          <a:lstStyle/>
          <a:p>
            <a:r>
              <a:rPr lang="en-US" b="1" dirty="0">
                <a:solidFill>
                  <a:schemeClr val="accent1">
                    <a:lumMod val="75000"/>
                  </a:schemeClr>
                </a:solidFill>
                <a:latin typeface="Ebrima" panose="02000000000000000000" pitchFamily="2" charset="0"/>
                <a:ea typeface="Ebrima" panose="02000000000000000000" pitchFamily="2" charset="0"/>
                <a:cs typeface="Ebrima" panose="02000000000000000000" pitchFamily="2" charset="0"/>
              </a:rPr>
              <a:t>Integrated risk pools</a:t>
            </a:r>
          </a:p>
        </p:txBody>
      </p:sp>
      <p:sp>
        <p:nvSpPr>
          <p:cNvPr id="302" name="TextBox 301"/>
          <p:cNvSpPr txBox="1"/>
          <p:nvPr/>
        </p:nvSpPr>
        <p:spPr>
          <a:xfrm>
            <a:off x="1115064" y="5965312"/>
            <a:ext cx="582211" cy="369332"/>
          </a:xfrm>
          <a:prstGeom prst="rect">
            <a:avLst/>
          </a:prstGeom>
          <a:noFill/>
        </p:spPr>
        <p:txBody>
          <a:bodyPr wrap="none" rtlCol="0">
            <a:spAutoFit/>
          </a:bodyPr>
          <a:lstStyle/>
          <a:p>
            <a:r>
              <a:rPr lang="en-US" b="1" dirty="0">
                <a:solidFill>
                  <a:schemeClr val="accent1">
                    <a:lumMod val="75000"/>
                  </a:schemeClr>
                </a:solidFill>
                <a:latin typeface="Ebrima" panose="02000000000000000000" pitchFamily="2" charset="0"/>
                <a:ea typeface="Ebrima" panose="02000000000000000000" pitchFamily="2" charset="0"/>
                <a:cs typeface="Ebrima" panose="02000000000000000000" pitchFamily="2" charset="0"/>
              </a:rPr>
              <a:t>Key</a:t>
            </a:r>
          </a:p>
        </p:txBody>
      </p:sp>
      <p:sp>
        <p:nvSpPr>
          <p:cNvPr id="303" name="Oval 302"/>
          <p:cNvSpPr/>
          <p:nvPr/>
        </p:nvSpPr>
        <p:spPr>
          <a:xfrm>
            <a:off x="337769" y="6296158"/>
            <a:ext cx="211537" cy="207620"/>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4" name="Round Same Side Corner Rectangle 303"/>
          <p:cNvSpPr/>
          <p:nvPr/>
        </p:nvSpPr>
        <p:spPr>
          <a:xfrm>
            <a:off x="337769" y="6533290"/>
            <a:ext cx="211537" cy="272349"/>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5" name="Oval 304"/>
          <p:cNvSpPr/>
          <p:nvPr/>
        </p:nvSpPr>
        <p:spPr>
          <a:xfrm>
            <a:off x="1290417" y="6321864"/>
            <a:ext cx="211537" cy="207620"/>
          </a:xfrm>
          <a:prstGeom prst="ellipse">
            <a:avLst/>
          </a:prstGeom>
          <a:solidFill>
            <a:srgbClr val="FAA3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306" name="Round Same Side Corner Rectangle 305"/>
          <p:cNvSpPr/>
          <p:nvPr/>
        </p:nvSpPr>
        <p:spPr>
          <a:xfrm>
            <a:off x="1290417" y="6558996"/>
            <a:ext cx="211537" cy="272349"/>
          </a:xfrm>
          <a:prstGeom prst="round2SameRect">
            <a:avLst/>
          </a:prstGeom>
          <a:solidFill>
            <a:srgbClr val="FAA3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307" name="Oval 306"/>
          <p:cNvSpPr/>
          <p:nvPr/>
        </p:nvSpPr>
        <p:spPr>
          <a:xfrm>
            <a:off x="2474598" y="6301987"/>
            <a:ext cx="211537" cy="20762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8" name="Round Same Side Corner Rectangle 307"/>
          <p:cNvSpPr/>
          <p:nvPr/>
        </p:nvSpPr>
        <p:spPr>
          <a:xfrm>
            <a:off x="2474598" y="6539119"/>
            <a:ext cx="211537" cy="272349"/>
          </a:xfrm>
          <a:prstGeom prst="round2Same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9" name="TextBox 308"/>
          <p:cNvSpPr txBox="1"/>
          <p:nvPr/>
        </p:nvSpPr>
        <p:spPr>
          <a:xfrm>
            <a:off x="530702" y="6444495"/>
            <a:ext cx="684483" cy="276999"/>
          </a:xfrm>
          <a:prstGeom prst="rect">
            <a:avLst/>
          </a:prstGeom>
          <a:noFill/>
        </p:spPr>
        <p:txBody>
          <a:bodyPr wrap="none" rtlCol="0">
            <a:spAutoFit/>
          </a:bodyPr>
          <a:lstStyle/>
          <a:p>
            <a:r>
              <a:rPr lang="en-US" sz="1200" b="1" dirty="0">
                <a:solidFill>
                  <a:schemeClr val="accent1">
                    <a:lumMod val="75000"/>
                  </a:schemeClr>
                </a:solidFill>
              </a:rPr>
              <a:t>low risk</a:t>
            </a:r>
          </a:p>
        </p:txBody>
      </p:sp>
      <p:sp>
        <p:nvSpPr>
          <p:cNvPr id="310" name="TextBox 309"/>
          <p:cNvSpPr txBox="1"/>
          <p:nvPr/>
        </p:nvSpPr>
        <p:spPr>
          <a:xfrm>
            <a:off x="1499041" y="6444495"/>
            <a:ext cx="979755" cy="276999"/>
          </a:xfrm>
          <a:prstGeom prst="rect">
            <a:avLst/>
          </a:prstGeom>
          <a:noFill/>
        </p:spPr>
        <p:txBody>
          <a:bodyPr wrap="none" rtlCol="0">
            <a:spAutoFit/>
          </a:bodyPr>
          <a:lstStyle/>
          <a:p>
            <a:r>
              <a:rPr lang="en-US" sz="1200" b="1" dirty="0">
                <a:solidFill>
                  <a:schemeClr val="accent1">
                    <a:lumMod val="75000"/>
                  </a:schemeClr>
                </a:solidFill>
              </a:rPr>
              <a:t>medium risk</a:t>
            </a:r>
          </a:p>
        </p:txBody>
      </p:sp>
      <p:sp>
        <p:nvSpPr>
          <p:cNvPr id="311" name="TextBox 310"/>
          <p:cNvSpPr txBox="1"/>
          <p:nvPr/>
        </p:nvSpPr>
        <p:spPr>
          <a:xfrm>
            <a:off x="2651369" y="6444495"/>
            <a:ext cx="726481" cy="276999"/>
          </a:xfrm>
          <a:prstGeom prst="rect">
            <a:avLst/>
          </a:prstGeom>
          <a:noFill/>
        </p:spPr>
        <p:txBody>
          <a:bodyPr wrap="none" rtlCol="0">
            <a:spAutoFit/>
          </a:bodyPr>
          <a:lstStyle/>
          <a:p>
            <a:r>
              <a:rPr lang="en-US" sz="1200" b="1" dirty="0">
                <a:solidFill>
                  <a:schemeClr val="accent1">
                    <a:lumMod val="75000"/>
                  </a:schemeClr>
                </a:solidFill>
              </a:rPr>
              <a:t>high risk</a:t>
            </a:r>
          </a:p>
        </p:txBody>
      </p:sp>
      <p:sp>
        <p:nvSpPr>
          <p:cNvPr id="331" name="Oval 330"/>
          <p:cNvSpPr/>
          <p:nvPr/>
        </p:nvSpPr>
        <p:spPr>
          <a:xfrm>
            <a:off x="490113" y="3876080"/>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2" name="Round Same Side Corner Rectangle 331"/>
          <p:cNvSpPr/>
          <p:nvPr/>
        </p:nvSpPr>
        <p:spPr>
          <a:xfrm>
            <a:off x="490113" y="4286330"/>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3" name="Oval 332"/>
          <p:cNvSpPr/>
          <p:nvPr/>
        </p:nvSpPr>
        <p:spPr>
          <a:xfrm>
            <a:off x="934970" y="3876080"/>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4" name="Round Same Side Corner Rectangle 333"/>
          <p:cNvSpPr/>
          <p:nvPr/>
        </p:nvSpPr>
        <p:spPr>
          <a:xfrm>
            <a:off x="934970" y="4286330"/>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7" name="Oval 336"/>
          <p:cNvSpPr/>
          <p:nvPr/>
        </p:nvSpPr>
        <p:spPr>
          <a:xfrm>
            <a:off x="507766" y="4754893"/>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8" name="Round Same Side Corner Rectangle 337"/>
          <p:cNvSpPr/>
          <p:nvPr/>
        </p:nvSpPr>
        <p:spPr>
          <a:xfrm>
            <a:off x="507766" y="5165143"/>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9" name="Oval 338"/>
          <p:cNvSpPr/>
          <p:nvPr/>
        </p:nvSpPr>
        <p:spPr>
          <a:xfrm>
            <a:off x="968982" y="4754893"/>
            <a:ext cx="343258" cy="410249"/>
          </a:xfrm>
          <a:prstGeom prst="ellipse">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0" name="Round Same Side Corner Rectangle 339"/>
          <p:cNvSpPr/>
          <p:nvPr/>
        </p:nvSpPr>
        <p:spPr>
          <a:xfrm>
            <a:off x="968982" y="5165143"/>
            <a:ext cx="360189" cy="417534"/>
          </a:xfrm>
          <a:prstGeom prst="round2SameRect">
            <a:avLst/>
          </a:prstGeom>
          <a:solidFill>
            <a:srgbClr val="FAA3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9" name="Rectangle 348"/>
          <p:cNvSpPr/>
          <p:nvPr/>
        </p:nvSpPr>
        <p:spPr>
          <a:xfrm>
            <a:off x="317724" y="3820839"/>
            <a:ext cx="1131587" cy="1962263"/>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0" name="Oval 359"/>
          <p:cNvSpPr/>
          <p:nvPr/>
        </p:nvSpPr>
        <p:spPr>
          <a:xfrm>
            <a:off x="1836593" y="3871247"/>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1" name="Round Same Side Corner Rectangle 360"/>
          <p:cNvSpPr/>
          <p:nvPr/>
        </p:nvSpPr>
        <p:spPr>
          <a:xfrm>
            <a:off x="1836593" y="4281497"/>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2" name="Oval 361"/>
          <p:cNvSpPr/>
          <p:nvPr/>
        </p:nvSpPr>
        <p:spPr>
          <a:xfrm>
            <a:off x="2281450" y="3871247"/>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3" name="Round Same Side Corner Rectangle 362"/>
          <p:cNvSpPr/>
          <p:nvPr/>
        </p:nvSpPr>
        <p:spPr>
          <a:xfrm>
            <a:off x="2281450" y="4281497"/>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4" name="Oval 363"/>
          <p:cNvSpPr/>
          <p:nvPr/>
        </p:nvSpPr>
        <p:spPr>
          <a:xfrm>
            <a:off x="1854246" y="4750060"/>
            <a:ext cx="343258" cy="410249"/>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5" name="Round Same Side Corner Rectangle 364"/>
          <p:cNvSpPr/>
          <p:nvPr/>
        </p:nvSpPr>
        <p:spPr>
          <a:xfrm>
            <a:off x="1854246" y="5160310"/>
            <a:ext cx="360189" cy="417534"/>
          </a:xfrm>
          <a:prstGeom prst="round2Same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6" name="Oval 365"/>
          <p:cNvSpPr/>
          <p:nvPr/>
        </p:nvSpPr>
        <p:spPr>
          <a:xfrm>
            <a:off x="2315462" y="4750060"/>
            <a:ext cx="343258" cy="41024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7" name="Round Same Side Corner Rectangle 366"/>
          <p:cNvSpPr/>
          <p:nvPr/>
        </p:nvSpPr>
        <p:spPr>
          <a:xfrm>
            <a:off x="2315462" y="5160310"/>
            <a:ext cx="360189" cy="417534"/>
          </a:xfrm>
          <a:prstGeom prst="round2Same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8" name="Rectangle 367"/>
          <p:cNvSpPr/>
          <p:nvPr/>
        </p:nvSpPr>
        <p:spPr>
          <a:xfrm>
            <a:off x="1664204" y="3816006"/>
            <a:ext cx="1131587" cy="1962263"/>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9" name="Curved Right Arrow 378"/>
          <p:cNvSpPr/>
          <p:nvPr/>
        </p:nvSpPr>
        <p:spPr>
          <a:xfrm>
            <a:off x="3034760" y="2821750"/>
            <a:ext cx="573217" cy="2088142"/>
          </a:xfrm>
          <a:prstGeom prst="curvedRigh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98" name="TextBox 397"/>
          <p:cNvSpPr txBox="1"/>
          <p:nvPr/>
        </p:nvSpPr>
        <p:spPr>
          <a:xfrm>
            <a:off x="627925" y="3398822"/>
            <a:ext cx="2151551" cy="369332"/>
          </a:xfrm>
          <a:prstGeom prst="rect">
            <a:avLst/>
          </a:prstGeom>
          <a:noFill/>
        </p:spPr>
        <p:txBody>
          <a:bodyPr wrap="none" rtlCol="0">
            <a:spAutoFit/>
          </a:bodyPr>
          <a:lstStyle/>
          <a:p>
            <a:r>
              <a:rPr lang="en-US" b="1" dirty="0">
                <a:solidFill>
                  <a:schemeClr val="accent1">
                    <a:lumMod val="75000"/>
                  </a:schemeClr>
                </a:solidFill>
                <a:latin typeface="Ebrima" panose="02000000000000000000" pitchFamily="2" charset="0"/>
                <a:ea typeface="Ebrima" panose="02000000000000000000" pitchFamily="2" charset="0"/>
                <a:cs typeface="Ebrima" panose="02000000000000000000" pitchFamily="2" charset="0"/>
              </a:rPr>
              <a:t>Fragmented pools</a:t>
            </a:r>
          </a:p>
        </p:txBody>
      </p:sp>
      <p:sp>
        <p:nvSpPr>
          <p:cNvPr id="399" name="TextBox 398"/>
          <p:cNvSpPr txBox="1"/>
          <p:nvPr/>
        </p:nvSpPr>
        <p:spPr>
          <a:xfrm>
            <a:off x="317229" y="48452"/>
            <a:ext cx="4805622" cy="646331"/>
          </a:xfrm>
          <a:prstGeom prst="rect">
            <a:avLst/>
          </a:prstGeom>
          <a:noFill/>
        </p:spPr>
        <p:txBody>
          <a:bodyPr wrap="square" rtlCol="0">
            <a:spAutoFit/>
          </a:bodyPr>
          <a:lstStyle/>
          <a:p>
            <a:pPr>
              <a:lnSpc>
                <a:spcPct val="90000"/>
              </a:lnSpc>
              <a:spcBef>
                <a:spcPct val="0"/>
              </a:spcBef>
            </a:pPr>
            <a:r>
              <a:rPr lang="en-US" sz="4000" dirty="0">
                <a:solidFill>
                  <a:srgbClr val="7030A0"/>
                </a:solidFill>
                <a:ea typeface="+mj-ea"/>
                <a:cs typeface="+mj-cs"/>
              </a:rPr>
              <a:t>Visualizing risk pools</a:t>
            </a:r>
          </a:p>
        </p:txBody>
      </p:sp>
    </p:spTree>
    <p:extLst>
      <p:ext uri="{BB962C8B-B14F-4D97-AF65-F5344CB8AC3E}">
        <p14:creationId xmlns:p14="http://schemas.microsoft.com/office/powerpoint/2010/main" val="20047462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itle 1"/>
          <p:cNvSpPr>
            <a:spLocks noGrp="1"/>
          </p:cNvSpPr>
          <p:nvPr>
            <p:ph type="title"/>
          </p:nvPr>
        </p:nvSpPr>
        <p:spPr>
          <a:xfrm>
            <a:off x="838200" y="94198"/>
            <a:ext cx="10515600" cy="838132"/>
          </a:xfrm>
        </p:spPr>
        <p:txBody>
          <a:bodyPr/>
          <a:lstStyle/>
          <a:p>
            <a:r>
              <a:rPr lang="en-US" sz="4000" dirty="0">
                <a:solidFill>
                  <a:srgbClr val="7030A0"/>
                </a:solidFill>
                <a:latin typeface="+mn-lt"/>
              </a:rPr>
              <a:t>Visualizing risk pools</a:t>
            </a:r>
          </a:p>
        </p:txBody>
      </p:sp>
      <p:pic>
        <p:nvPicPr>
          <p:cNvPr id="114691"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87856" y="756978"/>
            <a:ext cx="8023225" cy="4525963"/>
          </a:xfrm>
        </p:spPr>
      </p:pic>
      <p:sp>
        <p:nvSpPr>
          <p:cNvPr id="2" name="TextBox 1"/>
          <p:cNvSpPr txBox="1"/>
          <p:nvPr/>
        </p:nvSpPr>
        <p:spPr>
          <a:xfrm>
            <a:off x="558800" y="4954964"/>
            <a:ext cx="11074400" cy="2197396"/>
          </a:xfrm>
          <a:prstGeom prst="rect">
            <a:avLst/>
          </a:prstGeom>
          <a:noFill/>
        </p:spPr>
        <p:txBody>
          <a:bodyPr wrap="square" rtlCol="0">
            <a:spAutoFit/>
          </a:bodyPr>
          <a:lstStyle/>
          <a:p>
            <a:pPr>
              <a:lnSpc>
                <a:spcPct val="114000"/>
              </a:lnSpc>
            </a:pPr>
            <a:r>
              <a:rPr lang="en-US" sz="2400" dirty="0"/>
              <a:t>The greatest concern with having a range </a:t>
            </a:r>
            <a:r>
              <a:rPr lang="en-US" sz="2400" dirty="0" smtClean="0"/>
              <a:t>of financing </a:t>
            </a:r>
            <a:r>
              <a:rPr lang="en-US" sz="2400" dirty="0"/>
              <a:t>mechanisms is fragmentation of </a:t>
            </a:r>
            <a:r>
              <a:rPr lang="en-US" sz="2400" dirty="0" smtClean="0"/>
              <a:t>risk among </a:t>
            </a:r>
            <a:r>
              <a:rPr lang="en-US" sz="2400" dirty="0"/>
              <a:t>a large number of small risk pools. </a:t>
            </a:r>
            <a:r>
              <a:rPr lang="en-US" sz="2400" dirty="0" smtClean="0"/>
              <a:t>The smaller </a:t>
            </a:r>
            <a:r>
              <a:rPr lang="en-US" sz="2400" dirty="0"/>
              <a:t>the risk pool, the less sustainable </a:t>
            </a:r>
            <a:r>
              <a:rPr lang="en-US" sz="2400" dirty="0" smtClean="0"/>
              <a:t>the financing </a:t>
            </a:r>
            <a:r>
              <a:rPr lang="en-US" sz="2400" dirty="0"/>
              <a:t>mechanism</a:t>
            </a:r>
            <a:r>
              <a:rPr lang="en-US" sz="2400" dirty="0" smtClean="0"/>
              <a:t>. </a:t>
            </a:r>
          </a:p>
          <a:p>
            <a:pPr>
              <a:lnSpc>
                <a:spcPct val="114000"/>
              </a:lnSpc>
            </a:pPr>
            <a:r>
              <a:rPr lang="en-US" altLang="en-US" sz="2400" dirty="0" smtClean="0"/>
              <a:t>                  Is there a central </a:t>
            </a:r>
            <a:r>
              <a:rPr lang="en-US" altLang="en-US" sz="2400" dirty="0"/>
              <a:t>redistributive </a:t>
            </a:r>
            <a:r>
              <a:rPr lang="en-US" altLang="en-US" sz="2400" dirty="0" smtClean="0"/>
              <a:t>mechanism</a:t>
            </a:r>
            <a:r>
              <a:rPr lang="en-US" altLang="en-US" sz="2400" dirty="0"/>
              <a:t>?</a:t>
            </a:r>
            <a:endParaRPr lang="en-US" sz="2400" dirty="0" smtClean="0"/>
          </a:p>
          <a:p>
            <a:pPr>
              <a:lnSpc>
                <a:spcPct val="114000"/>
              </a:lnSpc>
            </a:pPr>
            <a:endParaRPr lang="en-US" sz="2400" dirty="0"/>
          </a:p>
        </p:txBody>
      </p:sp>
      <p:sp>
        <p:nvSpPr>
          <p:cNvPr id="3" name="TextBox 2"/>
          <p:cNvSpPr txBox="1"/>
          <p:nvPr/>
        </p:nvSpPr>
        <p:spPr>
          <a:xfrm>
            <a:off x="8211081" y="1147070"/>
            <a:ext cx="3793063" cy="3039422"/>
          </a:xfrm>
          <a:prstGeom prst="rect">
            <a:avLst/>
          </a:prstGeom>
          <a:noFill/>
        </p:spPr>
        <p:txBody>
          <a:bodyPr wrap="square" rtlCol="0">
            <a:spAutoFit/>
          </a:bodyPr>
          <a:lstStyle/>
          <a:p>
            <a:pPr>
              <a:lnSpc>
                <a:spcPct val="114000"/>
              </a:lnSpc>
            </a:pPr>
            <a:r>
              <a:rPr lang="en-US" altLang="en-US" sz="2400" dirty="0"/>
              <a:t>A</a:t>
            </a:r>
            <a:r>
              <a:rPr lang="en-US" altLang="en-US" sz="2400" dirty="0" smtClean="0"/>
              <a:t> </a:t>
            </a:r>
            <a:r>
              <a:rPr lang="en-US" altLang="en-US" sz="2400" dirty="0"/>
              <a:t>system is fragmented when there are barriers to the redistribution of prepaid </a:t>
            </a:r>
            <a:r>
              <a:rPr lang="en-US" altLang="en-US" sz="2400" dirty="0" smtClean="0"/>
              <a:t>funds</a:t>
            </a:r>
          </a:p>
          <a:p>
            <a:pPr>
              <a:lnSpc>
                <a:spcPct val="114000"/>
              </a:lnSpc>
            </a:pPr>
            <a:r>
              <a:rPr lang="en-US" altLang="en-US" sz="2400" dirty="0"/>
              <a:t> </a:t>
            </a:r>
            <a:endParaRPr lang="en-US" altLang="en-US" sz="2400" dirty="0" smtClean="0"/>
          </a:p>
          <a:p>
            <a:pPr>
              <a:lnSpc>
                <a:spcPct val="114000"/>
              </a:lnSpc>
            </a:pPr>
            <a:r>
              <a:rPr lang="en-US" altLang="en-US" sz="2400" dirty="0" smtClean="0"/>
              <a:t>Fragmentation limits the ability to cross-subsidize</a:t>
            </a:r>
            <a:endParaRPr lang="en-US" sz="2400" dirty="0"/>
          </a:p>
        </p:txBody>
      </p:sp>
      <p:sp>
        <p:nvSpPr>
          <p:cNvPr id="4" name="Right Arrow 3"/>
          <p:cNvSpPr/>
          <p:nvPr/>
        </p:nvSpPr>
        <p:spPr>
          <a:xfrm>
            <a:off x="726141" y="6207624"/>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16626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1156</Words>
  <Application>Microsoft Office PowerPoint</Application>
  <PresentationFormat>Widescreen</PresentationFormat>
  <Paragraphs>162</Paragraphs>
  <Slides>19</Slides>
  <Notes>8</Notes>
  <HiddenSlides>2</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AppleColorEmoji</vt:lpstr>
      <vt:lpstr>Arial</vt:lpstr>
      <vt:lpstr>Bahnschrift SemiBold</vt:lpstr>
      <vt:lpstr>Calibri</vt:lpstr>
      <vt:lpstr>Calibri Light</vt:lpstr>
      <vt:lpstr>Ebrima</vt:lpstr>
      <vt:lpstr>Office Theme</vt:lpstr>
      <vt:lpstr>Pooling resources</vt:lpstr>
      <vt:lpstr>Fund pooling as a health finance function</vt:lpstr>
      <vt:lpstr>Fund pooling as a health finance function</vt:lpstr>
      <vt:lpstr>Fund pooling as a health finance function</vt:lpstr>
      <vt:lpstr>Examples of pooling agencies</vt:lpstr>
      <vt:lpstr>Pooling and UHC objectives </vt:lpstr>
      <vt:lpstr>Cross-subsidies in pools</vt:lpstr>
      <vt:lpstr>PowerPoint Presentation</vt:lpstr>
      <vt:lpstr>Visualizing risk pools</vt:lpstr>
      <vt:lpstr>PowerPoint Presentation</vt:lpstr>
      <vt:lpstr>PowerPoint Presentation</vt:lpstr>
      <vt:lpstr>Features of an effective pool </vt:lpstr>
      <vt:lpstr> How does fragmentation look alike?  </vt:lpstr>
      <vt:lpstr>Pooling agency</vt:lpstr>
      <vt:lpstr>Different approaches to diversity</vt:lpstr>
      <vt:lpstr>Unequal entitlements across schemes</vt:lpstr>
      <vt:lpstr>Fragmentation in South Africa: inequity in distribution of total health spending</vt:lpstr>
      <vt:lpstr>In summary-Pooling</vt:lpstr>
      <vt:lpstr>In summary-Pooling</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Pooling resources</dc:title>
  <dc:creator>Sabine Musange</dc:creator>
  <cp:lastModifiedBy>Sabine Musange</cp:lastModifiedBy>
  <cp:revision>1</cp:revision>
  <dcterms:created xsi:type="dcterms:W3CDTF">2020-04-01T00:08:27Z</dcterms:created>
  <dcterms:modified xsi:type="dcterms:W3CDTF">2020-04-01T00:08:57Z</dcterms:modified>
</cp:coreProperties>
</file>