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9" r:id="rId3"/>
    <p:sldId id="274" r:id="rId4"/>
    <p:sldId id="275" r:id="rId5"/>
    <p:sldId id="276" r:id="rId6"/>
    <p:sldId id="277" r:id="rId7"/>
    <p:sldId id="278" r:id="rId8"/>
    <p:sldId id="282" r:id="rId9"/>
    <p:sldId id="285" r:id="rId10"/>
    <p:sldId id="286" r:id="rId11"/>
    <p:sldId id="287" r:id="rId12"/>
    <p:sldId id="304" r:id="rId13"/>
    <p:sldId id="305" r:id="rId14"/>
    <p:sldId id="306" r:id="rId15"/>
    <p:sldId id="309" r:id="rId16"/>
    <p:sldId id="307" r:id="rId17"/>
    <p:sldId id="294" r:id="rId18"/>
    <p:sldId id="295" r:id="rId19"/>
    <p:sldId id="298" r:id="rId20"/>
    <p:sldId id="299" r:id="rId21"/>
    <p:sldId id="300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>
        <p:scale>
          <a:sx n="76" d="100"/>
          <a:sy n="76" d="100"/>
        </p:scale>
        <p:origin x="-122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390F4-9F43-4FAA-AFC5-A24F807CF786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664FA-5247-42A6-BDDA-50C54FDF5B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42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664FA-5247-42A6-BDDA-50C54FDF5BC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08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664FA-5247-42A6-BDDA-50C54FDF5BC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373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4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32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65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5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6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447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419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06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3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04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04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287A9-9D56-4670-AC6C-DF4B356DD163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59B54-7F2E-4221-9BD1-01FB4E458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9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SCIENCES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2135088"/>
          </a:xfrm>
        </p:spPr>
        <p:txBody>
          <a:bodyPr>
            <a:noAutofit/>
          </a:bodyPr>
          <a:lstStyle/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</a:p>
          <a:p>
            <a:r>
              <a:rPr lang="en-GB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GB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Forestry </a:t>
            </a:r>
          </a:p>
        </p:txBody>
      </p:sp>
    </p:spTree>
    <p:extLst>
      <p:ext uri="{BB962C8B-B14F-4D97-AF65-F5344CB8AC3E}">
        <p14:creationId xmlns:p14="http://schemas.microsoft.com/office/powerpoint/2010/main" val="110568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9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832648"/>
          </a:xfrm>
        </p:spPr>
        <p:txBody>
          <a:bodyPr>
            <a:normAutofit/>
          </a:bodyPr>
          <a:lstStyle/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 energy of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parts of the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spectrum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to the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blue-violet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orange-red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most efficient in the photosynthetic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Understorey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trees are probably exposed to light of quite different quality than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overstorey trees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Crowns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overstorey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absorb part of the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blue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light and reflect or transmit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green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yellow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light in the understory is relatively higher in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green and yellow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</a:t>
            </a:r>
          </a:p>
        </p:txBody>
      </p:sp>
    </p:spTree>
    <p:extLst>
      <p:ext uri="{BB962C8B-B14F-4D97-AF65-F5344CB8AC3E}">
        <p14:creationId xmlns:p14="http://schemas.microsoft.com/office/powerpoint/2010/main" val="34173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3213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10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046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Intensity of the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(irradiance) also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affects the rate of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photosynthesis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Trees vary with respect to the light intensity at which maximum photosynthesis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occurs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Leaves exposed in the canopy are thicker, more vertical, and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lower chlorophyll density than understorey leaves</a:t>
            </a:r>
          </a:p>
          <a:p>
            <a:pPr algn="just"/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photosynthesis among tree species are related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to:</a:t>
            </a:r>
          </a:p>
          <a:p>
            <a:pPr lvl="1"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arrangement of the leaves and resultant mutual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shading</a:t>
            </a:r>
          </a:p>
          <a:p>
            <a:pPr lvl="1"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morphology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leaves </a:t>
            </a:r>
          </a:p>
          <a:p>
            <a:pPr lvl="1"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chlorophyll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of leaves</a:t>
            </a:r>
          </a:p>
        </p:txBody>
      </p:sp>
    </p:spTree>
    <p:extLst>
      <p:ext uri="{BB962C8B-B14F-4D97-AF65-F5344CB8AC3E}">
        <p14:creationId xmlns:p14="http://schemas.microsoft.com/office/powerpoint/2010/main" val="77076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Light </a:t>
            </a:r>
            <a:r>
              <a:rPr lang="en-GB" sz="32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</a:t>
            </a:r>
            <a:endParaRPr lang="en-GB" sz="3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832648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 is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both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requirement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constraint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canopy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tree species with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deep soil water produce leaves and flowers during the dry season, benefiting from increased irradiance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 is often in excess in the canopy, well above the light-saturation point of canopy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species</a:t>
            </a: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36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12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616624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intensity can sometimes be limited by cloud cover, which frequently reduces irradiance on exposed leaves below photosynthetic light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saturation</a:t>
            </a:r>
          </a:p>
          <a:p>
            <a:pPr algn="just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limits tree growth in wet forests during years of highest cloud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cover</a:t>
            </a:r>
          </a:p>
          <a:p>
            <a:pPr algn="just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the morphology and physiology of leaves show adaptations to canopy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</a:t>
            </a:r>
          </a:p>
          <a:p>
            <a:pPr algn="just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2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13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583264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illumination also affects the total amount of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photosynthesis 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carry on photosynthesis continuously when exposed to light for 24 hours a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the effect of the duration of illumination on photosynthesis and its resultant effect on growth probably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be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confounded with the temperature-regulating effect of day length on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growth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Canopy species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better adapted to high irradiance, UV, and IR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64807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14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49280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characteristics of trees termed "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shade tolerant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is undoubtedly their ability to carry on photosynthesis at low levels of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illumination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ability of tolerant trees to grow rapidly under low light intensities may be enhanced by the greater CO</a:t>
            </a:r>
            <a:r>
              <a:rPr lang="en-GB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a forest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canopy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evidence that photosynthesis increases if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GB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is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330 parts per million found at sea level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high light intensities may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inhibit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photosynthesis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67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Moisture 1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904656"/>
          </a:xfrm>
        </p:spPr>
        <p:txBody>
          <a:bodyPr>
            <a:normAutofit fontScale="92500"/>
          </a:bodyPr>
          <a:lstStyle/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tree growth is highly affected by all components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environment, 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moisture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very often a limiting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precipitation is often used as a measure to relate productivity of forests to moisture, but it is not completely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satisfactory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Moisture is available to trees primarily through the soil, although there is some evidence that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trees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absorb atmospheric moisture under conditions of moisture stress 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moisture-holding properties of the soil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of major importance</a:t>
            </a:r>
          </a:p>
        </p:txBody>
      </p:sp>
    </p:spTree>
    <p:extLst>
      <p:ext uri="{BB962C8B-B14F-4D97-AF65-F5344CB8AC3E}">
        <p14:creationId xmlns:p14="http://schemas.microsoft.com/office/powerpoint/2010/main" val="10469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Moisture 2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0465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Seasonal distribution of precipitation has a bearing upon the effectiveness of total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available to trees is either that held temporarily in the soil mass against the force of gravity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gravitational water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or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held between the soil particles by surface tension (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capillary water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Capillarity: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Rise of water through soil pore space which is              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against the force of gravity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smaller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particles,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higher the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rises due to the forces of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adhesion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cohesion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Adhesion: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attraction of soil water to soil particles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Cohesion: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attraction of water molecules to other water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molecules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36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Moisture 3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9001000" cy="5976664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Hygroscopic 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-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water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absorbed from the atmosphere and held very tightly by the soil particles, so that it is unavailable to plants in amounts sufficient for them to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survive</a:t>
            </a:r>
          </a:p>
          <a:p>
            <a:pPr marL="0" indent="0" algn="just">
              <a:buNone/>
            </a:pP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serves as a solvent for minerals, gases, and various organic compounds; it is a major part of the protoplasm of cells and is essential to certain metabolic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</a:p>
          <a:p>
            <a:pPr marL="0" indent="0">
              <a:buNone/>
            </a:pP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 water taken up by a tree is transpired, however, and the benefit of such water use to a tree  is not fully understood</a:t>
            </a:r>
          </a:p>
          <a:p>
            <a:pPr marL="0" indent="0">
              <a:buNone/>
            </a:pPr>
            <a:endParaRPr lang="en-GB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the rate of photosynthesis is greater during periods of low moisture stress than when moisture stress forces the closing of the stomata</a:t>
            </a:r>
          </a:p>
          <a:p>
            <a:endParaRPr lang="en-GB" b="1" dirty="0"/>
          </a:p>
          <a:p>
            <a:endParaRPr lang="en-GB" b="1" dirty="0" smtClean="0"/>
          </a:p>
          <a:p>
            <a:endParaRPr lang="en-GB" b="1" dirty="0"/>
          </a:p>
          <a:p>
            <a:endParaRPr lang="en-GB" b="1" dirty="0" smtClean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64885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Condition 1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83264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 also provides the medium in which a tree is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anchored/supported</a:t>
            </a:r>
          </a:p>
          <a:p>
            <a:pPr marL="0" indent="0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all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nutrients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(essential elements)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in growth </a:t>
            </a: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those from the 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atmosphere: carbon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GB" sz="2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some 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oxygen</a:t>
            </a:r>
          </a:p>
          <a:p>
            <a:pPr marL="0" indent="0" algn="just"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soil characteristics: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 composition, texture, structure, depth,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 on the landscape,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 the growth of a tree to the extent to which they affect the supply of moisture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nutrients</a:t>
            </a:r>
          </a:p>
          <a:p>
            <a:pPr marL="0" indent="0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strong correlation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productivity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site (tree growth) and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various soil characteristics such as depth and position on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slope, etc.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relationships are often indirect</a:t>
            </a:r>
          </a:p>
        </p:txBody>
      </p:sp>
    </p:spTree>
    <p:extLst>
      <p:ext uri="{BB962C8B-B14F-4D97-AF65-F5344CB8AC3E}">
        <p14:creationId xmlns:p14="http://schemas.microsoft.com/office/powerpoint/2010/main" val="235174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Tree and its environment 1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80728"/>
            <a:ext cx="8949680" cy="5760640"/>
          </a:xfrm>
        </p:spPr>
        <p:txBody>
          <a:bodyPr>
            <a:normAutofit/>
          </a:bodyPr>
          <a:lstStyle/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mature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forest tree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result of the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interaction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the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genotypic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hereditary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characteristics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an organism and its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</a:p>
          <a:p>
            <a:pPr marL="0" indent="0" algn="just">
              <a:buNone/>
            </a:pP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small embryo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seed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a giant tree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the potential to develop into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huge plant (tree)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environment is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unfavourable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this potential will not be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realized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responses of different species to environmental influences determine in part the success of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silviculture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90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condition 2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83264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some soils the concentration of certain elements may be too high to support vigorous growth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trees</a:t>
            </a:r>
          </a:p>
          <a:p>
            <a:pPr algn="just"/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of a soil to supply water and nutrients is strongly related to its texture and structure as well as to its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depth</a:t>
            </a:r>
          </a:p>
          <a:p>
            <a:pPr algn="just"/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Coarse textured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soils, the sands, are low in nutrient content and in water-holding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</a:p>
          <a:p>
            <a:pPr algn="just"/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Fine-textured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soils, the clays, may be high in nutrient content and have high water-holding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</a:p>
          <a:p>
            <a:pPr algn="just"/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Aeration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impeded in heavy clays, particularly under wet conditions, so that metabolic processes requiring oxygen in the roots are inhibited</a:t>
            </a:r>
          </a:p>
        </p:txBody>
      </p:sp>
    </p:spTree>
    <p:extLst>
      <p:ext uri="{BB962C8B-B14F-4D97-AF65-F5344CB8AC3E}">
        <p14:creationId xmlns:p14="http://schemas.microsoft.com/office/powerpoint/2010/main" val="380682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Air movement 1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movement of air is usually not an important environmental factor except under extreme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</a:p>
          <a:p>
            <a:pPr marL="0" indent="0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 wind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velocity results in greater evaporation and transpiration, taking water that might otherwise be used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trees for growth</a:t>
            </a:r>
          </a:p>
          <a:p>
            <a:pPr marL="0" indent="0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Prevailing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winds from a given direction usually result in deformation of the crown of a tree and uneven development of its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bole</a:t>
            </a:r>
          </a:p>
          <a:p>
            <a:pPr marL="0" indent="0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 throw may lead to losses</a:t>
            </a:r>
          </a:p>
          <a:p>
            <a:pPr marL="0" indent="0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prevailing winds are known to be strong, however;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wind-firm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trees can be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favoured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cutting patterns adjusted to minimize effects </a:t>
            </a:r>
          </a:p>
        </p:txBody>
      </p:sp>
    </p:spTree>
    <p:extLst>
      <p:ext uri="{BB962C8B-B14F-4D97-AF65-F5344CB8AC3E}">
        <p14:creationId xmlns:p14="http://schemas.microsoft.com/office/powerpoint/2010/main" val="196278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effects of climate change 1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764704"/>
            <a:ext cx="9001000" cy="6093296"/>
          </a:xfrm>
        </p:spPr>
        <p:txBody>
          <a:bodyPr>
            <a:noAutofit/>
          </a:bodyPr>
          <a:lstStyle/>
          <a:p>
            <a:pPr algn="just"/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Climate (temperature, precipitation, and wind), and atmospheric chemistry (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 CO</a:t>
            </a:r>
            <a:r>
              <a:rPr lang="en-GB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supply and air pollution) directly affect plant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life</a:t>
            </a:r>
          </a:p>
          <a:p>
            <a:pPr marL="0" indent="0" algn="just">
              <a:buNone/>
            </a:pP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also indirectly affect plants through their impact on soils and soil biota, pests and other pathogens, and other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disturbances</a:t>
            </a:r>
          </a:p>
          <a:p>
            <a:pPr marL="0" indent="0" algn="just">
              <a:buNone/>
            </a:pP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changes in the Earth's climate due to increases in "green-house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gases"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inevitable, according to most climatologists</a:t>
            </a:r>
          </a:p>
          <a:p>
            <a:pPr marL="0" indent="0" algn="just">
              <a:buNone/>
            </a:pP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would significantly affect reproduction, growth, and mortality of forest trees</a:t>
            </a:r>
          </a:p>
        </p:txBody>
      </p:sp>
    </p:spTree>
    <p:extLst>
      <p:ext uri="{BB962C8B-B14F-4D97-AF65-F5344CB8AC3E}">
        <p14:creationId xmlns:p14="http://schemas.microsoft.com/office/powerpoint/2010/main" val="209243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77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Tree Environment 2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5832648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environmental factors are generally the same for all trees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environment of a tree is a complex integration of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biological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elements</a:t>
            </a: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physical elements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to climate and soil and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include: </a:t>
            </a:r>
          </a:p>
          <a:p>
            <a:pPr lvl="1"/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movement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composition of air;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texture and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structure, depth, moisture capacity, drainage, nutrient content, and topographic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17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Tree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3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88632"/>
          </a:xfrm>
        </p:spPr>
        <p:txBody>
          <a:bodyPr>
            <a:normAutofit/>
          </a:bodyPr>
          <a:lstStyle/>
          <a:p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Biological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include:</a:t>
            </a:r>
          </a:p>
          <a:p>
            <a:pPr marL="0" indent="0">
              <a:buNone/>
            </a:pP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 associates (other co-occurring plants)</a:t>
            </a:r>
          </a:p>
          <a:p>
            <a:pPr lvl="1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larger animals that use the forest as a source of food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shelter</a:t>
            </a:r>
          </a:p>
          <a:p>
            <a:pPr lvl="1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small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animals and insects</a:t>
            </a:r>
          </a:p>
          <a:p>
            <a:pPr lvl="1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fungi to which the trees are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hosts</a:t>
            </a:r>
          </a:p>
          <a:p>
            <a:pPr lvl="1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microorganisms in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</a:t>
            </a:r>
          </a:p>
          <a:p>
            <a:pPr lvl="1"/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conditions may be used to characterise broad environmental regions in relation to forest cover or vegetation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type:</a:t>
            </a:r>
          </a:p>
        </p:txBody>
      </p:sp>
    </p:spTree>
    <p:extLst>
      <p:ext uri="{BB962C8B-B14F-4D97-AF65-F5344CB8AC3E}">
        <p14:creationId xmlns:p14="http://schemas.microsoft.com/office/powerpoint/2010/main" val="226456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Tree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616624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mean temperatures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  <a:p>
            <a:pPr algn="just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recipitation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(P-E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---</a:t>
            </a:r>
          </a:p>
          <a:p>
            <a:pPr lvl="1"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of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evaporation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represents the amount of precipitation available to plant growth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can be used to demarcate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climatic regions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as: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super-humid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humid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sub humid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semi arid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arid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these are associated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corresponding vegetation types: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rain forest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forest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grassland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desert</a:t>
            </a:r>
          </a:p>
        </p:txBody>
      </p:sp>
    </p:spTree>
    <p:extLst>
      <p:ext uri="{BB962C8B-B14F-4D97-AF65-F5344CB8AC3E}">
        <p14:creationId xmlns:p14="http://schemas.microsoft.com/office/powerpoint/2010/main" val="288375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Tree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these broad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and general conditions often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whether a species will be successful on a specific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site or not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local factors include: </a:t>
            </a:r>
          </a:p>
          <a:p>
            <a:pPr marL="0" indent="0" algn="just">
              <a:buNone/>
            </a:pP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 drainage or depth is often decisive in limiting the presence or growth of trees in areas where climatic conditions are of near-critical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</a:p>
          <a:p>
            <a:pPr marL="457200" lvl="1" indent="0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 - more important in near polar regions where south-facing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slopes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tend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warmer and drier than north-facing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slopes</a:t>
            </a:r>
          </a:p>
          <a:p>
            <a:pPr marL="457200" lvl="1" indent="0" algn="just"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Frost spots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openings in the forest may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restrict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 of certain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species</a:t>
            </a:r>
          </a:p>
          <a:p>
            <a:pPr marL="457200" lvl="1" indent="0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264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Individual </a:t>
            </a:r>
            <a:r>
              <a:rPr lang="en-GB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</a:t>
            </a:r>
            <a:r>
              <a:rPr lang="en-GB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Factors 6 </a:t>
            </a:r>
            <a:endParaRPr lang="en-GB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Several environmental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usually act jointly to influence species adaptation</a:t>
            </a:r>
          </a:p>
          <a:p>
            <a:pPr marL="0" indent="0">
              <a:buNone/>
            </a:pP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knowledge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how a plant responds generally to various individual factors is 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useful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08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7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6" y="836712"/>
            <a:ext cx="8928992" cy="3312368"/>
          </a:xfrm>
        </p:spPr>
        <p:txBody>
          <a:bodyPr>
            <a:normAutofit fontScale="70000" lnSpcReduction="20000"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4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en-GB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directly affects the day-to-day physiological processes of plants and indirectly influences their seasonal or cyclic </a:t>
            </a:r>
            <a:r>
              <a:rPr lang="en-GB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</a:p>
          <a:p>
            <a:pPr algn="just"/>
            <a:endParaRPr lang="en-GB" sz="4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GB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GB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GB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plant, </a:t>
            </a:r>
            <a:r>
              <a:rPr lang="en-GB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set of </a:t>
            </a:r>
            <a:r>
              <a:rPr lang="en-GB" sz="4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cardinal temperatures </a:t>
            </a:r>
            <a:r>
              <a:rPr lang="en-GB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controls its growth and development and, in fact, its existence: the minimum and maximum temperatures limiting growth and the optimum temperature for growth</a:t>
            </a:r>
          </a:p>
          <a:p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0332058"/>
              </p:ext>
            </p:extLst>
          </p:nvPr>
        </p:nvGraphicFramePr>
        <p:xfrm>
          <a:off x="755576" y="4365104"/>
          <a:ext cx="7632851" cy="2376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672"/>
                <a:gridCol w="1645753"/>
                <a:gridCol w="1908213"/>
                <a:gridCol w="1908213"/>
              </a:tblGrid>
              <a:tr h="420852">
                <a:tc rowSpan="2"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Plant type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Suitable growth temperature (° C)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085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Minimum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Maximum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Optimum</a:t>
                      </a:r>
                      <a:endParaRPr lang="en-GB" dirty="0"/>
                    </a:p>
                  </a:txBody>
                  <a:tcPr/>
                </a:tc>
              </a:tr>
              <a:tr h="420852">
                <a:tc>
                  <a:txBody>
                    <a:bodyPr/>
                    <a:lstStyle/>
                    <a:p>
                      <a:r>
                        <a:rPr lang="en-GB" dirty="0" smtClean="0"/>
                        <a:t>Alpine plants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+/- 0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20 - 30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</a:tr>
              <a:tr h="420852">
                <a:tc>
                  <a:txBody>
                    <a:bodyPr/>
                    <a:lstStyle/>
                    <a:p>
                      <a:r>
                        <a:rPr lang="en-GB" dirty="0" smtClean="0"/>
                        <a:t>Temperate plants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41°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</a:tr>
              <a:tr h="692857">
                <a:tc>
                  <a:txBody>
                    <a:bodyPr/>
                    <a:lstStyle/>
                    <a:p>
                      <a:r>
                        <a:rPr lang="en-GB" dirty="0" smtClean="0"/>
                        <a:t>Tropical</a:t>
                      </a:r>
                      <a:r>
                        <a:rPr lang="en-GB" baseline="0" dirty="0" smtClean="0"/>
                        <a:t> plants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30 - 35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54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8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472608"/>
          </a:xfrm>
        </p:spPr>
        <p:txBody>
          <a:bodyPr>
            <a:normAutofit/>
          </a:bodyPr>
          <a:lstStyle/>
          <a:p>
            <a:pPr algn="just"/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Visible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light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(part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electromagnetic spectrum with wavelengths in the range of about 400 to 760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μm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ultraviolet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infrared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light, affect the growth of trees in several distinct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of light as the source of energy for growth in photosynthesis is commonly known, but its role in regulating growth is more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understated</a:t>
            </a:r>
          </a:p>
          <a:p>
            <a:pPr marL="0" indent="0" algn="just">
              <a:buNone/>
            </a:pP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uality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intensity, and duration of light energy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affect the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photosynthetic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</a:p>
          <a:p>
            <a:pPr marL="0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42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</TotalTime>
  <Words>1516</Words>
  <Application>Microsoft Office PowerPoint</Application>
  <PresentationFormat>On-screen Show (4:3)</PresentationFormat>
  <Paragraphs>200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BASIC AGRICULTURAL SCIENCES</vt:lpstr>
      <vt:lpstr>I. Tree and its environment 1</vt:lpstr>
      <vt:lpstr>The Total Tree Environment 2</vt:lpstr>
      <vt:lpstr>The Total Tree Environment 3</vt:lpstr>
      <vt:lpstr>The Total Tree Environment 4</vt:lpstr>
      <vt:lpstr>The Total Tree Environment 5</vt:lpstr>
      <vt:lpstr>PowerPoint Presentation</vt:lpstr>
      <vt:lpstr>Temperature 7</vt:lpstr>
      <vt:lpstr>Light 8 </vt:lpstr>
      <vt:lpstr>Light 9</vt:lpstr>
      <vt:lpstr>Light 10</vt:lpstr>
      <vt:lpstr>Light 11</vt:lpstr>
      <vt:lpstr>Light 12</vt:lpstr>
      <vt:lpstr>Light 13</vt:lpstr>
      <vt:lpstr>Light 14</vt:lpstr>
      <vt:lpstr>Moisture 1</vt:lpstr>
      <vt:lpstr>Moisture 2</vt:lpstr>
      <vt:lpstr>Moisture 3</vt:lpstr>
      <vt:lpstr>Soil Condition 1</vt:lpstr>
      <vt:lpstr>Soil condition 2</vt:lpstr>
      <vt:lpstr>Air movement 1</vt:lpstr>
      <vt:lpstr>Potential effects of climate change 1</vt:lpstr>
    </vt:vector>
  </TitlesOfParts>
  <Company>Wageningen UR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BASCI AGRICULTURAL SCIENCES</dc:title>
  <dc:creator>Mugunga, Canisius</dc:creator>
  <cp:lastModifiedBy>MY GOD</cp:lastModifiedBy>
  <cp:revision>81</cp:revision>
  <dcterms:created xsi:type="dcterms:W3CDTF">2015-03-19T11:29:05Z</dcterms:created>
  <dcterms:modified xsi:type="dcterms:W3CDTF">2020-03-30T10:05:05Z</dcterms:modified>
</cp:coreProperties>
</file>