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4" r:id="rId18"/>
    <p:sldId id="27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6" d="100"/>
          <a:sy n="66" d="100"/>
        </p:scale>
        <p:origin x="676"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97B3FD-9BE4-4736-9940-61B36E45CA40}" type="datetimeFigureOut">
              <a:rPr lang="en-US" smtClean="0"/>
              <a:t>4/1/2020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1A20AF-F5DB-4890-84E7-738E70208FDB}" type="slidenum">
              <a:rPr lang="en-US" smtClean="0"/>
              <a:t>‹#›</a:t>
            </a:fld>
            <a:endParaRPr lang="en-US"/>
          </a:p>
        </p:txBody>
      </p:sp>
    </p:spTree>
    <p:extLst>
      <p:ext uri="{BB962C8B-B14F-4D97-AF65-F5344CB8AC3E}">
        <p14:creationId xmlns:p14="http://schemas.microsoft.com/office/powerpoint/2010/main" val="2753244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smtClean="0"/>
              <a:t>There are four specific objectives to consider when raising revenues in support of UHC</a:t>
            </a:r>
          </a:p>
          <a:p>
            <a:endParaRPr lang="en-US" dirty="0"/>
          </a:p>
        </p:txBody>
      </p:sp>
      <p:sp>
        <p:nvSpPr>
          <p:cNvPr id="4" name="Slide Number Placeholder 3"/>
          <p:cNvSpPr>
            <a:spLocks noGrp="1"/>
          </p:cNvSpPr>
          <p:nvPr>
            <p:ph type="sldNum" sz="quarter" idx="10"/>
          </p:nvPr>
        </p:nvSpPr>
        <p:spPr/>
        <p:txBody>
          <a:bodyPr/>
          <a:lstStyle/>
          <a:p>
            <a:fld id="{88E75C38-0316-470D-938B-A652AA1A49EC}" type="slidenum">
              <a:rPr lang="en-US" smtClean="0"/>
              <a:t>2</a:t>
            </a:fld>
            <a:endParaRPr lang="en-US"/>
          </a:p>
        </p:txBody>
      </p:sp>
    </p:spTree>
    <p:extLst>
      <p:ext uri="{BB962C8B-B14F-4D97-AF65-F5344CB8AC3E}">
        <p14:creationId xmlns:p14="http://schemas.microsoft.com/office/powerpoint/2010/main" val="13274909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solidFill>
                  <a:prstClr val="black"/>
                </a:solidFill>
              </a:rPr>
              <a:t>Advanced Global Flagship Course on Poverty, Equity and Health Systems,  Budapest,  2-6 October 2006</a:t>
            </a:r>
          </a:p>
        </p:txBody>
      </p:sp>
      <p:sp>
        <p:nvSpPr>
          <p:cNvPr id="6" name="Rectangle 6"/>
          <p:cNvSpPr>
            <a:spLocks noGrp="1" noChangeArrowheads="1"/>
          </p:cNvSpPr>
          <p:nvPr>
            <p:ph type="ftr" sz="quarter" idx="4"/>
          </p:nvPr>
        </p:nvSpPr>
        <p:spPr>
          <a:ln/>
        </p:spPr>
        <p:txBody>
          <a:bodyPr/>
          <a:lstStyle/>
          <a:p>
            <a:r>
              <a:rPr lang="en-US">
                <a:solidFill>
                  <a:prstClr val="black"/>
                </a:solidFill>
              </a:rPr>
              <a:t>Improving Equity through Health Care Financing Instruments I, 3 October 2006. Tuesday Session 2</a:t>
            </a:r>
          </a:p>
        </p:txBody>
      </p:sp>
      <p:sp>
        <p:nvSpPr>
          <p:cNvPr id="7" name="Rectangle 7"/>
          <p:cNvSpPr>
            <a:spLocks noGrp="1" noChangeArrowheads="1"/>
          </p:cNvSpPr>
          <p:nvPr>
            <p:ph type="sldNum" sz="quarter" idx="5"/>
          </p:nvPr>
        </p:nvSpPr>
        <p:spPr>
          <a:ln/>
        </p:spPr>
        <p:txBody>
          <a:bodyPr/>
          <a:lstStyle/>
          <a:p>
            <a:fld id="{D681CCD0-CCDD-4941-BD3B-CE3B2734DDB9}" type="slidenum">
              <a:rPr lang="en-US">
                <a:solidFill>
                  <a:prstClr val="black"/>
                </a:solidFill>
              </a:rPr>
              <a:pPr/>
              <a:t>12</a:t>
            </a:fld>
            <a:endParaRPr lang="en-US">
              <a:solidFill>
                <a:prstClr val="black"/>
              </a:solidFill>
            </a:endParaRPr>
          </a:p>
        </p:txBody>
      </p:sp>
      <p:sp>
        <p:nvSpPr>
          <p:cNvPr id="142338" name="Rectangle 2"/>
          <p:cNvSpPr>
            <a:spLocks noGrp="1" noRot="1" noChangeAspect="1" noChangeArrowheads="1" noTextEdit="1"/>
          </p:cNvSpPr>
          <p:nvPr>
            <p:ph type="sldImg"/>
          </p:nvPr>
        </p:nvSpPr>
        <p:spPr>
          <a:ln/>
        </p:spPr>
      </p:sp>
      <p:sp>
        <p:nvSpPr>
          <p:cNvPr id="142339" name="Rectangle 3"/>
          <p:cNvSpPr>
            <a:spLocks noGrp="1" noChangeArrowheads="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 Typically we combine a number of things when we say “sources”.</a:t>
            </a:r>
          </a:p>
          <a:p>
            <a:pPr>
              <a:buFont typeface="Arial" pitchFamily="34" charset="0"/>
              <a:buChar char="•"/>
            </a:pPr>
            <a:r>
              <a:rPr lang="en-US" dirty="0" smtClean="0"/>
              <a:t> Gov’t </a:t>
            </a:r>
            <a:r>
              <a:rPr lang="en-US" dirty="0"/>
              <a:t>isn’t really a source. </a:t>
            </a:r>
            <a:r>
              <a:rPr lang="en-US" dirty="0" smtClean="0"/>
              <a:t>People </a:t>
            </a:r>
            <a:r>
              <a:rPr lang="en-US" dirty="0"/>
              <a:t>pay </a:t>
            </a:r>
            <a:r>
              <a:rPr lang="en-US" dirty="0" smtClean="0"/>
              <a:t>taxes.</a:t>
            </a:r>
          </a:p>
          <a:p>
            <a:pPr>
              <a:buFont typeface="Arial" pitchFamily="34" charset="0"/>
              <a:buChar char="•"/>
            </a:pPr>
            <a:r>
              <a:rPr lang="en-US" dirty="0" smtClean="0"/>
              <a:t> We mean </a:t>
            </a:r>
            <a:r>
              <a:rPr lang="en-US" dirty="0"/>
              <a:t>some combination of source, contribution mechanism, and collection agency</a:t>
            </a:r>
            <a:r>
              <a:rPr lang="en-US" dirty="0" smtClean="0"/>
              <a:t>. Need to think about these three dimensions</a:t>
            </a:r>
            <a:r>
              <a:rPr lang="en-US" baseline="0" dirty="0" smtClean="0"/>
              <a:t> as part of revenue raising policy</a:t>
            </a:r>
            <a:endParaRPr lang="en-US" dirty="0" smtClean="0"/>
          </a:p>
          <a:p>
            <a:pPr>
              <a:buFont typeface="Arial" pitchFamily="34" charset="0"/>
              <a:buChar char="•"/>
            </a:pPr>
            <a:endParaRPr lang="en-GB" dirty="0" smtClean="0"/>
          </a:p>
          <a:p>
            <a:pPr>
              <a:buFont typeface="Arial" pitchFamily="34" charset="0"/>
              <a:buChar char="•"/>
            </a:pPr>
            <a:r>
              <a:rPr lang="en-GB" dirty="0" smtClean="0"/>
              <a:t>Initia</a:t>
            </a:r>
            <a:r>
              <a:rPr lang="en-GB" baseline="0" dirty="0" smtClean="0"/>
              <a:t>l sources relevant for “diversity” of funding base</a:t>
            </a:r>
          </a:p>
          <a:p>
            <a:pPr>
              <a:buFont typeface="Arial" pitchFamily="34" charset="0"/>
              <a:buChar char="•"/>
            </a:pPr>
            <a:r>
              <a:rPr lang="en-GB" baseline="0" dirty="0" smtClean="0"/>
              <a:t>Contribution mechanisms relevant for a host of policy objectives e.g. equity / fairness in funding, access to services</a:t>
            </a:r>
          </a:p>
          <a:p>
            <a:pPr>
              <a:buFont typeface="Arial" pitchFamily="34" charset="0"/>
              <a:buChar char="•"/>
            </a:pPr>
            <a:endParaRPr lang="en-US" dirty="0" smtClean="0"/>
          </a:p>
          <a:p>
            <a:pPr>
              <a:buFont typeface="Arial" pitchFamily="34" charset="0"/>
              <a:buChar char="•"/>
            </a:pPr>
            <a:endParaRPr lang="en-US" dirty="0" smtClean="0"/>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altLang="en-US" dirty="0" smtClean="0"/>
              <a:t>Direct taxes are based on the earnings of households and companies, and are paid directly to the government or another public agency. </a:t>
            </a:r>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altLang="en-US" dirty="0" smtClean="0"/>
          </a:p>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altLang="en-US" sz="1200" dirty="0" smtClean="0"/>
              <a:t>Indirect taxes are based on what a household or company spends, not on what they earn, and are paid to government indirectly via a third-party such as a retailer or supplier.</a:t>
            </a:r>
            <a:endParaRPr lang="en-US" altLang="en-US" dirty="0" smtClean="0"/>
          </a:p>
          <a:p>
            <a:pPr>
              <a:buFont typeface="Arial" pitchFamily="34" charset="0"/>
              <a:buChar char="•"/>
            </a:pPr>
            <a:endParaRPr lang="en-US" dirty="0"/>
          </a:p>
        </p:txBody>
      </p:sp>
    </p:spTree>
    <p:extLst>
      <p:ext uri="{BB962C8B-B14F-4D97-AF65-F5344CB8AC3E}">
        <p14:creationId xmlns:p14="http://schemas.microsoft.com/office/powerpoint/2010/main" val="28812266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In general revenue financing, many kinds of taxes are used to support the full range of government activities. The health system, therefore, has to compete for funds with other government-funded programs and obtains its resources via the regular government budget process.</a:t>
            </a:r>
          </a:p>
          <a:p>
            <a:r>
              <a:rPr lang="en-US" sz="1200" b="0" i="0" u="none" strike="noStrike" kern="1200" baseline="0" dirty="0" smtClean="0">
                <a:solidFill>
                  <a:schemeClr val="tx1"/>
                </a:solidFill>
                <a:latin typeface="+mn-lt"/>
                <a:ea typeface="+mn-ea"/>
                <a:cs typeface="+mn-cs"/>
              </a:rPr>
              <a:t>A wide variety of taxes is available to governments, including income taxes, corporate profit taxes, value-added taxes, excise taxes, import duties, and severance taxes on minerals. Each places burdens on different groups of citizens</a:t>
            </a:r>
          </a:p>
          <a:p>
            <a:endParaRPr lang="en-US" sz="1200" b="0" i="0" u="none" strike="noStrike" kern="1200" baseline="0" dirty="0" smtClean="0">
              <a:solidFill>
                <a:schemeClr val="tx1"/>
              </a:solidFill>
              <a:latin typeface="+mn-lt"/>
              <a:ea typeface="+mn-ea"/>
              <a:cs typeface="+mn-cs"/>
            </a:endParaRPr>
          </a:p>
          <a:p>
            <a:r>
              <a:rPr lang="en-US" b="1" dirty="0" smtClean="0"/>
              <a:t>The mix of taxes used by a particular country generally depends on its level of economic development!!!!</a:t>
            </a:r>
            <a:endParaRPr lang="en-US" b="1" dirty="0"/>
          </a:p>
        </p:txBody>
      </p:sp>
      <p:sp>
        <p:nvSpPr>
          <p:cNvPr id="4" name="Slide Number Placeholder 3"/>
          <p:cNvSpPr>
            <a:spLocks noGrp="1"/>
          </p:cNvSpPr>
          <p:nvPr>
            <p:ph type="sldNum" sz="quarter" idx="10"/>
          </p:nvPr>
        </p:nvSpPr>
        <p:spPr/>
        <p:txBody>
          <a:bodyPr/>
          <a:lstStyle/>
          <a:p>
            <a:fld id="{88E75C38-0316-470D-938B-A652AA1A49EC}" type="slidenum">
              <a:rPr lang="en-US" smtClean="0"/>
              <a:t>13</a:t>
            </a:fld>
            <a:endParaRPr lang="en-US"/>
          </a:p>
        </p:txBody>
      </p:sp>
    </p:spTree>
    <p:extLst>
      <p:ext uri="{BB962C8B-B14F-4D97-AF65-F5344CB8AC3E}">
        <p14:creationId xmlns:p14="http://schemas.microsoft.com/office/powerpoint/2010/main" val="30618058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ndara" panose="020E0502030303020204" pitchFamily="34" charset="0"/>
              </a:rPr>
              <a:t>Compulsory, employment group-targeted</a:t>
            </a:r>
          </a:p>
          <a:p>
            <a:endParaRPr lang="en-US" dirty="0"/>
          </a:p>
        </p:txBody>
      </p:sp>
      <p:sp>
        <p:nvSpPr>
          <p:cNvPr id="4" name="Slide Number Placeholder 3"/>
          <p:cNvSpPr>
            <a:spLocks noGrp="1"/>
          </p:cNvSpPr>
          <p:nvPr>
            <p:ph type="sldNum" sz="quarter" idx="10"/>
          </p:nvPr>
        </p:nvSpPr>
        <p:spPr/>
        <p:txBody>
          <a:bodyPr/>
          <a:lstStyle/>
          <a:p>
            <a:fld id="{3E7CA007-34BF-4308-9E77-B90CA5E7A9F9}" type="slidenum">
              <a:rPr lang="en-US" smtClean="0"/>
              <a:t>14</a:t>
            </a:fld>
            <a:endParaRPr lang="en-US"/>
          </a:p>
        </p:txBody>
      </p:sp>
    </p:spTree>
    <p:extLst>
      <p:ext uri="{BB962C8B-B14F-4D97-AF65-F5344CB8AC3E}">
        <p14:creationId xmlns:p14="http://schemas.microsoft.com/office/powerpoint/2010/main" val="38081437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ndara" panose="020E0502030303020204" pitchFamily="34" charset="0"/>
              </a:rPr>
              <a:t>Compulsory, employment group-targeted</a:t>
            </a:r>
          </a:p>
          <a:p>
            <a:endParaRPr lang="en-US" dirty="0"/>
          </a:p>
        </p:txBody>
      </p:sp>
      <p:sp>
        <p:nvSpPr>
          <p:cNvPr id="4" name="Slide Number Placeholder 3"/>
          <p:cNvSpPr>
            <a:spLocks noGrp="1"/>
          </p:cNvSpPr>
          <p:nvPr>
            <p:ph type="sldNum" sz="quarter" idx="10"/>
          </p:nvPr>
        </p:nvSpPr>
        <p:spPr/>
        <p:txBody>
          <a:bodyPr/>
          <a:lstStyle/>
          <a:p>
            <a:fld id="{3E7CA007-34BF-4308-9E77-B90CA5E7A9F9}" type="slidenum">
              <a:rPr lang="en-US" smtClean="0"/>
              <a:t>15</a:t>
            </a:fld>
            <a:endParaRPr lang="en-US"/>
          </a:p>
        </p:txBody>
      </p:sp>
    </p:spTree>
    <p:extLst>
      <p:ext uri="{BB962C8B-B14F-4D97-AF65-F5344CB8AC3E}">
        <p14:creationId xmlns:p14="http://schemas.microsoft.com/office/powerpoint/2010/main" val="2563746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Health care financing mechanisms are frequently judged on the basis of the extent to which they are feasible, equitable, efficient and sustainable.</a:t>
            </a:r>
          </a:p>
          <a:p>
            <a:r>
              <a:rPr lang="en-US" sz="1200" b="0" i="0" u="none" strike="noStrike" kern="1200" baseline="0" dirty="0" smtClean="0">
                <a:solidFill>
                  <a:schemeClr val="tx1"/>
                </a:solidFill>
                <a:latin typeface="+mn-lt"/>
                <a:ea typeface="+mn-ea"/>
                <a:cs typeface="+mn-cs"/>
              </a:rPr>
              <a:t>Feasibility, often overlooked in assessing financing mechanisms, raises critical questions: Are stakeholders likely to support or to oppose a given financing mechanism? Is there adequate administrative capacity (e.g. actuarial expertise, information systems, etc.) to ensure its successful implementation?</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An efficient financing mechanism is one that generates a relatively large amount of funding and thus obviates the need for multiple funding mechanisms, with each</a:t>
            </a:r>
          </a:p>
          <a:p>
            <a:r>
              <a:rPr lang="en-US" sz="1200" b="0" i="0" u="none" strike="noStrike" kern="1200" baseline="0" dirty="0" smtClean="0">
                <a:solidFill>
                  <a:schemeClr val="tx1"/>
                </a:solidFill>
                <a:latin typeface="+mn-lt"/>
                <a:ea typeface="+mn-ea"/>
                <a:cs typeface="+mn-cs"/>
              </a:rPr>
              <a:t>generating only a limited amount of funds. In addition, the costs of fund collection</a:t>
            </a:r>
          </a:p>
          <a:p>
            <a:r>
              <a:rPr lang="en-US" sz="1200" b="0" i="0" u="none" strike="noStrike" kern="1200" baseline="0" dirty="0" smtClean="0">
                <a:solidFill>
                  <a:schemeClr val="tx1"/>
                </a:solidFill>
                <a:latin typeface="+mn-lt"/>
                <a:ea typeface="+mn-ea"/>
                <a:cs typeface="+mn-cs"/>
              </a:rPr>
              <a:t>and administration will be low with an efficient financing mechanism, leaving as much revenue as possible for actual health service provision.</a:t>
            </a:r>
          </a:p>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8E75C38-0316-470D-938B-A652AA1A49EC}" type="slidenum">
              <a:rPr lang="en-US" smtClean="0"/>
              <a:t>17</a:t>
            </a:fld>
            <a:endParaRPr lang="en-US"/>
          </a:p>
        </p:txBody>
      </p:sp>
    </p:spTree>
    <p:extLst>
      <p:ext uri="{BB962C8B-B14F-4D97-AF65-F5344CB8AC3E}">
        <p14:creationId xmlns:p14="http://schemas.microsoft.com/office/powerpoint/2010/main" val="42591497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Although a proportional, or even mildly regressive, health care financing system would help to reduce inequalities in such countries, this review </a:t>
            </a:r>
            <a:r>
              <a:rPr lang="en-US" sz="1200" b="0" i="0" u="none" strike="noStrike" kern="1200" baseline="0" dirty="0" err="1" smtClean="0">
                <a:solidFill>
                  <a:schemeClr val="tx1"/>
                </a:solidFill>
                <a:latin typeface="+mn-lt"/>
                <a:ea typeface="+mn-ea"/>
                <a:cs typeface="+mn-cs"/>
              </a:rPr>
              <a:t>favours</a:t>
            </a:r>
            <a:r>
              <a:rPr lang="en-US" sz="1200" b="0" i="0" u="none" strike="noStrike" kern="1200" baseline="0" dirty="0" smtClean="0">
                <a:solidFill>
                  <a:schemeClr val="tx1"/>
                </a:solidFill>
                <a:latin typeface="+mn-lt"/>
                <a:ea typeface="+mn-ea"/>
                <a:cs typeface="+mn-cs"/>
              </a:rPr>
              <a:t> progressive funding mechanisms as a means of achieving an equitable financing system, i.e. a system whereby individuals contribute according to their ability to pay.</a:t>
            </a:r>
          </a:p>
          <a:p>
            <a:r>
              <a:rPr lang="en-US" sz="1200" b="0" i="0" u="none" strike="noStrike" kern="1200" baseline="0" dirty="0" smtClean="0">
                <a:solidFill>
                  <a:schemeClr val="tx1"/>
                </a:solidFill>
                <a:latin typeface="+mn-lt"/>
                <a:ea typeface="+mn-ea"/>
                <a:cs typeface="+mn-cs"/>
              </a:rPr>
              <a:t>Individuals should contribute to health care funding according to their ability to pay and should benefit from health services according to their need for care.</a:t>
            </a:r>
            <a:endParaRPr lang="en-US" dirty="0" smtClean="0"/>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Allocative efficiency refers to the allocation of resources among different levels of</a:t>
            </a:r>
          </a:p>
          <a:p>
            <a:r>
              <a:rPr lang="en-US" sz="1200" b="0" i="0" u="none" strike="noStrike" kern="1200" baseline="0" dirty="0" smtClean="0">
                <a:solidFill>
                  <a:schemeClr val="tx1"/>
                </a:solidFill>
                <a:latin typeface="+mn-lt"/>
                <a:ea typeface="+mn-ea"/>
                <a:cs typeface="+mn-cs"/>
              </a:rPr>
              <a:t>care, e.g. tertiary (hospital) care vs. primary health care, and among services dealing with different areas of care, e.g. tuberculosis, immunization, hypertension, and so on. “Doing the right thing” through allocative efficiency means allocating resources to those services dealing with the heaviest burden of ill-health in the community for which effective interventions exist and, within those services, giving priority to the most cost-effective interventions, i.e. interventions offering the lowest cost per unit of health outcome (quality-adjusted life year, for example).</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“Doing it the right way” through technical efficiency means providing resources to the maximum number of fundable services and minimizing the cost of each service without compromising quality of care (Donaldson and Gerard, 1993).</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 sustainability of a financing mechanism refers mainly to its long-term stability and potential for generating revenue.</a:t>
            </a:r>
            <a:endParaRPr lang="en-US" dirty="0"/>
          </a:p>
        </p:txBody>
      </p:sp>
      <p:sp>
        <p:nvSpPr>
          <p:cNvPr id="4" name="Slide Number Placeholder 3"/>
          <p:cNvSpPr>
            <a:spLocks noGrp="1"/>
          </p:cNvSpPr>
          <p:nvPr>
            <p:ph type="sldNum" sz="quarter" idx="10"/>
          </p:nvPr>
        </p:nvSpPr>
        <p:spPr/>
        <p:txBody>
          <a:bodyPr/>
          <a:lstStyle/>
          <a:p>
            <a:fld id="{88E75C38-0316-470D-938B-A652AA1A49EC}" type="slidenum">
              <a:rPr lang="en-US" smtClean="0"/>
              <a:t>18</a:t>
            </a:fld>
            <a:endParaRPr lang="en-US"/>
          </a:p>
        </p:txBody>
      </p:sp>
    </p:spTree>
    <p:extLst>
      <p:ext uri="{BB962C8B-B14F-4D97-AF65-F5344CB8AC3E}">
        <p14:creationId xmlns:p14="http://schemas.microsoft.com/office/powerpoint/2010/main" val="3990911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dirty="0" smtClean="0"/>
              <a:t>There have been a number of attempts to estimate how much countries should spend on health to ensure access to essential services for the entire population.</a:t>
            </a:r>
            <a:br>
              <a:rPr lang="en-US" dirty="0" smtClean="0"/>
            </a:br>
            <a:r>
              <a:rPr lang="en-US" dirty="0" smtClean="0"/>
              <a:t/>
            </a:r>
            <a:br>
              <a:rPr lang="en-US" dirty="0" smtClean="0"/>
            </a:br>
            <a:r>
              <a:rPr lang="en-US" dirty="0" smtClean="0"/>
              <a:t>In 1993, the World Development Report came up with a figure of $12 per capita in low-income countries and $22 per capita in middle-income countries. These figures are based on the estimated cost of delivering a package of essential clinical and public health services.</a:t>
            </a:r>
          </a:p>
          <a:p>
            <a:pPr>
              <a:defRPr/>
            </a:pPr>
            <a:endParaRPr lang="en-US" dirty="0" smtClean="0"/>
          </a:p>
          <a:p>
            <a:pPr>
              <a:defRPr/>
            </a:pPr>
            <a:r>
              <a:rPr lang="en-US" dirty="0" smtClean="0"/>
              <a:t>In 2001 the WHO Commission on Macroeconomics and Health estimated that delivering essential health interventions in low income countries would cost, on average, $34 per capita. The focus was on addressing communicable diseases, with both recipient and donor governments requested to significantly scale-up funding.</a:t>
            </a:r>
          </a:p>
          <a:p>
            <a:pPr>
              <a:defRPr/>
            </a:pPr>
            <a:endParaRPr lang="en-US" dirty="0" smtClean="0"/>
          </a:p>
          <a:p>
            <a:pPr>
              <a:defRPr/>
            </a:pPr>
            <a:r>
              <a:rPr lang="en-US" dirty="0" smtClean="0"/>
              <a:t>In 2010, the World Health Report estimated that low-income countries would need to spend, on average, around $60 per capita by 2015 to deliver priority interventions. Priority interventions included those communicable diseases targeted as part of the Millennium Development Goals, and also the growing burden of non-communicable diseases. Significant emphasis was also given to health system strengthening</a:t>
            </a:r>
          </a:p>
          <a:p>
            <a:pPr>
              <a:defRPr/>
            </a:pPr>
            <a:endParaRPr lang="en-US" dirty="0" smtClean="0"/>
          </a:p>
          <a:p>
            <a:pPr>
              <a:defRPr/>
            </a:pPr>
            <a:r>
              <a:rPr lang="en-US" dirty="0" smtClean="0"/>
              <a:t>Further analysis in 2015 updated these estimates to $86 per capita, stressing more clearly than previous estimates that this is the amount which </a:t>
            </a:r>
            <a:r>
              <a:rPr lang="en-US" b="1" dirty="0" smtClean="0"/>
              <a:t>governments </a:t>
            </a:r>
            <a:r>
              <a:rPr lang="en-US" dirty="0" smtClean="0"/>
              <a:t>need to spend. The analysis also noted that countries would find it difficult to get close to universal health coverage, if public spending on health is less than 4-5% of GDP.</a:t>
            </a:r>
          </a:p>
          <a:p>
            <a:endParaRPr lang="en-US" dirty="0"/>
          </a:p>
        </p:txBody>
      </p:sp>
      <p:sp>
        <p:nvSpPr>
          <p:cNvPr id="4" name="Slide Number Placeholder 3"/>
          <p:cNvSpPr>
            <a:spLocks noGrp="1"/>
          </p:cNvSpPr>
          <p:nvPr>
            <p:ph type="sldNum" sz="quarter" idx="10"/>
          </p:nvPr>
        </p:nvSpPr>
        <p:spPr/>
        <p:txBody>
          <a:bodyPr/>
          <a:lstStyle/>
          <a:p>
            <a:fld id="{88E75C38-0316-470D-938B-A652AA1A49EC}" type="slidenum">
              <a:rPr lang="en-US" smtClean="0"/>
              <a:t>3</a:t>
            </a:fld>
            <a:endParaRPr lang="en-US"/>
          </a:p>
        </p:txBody>
      </p:sp>
    </p:spTree>
    <p:extLst>
      <p:ext uri="{BB962C8B-B14F-4D97-AF65-F5344CB8AC3E}">
        <p14:creationId xmlns:p14="http://schemas.microsoft.com/office/powerpoint/2010/main" val="32642056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smtClean="0">
                <a:solidFill>
                  <a:srgbClr val="1026FC"/>
                </a:solidFill>
              </a:rPr>
              <a:t>Risk-sharing</a:t>
            </a:r>
            <a:r>
              <a:rPr lang="en-US" altLang="en-US" dirty="0" smtClean="0"/>
              <a:t>, in particular through public revenue sources and related institutional mechanisms, is </a:t>
            </a:r>
            <a:r>
              <a:rPr lang="en-US" altLang="en-US" u="sng" dirty="0" smtClean="0"/>
              <a:t>critical</a:t>
            </a:r>
            <a:r>
              <a:rPr lang="en-US" altLang="en-US" dirty="0" smtClean="0"/>
              <a:t> in the health sector given that </a:t>
            </a:r>
            <a:r>
              <a:rPr lang="en-US" altLang="en-US" u="sng" dirty="0" smtClean="0">
                <a:solidFill>
                  <a:srgbClr val="C00000"/>
                </a:solidFill>
              </a:rPr>
              <a:t>services can be extremely expensive</a:t>
            </a:r>
            <a:r>
              <a:rPr lang="en-US" altLang="en-US" dirty="0" smtClean="0"/>
              <a:t>, especially for life-saving care and for those patients in need of long-term medication</a:t>
            </a:r>
          </a:p>
          <a:p>
            <a:endParaRPr lang="en-US" dirty="0"/>
          </a:p>
        </p:txBody>
      </p:sp>
      <p:sp>
        <p:nvSpPr>
          <p:cNvPr id="4" name="Slide Number Placeholder 3"/>
          <p:cNvSpPr>
            <a:spLocks noGrp="1"/>
          </p:cNvSpPr>
          <p:nvPr>
            <p:ph type="sldNum" sz="quarter" idx="10"/>
          </p:nvPr>
        </p:nvSpPr>
        <p:spPr/>
        <p:txBody>
          <a:bodyPr/>
          <a:lstStyle/>
          <a:p>
            <a:fld id="{88E75C38-0316-470D-938B-A652AA1A49EC}" type="slidenum">
              <a:rPr lang="en-US" smtClean="0"/>
              <a:t>4</a:t>
            </a:fld>
            <a:endParaRPr lang="en-US"/>
          </a:p>
        </p:txBody>
      </p:sp>
    </p:spTree>
    <p:extLst>
      <p:ext uri="{BB962C8B-B14F-4D97-AF65-F5344CB8AC3E}">
        <p14:creationId xmlns:p14="http://schemas.microsoft.com/office/powerpoint/2010/main" val="16117607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88E75C38-0316-470D-938B-A652AA1A49EC}" type="slidenum">
              <a:rPr lang="en-US" smtClean="0"/>
              <a:t>5</a:t>
            </a:fld>
            <a:endParaRPr lang="en-US"/>
          </a:p>
        </p:txBody>
      </p:sp>
    </p:spTree>
    <p:extLst>
      <p:ext uri="{BB962C8B-B14F-4D97-AF65-F5344CB8AC3E}">
        <p14:creationId xmlns:p14="http://schemas.microsoft.com/office/powerpoint/2010/main" val="22894319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88E75C38-0316-470D-938B-A652AA1A49EC}" type="slidenum">
              <a:rPr lang="en-US" smtClean="0"/>
              <a:t>6</a:t>
            </a:fld>
            <a:endParaRPr lang="en-US"/>
          </a:p>
        </p:txBody>
      </p:sp>
    </p:spTree>
    <p:extLst>
      <p:ext uri="{BB962C8B-B14F-4D97-AF65-F5344CB8AC3E}">
        <p14:creationId xmlns:p14="http://schemas.microsoft.com/office/powerpoint/2010/main" val="34201431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smtClean="0"/>
              <a:t>To know whether the way a country raises money for health is fair, or progressive, we need to look at each of the different sources of revenue for the health sector in turn. The graph divides the population of the USA into 10 income groups, from the poorest 10% (decile 1) to the wealthiest 10% (decile 10). For each group, the bar shows the financial burden of making income tax contributions.</a:t>
            </a:r>
            <a:br>
              <a:rPr lang="en-US" altLang="en-US" dirty="0" smtClean="0"/>
            </a:br>
            <a:r>
              <a:rPr lang="en-US" altLang="en-US" dirty="0" smtClean="0"/>
              <a:t/>
            </a:r>
            <a:br>
              <a:rPr lang="en-US" altLang="en-US" dirty="0" smtClean="0"/>
            </a:br>
            <a:r>
              <a:rPr lang="en-US" altLang="en-US" dirty="0" smtClean="0"/>
              <a:t>We can see that revenues for health raised through general taxation in the USA are progressive or fair, with the wealthier groups in society generally contributing a higher proportion of their income, although the higher percentage paid by the poorest decile shows an element of </a:t>
            </a:r>
            <a:r>
              <a:rPr lang="en-US" altLang="en-US" dirty="0" err="1" smtClean="0"/>
              <a:t>regressivity</a:t>
            </a:r>
            <a:r>
              <a:rPr lang="en-US" altLang="en-US" dirty="0" smtClean="0"/>
              <a:t>. This is a public, or compulsory, revenue source for the health sector.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dirty="0" smtClean="0"/>
          </a:p>
          <a:p>
            <a:endParaRPr lang="en-US" dirty="0"/>
          </a:p>
        </p:txBody>
      </p:sp>
      <p:sp>
        <p:nvSpPr>
          <p:cNvPr id="4" name="Slide Number Placeholder 3"/>
          <p:cNvSpPr>
            <a:spLocks noGrp="1"/>
          </p:cNvSpPr>
          <p:nvPr>
            <p:ph type="sldNum" sz="quarter" idx="10"/>
          </p:nvPr>
        </p:nvSpPr>
        <p:spPr/>
        <p:txBody>
          <a:bodyPr/>
          <a:lstStyle/>
          <a:p>
            <a:fld id="{88E75C38-0316-470D-938B-A652AA1A49EC}" type="slidenum">
              <a:rPr lang="en-US" smtClean="0"/>
              <a:t>7</a:t>
            </a:fld>
            <a:endParaRPr lang="en-US"/>
          </a:p>
        </p:txBody>
      </p:sp>
    </p:spTree>
    <p:extLst>
      <p:ext uri="{BB962C8B-B14F-4D97-AF65-F5344CB8AC3E}">
        <p14:creationId xmlns:p14="http://schemas.microsoft.com/office/powerpoint/2010/main" val="1247742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Payroll taxes are also a public or compulsory source of revenues. In the USA their effect is proportional, with all income groups contributing the same percentage of their pre-tax income. When combined with general tax revenues, the overall effect of contributions remains progressive, fair, or equitable, apart from for the poorest 1-% of the population.</a:t>
            </a:r>
          </a:p>
        </p:txBody>
      </p:sp>
      <p:sp>
        <p:nvSpPr>
          <p:cNvPr id="4" name="Slide Number Placeholder 3"/>
          <p:cNvSpPr>
            <a:spLocks noGrp="1"/>
          </p:cNvSpPr>
          <p:nvPr>
            <p:ph type="sldNum" sz="quarter" idx="10"/>
          </p:nvPr>
        </p:nvSpPr>
        <p:spPr/>
        <p:txBody>
          <a:bodyPr/>
          <a:lstStyle/>
          <a:p>
            <a:fld id="{88E75C38-0316-470D-938B-A652AA1A49EC}" type="slidenum">
              <a:rPr lang="en-US" smtClean="0"/>
              <a:t>8</a:t>
            </a:fld>
            <a:endParaRPr lang="en-US"/>
          </a:p>
        </p:txBody>
      </p:sp>
    </p:spTree>
    <p:extLst>
      <p:ext uri="{BB962C8B-B14F-4D97-AF65-F5344CB8AC3E}">
        <p14:creationId xmlns:p14="http://schemas.microsoft.com/office/powerpoint/2010/main" val="1188408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Finally, revenues raised through out-of-pocket payments, another private revenue source, are also regressive or unfair in the USA. This places a significantly larger financial burden on the poorest members of the population compared with richer households.</a:t>
            </a:r>
          </a:p>
          <a:p>
            <a:endParaRPr lang="en-US" altLang="en-US" dirty="0" smtClean="0"/>
          </a:p>
          <a:p>
            <a:r>
              <a:rPr lang="en-US" altLang="en-US" dirty="0" smtClean="0"/>
              <a:t>Overall the picture in the USA is clear, that despite having some revenue sources which are mostly fair or progressive, the effect is out-weighed by the high volume of regressive payments, making the overall picture highly unfair. It will be interesting to repeat this analysis in light of the Affordable Care Act signed into law in 2010, which aims amongst other things to make health insurance premiums more progressive.</a:t>
            </a:r>
          </a:p>
        </p:txBody>
      </p:sp>
      <p:sp>
        <p:nvSpPr>
          <p:cNvPr id="4" name="Slide Number Placeholder 3"/>
          <p:cNvSpPr>
            <a:spLocks noGrp="1"/>
          </p:cNvSpPr>
          <p:nvPr>
            <p:ph type="sldNum" sz="quarter" idx="10"/>
          </p:nvPr>
        </p:nvSpPr>
        <p:spPr/>
        <p:txBody>
          <a:bodyPr/>
          <a:lstStyle/>
          <a:p>
            <a:fld id="{88E75C38-0316-470D-938B-A652AA1A49EC}" type="slidenum">
              <a:rPr lang="en-US" smtClean="0"/>
              <a:t>9</a:t>
            </a:fld>
            <a:endParaRPr lang="en-US"/>
          </a:p>
        </p:txBody>
      </p:sp>
    </p:spTree>
    <p:extLst>
      <p:ext uri="{BB962C8B-B14F-4D97-AF65-F5344CB8AC3E}">
        <p14:creationId xmlns:p14="http://schemas.microsoft.com/office/powerpoint/2010/main" val="6376421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smtClean="0"/>
              <a:t>Reliable cash flow is important for good service delivery performance. When cash flow is not stable staff may not be paid on time, there may be shortages of essential medicines and other critical supplies, and as a result those without the funds to seek care privately will not be able to access the services they need.</a:t>
            </a:r>
          </a:p>
          <a:p>
            <a:endParaRPr lang="en-US" dirty="0"/>
          </a:p>
        </p:txBody>
      </p:sp>
      <p:sp>
        <p:nvSpPr>
          <p:cNvPr id="4" name="Slide Number Placeholder 3"/>
          <p:cNvSpPr>
            <a:spLocks noGrp="1"/>
          </p:cNvSpPr>
          <p:nvPr>
            <p:ph type="sldNum" sz="quarter" idx="10"/>
          </p:nvPr>
        </p:nvSpPr>
        <p:spPr/>
        <p:txBody>
          <a:bodyPr/>
          <a:lstStyle/>
          <a:p>
            <a:fld id="{88E75C38-0316-470D-938B-A652AA1A49EC}" type="slidenum">
              <a:rPr lang="en-US" smtClean="0"/>
              <a:t>10</a:t>
            </a:fld>
            <a:endParaRPr lang="en-US"/>
          </a:p>
        </p:txBody>
      </p:sp>
    </p:spTree>
    <p:extLst>
      <p:ext uri="{BB962C8B-B14F-4D97-AF65-F5344CB8AC3E}">
        <p14:creationId xmlns:p14="http://schemas.microsoft.com/office/powerpoint/2010/main" val="2117728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64387B-C4B8-4203-9697-7B4A73AEB671}"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179A6-9228-416D-BE02-B8C194500C66}" type="slidenum">
              <a:rPr lang="en-US" smtClean="0"/>
              <a:t>‹#›</a:t>
            </a:fld>
            <a:endParaRPr lang="en-US"/>
          </a:p>
        </p:txBody>
      </p:sp>
    </p:spTree>
    <p:extLst>
      <p:ext uri="{BB962C8B-B14F-4D97-AF65-F5344CB8AC3E}">
        <p14:creationId xmlns:p14="http://schemas.microsoft.com/office/powerpoint/2010/main" val="267182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4387B-C4B8-4203-9697-7B4A73AEB671}"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179A6-9228-416D-BE02-B8C194500C66}" type="slidenum">
              <a:rPr lang="en-US" smtClean="0"/>
              <a:t>‹#›</a:t>
            </a:fld>
            <a:endParaRPr lang="en-US"/>
          </a:p>
        </p:txBody>
      </p:sp>
    </p:spTree>
    <p:extLst>
      <p:ext uri="{BB962C8B-B14F-4D97-AF65-F5344CB8AC3E}">
        <p14:creationId xmlns:p14="http://schemas.microsoft.com/office/powerpoint/2010/main" val="3062227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4387B-C4B8-4203-9697-7B4A73AEB671}"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179A6-9228-416D-BE02-B8C194500C66}" type="slidenum">
              <a:rPr lang="en-US" smtClean="0"/>
              <a:t>‹#›</a:t>
            </a:fld>
            <a:endParaRPr lang="en-US"/>
          </a:p>
        </p:txBody>
      </p:sp>
    </p:spTree>
    <p:extLst>
      <p:ext uri="{BB962C8B-B14F-4D97-AF65-F5344CB8AC3E}">
        <p14:creationId xmlns:p14="http://schemas.microsoft.com/office/powerpoint/2010/main" val="2379282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64387B-C4B8-4203-9697-7B4A73AEB671}"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179A6-9228-416D-BE02-B8C194500C66}" type="slidenum">
              <a:rPr lang="en-US" smtClean="0"/>
              <a:t>‹#›</a:t>
            </a:fld>
            <a:endParaRPr lang="en-US"/>
          </a:p>
        </p:txBody>
      </p:sp>
    </p:spTree>
    <p:extLst>
      <p:ext uri="{BB962C8B-B14F-4D97-AF65-F5344CB8AC3E}">
        <p14:creationId xmlns:p14="http://schemas.microsoft.com/office/powerpoint/2010/main" val="24319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364387B-C4B8-4203-9697-7B4A73AEB671}"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179A6-9228-416D-BE02-B8C194500C66}" type="slidenum">
              <a:rPr lang="en-US" smtClean="0"/>
              <a:t>‹#›</a:t>
            </a:fld>
            <a:endParaRPr lang="en-US"/>
          </a:p>
        </p:txBody>
      </p:sp>
    </p:spTree>
    <p:extLst>
      <p:ext uri="{BB962C8B-B14F-4D97-AF65-F5344CB8AC3E}">
        <p14:creationId xmlns:p14="http://schemas.microsoft.com/office/powerpoint/2010/main" val="3315309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64387B-C4B8-4203-9697-7B4A73AEB671}"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179A6-9228-416D-BE02-B8C194500C66}" type="slidenum">
              <a:rPr lang="en-US" smtClean="0"/>
              <a:t>‹#›</a:t>
            </a:fld>
            <a:endParaRPr lang="en-US"/>
          </a:p>
        </p:txBody>
      </p:sp>
    </p:spTree>
    <p:extLst>
      <p:ext uri="{BB962C8B-B14F-4D97-AF65-F5344CB8AC3E}">
        <p14:creationId xmlns:p14="http://schemas.microsoft.com/office/powerpoint/2010/main" val="1914830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64387B-C4B8-4203-9697-7B4A73AEB671}" type="datetimeFigureOut">
              <a:rPr lang="en-US" smtClean="0"/>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4179A6-9228-416D-BE02-B8C194500C66}" type="slidenum">
              <a:rPr lang="en-US" smtClean="0"/>
              <a:t>‹#›</a:t>
            </a:fld>
            <a:endParaRPr lang="en-US"/>
          </a:p>
        </p:txBody>
      </p:sp>
    </p:spTree>
    <p:extLst>
      <p:ext uri="{BB962C8B-B14F-4D97-AF65-F5344CB8AC3E}">
        <p14:creationId xmlns:p14="http://schemas.microsoft.com/office/powerpoint/2010/main" val="3530420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64387B-C4B8-4203-9697-7B4A73AEB671}" type="datetimeFigureOut">
              <a:rPr lang="en-US" smtClean="0"/>
              <a:t>4/1/2020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4179A6-9228-416D-BE02-B8C194500C66}" type="slidenum">
              <a:rPr lang="en-US" smtClean="0"/>
              <a:t>‹#›</a:t>
            </a:fld>
            <a:endParaRPr lang="en-US"/>
          </a:p>
        </p:txBody>
      </p:sp>
    </p:spTree>
    <p:extLst>
      <p:ext uri="{BB962C8B-B14F-4D97-AF65-F5344CB8AC3E}">
        <p14:creationId xmlns:p14="http://schemas.microsoft.com/office/powerpoint/2010/main" val="4015564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64387B-C4B8-4203-9697-7B4A73AEB671}" type="datetimeFigureOut">
              <a:rPr lang="en-US" smtClean="0"/>
              <a:t>4/1/2020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4179A6-9228-416D-BE02-B8C194500C66}" type="slidenum">
              <a:rPr lang="en-US" smtClean="0"/>
              <a:t>‹#›</a:t>
            </a:fld>
            <a:endParaRPr lang="en-US"/>
          </a:p>
        </p:txBody>
      </p:sp>
    </p:spTree>
    <p:extLst>
      <p:ext uri="{BB962C8B-B14F-4D97-AF65-F5344CB8AC3E}">
        <p14:creationId xmlns:p14="http://schemas.microsoft.com/office/powerpoint/2010/main" val="3286543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364387B-C4B8-4203-9697-7B4A73AEB671}"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179A6-9228-416D-BE02-B8C194500C66}" type="slidenum">
              <a:rPr lang="en-US" smtClean="0"/>
              <a:t>‹#›</a:t>
            </a:fld>
            <a:endParaRPr lang="en-US"/>
          </a:p>
        </p:txBody>
      </p:sp>
    </p:spTree>
    <p:extLst>
      <p:ext uri="{BB962C8B-B14F-4D97-AF65-F5344CB8AC3E}">
        <p14:creationId xmlns:p14="http://schemas.microsoft.com/office/powerpoint/2010/main" val="975918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364387B-C4B8-4203-9697-7B4A73AEB671}"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179A6-9228-416D-BE02-B8C194500C66}" type="slidenum">
              <a:rPr lang="en-US" smtClean="0"/>
              <a:t>‹#›</a:t>
            </a:fld>
            <a:endParaRPr lang="en-US"/>
          </a:p>
        </p:txBody>
      </p:sp>
    </p:spTree>
    <p:extLst>
      <p:ext uri="{BB962C8B-B14F-4D97-AF65-F5344CB8AC3E}">
        <p14:creationId xmlns:p14="http://schemas.microsoft.com/office/powerpoint/2010/main" val="803176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64387B-C4B8-4203-9697-7B4A73AEB671}" type="datetimeFigureOut">
              <a:rPr lang="en-US" smtClean="0"/>
              <a:t>4/1/2020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4179A6-9228-416D-BE02-B8C194500C66}" type="slidenum">
              <a:rPr lang="en-US" smtClean="0"/>
              <a:t>‹#›</a:t>
            </a:fld>
            <a:endParaRPr lang="en-US"/>
          </a:p>
        </p:txBody>
      </p:sp>
    </p:spTree>
    <p:extLst>
      <p:ext uri="{BB962C8B-B14F-4D97-AF65-F5344CB8AC3E}">
        <p14:creationId xmlns:p14="http://schemas.microsoft.com/office/powerpoint/2010/main" val="13699560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Revenue collection</a:t>
            </a:r>
            <a:endParaRPr lang="en-US" b="1" dirty="0">
              <a:solidFill>
                <a:srgbClr val="7030A0"/>
              </a:solidFill>
            </a:endParaRP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888541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064" y="117990"/>
            <a:ext cx="10515600" cy="1325563"/>
          </a:xfrm>
        </p:spPr>
        <p:txBody>
          <a:bodyPr>
            <a:normAutofit/>
          </a:bodyPr>
          <a:lstStyle/>
          <a:p>
            <a:r>
              <a:rPr lang="en-US" sz="4000" dirty="0" smtClean="0">
                <a:solidFill>
                  <a:srgbClr val="7030A0"/>
                </a:solidFill>
                <a:latin typeface="+mn-lt"/>
              </a:rPr>
              <a:t>Why is stable and predictable funding important?</a:t>
            </a:r>
            <a:endParaRPr lang="en-US" sz="4000" dirty="0">
              <a:solidFill>
                <a:srgbClr val="7030A0"/>
              </a:solidFill>
              <a:latin typeface="+mn-lt"/>
            </a:endParaRPr>
          </a:p>
        </p:txBody>
      </p:sp>
      <p:sp>
        <p:nvSpPr>
          <p:cNvPr id="3" name="Content Placeholder 2"/>
          <p:cNvSpPr>
            <a:spLocks noGrp="1"/>
          </p:cNvSpPr>
          <p:nvPr>
            <p:ph idx="1"/>
          </p:nvPr>
        </p:nvSpPr>
        <p:spPr>
          <a:xfrm>
            <a:off x="838199" y="1560576"/>
            <a:ext cx="10904621" cy="5080856"/>
          </a:xfrm>
        </p:spPr>
        <p:txBody>
          <a:bodyPr>
            <a:normAutofit/>
          </a:bodyPr>
          <a:lstStyle/>
          <a:p>
            <a:pPr>
              <a:lnSpc>
                <a:spcPct val="150000"/>
              </a:lnSpc>
            </a:pPr>
            <a:r>
              <a:rPr lang="en-US" altLang="en-US" sz="3000" dirty="0">
                <a:latin typeface="Arial" panose="020B0604020202020204" pitchFamily="34" charset="0"/>
                <a:cs typeface="Arial" panose="020B0604020202020204" pitchFamily="34" charset="0"/>
              </a:rPr>
              <a:t>If the move towards UHC is to </a:t>
            </a:r>
            <a:r>
              <a:rPr lang="en-US" altLang="en-US" sz="3000" dirty="0" smtClean="0">
                <a:latin typeface="Arial" panose="020B0604020202020204" pitchFamily="34" charset="0"/>
                <a:cs typeface="Arial" panose="020B0604020202020204" pitchFamily="34" charset="0"/>
              </a:rPr>
              <a:t>happen, </a:t>
            </a:r>
            <a:r>
              <a:rPr lang="en-US" altLang="en-US" sz="3000" dirty="0">
                <a:latin typeface="Arial" panose="020B0604020202020204" pitchFamily="34" charset="0"/>
                <a:cs typeface="Arial" panose="020B0604020202020204" pitchFamily="34" charset="0"/>
              </a:rPr>
              <a:t>adequate public funds need to be made available, together with a stable and predictable flow of those funds to health facilities. </a:t>
            </a:r>
          </a:p>
          <a:p>
            <a:pPr>
              <a:lnSpc>
                <a:spcPct val="150000"/>
              </a:lnSpc>
            </a:pPr>
            <a:r>
              <a:rPr lang="en-US" altLang="en-US" sz="3000" dirty="0">
                <a:latin typeface="Arial" panose="020B0604020202020204" pitchFamily="34" charset="0"/>
                <a:cs typeface="Arial" panose="020B0604020202020204" pitchFamily="34" charset="0"/>
              </a:rPr>
              <a:t>Both are required to ensure the effective delivery of health services to those who need them.</a:t>
            </a:r>
            <a:endParaRPr lang="en-US" sz="3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55208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064" y="117990"/>
            <a:ext cx="10515600" cy="1325563"/>
          </a:xfrm>
        </p:spPr>
        <p:txBody>
          <a:bodyPr>
            <a:normAutofit/>
          </a:bodyPr>
          <a:lstStyle/>
          <a:p>
            <a:r>
              <a:rPr lang="en-US" sz="4000" dirty="0" smtClean="0">
                <a:solidFill>
                  <a:srgbClr val="7030A0"/>
                </a:solidFill>
                <a:latin typeface="+mn-lt"/>
              </a:rPr>
              <a:t>How does a country raise funds for health?</a:t>
            </a:r>
            <a:endParaRPr lang="en-US" sz="4000" dirty="0">
              <a:solidFill>
                <a:srgbClr val="7030A0"/>
              </a:solidFill>
              <a:latin typeface="+mn-lt"/>
            </a:endParaRPr>
          </a:p>
        </p:txBody>
      </p:sp>
      <p:sp>
        <p:nvSpPr>
          <p:cNvPr id="3" name="Content Placeholder 2"/>
          <p:cNvSpPr>
            <a:spLocks noGrp="1"/>
          </p:cNvSpPr>
          <p:nvPr>
            <p:ph idx="1"/>
          </p:nvPr>
        </p:nvSpPr>
        <p:spPr>
          <a:xfrm>
            <a:off x="838200" y="1560576"/>
            <a:ext cx="10515600" cy="4616387"/>
          </a:xfrm>
        </p:spPr>
        <p:txBody>
          <a:bodyPr>
            <a:normAutofit fontScale="92500" lnSpcReduction="10000"/>
          </a:bodyPr>
          <a:lstStyle/>
          <a:p>
            <a:pPr algn="just">
              <a:lnSpc>
                <a:spcPct val="150000"/>
              </a:lnSpc>
            </a:pPr>
            <a:r>
              <a:rPr lang="en-US" sz="3200" dirty="0" smtClean="0">
                <a:latin typeface="Arial" panose="020B0604020202020204" pitchFamily="34" charset="0"/>
                <a:cs typeface="Arial" panose="020B0604020202020204" pitchFamily="34" charset="0"/>
              </a:rPr>
              <a:t>General Revenue</a:t>
            </a:r>
          </a:p>
          <a:p>
            <a:pPr algn="just">
              <a:lnSpc>
                <a:spcPct val="150000"/>
              </a:lnSpc>
            </a:pPr>
            <a:r>
              <a:rPr lang="en-US" sz="3200" dirty="0" smtClean="0">
                <a:latin typeface="Arial" panose="020B0604020202020204" pitchFamily="34" charset="0"/>
                <a:cs typeface="Arial" panose="020B0604020202020204" pitchFamily="34" charset="0"/>
              </a:rPr>
              <a:t>Social Health Insurance</a:t>
            </a:r>
          </a:p>
          <a:p>
            <a:pPr algn="just">
              <a:lnSpc>
                <a:spcPct val="150000"/>
              </a:lnSpc>
            </a:pPr>
            <a:r>
              <a:rPr lang="en-US" sz="3200" dirty="0" smtClean="0">
                <a:latin typeface="Arial" panose="020B0604020202020204" pitchFamily="34" charset="0"/>
                <a:cs typeface="Arial" panose="020B0604020202020204" pitchFamily="34" charset="0"/>
              </a:rPr>
              <a:t>Voluntary Health insurance</a:t>
            </a:r>
          </a:p>
          <a:p>
            <a:pPr algn="just">
              <a:lnSpc>
                <a:spcPct val="150000"/>
              </a:lnSpc>
            </a:pPr>
            <a:r>
              <a:rPr lang="en-US" sz="3200" dirty="0" smtClean="0">
                <a:latin typeface="Arial" panose="020B0604020202020204" pitchFamily="34" charset="0"/>
                <a:cs typeface="Arial" panose="020B0604020202020204" pitchFamily="34" charset="0"/>
              </a:rPr>
              <a:t>Community based Health Insurance</a:t>
            </a:r>
          </a:p>
          <a:p>
            <a:pPr algn="just">
              <a:lnSpc>
                <a:spcPct val="150000"/>
              </a:lnSpc>
            </a:pPr>
            <a:r>
              <a:rPr lang="en-US" sz="3200" dirty="0" smtClean="0">
                <a:latin typeface="Arial" panose="020B0604020202020204" pitchFamily="34" charset="0"/>
                <a:cs typeface="Arial" panose="020B0604020202020204" pitchFamily="34" charset="0"/>
              </a:rPr>
              <a:t>Out-of-pocket payments</a:t>
            </a:r>
          </a:p>
          <a:p>
            <a:pPr algn="just">
              <a:lnSpc>
                <a:spcPct val="150000"/>
              </a:lnSpc>
            </a:pPr>
            <a:r>
              <a:rPr lang="en-US" sz="3200" dirty="0" smtClean="0">
                <a:latin typeface="Arial" panose="020B0604020202020204" pitchFamily="34" charset="0"/>
                <a:cs typeface="Arial" panose="020B0604020202020204" pitchFamily="34" charset="0"/>
              </a:rPr>
              <a:t>External assistance: grants, donations, external loans</a:t>
            </a:r>
          </a:p>
          <a:p>
            <a:pPr>
              <a:lnSpc>
                <a:spcPct val="150000"/>
              </a:lnSpc>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9700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0290" name="Line 2"/>
          <p:cNvSpPr>
            <a:spLocks noChangeShapeType="1"/>
          </p:cNvSpPr>
          <p:nvPr/>
        </p:nvSpPr>
        <p:spPr bwMode="auto">
          <a:xfrm>
            <a:off x="1524000" y="1538288"/>
            <a:ext cx="9131300" cy="0"/>
          </a:xfrm>
          <a:prstGeom prst="line">
            <a:avLst/>
          </a:prstGeom>
          <a:noFill/>
          <a:ln w="12700">
            <a:solidFill>
              <a:schemeClr val="tx1"/>
            </a:solidFill>
            <a:round/>
            <a:headEnd/>
            <a:tailEnd/>
          </a:ln>
          <a:effectLst/>
        </p:spPr>
        <p:txBody>
          <a:bodyPr wrap="none" anchor="ctr"/>
          <a:lstStyle/>
          <a:p>
            <a:endParaRPr lang="en-GB">
              <a:solidFill>
                <a:prstClr val="black"/>
              </a:solidFill>
            </a:endParaRPr>
          </a:p>
        </p:txBody>
      </p:sp>
      <p:grpSp>
        <p:nvGrpSpPr>
          <p:cNvPr id="26" name="Group 25"/>
          <p:cNvGrpSpPr/>
          <p:nvPr/>
        </p:nvGrpSpPr>
        <p:grpSpPr>
          <a:xfrm>
            <a:off x="8305800" y="891987"/>
            <a:ext cx="1981200" cy="5943600"/>
            <a:chOff x="6781800" y="838200"/>
            <a:chExt cx="1981200" cy="5943600"/>
          </a:xfrm>
        </p:grpSpPr>
        <p:sp>
          <p:nvSpPr>
            <p:cNvPr id="140293" name="Text Box 5"/>
            <p:cNvSpPr txBox="1">
              <a:spLocks noChangeArrowheads="1"/>
            </p:cNvSpPr>
            <p:nvPr/>
          </p:nvSpPr>
          <p:spPr bwMode="auto">
            <a:xfrm>
              <a:off x="6781800" y="838200"/>
              <a:ext cx="1981200" cy="701675"/>
            </a:xfrm>
            <a:prstGeom prst="rect">
              <a:avLst/>
            </a:prstGeom>
            <a:solidFill>
              <a:srgbClr val="0070C0"/>
            </a:solidFill>
            <a:ln w="9525">
              <a:noFill/>
              <a:miter lim="800000"/>
              <a:headEnd/>
              <a:tailEnd/>
            </a:ln>
            <a:effectLst/>
          </p:spPr>
          <p:txBody>
            <a:bodyPr>
              <a:spAutoFit/>
            </a:bodyPr>
            <a:lstStyle/>
            <a:p>
              <a:pPr algn="ctr">
                <a:spcBef>
                  <a:spcPct val="0"/>
                </a:spcBef>
              </a:pPr>
              <a:r>
                <a:rPr lang="en-GB" sz="2000" dirty="0">
                  <a:solidFill>
                    <a:prstClr val="white"/>
                  </a:solidFill>
                  <a:latin typeface="Candara" panose="020E0502030303020204" pitchFamily="34" charset="0"/>
                </a:rPr>
                <a:t>Collecting agencies</a:t>
              </a:r>
            </a:p>
          </p:txBody>
        </p:sp>
        <p:sp>
          <p:nvSpPr>
            <p:cNvPr id="140298" name="Text Box 10"/>
            <p:cNvSpPr txBox="1">
              <a:spLocks noChangeArrowheads="1"/>
            </p:cNvSpPr>
            <p:nvPr/>
          </p:nvSpPr>
          <p:spPr bwMode="auto">
            <a:xfrm>
              <a:off x="7056438" y="1600200"/>
              <a:ext cx="1554162" cy="650875"/>
            </a:xfrm>
            <a:prstGeom prst="rect">
              <a:avLst/>
            </a:prstGeom>
            <a:solidFill>
              <a:schemeClr val="accent5">
                <a:lumMod val="40000"/>
                <a:lumOff val="60000"/>
              </a:schemeClr>
            </a:solidFill>
            <a:ln w="9525">
              <a:solidFill>
                <a:schemeClr val="tx1"/>
              </a:solidFill>
              <a:miter lim="800000"/>
              <a:headEnd/>
              <a:tailEnd/>
            </a:ln>
            <a:effectLst/>
          </p:spPr>
          <p:txBody>
            <a:bodyPr anchor="ctr"/>
            <a:lstStyle/>
            <a:p>
              <a:pPr algn="ctr">
                <a:spcBef>
                  <a:spcPct val="0"/>
                </a:spcBef>
              </a:pPr>
              <a:r>
                <a:rPr lang="en-GB" sz="1600" dirty="0">
                  <a:solidFill>
                    <a:prstClr val="black"/>
                  </a:solidFill>
                  <a:latin typeface="Candara" panose="020E0502030303020204" pitchFamily="34" charset="0"/>
                </a:rPr>
                <a:t>Central Government</a:t>
              </a:r>
            </a:p>
          </p:txBody>
        </p:sp>
        <p:sp>
          <p:nvSpPr>
            <p:cNvPr id="140299" name="Text Box 11"/>
            <p:cNvSpPr txBox="1">
              <a:spLocks noChangeArrowheads="1"/>
            </p:cNvSpPr>
            <p:nvPr/>
          </p:nvSpPr>
          <p:spPr bwMode="auto">
            <a:xfrm>
              <a:off x="7056438" y="2286000"/>
              <a:ext cx="1554162" cy="650875"/>
            </a:xfrm>
            <a:prstGeom prst="rect">
              <a:avLst/>
            </a:prstGeom>
            <a:solidFill>
              <a:schemeClr val="accent5">
                <a:lumMod val="40000"/>
                <a:lumOff val="60000"/>
              </a:schemeClr>
            </a:solidFill>
            <a:ln w="9525">
              <a:solidFill>
                <a:schemeClr val="tx1"/>
              </a:solidFill>
              <a:miter lim="800000"/>
              <a:headEnd/>
              <a:tailEnd/>
            </a:ln>
            <a:effectLst/>
          </p:spPr>
          <p:txBody>
            <a:bodyPr anchor="ctr"/>
            <a:lstStyle/>
            <a:p>
              <a:pPr algn="ctr">
                <a:spcBef>
                  <a:spcPct val="0"/>
                </a:spcBef>
              </a:pPr>
              <a:r>
                <a:rPr lang="en-GB" sz="1600" dirty="0">
                  <a:solidFill>
                    <a:prstClr val="black"/>
                  </a:solidFill>
                  <a:latin typeface="Candara" panose="020E0502030303020204" pitchFamily="34" charset="0"/>
                </a:rPr>
                <a:t>Local Government</a:t>
              </a:r>
            </a:p>
          </p:txBody>
        </p:sp>
        <p:sp>
          <p:nvSpPr>
            <p:cNvPr id="140300" name="Text Box 12"/>
            <p:cNvSpPr txBox="1">
              <a:spLocks noChangeArrowheads="1"/>
            </p:cNvSpPr>
            <p:nvPr/>
          </p:nvSpPr>
          <p:spPr bwMode="auto">
            <a:xfrm>
              <a:off x="7056438" y="2971800"/>
              <a:ext cx="1554162" cy="650875"/>
            </a:xfrm>
            <a:prstGeom prst="rect">
              <a:avLst/>
            </a:prstGeom>
            <a:solidFill>
              <a:schemeClr val="accent5">
                <a:lumMod val="40000"/>
                <a:lumOff val="60000"/>
              </a:schemeClr>
            </a:solidFill>
            <a:ln w="9525">
              <a:solidFill>
                <a:schemeClr val="tx1"/>
              </a:solidFill>
              <a:miter lim="800000"/>
              <a:headEnd/>
              <a:tailEnd/>
            </a:ln>
            <a:effectLst/>
          </p:spPr>
          <p:txBody>
            <a:bodyPr lIns="45720" rIns="45720" anchor="ctr"/>
            <a:lstStyle/>
            <a:p>
              <a:pPr algn="ctr">
                <a:spcBef>
                  <a:spcPct val="0"/>
                </a:spcBef>
              </a:pPr>
              <a:r>
                <a:rPr lang="en-GB" sz="1600" dirty="0">
                  <a:solidFill>
                    <a:prstClr val="black"/>
                  </a:solidFill>
                  <a:latin typeface="Candara" panose="020E0502030303020204" pitchFamily="34" charset="0"/>
                </a:rPr>
                <a:t>Social Security Agency </a:t>
              </a:r>
            </a:p>
          </p:txBody>
        </p:sp>
        <p:sp>
          <p:nvSpPr>
            <p:cNvPr id="140301" name="Text Box 13"/>
            <p:cNvSpPr txBox="1">
              <a:spLocks noChangeArrowheads="1"/>
            </p:cNvSpPr>
            <p:nvPr/>
          </p:nvSpPr>
          <p:spPr bwMode="auto">
            <a:xfrm>
              <a:off x="7056438" y="3657600"/>
              <a:ext cx="1554162" cy="650875"/>
            </a:xfrm>
            <a:prstGeom prst="rect">
              <a:avLst/>
            </a:prstGeom>
            <a:solidFill>
              <a:schemeClr val="accent5">
                <a:lumMod val="40000"/>
                <a:lumOff val="60000"/>
              </a:schemeClr>
            </a:solidFill>
            <a:ln w="9525">
              <a:solidFill>
                <a:schemeClr val="tx1"/>
              </a:solidFill>
              <a:miter lim="800000"/>
              <a:headEnd/>
              <a:tailEnd/>
            </a:ln>
            <a:effectLst/>
          </p:spPr>
          <p:txBody>
            <a:bodyPr lIns="45720" rIns="45720" anchor="ctr"/>
            <a:lstStyle/>
            <a:p>
              <a:pPr algn="ctr"/>
              <a:r>
                <a:rPr lang="en-GB" sz="1600" dirty="0">
                  <a:solidFill>
                    <a:prstClr val="black"/>
                  </a:solidFill>
                  <a:latin typeface="Candara" panose="020E0502030303020204" pitchFamily="34" charset="0"/>
                </a:rPr>
                <a:t>Commercial insurance fund</a:t>
              </a:r>
            </a:p>
          </p:txBody>
        </p:sp>
        <p:sp>
          <p:nvSpPr>
            <p:cNvPr id="140302" name="Text Box 14"/>
            <p:cNvSpPr txBox="1">
              <a:spLocks noChangeArrowheads="1"/>
            </p:cNvSpPr>
            <p:nvPr/>
          </p:nvSpPr>
          <p:spPr bwMode="auto">
            <a:xfrm>
              <a:off x="7056438" y="4343400"/>
              <a:ext cx="1554162" cy="650875"/>
            </a:xfrm>
            <a:prstGeom prst="rect">
              <a:avLst/>
            </a:prstGeom>
            <a:solidFill>
              <a:schemeClr val="accent5">
                <a:lumMod val="40000"/>
                <a:lumOff val="60000"/>
              </a:schemeClr>
            </a:solidFill>
            <a:ln w="9525">
              <a:solidFill>
                <a:schemeClr val="tx1"/>
              </a:solidFill>
              <a:miter lim="800000"/>
              <a:headEnd/>
              <a:tailEnd/>
            </a:ln>
            <a:effectLst/>
          </p:spPr>
          <p:txBody>
            <a:bodyPr lIns="45720" rIns="45720" anchor="ctr"/>
            <a:lstStyle/>
            <a:p>
              <a:pPr algn="ctr"/>
              <a:r>
                <a:rPr lang="en-GB" sz="1600" dirty="0">
                  <a:solidFill>
                    <a:prstClr val="black"/>
                  </a:solidFill>
                  <a:latin typeface="Candara" panose="020E0502030303020204" pitchFamily="34" charset="0"/>
                </a:rPr>
                <a:t>Other insurance fund</a:t>
              </a:r>
            </a:p>
          </p:txBody>
        </p:sp>
        <p:sp>
          <p:nvSpPr>
            <p:cNvPr id="140303" name="Text Box 15"/>
            <p:cNvSpPr txBox="1">
              <a:spLocks noChangeArrowheads="1"/>
            </p:cNvSpPr>
            <p:nvPr/>
          </p:nvSpPr>
          <p:spPr bwMode="auto">
            <a:xfrm>
              <a:off x="7056438" y="5033963"/>
              <a:ext cx="1554162" cy="376237"/>
            </a:xfrm>
            <a:prstGeom prst="rect">
              <a:avLst/>
            </a:prstGeom>
            <a:solidFill>
              <a:schemeClr val="accent5">
                <a:lumMod val="40000"/>
                <a:lumOff val="60000"/>
              </a:schemeClr>
            </a:solidFill>
            <a:ln w="9525">
              <a:solidFill>
                <a:schemeClr val="tx1"/>
              </a:solidFill>
              <a:miter lim="800000"/>
              <a:headEnd/>
              <a:tailEnd/>
            </a:ln>
            <a:effectLst/>
          </p:spPr>
          <p:txBody>
            <a:bodyPr lIns="45720" rIns="45720" anchor="ctr"/>
            <a:lstStyle/>
            <a:p>
              <a:pPr algn="ctr">
                <a:spcBef>
                  <a:spcPct val="0"/>
                </a:spcBef>
              </a:pPr>
              <a:r>
                <a:rPr lang="en-GB" sz="1600" dirty="0">
                  <a:solidFill>
                    <a:prstClr val="black"/>
                  </a:solidFill>
                  <a:latin typeface="Candara" panose="020E0502030303020204" pitchFamily="34" charset="0"/>
                </a:rPr>
                <a:t>Employers</a:t>
              </a:r>
            </a:p>
          </p:txBody>
        </p:sp>
        <p:sp>
          <p:nvSpPr>
            <p:cNvPr id="140304" name="Text Box 16"/>
            <p:cNvSpPr txBox="1">
              <a:spLocks noChangeArrowheads="1"/>
            </p:cNvSpPr>
            <p:nvPr/>
          </p:nvSpPr>
          <p:spPr bwMode="auto">
            <a:xfrm>
              <a:off x="7056438" y="5445125"/>
              <a:ext cx="1554162" cy="650875"/>
            </a:xfrm>
            <a:prstGeom prst="rect">
              <a:avLst/>
            </a:prstGeom>
            <a:solidFill>
              <a:schemeClr val="accent5">
                <a:lumMod val="40000"/>
                <a:lumOff val="60000"/>
              </a:schemeClr>
            </a:solidFill>
            <a:ln w="9525">
              <a:solidFill>
                <a:schemeClr val="tx1"/>
              </a:solidFill>
              <a:miter lim="800000"/>
              <a:headEnd/>
              <a:tailEnd/>
            </a:ln>
            <a:effectLst/>
          </p:spPr>
          <p:txBody>
            <a:bodyPr lIns="45720" rIns="45720" anchor="ctr"/>
            <a:lstStyle/>
            <a:p>
              <a:pPr algn="ctr"/>
              <a:r>
                <a:rPr lang="en-GB" sz="1600" dirty="0">
                  <a:solidFill>
                    <a:prstClr val="black"/>
                  </a:solidFill>
                  <a:latin typeface="Candara" panose="020E0502030303020204" pitchFamily="34" charset="0"/>
                </a:rPr>
                <a:t>Earmarked savings fund</a:t>
              </a:r>
            </a:p>
          </p:txBody>
        </p:sp>
        <p:sp>
          <p:nvSpPr>
            <p:cNvPr id="140305" name="Text Box 17"/>
            <p:cNvSpPr txBox="1">
              <a:spLocks noChangeArrowheads="1"/>
            </p:cNvSpPr>
            <p:nvPr/>
          </p:nvSpPr>
          <p:spPr bwMode="auto">
            <a:xfrm>
              <a:off x="7056438" y="6130925"/>
              <a:ext cx="1554162" cy="650875"/>
            </a:xfrm>
            <a:prstGeom prst="rect">
              <a:avLst/>
            </a:prstGeom>
            <a:solidFill>
              <a:schemeClr val="accent5">
                <a:lumMod val="40000"/>
                <a:lumOff val="60000"/>
              </a:schemeClr>
            </a:solidFill>
            <a:ln w="9525">
              <a:solidFill>
                <a:schemeClr val="tx1"/>
              </a:solidFill>
              <a:miter lim="800000"/>
              <a:headEnd/>
              <a:tailEnd/>
            </a:ln>
            <a:effectLst/>
          </p:spPr>
          <p:txBody>
            <a:bodyPr lIns="45720" rIns="45720" anchor="ctr"/>
            <a:lstStyle/>
            <a:p>
              <a:pPr algn="ctr"/>
              <a:r>
                <a:rPr lang="en-GB" sz="1600" dirty="0">
                  <a:solidFill>
                    <a:prstClr val="black"/>
                  </a:solidFill>
                  <a:latin typeface="Candara" panose="020E0502030303020204" pitchFamily="34" charset="0"/>
                </a:rPr>
                <a:t>Health care provider</a:t>
              </a:r>
            </a:p>
          </p:txBody>
        </p:sp>
      </p:grpSp>
      <p:sp>
        <p:nvSpPr>
          <p:cNvPr id="140306" name="Line 18"/>
          <p:cNvSpPr>
            <a:spLocks noChangeShapeType="1"/>
          </p:cNvSpPr>
          <p:nvPr/>
        </p:nvSpPr>
        <p:spPr bwMode="auto">
          <a:xfrm>
            <a:off x="4343400" y="1524000"/>
            <a:ext cx="0" cy="5334000"/>
          </a:xfrm>
          <a:prstGeom prst="line">
            <a:avLst/>
          </a:prstGeom>
          <a:noFill/>
          <a:ln w="9525" cap="rnd">
            <a:solidFill>
              <a:schemeClr val="tx1"/>
            </a:solidFill>
            <a:prstDash val="sysDot"/>
            <a:round/>
            <a:headEnd/>
            <a:tailEnd/>
          </a:ln>
          <a:effectLst/>
        </p:spPr>
        <p:txBody>
          <a:bodyPr wrap="none" anchor="ctr"/>
          <a:lstStyle/>
          <a:p>
            <a:endParaRPr lang="en-GB">
              <a:solidFill>
                <a:prstClr val="black"/>
              </a:solidFill>
            </a:endParaRPr>
          </a:p>
        </p:txBody>
      </p:sp>
      <p:sp>
        <p:nvSpPr>
          <p:cNvPr id="140308" name="Line 20"/>
          <p:cNvSpPr>
            <a:spLocks noChangeShapeType="1"/>
          </p:cNvSpPr>
          <p:nvPr/>
        </p:nvSpPr>
        <p:spPr bwMode="auto">
          <a:xfrm flipH="1" flipV="1">
            <a:off x="8001000" y="1562100"/>
            <a:ext cx="0" cy="5295900"/>
          </a:xfrm>
          <a:prstGeom prst="line">
            <a:avLst/>
          </a:prstGeom>
          <a:noFill/>
          <a:ln w="9525" cap="rnd">
            <a:solidFill>
              <a:schemeClr val="tx1"/>
            </a:solidFill>
            <a:prstDash val="sysDot"/>
            <a:round/>
            <a:headEnd/>
            <a:tailEnd/>
          </a:ln>
          <a:effectLst/>
        </p:spPr>
        <p:txBody>
          <a:bodyPr wrap="none" anchor="ctr"/>
          <a:lstStyle/>
          <a:p>
            <a:endParaRPr lang="en-GB">
              <a:solidFill>
                <a:prstClr val="black"/>
              </a:solidFill>
            </a:endParaRPr>
          </a:p>
        </p:txBody>
      </p:sp>
      <p:grpSp>
        <p:nvGrpSpPr>
          <p:cNvPr id="27" name="Group 26"/>
          <p:cNvGrpSpPr/>
          <p:nvPr/>
        </p:nvGrpSpPr>
        <p:grpSpPr>
          <a:xfrm>
            <a:off x="1752600" y="838200"/>
            <a:ext cx="2133600" cy="5874028"/>
            <a:chOff x="228600" y="838200"/>
            <a:chExt cx="2133600" cy="5874028"/>
          </a:xfrm>
          <a:solidFill>
            <a:schemeClr val="accent5">
              <a:lumMod val="40000"/>
              <a:lumOff val="60000"/>
            </a:schemeClr>
          </a:solidFill>
        </p:grpSpPr>
        <p:sp>
          <p:nvSpPr>
            <p:cNvPr id="140291" name="Text Box 3"/>
            <p:cNvSpPr txBox="1">
              <a:spLocks noChangeArrowheads="1"/>
            </p:cNvSpPr>
            <p:nvPr/>
          </p:nvSpPr>
          <p:spPr bwMode="auto">
            <a:xfrm>
              <a:off x="228600" y="838200"/>
              <a:ext cx="2133600" cy="701675"/>
            </a:xfrm>
            <a:prstGeom prst="rect">
              <a:avLst/>
            </a:prstGeom>
            <a:solidFill>
              <a:srgbClr val="0070C0"/>
            </a:solidFill>
            <a:ln w="9525">
              <a:solidFill>
                <a:schemeClr val="accent5">
                  <a:lumMod val="75000"/>
                </a:schemeClr>
              </a:solidFill>
              <a:miter lim="800000"/>
              <a:headEnd/>
              <a:tailEnd/>
            </a:ln>
            <a:effectLst/>
          </p:spPr>
          <p:txBody>
            <a:bodyPr lIns="45720" rIns="0"/>
            <a:lstStyle/>
            <a:p>
              <a:pPr algn="ctr">
                <a:spcBef>
                  <a:spcPct val="0"/>
                </a:spcBef>
              </a:pPr>
              <a:r>
                <a:rPr lang="en-GB" sz="2000" dirty="0">
                  <a:solidFill>
                    <a:prstClr val="white"/>
                  </a:solidFill>
                  <a:latin typeface="Candara" panose="020E0502030303020204" pitchFamily="34" charset="0"/>
                </a:rPr>
                <a:t>Initial funding sources</a:t>
              </a:r>
            </a:p>
          </p:txBody>
        </p:sp>
        <p:sp>
          <p:nvSpPr>
            <p:cNvPr id="140294" name="Text Box 6"/>
            <p:cNvSpPr txBox="1">
              <a:spLocks noChangeArrowheads="1"/>
            </p:cNvSpPr>
            <p:nvPr/>
          </p:nvSpPr>
          <p:spPr bwMode="auto">
            <a:xfrm>
              <a:off x="471488" y="1589088"/>
              <a:ext cx="1535112" cy="925512"/>
            </a:xfrm>
            <a:prstGeom prst="rect">
              <a:avLst/>
            </a:prstGeom>
            <a:grpFill/>
            <a:ln w="9525">
              <a:solidFill>
                <a:schemeClr val="tx1"/>
              </a:solidFill>
              <a:miter lim="800000"/>
              <a:headEnd/>
              <a:tailEnd/>
            </a:ln>
            <a:effectLst>
              <a:outerShdw blurRad="50800" dist="38100" dir="5400000" algn="t" rotWithShape="0">
                <a:schemeClr val="accent3">
                  <a:lumMod val="60000"/>
                  <a:lumOff val="40000"/>
                  <a:alpha val="40000"/>
                </a:schemeClr>
              </a:outerShdw>
            </a:effectLst>
          </p:spPr>
          <p:txBody>
            <a:bodyPr lIns="45720" rIns="45720" anchor="ctr"/>
            <a:lstStyle>
              <a:defPPr>
                <a:defRPr lang="en-US"/>
              </a:defPPr>
              <a:lvl1pPr algn="ctr">
                <a:spcBef>
                  <a:spcPct val="0"/>
                </a:spcBef>
                <a:defRPr sz="1600">
                  <a:solidFill>
                    <a:prstClr val="black"/>
                  </a:solidFill>
                  <a:latin typeface="Candara" panose="020E0502030303020204" pitchFamily="34" charset="0"/>
                </a:defRPr>
              </a:lvl1pPr>
            </a:lstStyle>
            <a:p>
              <a:r>
                <a:rPr lang="en-GB" dirty="0"/>
                <a:t>Individuals/ families/ employees</a:t>
              </a:r>
            </a:p>
          </p:txBody>
        </p:sp>
        <p:sp>
          <p:nvSpPr>
            <p:cNvPr id="140295" name="Text Box 7"/>
            <p:cNvSpPr txBox="1">
              <a:spLocks noChangeArrowheads="1"/>
            </p:cNvSpPr>
            <p:nvPr/>
          </p:nvSpPr>
          <p:spPr bwMode="auto">
            <a:xfrm>
              <a:off x="471488" y="2579688"/>
              <a:ext cx="1535112" cy="925512"/>
            </a:xfrm>
            <a:prstGeom prst="rect">
              <a:avLst/>
            </a:prstGeom>
            <a:grpFill/>
            <a:ln w="9525">
              <a:solidFill>
                <a:schemeClr val="tx1"/>
              </a:solidFill>
              <a:miter lim="800000"/>
              <a:headEnd/>
              <a:tailEnd/>
            </a:ln>
            <a:effectLst>
              <a:outerShdw blurRad="50800" dist="38100" dir="5400000" algn="t" rotWithShape="0">
                <a:schemeClr val="accent3">
                  <a:lumMod val="60000"/>
                  <a:lumOff val="40000"/>
                  <a:alpha val="40000"/>
                </a:schemeClr>
              </a:outerShdw>
            </a:effectLst>
          </p:spPr>
          <p:txBody>
            <a:bodyPr lIns="45720" rIns="45720" anchor="ctr"/>
            <a:lstStyle/>
            <a:p>
              <a:pPr algn="ctr">
                <a:spcBef>
                  <a:spcPct val="0"/>
                </a:spcBef>
              </a:pPr>
              <a:r>
                <a:rPr lang="en-GB" sz="1600" dirty="0">
                  <a:solidFill>
                    <a:prstClr val="black"/>
                  </a:solidFill>
                  <a:latin typeface="Candara" panose="020E0502030303020204" pitchFamily="34" charset="0"/>
                </a:rPr>
                <a:t>Employers/ corporate entities</a:t>
              </a:r>
            </a:p>
          </p:txBody>
        </p:sp>
        <p:sp>
          <p:nvSpPr>
            <p:cNvPr id="140296" name="Text Box 8"/>
            <p:cNvSpPr txBox="1">
              <a:spLocks noChangeArrowheads="1"/>
            </p:cNvSpPr>
            <p:nvPr/>
          </p:nvSpPr>
          <p:spPr bwMode="auto">
            <a:xfrm>
              <a:off x="471488" y="4558748"/>
              <a:ext cx="1535112" cy="1200150"/>
            </a:xfrm>
            <a:prstGeom prst="rect">
              <a:avLst/>
            </a:prstGeom>
            <a:grpFill/>
            <a:ln w="9525">
              <a:solidFill>
                <a:schemeClr val="tx1"/>
              </a:solidFill>
              <a:miter lim="800000"/>
              <a:headEnd/>
              <a:tailEnd/>
            </a:ln>
            <a:effectLst>
              <a:outerShdw blurRad="50800" dist="38100" dir="5400000" algn="t" rotWithShape="0">
                <a:schemeClr val="accent3">
                  <a:lumMod val="60000"/>
                  <a:lumOff val="40000"/>
                  <a:alpha val="40000"/>
                </a:schemeClr>
              </a:outerShdw>
            </a:effectLst>
          </p:spPr>
          <p:txBody>
            <a:bodyPr lIns="45720" rIns="0" anchor="ctr"/>
            <a:lstStyle/>
            <a:p>
              <a:pPr algn="ctr">
                <a:spcBef>
                  <a:spcPct val="0"/>
                </a:spcBef>
              </a:pPr>
              <a:r>
                <a:rPr lang="en-GB" sz="1600" dirty="0">
                  <a:solidFill>
                    <a:prstClr val="black"/>
                  </a:solidFill>
                  <a:latin typeface="Candara" panose="020E0502030303020204" pitchFamily="34" charset="0"/>
                </a:rPr>
                <a:t>Foreign governments and multilateral agencies</a:t>
              </a:r>
            </a:p>
          </p:txBody>
        </p:sp>
        <p:sp>
          <p:nvSpPr>
            <p:cNvPr id="140307" name="Text Box 19"/>
            <p:cNvSpPr txBox="1">
              <a:spLocks noChangeArrowheads="1"/>
            </p:cNvSpPr>
            <p:nvPr/>
          </p:nvSpPr>
          <p:spPr bwMode="auto">
            <a:xfrm>
              <a:off x="467544" y="3552260"/>
              <a:ext cx="1535112" cy="971550"/>
            </a:xfrm>
            <a:prstGeom prst="rect">
              <a:avLst/>
            </a:prstGeom>
            <a:grpFill/>
            <a:ln w="9525">
              <a:solidFill>
                <a:schemeClr val="tx1"/>
              </a:solidFill>
              <a:miter lim="800000"/>
              <a:headEnd/>
              <a:tailEnd/>
            </a:ln>
            <a:effectLst>
              <a:outerShdw blurRad="50800" dist="38100" dir="5400000" algn="t" rotWithShape="0">
                <a:schemeClr val="accent3">
                  <a:lumMod val="60000"/>
                  <a:lumOff val="40000"/>
                  <a:alpha val="40000"/>
                </a:schemeClr>
              </a:outerShdw>
            </a:effectLst>
          </p:spPr>
          <p:txBody>
            <a:bodyPr lIns="45720" rIns="45720" anchor="ctr"/>
            <a:lstStyle/>
            <a:p>
              <a:pPr algn="ctr">
                <a:spcBef>
                  <a:spcPct val="0"/>
                </a:spcBef>
              </a:pPr>
              <a:r>
                <a:rPr lang="en-GB" sz="1600" dirty="0">
                  <a:solidFill>
                    <a:prstClr val="black"/>
                  </a:solidFill>
                  <a:latin typeface="Candara" panose="020E0502030303020204" pitchFamily="34" charset="0"/>
                </a:rPr>
                <a:t>Foreign and multinational companies</a:t>
              </a:r>
            </a:p>
          </p:txBody>
        </p:sp>
        <p:sp>
          <p:nvSpPr>
            <p:cNvPr id="140309" name="Text Box 21"/>
            <p:cNvSpPr txBox="1">
              <a:spLocks noChangeArrowheads="1"/>
            </p:cNvSpPr>
            <p:nvPr/>
          </p:nvSpPr>
          <p:spPr bwMode="auto">
            <a:xfrm>
              <a:off x="467544" y="5797828"/>
              <a:ext cx="1535112" cy="914400"/>
            </a:xfrm>
            <a:prstGeom prst="rect">
              <a:avLst/>
            </a:prstGeom>
            <a:grpFill/>
            <a:ln w="9525">
              <a:solidFill>
                <a:schemeClr val="tx1"/>
              </a:solidFill>
              <a:miter lim="800000"/>
              <a:headEnd/>
              <a:tailEnd/>
            </a:ln>
            <a:effectLst>
              <a:outerShdw blurRad="50800" dist="38100" dir="5400000" algn="t" rotWithShape="0">
                <a:schemeClr val="accent3">
                  <a:lumMod val="60000"/>
                  <a:lumOff val="40000"/>
                  <a:alpha val="40000"/>
                </a:schemeClr>
              </a:outerShdw>
            </a:effectLst>
          </p:spPr>
          <p:txBody>
            <a:bodyPr lIns="27432" rIns="0" anchor="ctr"/>
            <a:lstStyle/>
            <a:p>
              <a:pPr algn="ctr">
                <a:spcBef>
                  <a:spcPct val="0"/>
                </a:spcBef>
              </a:pPr>
              <a:r>
                <a:rPr lang="en-GB" sz="1600" dirty="0">
                  <a:solidFill>
                    <a:prstClr val="black"/>
                  </a:solidFill>
                  <a:latin typeface="Candara" panose="020E0502030303020204" pitchFamily="34" charset="0"/>
                </a:rPr>
                <a:t>Foreign  and domestic NGOs and charities</a:t>
              </a:r>
            </a:p>
          </p:txBody>
        </p:sp>
      </p:grpSp>
      <p:sp>
        <p:nvSpPr>
          <p:cNvPr id="140310" name="Rectangle 22"/>
          <p:cNvSpPr>
            <a:spLocks noGrp="1" noChangeArrowheads="1"/>
          </p:cNvSpPr>
          <p:nvPr>
            <p:ph type="title"/>
          </p:nvPr>
        </p:nvSpPr>
        <p:spPr>
          <a:xfrm>
            <a:off x="804672" y="76200"/>
            <a:ext cx="9467792" cy="618744"/>
          </a:xfrm>
        </p:spPr>
        <p:txBody>
          <a:bodyPr>
            <a:noAutofit/>
          </a:bodyPr>
          <a:lstStyle/>
          <a:p>
            <a:r>
              <a:rPr lang="en-US" sz="4000" dirty="0">
                <a:solidFill>
                  <a:srgbClr val="7030A0"/>
                </a:solidFill>
                <a:latin typeface="+mn-lt"/>
              </a:rPr>
              <a:t>Unpacking revenue sources</a:t>
            </a:r>
          </a:p>
        </p:txBody>
      </p:sp>
      <p:grpSp>
        <p:nvGrpSpPr>
          <p:cNvPr id="25" name="Group 24"/>
          <p:cNvGrpSpPr/>
          <p:nvPr/>
        </p:nvGrpSpPr>
        <p:grpSpPr>
          <a:xfrm>
            <a:off x="4655840" y="848907"/>
            <a:ext cx="2895600" cy="5766455"/>
            <a:chOff x="3131840" y="848906"/>
            <a:chExt cx="2895600" cy="5766455"/>
          </a:xfrm>
        </p:grpSpPr>
        <p:sp>
          <p:nvSpPr>
            <p:cNvPr id="140292" name="Text Box 4"/>
            <p:cNvSpPr txBox="1">
              <a:spLocks noChangeArrowheads="1"/>
            </p:cNvSpPr>
            <p:nvPr/>
          </p:nvSpPr>
          <p:spPr bwMode="auto">
            <a:xfrm>
              <a:off x="3131840" y="848906"/>
              <a:ext cx="2895600" cy="707886"/>
            </a:xfrm>
            <a:prstGeom prst="rect">
              <a:avLst/>
            </a:prstGeom>
            <a:solidFill>
              <a:srgbClr val="0070C0"/>
            </a:solidFill>
            <a:ln w="9525">
              <a:noFill/>
              <a:miter lim="800000"/>
              <a:headEnd/>
              <a:tailEnd/>
            </a:ln>
            <a:effectLst/>
          </p:spPr>
          <p:txBody>
            <a:bodyPr wrap="square">
              <a:spAutoFit/>
            </a:bodyPr>
            <a:lstStyle/>
            <a:p>
              <a:pPr algn="ctr">
                <a:spcBef>
                  <a:spcPct val="0"/>
                </a:spcBef>
              </a:pPr>
              <a:r>
                <a:rPr lang="en-GB" sz="2000" dirty="0">
                  <a:solidFill>
                    <a:prstClr val="white"/>
                  </a:solidFill>
                  <a:latin typeface="Candara" panose="020E0502030303020204" pitchFamily="34" charset="0"/>
                </a:rPr>
                <a:t>Contribution mechanisms</a:t>
              </a:r>
            </a:p>
          </p:txBody>
        </p:sp>
        <p:sp>
          <p:nvSpPr>
            <p:cNvPr id="23" name="Text Box 9"/>
            <p:cNvSpPr txBox="1">
              <a:spLocks noChangeArrowheads="1"/>
            </p:cNvSpPr>
            <p:nvPr/>
          </p:nvSpPr>
          <p:spPr bwMode="auto">
            <a:xfrm>
              <a:off x="3419872" y="1844824"/>
              <a:ext cx="2438400" cy="4770537"/>
            </a:xfrm>
            <a:prstGeom prst="rect">
              <a:avLst/>
            </a:prstGeom>
            <a:solidFill>
              <a:schemeClr val="accent5">
                <a:lumMod val="40000"/>
                <a:lumOff val="60000"/>
              </a:schemeClr>
            </a:solidFill>
            <a:ln w="9525">
              <a:solidFill>
                <a:schemeClr val="tx1"/>
              </a:solidFill>
              <a:miter lim="800000"/>
              <a:headEnd/>
              <a:tailEnd/>
            </a:ln>
            <a:effectLst/>
          </p:spPr>
          <p:txBody>
            <a:bodyPr lIns="45720" rIns="45720">
              <a:spAutoFit/>
            </a:bodyPr>
            <a:lstStyle/>
            <a:p>
              <a:pPr algn="ctr">
                <a:spcBef>
                  <a:spcPct val="0"/>
                </a:spcBef>
              </a:pPr>
              <a:r>
                <a:rPr lang="en-GB" sz="1600" dirty="0">
                  <a:solidFill>
                    <a:prstClr val="black"/>
                  </a:solidFill>
                  <a:latin typeface="Candara" panose="020E0502030303020204" pitchFamily="34" charset="0"/>
                </a:rPr>
                <a:t>1. General tax</a:t>
              </a:r>
            </a:p>
            <a:p>
              <a:pPr algn="ctr"/>
              <a:r>
                <a:rPr lang="en-GB" sz="1600" dirty="0">
                  <a:solidFill>
                    <a:prstClr val="black"/>
                  </a:solidFill>
                  <a:latin typeface="Candara" panose="020E0502030303020204" pitchFamily="34" charset="0"/>
                </a:rPr>
                <a:t>(direct </a:t>
              </a:r>
              <a:r>
                <a:rPr lang="es-ES" sz="1600" dirty="0">
                  <a:solidFill>
                    <a:prstClr val="black"/>
                  </a:solidFill>
                  <a:latin typeface="Candara" panose="020E0502030303020204" pitchFamily="34" charset="0"/>
                </a:rPr>
                <a:t>&amp; </a:t>
              </a:r>
              <a:r>
                <a:rPr lang="en-GB" sz="1600" dirty="0">
                  <a:solidFill>
                    <a:prstClr val="black"/>
                  </a:solidFill>
                  <a:latin typeface="Candara" panose="020E0502030303020204" pitchFamily="34" charset="0"/>
                </a:rPr>
                <a:t>indirect taxes)</a:t>
              </a:r>
            </a:p>
            <a:p>
              <a:pPr algn="ctr">
                <a:spcBef>
                  <a:spcPct val="0"/>
                </a:spcBef>
              </a:pPr>
              <a:endParaRPr lang="en-GB" sz="1600" dirty="0">
                <a:solidFill>
                  <a:prstClr val="black"/>
                </a:solidFill>
                <a:latin typeface="Candara" panose="020E0502030303020204" pitchFamily="34" charset="0"/>
              </a:endParaRPr>
            </a:p>
            <a:p>
              <a:pPr algn="ctr">
                <a:spcBef>
                  <a:spcPct val="0"/>
                </a:spcBef>
              </a:pPr>
              <a:r>
                <a:rPr lang="en-GB" sz="1600" dirty="0">
                  <a:solidFill>
                    <a:prstClr val="black"/>
                  </a:solidFill>
                  <a:latin typeface="Candara" panose="020E0502030303020204" pitchFamily="34" charset="0"/>
                </a:rPr>
                <a:t>2. Payroll taxes</a:t>
              </a:r>
            </a:p>
            <a:p>
              <a:pPr algn="ctr">
                <a:spcBef>
                  <a:spcPct val="0"/>
                </a:spcBef>
              </a:pPr>
              <a:endParaRPr lang="en-GB" sz="1600" dirty="0">
                <a:solidFill>
                  <a:prstClr val="black"/>
                </a:solidFill>
                <a:latin typeface="Candara" panose="020E0502030303020204" pitchFamily="34" charset="0"/>
              </a:endParaRPr>
            </a:p>
            <a:p>
              <a:pPr algn="ctr">
                <a:spcBef>
                  <a:spcPct val="0"/>
                </a:spcBef>
              </a:pPr>
              <a:r>
                <a:rPr lang="en-GB" sz="1600" dirty="0">
                  <a:solidFill>
                    <a:prstClr val="black"/>
                  </a:solidFill>
                  <a:latin typeface="Candara" panose="020E0502030303020204" pitchFamily="34" charset="0"/>
                </a:rPr>
                <a:t>3. Other compulsory     contributions (MSA)</a:t>
              </a:r>
            </a:p>
            <a:p>
              <a:pPr algn="ctr">
                <a:spcBef>
                  <a:spcPct val="0"/>
                </a:spcBef>
              </a:pPr>
              <a:endParaRPr lang="en-GB" sz="1600" dirty="0">
                <a:solidFill>
                  <a:prstClr val="black"/>
                </a:solidFill>
                <a:latin typeface="Candara" panose="020E0502030303020204" pitchFamily="34" charset="0"/>
              </a:endParaRPr>
            </a:p>
            <a:p>
              <a:pPr algn="ctr">
                <a:spcBef>
                  <a:spcPct val="0"/>
                </a:spcBef>
              </a:pPr>
              <a:r>
                <a:rPr lang="en-GB" sz="1600" dirty="0">
                  <a:solidFill>
                    <a:prstClr val="black"/>
                  </a:solidFill>
                  <a:latin typeface="Candara" panose="020E0502030303020204" pitchFamily="34" charset="0"/>
                </a:rPr>
                <a:t>4. Voluntary prepaid  contributions</a:t>
              </a:r>
            </a:p>
            <a:p>
              <a:pPr algn="ctr">
                <a:spcBef>
                  <a:spcPct val="0"/>
                </a:spcBef>
              </a:pPr>
              <a:r>
                <a:rPr lang="en-GB" sz="1600" dirty="0">
                  <a:solidFill>
                    <a:prstClr val="black"/>
                  </a:solidFill>
                  <a:latin typeface="Candara" panose="020E0502030303020204" pitchFamily="34" charset="0"/>
                </a:rPr>
                <a:t>(premium)</a:t>
              </a:r>
            </a:p>
            <a:p>
              <a:pPr algn="ctr">
                <a:spcBef>
                  <a:spcPct val="0"/>
                </a:spcBef>
              </a:pPr>
              <a:endParaRPr lang="en-GB" sz="1600" dirty="0">
                <a:solidFill>
                  <a:prstClr val="white"/>
                </a:solidFill>
                <a:latin typeface="Candara" panose="020E0502030303020204" pitchFamily="34" charset="0"/>
              </a:endParaRPr>
            </a:p>
            <a:p>
              <a:pPr algn="ctr">
                <a:spcBef>
                  <a:spcPct val="0"/>
                </a:spcBef>
              </a:pPr>
              <a:r>
                <a:rPr lang="en-GB" sz="1600" dirty="0">
                  <a:latin typeface="Candara" panose="020E0502030303020204" pitchFamily="34" charset="0"/>
                </a:rPr>
                <a:t>5. Direct payment to    providers at time of use (out-of-pocket)</a:t>
              </a:r>
            </a:p>
            <a:p>
              <a:pPr algn="ctr">
                <a:spcBef>
                  <a:spcPct val="0"/>
                </a:spcBef>
              </a:pPr>
              <a:endParaRPr lang="en-GB" sz="1600" dirty="0">
                <a:latin typeface="Candara" panose="020E0502030303020204" pitchFamily="34" charset="0"/>
              </a:endParaRPr>
            </a:p>
            <a:p>
              <a:pPr algn="ctr">
                <a:spcBef>
                  <a:spcPct val="0"/>
                </a:spcBef>
              </a:pPr>
              <a:r>
                <a:rPr lang="en-GB" sz="1600" dirty="0">
                  <a:latin typeface="Candara" panose="020E0502030303020204" pitchFamily="34" charset="0"/>
                </a:rPr>
                <a:t>6. Grants</a:t>
              </a:r>
            </a:p>
            <a:p>
              <a:pPr algn="ctr">
                <a:spcBef>
                  <a:spcPct val="0"/>
                </a:spcBef>
              </a:pPr>
              <a:endParaRPr lang="en-GB" sz="1600" dirty="0">
                <a:latin typeface="Candara" panose="020E0502030303020204" pitchFamily="34" charset="0"/>
              </a:endParaRPr>
            </a:p>
            <a:p>
              <a:pPr algn="ctr">
                <a:spcBef>
                  <a:spcPct val="0"/>
                </a:spcBef>
              </a:pPr>
              <a:r>
                <a:rPr lang="en-GB" sz="1600" dirty="0">
                  <a:latin typeface="Candara" panose="020E0502030303020204" pitchFamily="34" charset="0"/>
                </a:rPr>
                <a:t>7. Loans</a:t>
              </a:r>
            </a:p>
          </p:txBody>
        </p:sp>
      </p:grpSp>
    </p:spTree>
    <p:extLst>
      <p:ext uri="{BB962C8B-B14F-4D97-AF65-F5344CB8AC3E}">
        <p14:creationId xmlns:p14="http://schemas.microsoft.com/office/powerpoint/2010/main" val="42859652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20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20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fade">
                                      <p:cBhvr>
                                        <p:cTn id="17" dur="2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3008" y="12194"/>
            <a:ext cx="10090064" cy="1194814"/>
          </a:xfrm>
        </p:spPr>
        <p:txBody>
          <a:bodyPr>
            <a:normAutofit/>
          </a:bodyPr>
          <a:lstStyle/>
          <a:p>
            <a:r>
              <a:rPr lang="en-US" sz="4000" dirty="0">
                <a:solidFill>
                  <a:srgbClr val="7030A0"/>
                </a:solidFill>
                <a:latin typeface="+mn-lt"/>
              </a:rPr>
              <a:t>Revenue collection options: General revenue</a:t>
            </a:r>
          </a:p>
        </p:txBody>
      </p:sp>
      <p:sp>
        <p:nvSpPr>
          <p:cNvPr id="3" name="Content Placeholder 2"/>
          <p:cNvSpPr>
            <a:spLocks noGrp="1"/>
          </p:cNvSpPr>
          <p:nvPr>
            <p:ph idx="1"/>
          </p:nvPr>
        </p:nvSpPr>
        <p:spPr>
          <a:xfrm>
            <a:off x="773008" y="1371732"/>
            <a:ext cx="10760624" cy="2057058"/>
          </a:xfrm>
        </p:spPr>
        <p:txBody>
          <a:bodyPr>
            <a:normAutofit/>
          </a:bodyPr>
          <a:lstStyle/>
          <a:p>
            <a:pPr>
              <a:lnSpc>
                <a:spcPct val="114000"/>
              </a:lnSpc>
            </a:pPr>
            <a:r>
              <a:rPr lang="en-US" sz="2600" dirty="0"/>
              <a:t>Collected through many kinds of taxes and therefore the health system has to compete with other sectors. Each type of taxes places burdens on different groups of citizens and the mix of taxes depends on the  country’s socio-economic situation.</a:t>
            </a:r>
          </a:p>
          <a:p>
            <a:pPr marL="0" indent="0">
              <a:lnSpc>
                <a:spcPct val="114000"/>
              </a:lnSpc>
              <a:buNone/>
            </a:pPr>
            <a:endParaRPr lang="en-US" sz="2600" dirty="0"/>
          </a:p>
        </p:txBody>
      </p:sp>
      <p:sp>
        <p:nvSpPr>
          <p:cNvPr id="6" name="TextBox 5"/>
          <p:cNvSpPr txBox="1"/>
          <p:nvPr/>
        </p:nvSpPr>
        <p:spPr>
          <a:xfrm>
            <a:off x="1073156" y="3684957"/>
            <a:ext cx="4096252" cy="2618409"/>
          </a:xfrm>
          <a:prstGeom prst="rect">
            <a:avLst/>
          </a:prstGeom>
          <a:noFill/>
        </p:spPr>
        <p:txBody>
          <a:bodyPr wrap="square" rtlCol="0">
            <a:spAutoFit/>
          </a:bodyPr>
          <a:lstStyle/>
          <a:p>
            <a:pPr>
              <a:lnSpc>
                <a:spcPct val="114000"/>
              </a:lnSpc>
            </a:pPr>
            <a:r>
              <a:rPr lang="en-US" sz="2400" b="1" u="sng" dirty="0"/>
              <a:t>Direct taxes</a:t>
            </a:r>
          </a:p>
          <a:p>
            <a:pPr marL="800100" lvl="1" indent="-342900">
              <a:lnSpc>
                <a:spcPct val="114000"/>
              </a:lnSpc>
              <a:buFont typeface="Calibri" panose="020F0502020204030204" pitchFamily="34" charset="0"/>
              <a:buChar char="‒"/>
            </a:pPr>
            <a:r>
              <a:rPr lang="en-US" sz="2400" dirty="0" smtClean="0"/>
              <a:t>Income </a:t>
            </a:r>
            <a:r>
              <a:rPr lang="en-US" sz="2400" dirty="0"/>
              <a:t>taxes</a:t>
            </a:r>
          </a:p>
          <a:p>
            <a:pPr marL="800100" lvl="1" indent="-342900">
              <a:lnSpc>
                <a:spcPct val="114000"/>
              </a:lnSpc>
              <a:buFont typeface="Calibri" panose="020F0502020204030204" pitchFamily="34" charset="0"/>
              <a:buChar char="‒"/>
            </a:pPr>
            <a:r>
              <a:rPr lang="en-US" sz="2400" dirty="0"/>
              <a:t>Corporate profit taxes</a:t>
            </a:r>
          </a:p>
          <a:p>
            <a:pPr marL="800100" lvl="1" indent="-342900">
              <a:lnSpc>
                <a:spcPct val="114000"/>
              </a:lnSpc>
              <a:buFont typeface="Calibri" panose="020F0502020204030204" pitchFamily="34" charset="0"/>
              <a:buChar char="‒"/>
            </a:pPr>
            <a:r>
              <a:rPr lang="en-US" sz="2400" dirty="0"/>
              <a:t>Property taxes</a:t>
            </a:r>
          </a:p>
          <a:p>
            <a:pPr marL="800100" lvl="1" indent="-342900">
              <a:lnSpc>
                <a:spcPct val="114000"/>
              </a:lnSpc>
              <a:buFont typeface="Calibri" panose="020F0502020204030204" pitchFamily="34" charset="0"/>
              <a:buChar char="‒"/>
            </a:pPr>
            <a:r>
              <a:rPr lang="en-US" sz="2400" dirty="0"/>
              <a:t>Wealth taxes</a:t>
            </a:r>
          </a:p>
          <a:p>
            <a:pPr>
              <a:lnSpc>
                <a:spcPct val="114000"/>
              </a:lnSpc>
            </a:pPr>
            <a:endParaRPr lang="en-US" sz="2400" dirty="0"/>
          </a:p>
        </p:txBody>
      </p:sp>
      <p:sp>
        <p:nvSpPr>
          <p:cNvPr id="7" name="TextBox 6"/>
          <p:cNvSpPr txBox="1"/>
          <p:nvPr/>
        </p:nvSpPr>
        <p:spPr>
          <a:xfrm>
            <a:off x="6344006" y="3593514"/>
            <a:ext cx="5299354" cy="2197396"/>
          </a:xfrm>
          <a:prstGeom prst="rect">
            <a:avLst/>
          </a:prstGeom>
          <a:noFill/>
        </p:spPr>
        <p:txBody>
          <a:bodyPr wrap="square" rtlCol="0">
            <a:spAutoFit/>
          </a:bodyPr>
          <a:lstStyle/>
          <a:p>
            <a:pPr>
              <a:lnSpc>
                <a:spcPct val="114000"/>
              </a:lnSpc>
            </a:pPr>
            <a:r>
              <a:rPr lang="en-US" sz="2400" b="1" u="sng" dirty="0"/>
              <a:t>Indirect taxes</a:t>
            </a:r>
          </a:p>
          <a:p>
            <a:pPr marL="800100" lvl="1" indent="-342900">
              <a:lnSpc>
                <a:spcPct val="114000"/>
              </a:lnSpc>
              <a:buFont typeface="Calibri" panose="020F0502020204030204" pitchFamily="34" charset="0"/>
              <a:buChar char="‒"/>
            </a:pPr>
            <a:r>
              <a:rPr lang="en-US" sz="2400" dirty="0"/>
              <a:t>Sales taxes</a:t>
            </a:r>
          </a:p>
          <a:p>
            <a:pPr marL="800100" lvl="1" indent="-342900">
              <a:lnSpc>
                <a:spcPct val="114000"/>
              </a:lnSpc>
              <a:buFont typeface="Calibri" panose="020F0502020204030204" pitchFamily="34" charset="0"/>
              <a:buChar char="‒"/>
            </a:pPr>
            <a:r>
              <a:rPr lang="en-US" sz="2400" dirty="0"/>
              <a:t>Value added taxes </a:t>
            </a:r>
          </a:p>
          <a:p>
            <a:pPr marL="800100" lvl="1" indent="-342900">
              <a:lnSpc>
                <a:spcPct val="114000"/>
              </a:lnSpc>
              <a:buFont typeface="Calibri" panose="020F0502020204030204" pitchFamily="34" charset="0"/>
              <a:buChar char="‒"/>
            </a:pPr>
            <a:r>
              <a:rPr lang="en-US" sz="2400" dirty="0"/>
              <a:t>Excise taxes (Tobacco and alcohol)</a:t>
            </a:r>
          </a:p>
          <a:p>
            <a:pPr>
              <a:lnSpc>
                <a:spcPct val="114000"/>
              </a:lnSpc>
            </a:pPr>
            <a:endParaRPr lang="en-US" sz="2400" dirty="0"/>
          </a:p>
        </p:txBody>
      </p:sp>
      <p:sp>
        <p:nvSpPr>
          <p:cNvPr id="4" name="TextBox 3"/>
          <p:cNvSpPr txBox="1"/>
          <p:nvPr/>
        </p:nvSpPr>
        <p:spPr>
          <a:xfrm>
            <a:off x="773008" y="5955637"/>
            <a:ext cx="9750746" cy="892552"/>
          </a:xfrm>
          <a:prstGeom prst="rect">
            <a:avLst/>
          </a:prstGeom>
          <a:noFill/>
        </p:spPr>
        <p:txBody>
          <a:bodyPr wrap="none" rtlCol="0">
            <a:spAutoFit/>
          </a:bodyPr>
          <a:lstStyle/>
          <a:p>
            <a:pPr marL="457200" indent="-457200">
              <a:buFont typeface="Arial" panose="020B0604020202020204" pitchFamily="34" charset="0"/>
              <a:buChar char="•"/>
            </a:pPr>
            <a:r>
              <a:rPr lang="en-US" sz="2600" dirty="0" smtClean="0"/>
              <a:t>Revenues from state-owned industries such as oil, gas… Referred as</a:t>
            </a:r>
          </a:p>
          <a:p>
            <a:r>
              <a:rPr lang="en-US" sz="2600" dirty="0"/>
              <a:t> </a:t>
            </a:r>
            <a:r>
              <a:rPr lang="en-US" sz="2600" dirty="0" smtClean="0"/>
              <a:t>     non-tax revenues</a:t>
            </a:r>
            <a:endParaRPr lang="en-US" sz="2600" dirty="0"/>
          </a:p>
        </p:txBody>
      </p:sp>
    </p:spTree>
    <p:extLst>
      <p:ext uri="{BB962C8B-B14F-4D97-AF65-F5344CB8AC3E}">
        <p14:creationId xmlns:p14="http://schemas.microsoft.com/office/powerpoint/2010/main" val="34356480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3255" y="0"/>
            <a:ext cx="11099017" cy="1328928"/>
          </a:xfrm>
        </p:spPr>
        <p:txBody>
          <a:bodyPr>
            <a:normAutofit/>
          </a:bodyPr>
          <a:lstStyle/>
          <a:p>
            <a:r>
              <a:rPr lang="en-US" sz="4000" dirty="0">
                <a:solidFill>
                  <a:srgbClr val="7030A0"/>
                </a:solidFill>
                <a:latin typeface="+mn-lt"/>
              </a:rPr>
              <a:t>Revenue collection options: Social Health insurance</a:t>
            </a:r>
          </a:p>
        </p:txBody>
      </p:sp>
      <p:sp>
        <p:nvSpPr>
          <p:cNvPr id="3" name="Content Placeholder 2"/>
          <p:cNvSpPr>
            <a:spLocks noGrp="1"/>
          </p:cNvSpPr>
          <p:nvPr>
            <p:ph idx="1"/>
          </p:nvPr>
        </p:nvSpPr>
        <p:spPr>
          <a:xfrm>
            <a:off x="983255" y="1534636"/>
            <a:ext cx="10745449" cy="4858291"/>
          </a:xfrm>
        </p:spPr>
        <p:txBody>
          <a:bodyPr>
            <a:normAutofit fontScale="92500" lnSpcReduction="20000"/>
          </a:bodyPr>
          <a:lstStyle/>
          <a:p>
            <a:pPr algn="just">
              <a:lnSpc>
                <a:spcPct val="134000"/>
              </a:lnSpc>
            </a:pPr>
            <a:r>
              <a:rPr lang="en-US" dirty="0" smtClean="0"/>
              <a:t>Law </a:t>
            </a:r>
            <a:r>
              <a:rPr lang="en-US" dirty="0"/>
              <a:t>compels </a:t>
            </a:r>
            <a:r>
              <a:rPr lang="en-US" u="sng" dirty="0"/>
              <a:t>employers</a:t>
            </a:r>
            <a:r>
              <a:rPr lang="en-US" dirty="0"/>
              <a:t> to deduct a % of each employees monthly wage for health to be paid to a “social insurance fund”</a:t>
            </a:r>
          </a:p>
          <a:p>
            <a:pPr algn="just">
              <a:lnSpc>
                <a:spcPct val="134000"/>
              </a:lnSpc>
            </a:pPr>
            <a:r>
              <a:rPr lang="en-US" dirty="0"/>
              <a:t>Law compels </a:t>
            </a:r>
            <a:r>
              <a:rPr lang="en-US" u="sng" dirty="0"/>
              <a:t>employee</a:t>
            </a:r>
            <a:r>
              <a:rPr lang="en-US" dirty="0"/>
              <a:t> to pay a % of his/her monthly wage, (deducted by the employer) to “social insurance fund”</a:t>
            </a:r>
          </a:p>
          <a:p>
            <a:pPr algn="just">
              <a:lnSpc>
                <a:spcPct val="134000"/>
              </a:lnSpc>
            </a:pPr>
            <a:r>
              <a:rPr lang="en-US" dirty="0"/>
              <a:t>Social insurance funds can be </a:t>
            </a:r>
            <a:r>
              <a:rPr lang="en-US" u="sng" dirty="0"/>
              <a:t>managed publicly or privately</a:t>
            </a:r>
            <a:r>
              <a:rPr lang="en-US" dirty="0"/>
              <a:t>; </a:t>
            </a:r>
            <a:r>
              <a:rPr lang="en-US" dirty="0" smtClean="0"/>
              <a:t>they </a:t>
            </a:r>
            <a:r>
              <a:rPr lang="en-US" dirty="0"/>
              <a:t>can be monopolies or competitive</a:t>
            </a:r>
          </a:p>
          <a:p>
            <a:pPr algn="just">
              <a:lnSpc>
                <a:spcPct val="134000"/>
              </a:lnSpc>
            </a:pPr>
            <a:r>
              <a:rPr lang="en-US" dirty="0"/>
              <a:t>The employer/employee deductions are </a:t>
            </a:r>
            <a:r>
              <a:rPr lang="en-US" i="1" u="sng" dirty="0"/>
              <a:t>earmarked</a:t>
            </a:r>
            <a:r>
              <a:rPr lang="en-US" u="sng" dirty="0"/>
              <a:t> for health</a:t>
            </a:r>
            <a:r>
              <a:rPr lang="en-US" dirty="0"/>
              <a:t>, and cannot be used for any other purpose</a:t>
            </a:r>
          </a:p>
          <a:p>
            <a:pPr algn="just">
              <a:lnSpc>
                <a:spcPct val="134000"/>
              </a:lnSpc>
            </a:pPr>
            <a:r>
              <a:rPr lang="en-US" dirty="0"/>
              <a:t>Applicable largely to formal sector employers and employees</a:t>
            </a:r>
          </a:p>
          <a:p>
            <a:pPr algn="just">
              <a:lnSpc>
                <a:spcPct val="134000"/>
              </a:lnSpc>
            </a:pPr>
            <a:endParaRPr lang="en-US" dirty="0"/>
          </a:p>
          <a:p>
            <a:pPr algn="just">
              <a:lnSpc>
                <a:spcPct val="134000"/>
              </a:lnSpc>
            </a:pPr>
            <a:endParaRPr lang="en-US" dirty="0"/>
          </a:p>
        </p:txBody>
      </p:sp>
    </p:spTree>
    <p:extLst>
      <p:ext uri="{BB962C8B-B14F-4D97-AF65-F5344CB8AC3E}">
        <p14:creationId xmlns:p14="http://schemas.microsoft.com/office/powerpoint/2010/main" val="37227213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5331" y="1"/>
            <a:ext cx="11087213" cy="1292352"/>
          </a:xfrm>
        </p:spPr>
        <p:txBody>
          <a:bodyPr>
            <a:normAutofit/>
          </a:bodyPr>
          <a:lstStyle/>
          <a:p>
            <a:r>
              <a:rPr lang="en-US" sz="4000" dirty="0">
                <a:solidFill>
                  <a:srgbClr val="7030A0"/>
                </a:solidFill>
                <a:latin typeface="+mn-lt"/>
              </a:rPr>
              <a:t>Revenue collection options: Community financing</a:t>
            </a:r>
          </a:p>
        </p:txBody>
      </p:sp>
      <p:sp>
        <p:nvSpPr>
          <p:cNvPr id="3" name="Content Placeholder 2"/>
          <p:cNvSpPr>
            <a:spLocks noGrp="1"/>
          </p:cNvSpPr>
          <p:nvPr>
            <p:ph idx="1"/>
          </p:nvPr>
        </p:nvSpPr>
        <p:spPr>
          <a:xfrm>
            <a:off x="885331" y="1559020"/>
            <a:ext cx="11087213" cy="5207540"/>
          </a:xfrm>
        </p:spPr>
        <p:txBody>
          <a:bodyPr>
            <a:noAutofit/>
          </a:bodyPr>
          <a:lstStyle/>
          <a:p>
            <a:pPr algn="just">
              <a:lnSpc>
                <a:spcPct val="112000"/>
              </a:lnSpc>
            </a:pPr>
            <a:r>
              <a:rPr lang="en-US" sz="2400" dirty="0"/>
              <a:t>Developed on the absence of alternative financial protection mechanisms (ILO, 2002</a:t>
            </a:r>
            <a:r>
              <a:rPr lang="en-US" sz="2400" dirty="0" smtClean="0"/>
              <a:t>).</a:t>
            </a:r>
          </a:p>
          <a:p>
            <a:pPr algn="just">
              <a:lnSpc>
                <a:spcPct val="112000"/>
              </a:lnSpc>
            </a:pPr>
            <a:r>
              <a:rPr lang="en-US" sz="2400" dirty="0" smtClean="0"/>
              <a:t>Community-based </a:t>
            </a:r>
            <a:r>
              <a:rPr lang="en-US" sz="2400" dirty="0"/>
              <a:t>funds where members </a:t>
            </a:r>
            <a:r>
              <a:rPr lang="en-US" sz="2400" u="sng" dirty="0"/>
              <a:t>prepay</a:t>
            </a:r>
            <a:r>
              <a:rPr lang="en-US" sz="2400" dirty="0"/>
              <a:t> a set amount each year for specified services.  Government subsidizes the poor.</a:t>
            </a:r>
          </a:p>
          <a:p>
            <a:pPr>
              <a:lnSpc>
                <a:spcPct val="112000"/>
              </a:lnSpc>
            </a:pPr>
            <a:r>
              <a:rPr lang="en-US" sz="2400" dirty="0"/>
              <a:t>Organize and operate primary care clinic at village level to gain efficiency and quality</a:t>
            </a:r>
          </a:p>
          <a:p>
            <a:pPr>
              <a:lnSpc>
                <a:spcPct val="112000"/>
              </a:lnSpc>
            </a:pPr>
            <a:r>
              <a:rPr lang="en-US" sz="2400" dirty="0"/>
              <a:t>Contract and pay secondary services</a:t>
            </a:r>
          </a:p>
          <a:p>
            <a:pPr>
              <a:lnSpc>
                <a:spcPct val="112000"/>
              </a:lnSpc>
            </a:pPr>
            <a:r>
              <a:rPr lang="en-US" sz="2400" dirty="0"/>
              <a:t>Affiliation is based on community membership, and the community is strongly involved in managing the </a:t>
            </a:r>
            <a:r>
              <a:rPr lang="en-US" sz="2400" dirty="0" smtClean="0"/>
              <a:t>system, </a:t>
            </a:r>
            <a:r>
              <a:rPr lang="en-US" sz="2400" dirty="0"/>
              <a:t>not the government, accountable back to members</a:t>
            </a:r>
          </a:p>
          <a:p>
            <a:pPr>
              <a:lnSpc>
                <a:spcPct val="112000"/>
              </a:lnSpc>
            </a:pPr>
            <a:r>
              <a:rPr lang="en-US" sz="2400" dirty="0"/>
              <a:t>Governmental role--initiate, train, support monitor and regulate CF </a:t>
            </a:r>
            <a:r>
              <a:rPr lang="en-US" sz="2400" dirty="0" smtClean="0"/>
              <a:t>schemes.</a:t>
            </a:r>
            <a:endParaRPr lang="en-US" sz="2400" dirty="0"/>
          </a:p>
          <a:p>
            <a:pPr algn="just">
              <a:lnSpc>
                <a:spcPct val="112000"/>
              </a:lnSpc>
            </a:pPr>
            <a:endParaRPr lang="en-US" sz="2400" dirty="0" smtClean="0"/>
          </a:p>
          <a:p>
            <a:pPr algn="just">
              <a:lnSpc>
                <a:spcPct val="112000"/>
              </a:lnSpc>
            </a:pPr>
            <a:endParaRPr lang="en-US" sz="2400" dirty="0"/>
          </a:p>
          <a:p>
            <a:pPr algn="just">
              <a:lnSpc>
                <a:spcPct val="112000"/>
              </a:lnSpc>
            </a:pPr>
            <a:endParaRPr lang="en-US" sz="2400" dirty="0"/>
          </a:p>
        </p:txBody>
      </p:sp>
    </p:spTree>
    <p:extLst>
      <p:ext uri="{BB962C8B-B14F-4D97-AF65-F5344CB8AC3E}">
        <p14:creationId xmlns:p14="http://schemas.microsoft.com/office/powerpoint/2010/main" val="28802785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5616" y="1"/>
            <a:ext cx="10065680" cy="1133062"/>
          </a:xfrm>
        </p:spPr>
        <p:txBody>
          <a:bodyPr>
            <a:normAutofit/>
          </a:bodyPr>
          <a:lstStyle/>
          <a:p>
            <a:r>
              <a:rPr lang="en-US" sz="4000" dirty="0">
                <a:solidFill>
                  <a:srgbClr val="7030A0"/>
                </a:solidFill>
                <a:latin typeface="+mn-lt"/>
              </a:rPr>
              <a:t>Revenue collection options: Others</a:t>
            </a:r>
          </a:p>
        </p:txBody>
      </p:sp>
      <p:sp>
        <p:nvSpPr>
          <p:cNvPr id="3" name="Content Placeholder 2"/>
          <p:cNvSpPr>
            <a:spLocks noGrp="1"/>
          </p:cNvSpPr>
          <p:nvPr>
            <p:ph idx="1"/>
          </p:nvPr>
        </p:nvSpPr>
        <p:spPr>
          <a:xfrm>
            <a:off x="1047328" y="1474439"/>
            <a:ext cx="10943504" cy="4505738"/>
          </a:xfrm>
        </p:spPr>
        <p:txBody>
          <a:bodyPr>
            <a:noAutofit/>
          </a:bodyPr>
          <a:lstStyle/>
          <a:p>
            <a:pPr>
              <a:lnSpc>
                <a:spcPct val="134000"/>
              </a:lnSpc>
            </a:pPr>
            <a:r>
              <a:rPr lang="en-US" sz="3000" b="1" dirty="0" smtClean="0"/>
              <a:t>Private or voluntary health insurance</a:t>
            </a:r>
            <a:r>
              <a:rPr lang="en-US" sz="3000" dirty="0" smtClean="0"/>
              <a:t>: from independent, competitive sellers, either for-profit or not, who charge premiums that reflect the buyer’s risks than ability to pay.</a:t>
            </a:r>
          </a:p>
          <a:p>
            <a:pPr>
              <a:lnSpc>
                <a:spcPct val="134000"/>
              </a:lnSpc>
            </a:pPr>
            <a:r>
              <a:rPr lang="en-US" sz="3000" b="1" dirty="0" smtClean="0"/>
              <a:t>Out-of-pocket payments</a:t>
            </a:r>
            <a:r>
              <a:rPr lang="en-US" sz="3000" dirty="0" smtClean="0"/>
              <a:t>: payments made by individual patients directly at the point of service.</a:t>
            </a:r>
          </a:p>
          <a:p>
            <a:pPr>
              <a:lnSpc>
                <a:spcPct val="134000"/>
              </a:lnSpc>
            </a:pPr>
            <a:r>
              <a:rPr lang="en-US" sz="3000" b="1" dirty="0" smtClean="0"/>
              <a:t>External assistance: </a:t>
            </a:r>
            <a:r>
              <a:rPr lang="en-US" sz="3000" dirty="0"/>
              <a:t>grants, donations, loans</a:t>
            </a:r>
          </a:p>
        </p:txBody>
      </p:sp>
    </p:spTree>
    <p:extLst>
      <p:ext uri="{BB962C8B-B14F-4D97-AF65-F5344CB8AC3E}">
        <p14:creationId xmlns:p14="http://schemas.microsoft.com/office/powerpoint/2010/main" val="37898710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0965"/>
            <a:ext cx="10515600" cy="1325563"/>
          </a:xfrm>
        </p:spPr>
        <p:txBody>
          <a:bodyPr>
            <a:normAutofit/>
          </a:bodyPr>
          <a:lstStyle/>
          <a:p>
            <a:r>
              <a:rPr lang="en-US" sz="4000" dirty="0" smtClean="0">
                <a:solidFill>
                  <a:srgbClr val="7030A0"/>
                </a:solidFill>
                <a:latin typeface="+mn-lt"/>
              </a:rPr>
              <a:t>Assessing financing mechanisms</a:t>
            </a:r>
            <a:endParaRPr lang="en-US" sz="4000" dirty="0">
              <a:solidFill>
                <a:srgbClr val="7030A0"/>
              </a:solidFill>
              <a:latin typeface="+mn-lt"/>
            </a:endParaRPr>
          </a:p>
        </p:txBody>
      </p:sp>
      <p:sp>
        <p:nvSpPr>
          <p:cNvPr id="3" name="Content Placeholder 2"/>
          <p:cNvSpPr>
            <a:spLocks noGrp="1"/>
          </p:cNvSpPr>
          <p:nvPr>
            <p:ph idx="1"/>
          </p:nvPr>
        </p:nvSpPr>
        <p:spPr>
          <a:xfrm>
            <a:off x="838200" y="1450976"/>
            <a:ext cx="10515600" cy="5221015"/>
          </a:xfrm>
        </p:spPr>
        <p:txBody>
          <a:bodyPr>
            <a:normAutofit/>
          </a:bodyPr>
          <a:lstStyle/>
          <a:p>
            <a:pPr>
              <a:lnSpc>
                <a:spcPct val="150000"/>
              </a:lnSpc>
            </a:pPr>
            <a:r>
              <a:rPr lang="en-US" dirty="0" smtClean="0"/>
              <a:t>Feasibility: social acceptability, adequate administrative capacity </a:t>
            </a:r>
            <a:r>
              <a:rPr lang="en-US" dirty="0"/>
              <a:t>(e.g. actuarial expertise, information systems, etc</a:t>
            </a:r>
            <a:r>
              <a:rPr lang="en-US" dirty="0" smtClean="0"/>
              <a:t>.)</a:t>
            </a:r>
          </a:p>
          <a:p>
            <a:pPr>
              <a:lnSpc>
                <a:spcPct val="150000"/>
              </a:lnSpc>
            </a:pPr>
            <a:endParaRPr lang="en-US" dirty="0" smtClean="0"/>
          </a:p>
          <a:p>
            <a:pPr>
              <a:lnSpc>
                <a:spcPct val="150000"/>
              </a:lnSpc>
            </a:pPr>
            <a:r>
              <a:rPr lang="en-US" dirty="0"/>
              <a:t>Sustainability: relates to the ability of a financing mechanism both to maintain its level of funding in the long term and to expand its level of funding over time as the need for health care grows </a:t>
            </a:r>
            <a:r>
              <a:rPr lang="en-US" sz="2000" dirty="0"/>
              <a:t>(</a:t>
            </a:r>
            <a:r>
              <a:rPr lang="en-US" sz="2000" dirty="0" err="1"/>
              <a:t>McPake</a:t>
            </a:r>
            <a:r>
              <a:rPr lang="en-US" sz="2000" dirty="0"/>
              <a:t> and </a:t>
            </a:r>
            <a:r>
              <a:rPr lang="en-US" sz="2000" dirty="0" err="1"/>
              <a:t>Kutzin</a:t>
            </a:r>
            <a:r>
              <a:rPr lang="en-US" sz="2000" dirty="0"/>
              <a:t>, 1997)</a:t>
            </a:r>
            <a:r>
              <a:rPr lang="en-US" dirty="0"/>
              <a:t>.</a:t>
            </a:r>
          </a:p>
          <a:p>
            <a:pPr marL="0" indent="0">
              <a:lnSpc>
                <a:spcPct val="124000"/>
              </a:lnSpc>
              <a:buNone/>
            </a:pPr>
            <a:endParaRPr lang="en-US" dirty="0" smtClean="0"/>
          </a:p>
        </p:txBody>
      </p:sp>
    </p:spTree>
    <p:extLst>
      <p:ext uri="{BB962C8B-B14F-4D97-AF65-F5344CB8AC3E}">
        <p14:creationId xmlns:p14="http://schemas.microsoft.com/office/powerpoint/2010/main" val="40575193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1445"/>
            <a:ext cx="10515600" cy="1325563"/>
          </a:xfrm>
        </p:spPr>
        <p:txBody>
          <a:bodyPr>
            <a:normAutofit/>
          </a:bodyPr>
          <a:lstStyle/>
          <a:p>
            <a:r>
              <a:rPr lang="en-US" sz="4000" dirty="0" smtClean="0">
                <a:solidFill>
                  <a:srgbClr val="7030A0"/>
                </a:solidFill>
                <a:latin typeface="+mn-lt"/>
              </a:rPr>
              <a:t>Assessing financing mechanisms</a:t>
            </a:r>
            <a:endParaRPr lang="en-US" sz="4000" dirty="0">
              <a:solidFill>
                <a:srgbClr val="7030A0"/>
              </a:solidFill>
              <a:latin typeface="+mn-lt"/>
            </a:endParaRPr>
          </a:p>
        </p:txBody>
      </p:sp>
      <p:sp>
        <p:nvSpPr>
          <p:cNvPr id="3" name="Content Placeholder 2"/>
          <p:cNvSpPr>
            <a:spLocks noGrp="1"/>
          </p:cNvSpPr>
          <p:nvPr>
            <p:ph idx="1"/>
          </p:nvPr>
        </p:nvSpPr>
        <p:spPr>
          <a:xfrm>
            <a:off x="838200" y="1457009"/>
            <a:ext cx="10515600" cy="5194804"/>
          </a:xfrm>
        </p:spPr>
        <p:txBody>
          <a:bodyPr>
            <a:normAutofit/>
          </a:bodyPr>
          <a:lstStyle/>
          <a:p>
            <a:pPr>
              <a:lnSpc>
                <a:spcPct val="150000"/>
              </a:lnSpc>
            </a:pPr>
            <a:r>
              <a:rPr lang="en-US" dirty="0"/>
              <a:t>Equity: individuals should contribute to health care according to their ability-to-pay</a:t>
            </a:r>
            <a:r>
              <a:rPr lang="en-US" dirty="0" smtClean="0"/>
              <a:t>.</a:t>
            </a:r>
          </a:p>
          <a:p>
            <a:pPr>
              <a:lnSpc>
                <a:spcPct val="150000"/>
              </a:lnSpc>
            </a:pPr>
            <a:endParaRPr lang="en-US" dirty="0" smtClean="0"/>
          </a:p>
          <a:p>
            <a:pPr>
              <a:lnSpc>
                <a:spcPct val="150000"/>
              </a:lnSpc>
            </a:pPr>
            <a:r>
              <a:rPr lang="en-US" dirty="0"/>
              <a:t>Efficiency: an efficient financing mechanism is one that generates a relatively large amount of funding (no need of multiple funding mechanisms) with low fund collection and administration costs. </a:t>
            </a:r>
          </a:p>
          <a:p>
            <a:pPr>
              <a:lnSpc>
                <a:spcPct val="150000"/>
              </a:lnSpc>
            </a:pPr>
            <a:endParaRPr lang="en-US" dirty="0"/>
          </a:p>
          <a:p>
            <a:pPr>
              <a:lnSpc>
                <a:spcPct val="150000"/>
              </a:lnSpc>
            </a:pPr>
            <a:endParaRPr lang="en-US" dirty="0" smtClean="0"/>
          </a:p>
        </p:txBody>
      </p:sp>
    </p:spTree>
    <p:extLst>
      <p:ext uri="{BB962C8B-B14F-4D97-AF65-F5344CB8AC3E}">
        <p14:creationId xmlns:p14="http://schemas.microsoft.com/office/powerpoint/2010/main" val="4296412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661" y="0"/>
            <a:ext cx="10515600" cy="1325563"/>
          </a:xfrm>
        </p:spPr>
        <p:txBody>
          <a:bodyPr>
            <a:normAutofit/>
          </a:bodyPr>
          <a:lstStyle/>
          <a:p>
            <a:r>
              <a:rPr lang="en-US" sz="4000" dirty="0" smtClean="0">
                <a:solidFill>
                  <a:srgbClr val="7030A0"/>
                </a:solidFill>
              </a:rPr>
              <a:t>Objectives of revenue raising policy?</a:t>
            </a:r>
            <a:endParaRPr lang="en-US" sz="4000" dirty="0">
              <a:solidFill>
                <a:srgbClr val="7030A0"/>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24214" y="1107863"/>
            <a:ext cx="9766300" cy="575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2960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064" y="117990"/>
            <a:ext cx="10515600" cy="1325563"/>
          </a:xfrm>
        </p:spPr>
        <p:txBody>
          <a:bodyPr>
            <a:normAutofit/>
          </a:bodyPr>
          <a:lstStyle/>
          <a:p>
            <a:r>
              <a:rPr lang="en-US" sz="4000" dirty="0" smtClean="0">
                <a:solidFill>
                  <a:srgbClr val="7030A0"/>
                </a:solidFill>
                <a:latin typeface="+mn-lt"/>
              </a:rPr>
              <a:t>How much spending is “adequate”?</a:t>
            </a:r>
            <a:endParaRPr lang="en-US" sz="4000" dirty="0">
              <a:solidFill>
                <a:srgbClr val="7030A0"/>
              </a:solidFill>
              <a:latin typeface="+mn-lt"/>
            </a:endParaRPr>
          </a:p>
        </p:txBody>
      </p:sp>
      <p:pic>
        <p:nvPicPr>
          <p:cNvPr id="5"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1735014" y="1443553"/>
            <a:ext cx="8675077" cy="5257791"/>
          </a:xfrm>
        </p:spPr>
      </p:pic>
    </p:spTree>
    <p:extLst>
      <p:ext uri="{BB962C8B-B14F-4D97-AF65-F5344CB8AC3E}">
        <p14:creationId xmlns:p14="http://schemas.microsoft.com/office/powerpoint/2010/main" val="19480032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064" y="117990"/>
            <a:ext cx="10515600" cy="1325563"/>
          </a:xfrm>
        </p:spPr>
        <p:txBody>
          <a:bodyPr>
            <a:normAutofit/>
          </a:bodyPr>
          <a:lstStyle/>
          <a:p>
            <a:r>
              <a:rPr lang="en-US" sz="4000" dirty="0" smtClean="0">
                <a:solidFill>
                  <a:srgbClr val="7030A0"/>
                </a:solidFill>
                <a:latin typeface="+mn-lt"/>
              </a:rPr>
              <a:t>Why public sources?</a:t>
            </a:r>
            <a:endParaRPr lang="en-US" sz="4000" dirty="0">
              <a:solidFill>
                <a:srgbClr val="7030A0"/>
              </a:solidFill>
              <a:latin typeface="+mn-lt"/>
            </a:endParaRPr>
          </a:p>
        </p:txBody>
      </p:sp>
      <p:sp>
        <p:nvSpPr>
          <p:cNvPr id="3" name="Content Placeholder 2"/>
          <p:cNvSpPr>
            <a:spLocks noGrp="1"/>
          </p:cNvSpPr>
          <p:nvPr>
            <p:ph idx="1"/>
          </p:nvPr>
        </p:nvSpPr>
        <p:spPr>
          <a:xfrm>
            <a:off x="838200" y="1560576"/>
            <a:ext cx="10515600" cy="5080856"/>
          </a:xfrm>
        </p:spPr>
        <p:txBody>
          <a:bodyPr>
            <a:normAutofit lnSpcReduction="10000"/>
          </a:bodyPr>
          <a:lstStyle/>
          <a:p>
            <a:pPr>
              <a:lnSpc>
                <a:spcPct val="150000"/>
              </a:lnSpc>
            </a:pPr>
            <a:r>
              <a:rPr lang="en-US" altLang="en-US" dirty="0" smtClean="0">
                <a:latin typeface="Arial" panose="020B0604020202020204" pitchFamily="34" charset="0"/>
                <a:cs typeface="Arial" panose="020B0604020202020204" pitchFamily="34" charset="0"/>
              </a:rPr>
              <a:t>When </a:t>
            </a:r>
            <a:r>
              <a:rPr lang="en-US" altLang="en-US" dirty="0">
                <a:latin typeface="Arial" panose="020B0604020202020204" pitchFamily="34" charset="0"/>
                <a:cs typeface="Arial" panose="020B0604020202020204" pitchFamily="34" charset="0"/>
              </a:rPr>
              <a:t>countries rely predominantly on public sources of revenue, they </a:t>
            </a:r>
            <a:r>
              <a:rPr lang="en-US" altLang="en-US" dirty="0">
                <a:solidFill>
                  <a:schemeClr val="accent5"/>
                </a:solidFill>
                <a:latin typeface="Arial" panose="020B0604020202020204" pitchFamily="34" charset="0"/>
                <a:cs typeface="Arial" panose="020B0604020202020204" pitchFamily="34" charset="0"/>
              </a:rPr>
              <a:t>make greater progress towards universal health </a:t>
            </a:r>
            <a:r>
              <a:rPr lang="en-US" altLang="en-US" dirty="0" smtClean="0">
                <a:solidFill>
                  <a:schemeClr val="accent5"/>
                </a:solidFill>
                <a:latin typeface="Arial" panose="020B0604020202020204" pitchFamily="34" charset="0"/>
                <a:cs typeface="Arial" panose="020B0604020202020204" pitchFamily="34" charset="0"/>
              </a:rPr>
              <a:t>coverage</a:t>
            </a:r>
            <a:r>
              <a:rPr lang="en-US" altLang="en-US" dirty="0" smtClean="0">
                <a:latin typeface="Arial" panose="020B0604020202020204" pitchFamily="34" charset="0"/>
                <a:cs typeface="Arial" panose="020B0604020202020204" pitchFamily="34" charset="0"/>
              </a:rPr>
              <a:t>.</a:t>
            </a:r>
            <a:endParaRPr lang="en-US" altLang="en-US" dirty="0">
              <a:latin typeface="Arial" panose="020B0604020202020204" pitchFamily="34" charset="0"/>
              <a:cs typeface="Arial" panose="020B0604020202020204" pitchFamily="34" charset="0"/>
            </a:endParaRPr>
          </a:p>
          <a:p>
            <a:pPr lvl="1">
              <a:lnSpc>
                <a:spcPct val="150000"/>
              </a:lnSpc>
            </a:pPr>
            <a:r>
              <a:rPr lang="en-US" altLang="en-US" sz="2800" dirty="0">
                <a:latin typeface="Arial" panose="020B0604020202020204" pitchFamily="34" charset="0"/>
                <a:cs typeface="Arial" panose="020B0604020202020204" pitchFamily="34" charset="0"/>
              </a:rPr>
              <a:t>This is because public revenues enable </a:t>
            </a:r>
            <a:r>
              <a:rPr lang="en-US" altLang="en-US" sz="2800" dirty="0">
                <a:solidFill>
                  <a:schemeClr val="accent5"/>
                </a:solidFill>
                <a:latin typeface="Arial" panose="020B0604020202020204" pitchFamily="34" charset="0"/>
                <a:cs typeface="Arial" panose="020B0604020202020204" pitchFamily="34" charset="0"/>
              </a:rPr>
              <a:t>risk-sharing</a:t>
            </a:r>
            <a:r>
              <a:rPr lang="en-US" altLang="en-US" sz="2800" dirty="0">
                <a:latin typeface="Arial" panose="020B0604020202020204" pitchFamily="34" charset="0"/>
                <a:cs typeface="Arial" panose="020B0604020202020204" pitchFamily="34" charset="0"/>
              </a:rPr>
              <a:t> between the better-off and the worse-off, and between the healthy and the sick in society. </a:t>
            </a:r>
          </a:p>
          <a:p>
            <a:pPr lvl="1">
              <a:lnSpc>
                <a:spcPct val="150000"/>
              </a:lnSpc>
            </a:pPr>
            <a:r>
              <a:rPr lang="en-US" altLang="en-US" sz="2800" dirty="0">
                <a:latin typeface="Arial" panose="020B0604020202020204" pitchFamily="34" charset="0"/>
                <a:cs typeface="Arial" panose="020B0604020202020204" pitchFamily="34" charset="0"/>
              </a:rPr>
              <a:t>This in turn enables health systems to improve access to health services, with financial protection, for all citizens.</a:t>
            </a:r>
          </a:p>
          <a:p>
            <a:pPr marL="0" indent="0">
              <a:lnSpc>
                <a:spcPct val="150000"/>
              </a:lnSpc>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16768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064" y="117990"/>
            <a:ext cx="10515600" cy="1325563"/>
          </a:xfrm>
        </p:spPr>
        <p:txBody>
          <a:bodyPr>
            <a:normAutofit/>
          </a:bodyPr>
          <a:lstStyle/>
          <a:p>
            <a:r>
              <a:rPr lang="en-US" sz="4000" dirty="0" smtClean="0">
                <a:solidFill>
                  <a:srgbClr val="7030A0"/>
                </a:solidFill>
                <a:latin typeface="+mn-lt"/>
              </a:rPr>
              <a:t>Why public sources?</a:t>
            </a:r>
            <a:endParaRPr lang="en-US" sz="4000" dirty="0">
              <a:solidFill>
                <a:srgbClr val="7030A0"/>
              </a:solidFill>
              <a:latin typeface="+mn-lt"/>
            </a:endParaRPr>
          </a:p>
        </p:txBody>
      </p:sp>
      <p:sp>
        <p:nvSpPr>
          <p:cNvPr id="3" name="Content Placeholder 2"/>
          <p:cNvSpPr>
            <a:spLocks noGrp="1"/>
          </p:cNvSpPr>
          <p:nvPr>
            <p:ph idx="1"/>
          </p:nvPr>
        </p:nvSpPr>
        <p:spPr>
          <a:xfrm>
            <a:off x="838200" y="1560576"/>
            <a:ext cx="10515600" cy="5080856"/>
          </a:xfrm>
        </p:spPr>
        <p:txBody>
          <a:bodyPr>
            <a:normAutofit/>
          </a:bodyPr>
          <a:lstStyle/>
          <a:p>
            <a:pPr>
              <a:lnSpc>
                <a:spcPct val="150000"/>
              </a:lnSpc>
            </a:pPr>
            <a:r>
              <a:rPr lang="en-US" altLang="en-US" dirty="0">
                <a:latin typeface="Arial" panose="020B0604020202020204" pitchFamily="34" charset="0"/>
                <a:cs typeface="Arial" panose="020B0604020202020204" pitchFamily="34" charset="0"/>
              </a:rPr>
              <a:t>When health systems rely heavily on private revenue sources, and patients have to pay for health care themselves, many will not be able to access the services they need. </a:t>
            </a:r>
          </a:p>
          <a:p>
            <a:pPr>
              <a:lnSpc>
                <a:spcPct val="150000"/>
              </a:lnSpc>
            </a:pPr>
            <a:r>
              <a:rPr lang="en-US" altLang="en-US" dirty="0">
                <a:latin typeface="Arial" panose="020B0604020202020204" pitchFamily="34" charset="0"/>
                <a:cs typeface="Arial" panose="020B0604020202020204" pitchFamily="34" charset="0"/>
              </a:rPr>
              <a:t>A person's ability to afford health care services becomes the </a:t>
            </a:r>
            <a:r>
              <a:rPr lang="en-US" altLang="en-US" dirty="0">
                <a:solidFill>
                  <a:schemeClr val="accent5"/>
                </a:solidFill>
                <a:latin typeface="Arial" panose="020B0604020202020204" pitchFamily="34" charset="0"/>
                <a:cs typeface="Arial" panose="020B0604020202020204" pitchFamily="34" charset="0"/>
              </a:rPr>
              <a:t>main driver of whether or not they can access those services</a:t>
            </a:r>
            <a:r>
              <a:rPr lang="en-US" altLang="en-US" dirty="0">
                <a:latin typeface="Arial" panose="020B0604020202020204" pitchFamily="34" charset="0"/>
                <a:cs typeface="Arial" panose="020B0604020202020204" pitchFamily="34" charset="0"/>
              </a:rPr>
              <a:t>, making it unaffordable for many, and not only the poor.</a:t>
            </a:r>
          </a:p>
          <a:p>
            <a:pPr>
              <a:lnSpc>
                <a:spcPct val="150000"/>
              </a:lnSpc>
            </a:pPr>
            <a:r>
              <a:rPr lang="en-US" altLang="en-US" dirty="0">
                <a:latin typeface="Arial" panose="020B0604020202020204" pitchFamily="34" charset="0"/>
                <a:cs typeface="Arial" panose="020B0604020202020204" pitchFamily="34" charset="0"/>
              </a:rPr>
              <a:t>For this reason public revenues are central to the UHC agenda.</a:t>
            </a:r>
          </a:p>
          <a:p>
            <a:pPr marL="0" indent="0">
              <a:lnSpc>
                <a:spcPct val="150000"/>
              </a:lnSpc>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25807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064" y="117990"/>
            <a:ext cx="10515600" cy="1325563"/>
          </a:xfrm>
        </p:spPr>
        <p:txBody>
          <a:bodyPr>
            <a:normAutofit/>
          </a:bodyPr>
          <a:lstStyle/>
          <a:p>
            <a:r>
              <a:rPr lang="en-US" sz="4000" dirty="0" smtClean="0">
                <a:solidFill>
                  <a:srgbClr val="7030A0"/>
                </a:solidFill>
                <a:latin typeface="+mn-lt"/>
              </a:rPr>
              <a:t>Fairness in revenue raising (collection)</a:t>
            </a:r>
            <a:endParaRPr lang="en-US" sz="4000" dirty="0">
              <a:solidFill>
                <a:srgbClr val="7030A0"/>
              </a:solidFill>
              <a:latin typeface="+mn-lt"/>
            </a:endParaRPr>
          </a:p>
        </p:txBody>
      </p:sp>
      <p:sp>
        <p:nvSpPr>
          <p:cNvPr id="3" name="Content Placeholder 2"/>
          <p:cNvSpPr>
            <a:spLocks noGrp="1"/>
          </p:cNvSpPr>
          <p:nvPr>
            <p:ph idx="1"/>
          </p:nvPr>
        </p:nvSpPr>
        <p:spPr>
          <a:xfrm>
            <a:off x="838199" y="1560576"/>
            <a:ext cx="10904621" cy="5080856"/>
          </a:xfrm>
        </p:spPr>
        <p:txBody>
          <a:bodyPr>
            <a:normAutofit/>
          </a:bodyPr>
          <a:lstStyle/>
          <a:p>
            <a:pPr>
              <a:lnSpc>
                <a:spcPct val="150000"/>
              </a:lnSpc>
            </a:pPr>
            <a:r>
              <a:rPr lang="en-US" altLang="en-US" dirty="0">
                <a:latin typeface="Arial" panose="020B0604020202020204" pitchFamily="34" charset="0"/>
                <a:cs typeface="Arial" panose="020B0604020202020204" pitchFamily="34" charset="0"/>
              </a:rPr>
              <a:t>Countries need to consider whether the way in which revenues for health services are raised is </a:t>
            </a:r>
            <a:r>
              <a:rPr lang="en-US" altLang="en-US" dirty="0">
                <a:solidFill>
                  <a:srgbClr val="1026FC"/>
                </a:solidFill>
                <a:latin typeface="Arial" panose="020B0604020202020204" pitchFamily="34" charset="0"/>
                <a:cs typeface="Arial" panose="020B0604020202020204" pitchFamily="34" charset="0"/>
              </a:rPr>
              <a:t>fair or progressive</a:t>
            </a:r>
            <a:r>
              <a:rPr lang="en-US" altLang="en-US" dirty="0">
                <a:latin typeface="Arial" panose="020B0604020202020204" pitchFamily="34" charset="0"/>
                <a:cs typeface="Arial" panose="020B0604020202020204" pitchFamily="34" charset="0"/>
              </a:rPr>
              <a:t>. </a:t>
            </a:r>
          </a:p>
          <a:p>
            <a:pPr>
              <a:lnSpc>
                <a:spcPct val="150000"/>
              </a:lnSpc>
            </a:pPr>
            <a:endParaRPr lang="en-US" altLang="en-US" dirty="0">
              <a:latin typeface="Arial" panose="020B0604020202020204" pitchFamily="34" charset="0"/>
              <a:cs typeface="Arial" panose="020B0604020202020204" pitchFamily="34" charset="0"/>
            </a:endParaRPr>
          </a:p>
          <a:p>
            <a:pPr>
              <a:lnSpc>
                <a:spcPct val="150000"/>
              </a:lnSpc>
            </a:pPr>
            <a:r>
              <a:rPr lang="en-US" altLang="en-US" dirty="0">
                <a:latin typeface="Arial" panose="020B0604020202020204" pitchFamily="34" charset="0"/>
                <a:cs typeface="Arial" panose="020B0604020202020204" pitchFamily="34" charset="0"/>
              </a:rPr>
              <a:t>This is often referred to as equity in finance, or equity in financial contributions, and is one of the main goals of universal health coverage.</a:t>
            </a:r>
          </a:p>
          <a:p>
            <a:pPr marL="0" indent="0">
              <a:lnSpc>
                <a:spcPct val="150000"/>
              </a:lnSpc>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79627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064" y="117990"/>
            <a:ext cx="10515600" cy="1325563"/>
          </a:xfrm>
        </p:spPr>
        <p:txBody>
          <a:bodyPr>
            <a:normAutofit/>
          </a:bodyPr>
          <a:lstStyle/>
          <a:p>
            <a:r>
              <a:rPr lang="en-US" sz="4000" dirty="0" smtClean="0">
                <a:solidFill>
                  <a:srgbClr val="7030A0"/>
                </a:solidFill>
                <a:latin typeface="+mn-lt"/>
              </a:rPr>
              <a:t>Fairness in revenue raising (collection)</a:t>
            </a:r>
            <a:endParaRPr lang="en-US" sz="4000" dirty="0">
              <a:solidFill>
                <a:srgbClr val="7030A0"/>
              </a:solidFill>
              <a:latin typeface="+mn-lt"/>
            </a:endParaRPr>
          </a:p>
        </p:txBody>
      </p:sp>
      <p:pic>
        <p:nvPicPr>
          <p:cNvPr id="5"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1425462" y="1240732"/>
            <a:ext cx="8846803" cy="5414821"/>
          </a:xfrm>
        </p:spPr>
      </p:pic>
    </p:spTree>
    <p:extLst>
      <p:ext uri="{BB962C8B-B14F-4D97-AF65-F5344CB8AC3E}">
        <p14:creationId xmlns:p14="http://schemas.microsoft.com/office/powerpoint/2010/main" val="11326157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5022" y="-80211"/>
            <a:ext cx="10515600" cy="1325563"/>
          </a:xfrm>
        </p:spPr>
        <p:txBody>
          <a:bodyPr>
            <a:normAutofit/>
          </a:bodyPr>
          <a:lstStyle/>
          <a:p>
            <a:r>
              <a:rPr lang="en-US" sz="4000" dirty="0" smtClean="0">
                <a:solidFill>
                  <a:srgbClr val="7030A0"/>
                </a:solidFill>
                <a:latin typeface="+mn-lt"/>
              </a:rPr>
              <a:t>Fairness in revenue raising (collection)</a:t>
            </a:r>
            <a:endParaRPr lang="en-US" sz="4000" dirty="0">
              <a:solidFill>
                <a:srgbClr val="7030A0"/>
              </a:solidFill>
              <a:latin typeface="+mn-lt"/>
            </a:endParaRPr>
          </a:p>
        </p:txBody>
      </p:sp>
      <p:pic>
        <p:nvPicPr>
          <p:cNvPr id="6" name="Content Placeholder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1425546" y="1080776"/>
            <a:ext cx="9065991" cy="5525255"/>
          </a:xfrm>
          <a:prstGeom prst="rect">
            <a:avLst/>
          </a:prstGeom>
        </p:spPr>
      </p:pic>
    </p:spTree>
    <p:extLst>
      <p:ext uri="{BB962C8B-B14F-4D97-AF65-F5344CB8AC3E}">
        <p14:creationId xmlns:p14="http://schemas.microsoft.com/office/powerpoint/2010/main" val="39956981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5022" y="-80211"/>
            <a:ext cx="10515600" cy="1325563"/>
          </a:xfrm>
        </p:spPr>
        <p:txBody>
          <a:bodyPr>
            <a:normAutofit/>
          </a:bodyPr>
          <a:lstStyle/>
          <a:p>
            <a:r>
              <a:rPr lang="en-US" sz="4000" dirty="0" smtClean="0">
                <a:solidFill>
                  <a:srgbClr val="7030A0"/>
                </a:solidFill>
                <a:latin typeface="+mn-lt"/>
              </a:rPr>
              <a:t>Fairness in revenue raising (collection)</a:t>
            </a:r>
            <a:endParaRPr lang="en-US" sz="4000" dirty="0">
              <a:solidFill>
                <a:srgbClr val="7030A0"/>
              </a:solidFill>
              <a:latin typeface="+mn-lt"/>
            </a:endParaRP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1697287" y="1096780"/>
            <a:ext cx="8778207" cy="5426425"/>
          </a:xfrm>
        </p:spPr>
      </p:pic>
    </p:spTree>
    <p:extLst>
      <p:ext uri="{BB962C8B-B14F-4D97-AF65-F5344CB8AC3E}">
        <p14:creationId xmlns:p14="http://schemas.microsoft.com/office/powerpoint/2010/main" val="11347043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2280</Words>
  <Application>Microsoft Office PowerPoint</Application>
  <PresentationFormat>Widescreen</PresentationFormat>
  <Paragraphs>164</Paragraphs>
  <Slides>18</Slides>
  <Notes>15</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Candara</vt:lpstr>
      <vt:lpstr>Office Theme</vt:lpstr>
      <vt:lpstr>Revenue collection</vt:lpstr>
      <vt:lpstr>Objectives of revenue raising policy?</vt:lpstr>
      <vt:lpstr>How much spending is “adequate”?</vt:lpstr>
      <vt:lpstr>Why public sources?</vt:lpstr>
      <vt:lpstr>Why public sources?</vt:lpstr>
      <vt:lpstr>Fairness in revenue raising (collection)</vt:lpstr>
      <vt:lpstr>Fairness in revenue raising (collection)</vt:lpstr>
      <vt:lpstr>Fairness in revenue raising (collection)</vt:lpstr>
      <vt:lpstr>Fairness in revenue raising (collection)</vt:lpstr>
      <vt:lpstr>Why is stable and predictable funding important?</vt:lpstr>
      <vt:lpstr>How does a country raise funds for health?</vt:lpstr>
      <vt:lpstr>Unpacking revenue sources</vt:lpstr>
      <vt:lpstr>Revenue collection options: General revenue</vt:lpstr>
      <vt:lpstr>Revenue collection options: Social Health insurance</vt:lpstr>
      <vt:lpstr>Revenue collection options: Community financing</vt:lpstr>
      <vt:lpstr>Revenue collection options: Others</vt:lpstr>
      <vt:lpstr>Assessing financing mechanisms</vt:lpstr>
      <vt:lpstr>Assessing financing mechanisms</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Revenue collection</dc:title>
  <dc:creator>Sabine Musange</dc:creator>
  <cp:lastModifiedBy>Sabine Musange</cp:lastModifiedBy>
  <cp:revision>1</cp:revision>
  <dcterms:created xsi:type="dcterms:W3CDTF">2020-03-31T23:57:02Z</dcterms:created>
  <dcterms:modified xsi:type="dcterms:W3CDTF">2020-03-31T23:57:21Z</dcterms:modified>
</cp:coreProperties>
</file>