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91"/>
  </p:notesMasterIdLst>
  <p:handoutMasterIdLst>
    <p:handoutMasterId r:id="rId92"/>
  </p:handoutMasterIdLst>
  <p:sldIdLst>
    <p:sldId id="256" r:id="rId2"/>
    <p:sldId id="302" r:id="rId3"/>
    <p:sldId id="303" r:id="rId4"/>
    <p:sldId id="304" r:id="rId5"/>
    <p:sldId id="305" r:id="rId6"/>
    <p:sldId id="293" r:id="rId7"/>
    <p:sldId id="306" r:id="rId8"/>
    <p:sldId id="311" r:id="rId9"/>
    <p:sldId id="310" r:id="rId10"/>
    <p:sldId id="309" r:id="rId11"/>
    <p:sldId id="315" r:id="rId12"/>
    <p:sldId id="318" r:id="rId13"/>
    <p:sldId id="319" r:id="rId14"/>
    <p:sldId id="314" r:id="rId15"/>
    <p:sldId id="313" r:id="rId16"/>
    <p:sldId id="312" r:id="rId17"/>
    <p:sldId id="316" r:id="rId18"/>
    <p:sldId id="317" r:id="rId19"/>
    <p:sldId id="320" r:id="rId20"/>
    <p:sldId id="321" r:id="rId21"/>
    <p:sldId id="322" r:id="rId22"/>
    <p:sldId id="323" r:id="rId23"/>
    <p:sldId id="328" r:id="rId24"/>
    <p:sldId id="327" r:id="rId25"/>
    <p:sldId id="326" r:id="rId26"/>
    <p:sldId id="325" r:id="rId27"/>
    <p:sldId id="324" r:id="rId28"/>
    <p:sldId id="334" r:id="rId29"/>
    <p:sldId id="333" r:id="rId30"/>
    <p:sldId id="332" r:id="rId31"/>
    <p:sldId id="335" r:id="rId32"/>
    <p:sldId id="353" r:id="rId33"/>
    <p:sldId id="336" r:id="rId34"/>
    <p:sldId id="337" r:id="rId35"/>
    <p:sldId id="346" r:id="rId36"/>
    <p:sldId id="347" r:id="rId37"/>
    <p:sldId id="348" r:id="rId38"/>
    <p:sldId id="340" r:id="rId39"/>
    <p:sldId id="339" r:id="rId40"/>
    <p:sldId id="338" r:id="rId41"/>
    <p:sldId id="345" r:id="rId42"/>
    <p:sldId id="344" r:id="rId43"/>
    <p:sldId id="343" r:id="rId44"/>
    <p:sldId id="342" r:id="rId45"/>
    <p:sldId id="341" r:id="rId46"/>
    <p:sldId id="349" r:id="rId47"/>
    <p:sldId id="352" r:id="rId48"/>
    <p:sldId id="351" r:id="rId49"/>
    <p:sldId id="350" r:id="rId50"/>
    <p:sldId id="356" r:id="rId51"/>
    <p:sldId id="355" r:id="rId52"/>
    <p:sldId id="354" r:id="rId53"/>
    <p:sldId id="357" r:id="rId54"/>
    <p:sldId id="360" r:id="rId55"/>
    <p:sldId id="359" r:id="rId56"/>
    <p:sldId id="369" r:id="rId57"/>
    <p:sldId id="358" r:id="rId58"/>
    <p:sldId id="375" r:id="rId59"/>
    <p:sldId id="361" r:id="rId60"/>
    <p:sldId id="362" r:id="rId61"/>
    <p:sldId id="365" r:id="rId62"/>
    <p:sldId id="364" r:id="rId63"/>
    <p:sldId id="363" r:id="rId64"/>
    <p:sldId id="366" r:id="rId65"/>
    <p:sldId id="378" r:id="rId66"/>
    <p:sldId id="368" r:id="rId67"/>
    <p:sldId id="372" r:id="rId68"/>
    <p:sldId id="374" r:id="rId69"/>
    <p:sldId id="373" r:id="rId70"/>
    <p:sldId id="380" r:id="rId71"/>
    <p:sldId id="379" r:id="rId72"/>
    <p:sldId id="370" r:id="rId73"/>
    <p:sldId id="395" r:id="rId74"/>
    <p:sldId id="386" r:id="rId75"/>
    <p:sldId id="387" r:id="rId76"/>
    <p:sldId id="388" r:id="rId77"/>
    <p:sldId id="398" r:id="rId78"/>
    <p:sldId id="389" r:id="rId79"/>
    <p:sldId id="390" r:id="rId80"/>
    <p:sldId id="371" r:id="rId81"/>
    <p:sldId id="381" r:id="rId82"/>
    <p:sldId id="382" r:id="rId83"/>
    <p:sldId id="399" r:id="rId84"/>
    <p:sldId id="392" r:id="rId85"/>
    <p:sldId id="384" r:id="rId86"/>
    <p:sldId id="367" r:id="rId87"/>
    <p:sldId id="308" r:id="rId88"/>
    <p:sldId id="394" r:id="rId89"/>
    <p:sldId id="397" r:id="rId90"/>
  </p:sldIdLst>
  <p:sldSz cx="9144000" cy="6858000" type="screen4x3"/>
  <p:notesSz cx="6797675" cy="987425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9" autoAdjust="0"/>
    <p:restoredTop sz="86397" autoAdjust="0"/>
  </p:normalViewPr>
  <p:slideViewPr>
    <p:cSldViewPr>
      <p:cViewPr varScale="1">
        <p:scale>
          <a:sx n="40" d="100"/>
          <a:sy n="40" d="100"/>
        </p:scale>
        <p:origin x="588" y="54"/>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1026"/>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7283" name="Rectangle 1027"/>
          <p:cNvSpPr>
            <a:spLocks noGrp="1" noChangeArrowheads="1"/>
          </p:cNvSpPr>
          <p:nvPr>
            <p:ph type="dt" sz="quarter" idx="1"/>
          </p:nvPr>
        </p:nvSpPr>
        <p:spPr bwMode="auto">
          <a:xfrm>
            <a:off x="3851275"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7284" name="Rectangle 1028"/>
          <p:cNvSpPr>
            <a:spLocks noGrp="1" noChangeArrowheads="1"/>
          </p:cNvSpPr>
          <p:nvPr>
            <p:ph type="ftr" sz="quarter" idx="2"/>
          </p:nvPr>
        </p:nvSpPr>
        <p:spPr bwMode="auto">
          <a:xfrm>
            <a:off x="0" y="9380538"/>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7285" name="Rectangle 1029"/>
          <p:cNvSpPr>
            <a:spLocks noGrp="1" noChangeArrowheads="1"/>
          </p:cNvSpPr>
          <p:nvPr>
            <p:ph type="sldNum" sz="quarter" idx="3"/>
          </p:nvPr>
        </p:nvSpPr>
        <p:spPr bwMode="auto">
          <a:xfrm>
            <a:off x="3851275" y="9380538"/>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156CBBB-DE53-449F-AEBD-013C00BE6656}" type="slidenum">
              <a:rPr lang="en-US"/>
              <a:pPr>
                <a:defRPr/>
              </a:pPr>
              <a:t>‹#›</a:t>
            </a:fld>
            <a:endParaRPr lang="en-US"/>
          </a:p>
        </p:txBody>
      </p:sp>
    </p:spTree>
    <p:extLst>
      <p:ext uri="{BB962C8B-B14F-4D97-AF65-F5344CB8AC3E}">
        <p14:creationId xmlns:p14="http://schemas.microsoft.com/office/powerpoint/2010/main" val="32910665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1267" name="Rectangle 3"/>
          <p:cNvSpPr>
            <a:spLocks noGrp="1" noChangeArrowheads="1"/>
          </p:cNvSpPr>
          <p:nvPr>
            <p:ph type="dt" idx="1"/>
          </p:nvPr>
        </p:nvSpPr>
        <p:spPr bwMode="auto">
          <a:xfrm>
            <a:off x="3851275"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7892" name="Rectangle 4"/>
          <p:cNvSpPr>
            <a:spLocks noGrp="1" noRot="1" noChangeAspect="1" noChangeArrowheads="1" noTextEdit="1"/>
          </p:cNvSpPr>
          <p:nvPr>
            <p:ph type="sldImg" idx="2"/>
          </p:nvPr>
        </p:nvSpPr>
        <p:spPr bwMode="auto">
          <a:xfrm>
            <a:off x="931863" y="741363"/>
            <a:ext cx="4935537" cy="370205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9380538"/>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1271" name="Rectangle 7"/>
          <p:cNvSpPr>
            <a:spLocks noGrp="1" noChangeArrowheads="1"/>
          </p:cNvSpPr>
          <p:nvPr>
            <p:ph type="sldNum" sz="quarter" idx="5"/>
          </p:nvPr>
        </p:nvSpPr>
        <p:spPr bwMode="auto">
          <a:xfrm>
            <a:off x="3851275" y="9380538"/>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3A0C5C9-727C-439C-B566-E80B95809138}" type="slidenum">
              <a:rPr lang="en-US"/>
              <a:pPr>
                <a:defRPr/>
              </a:pPr>
              <a:t>‹#›</a:t>
            </a:fld>
            <a:endParaRPr lang="en-US"/>
          </a:p>
        </p:txBody>
      </p:sp>
    </p:spTree>
    <p:extLst>
      <p:ext uri="{BB962C8B-B14F-4D97-AF65-F5344CB8AC3E}">
        <p14:creationId xmlns:p14="http://schemas.microsoft.com/office/powerpoint/2010/main" val="27515131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F8CE5A1B-87C4-480F-B429-54506CE3915F}" type="slidenum">
              <a:rPr lang="en-US" smtClean="0"/>
              <a:pPr/>
              <a:t>1</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0591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r>
              <a:rPr lang="en-US" smtClean="0"/>
              <a:t>PRESENTER: NIRERE Marie Chantal </a:t>
            </a:r>
            <a:endParaRPr lang="en-US"/>
          </a:p>
        </p:txBody>
      </p:sp>
      <p:sp>
        <p:nvSpPr>
          <p:cNvPr id="27" name="Slide Number Placeholder 26"/>
          <p:cNvSpPr>
            <a:spLocks noGrp="1"/>
          </p:cNvSpPr>
          <p:nvPr>
            <p:ph type="sldNum" sz="quarter" idx="12"/>
          </p:nvPr>
        </p:nvSpPr>
        <p:spPr/>
        <p:txBody>
          <a:bodyPr/>
          <a:lstStyle/>
          <a:p>
            <a:pPr>
              <a:defRPr/>
            </a:pPr>
            <a:fld id="{EE688D4A-29B7-4147-9279-708973B788BA}"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PRESENTER: NIRERE Marie Chantal </a:t>
            </a:r>
            <a:endParaRPr lang="en-US"/>
          </a:p>
        </p:txBody>
      </p:sp>
      <p:sp>
        <p:nvSpPr>
          <p:cNvPr id="6" name="Slide Number Placeholder 5"/>
          <p:cNvSpPr>
            <a:spLocks noGrp="1"/>
          </p:cNvSpPr>
          <p:nvPr>
            <p:ph type="sldNum" sz="quarter" idx="12"/>
          </p:nvPr>
        </p:nvSpPr>
        <p:spPr/>
        <p:txBody>
          <a:bodyPr/>
          <a:lstStyle/>
          <a:p>
            <a:pPr>
              <a:defRPr/>
            </a:pPr>
            <a:fld id="{C2BD7546-5009-4D0B-B195-7D2C7DCB7F8F}"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PRESENTER: NIRERE Marie Chantal </a:t>
            </a:r>
            <a:endParaRPr lang="en-US"/>
          </a:p>
        </p:txBody>
      </p:sp>
      <p:sp>
        <p:nvSpPr>
          <p:cNvPr id="6" name="Slide Number Placeholder 5"/>
          <p:cNvSpPr>
            <a:spLocks noGrp="1"/>
          </p:cNvSpPr>
          <p:nvPr>
            <p:ph type="sldNum" sz="quarter" idx="12"/>
          </p:nvPr>
        </p:nvSpPr>
        <p:spPr/>
        <p:txBody>
          <a:bodyPr/>
          <a:lstStyle/>
          <a:p>
            <a:pPr>
              <a:defRPr/>
            </a:pPr>
            <a:fld id="{9B39372B-6FAB-4602-90B1-A2574EEFCA0F}"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PRESENTER: NIRERE Marie Chantal </a:t>
            </a:r>
            <a:endParaRPr lang="en-US"/>
          </a:p>
        </p:txBody>
      </p:sp>
      <p:sp>
        <p:nvSpPr>
          <p:cNvPr id="6" name="Slide Number Placeholder 5"/>
          <p:cNvSpPr>
            <a:spLocks noGrp="1"/>
          </p:cNvSpPr>
          <p:nvPr>
            <p:ph type="sldNum" sz="quarter" idx="12"/>
          </p:nvPr>
        </p:nvSpPr>
        <p:spPr/>
        <p:txBody>
          <a:bodyPr/>
          <a:lstStyle/>
          <a:p>
            <a:pPr>
              <a:defRPr/>
            </a:pPr>
            <a:fld id="{448B1F25-02E1-4726-974A-4E8D913AF2BF}"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PRESENTER: NIRERE Marie Chantal </a:t>
            </a:r>
            <a:endParaRPr lang="en-US"/>
          </a:p>
        </p:txBody>
      </p:sp>
      <p:sp>
        <p:nvSpPr>
          <p:cNvPr id="6" name="Slide Number Placeholder 5"/>
          <p:cNvSpPr>
            <a:spLocks noGrp="1"/>
          </p:cNvSpPr>
          <p:nvPr>
            <p:ph type="sldNum" sz="quarter" idx="12"/>
          </p:nvPr>
        </p:nvSpPr>
        <p:spPr/>
        <p:txBody>
          <a:bodyPr/>
          <a:lstStyle/>
          <a:p>
            <a:pPr>
              <a:defRPr/>
            </a:pPr>
            <a:fld id="{6F88D291-ED82-486C-8706-A7CD5A1E21AA}"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PRESENTER: NIRERE Marie Chantal </a:t>
            </a:r>
            <a:endParaRPr lang="en-US"/>
          </a:p>
        </p:txBody>
      </p:sp>
      <p:sp>
        <p:nvSpPr>
          <p:cNvPr id="7" name="Slide Number Placeholder 6"/>
          <p:cNvSpPr>
            <a:spLocks noGrp="1"/>
          </p:cNvSpPr>
          <p:nvPr>
            <p:ph type="sldNum" sz="quarter" idx="12"/>
          </p:nvPr>
        </p:nvSpPr>
        <p:spPr/>
        <p:txBody>
          <a:bodyPr/>
          <a:lstStyle/>
          <a:p>
            <a:pPr>
              <a:defRPr/>
            </a:pPr>
            <a:fld id="{7F28C510-D78E-4733-8797-C6228E6E0C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r>
              <a:rPr lang="en-US" smtClean="0"/>
              <a:t>PRESENTER: NIRERE Marie Chantal </a:t>
            </a:r>
            <a:endParaRPr lang="en-US"/>
          </a:p>
        </p:txBody>
      </p:sp>
      <p:sp>
        <p:nvSpPr>
          <p:cNvPr id="9" name="Slide Number Placeholder 8"/>
          <p:cNvSpPr>
            <a:spLocks noGrp="1"/>
          </p:cNvSpPr>
          <p:nvPr>
            <p:ph type="sldNum" sz="quarter" idx="12"/>
          </p:nvPr>
        </p:nvSpPr>
        <p:spPr/>
        <p:txBody>
          <a:bodyPr/>
          <a:lstStyle/>
          <a:p>
            <a:pPr>
              <a:defRPr/>
            </a:pPr>
            <a:fld id="{99DF863A-A0B6-4585-B24F-9469DF1FCD93}"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r>
              <a:rPr lang="en-US" smtClean="0"/>
              <a:t>PRESENTER: NIRERE Marie Chantal </a:t>
            </a:r>
            <a:endParaRPr lang="en-US"/>
          </a:p>
        </p:txBody>
      </p:sp>
      <p:sp>
        <p:nvSpPr>
          <p:cNvPr id="5" name="Slide Number Placeholder 4"/>
          <p:cNvSpPr>
            <a:spLocks noGrp="1"/>
          </p:cNvSpPr>
          <p:nvPr>
            <p:ph type="sldNum" sz="quarter" idx="12"/>
          </p:nvPr>
        </p:nvSpPr>
        <p:spPr/>
        <p:txBody>
          <a:bodyPr/>
          <a:lstStyle/>
          <a:p>
            <a:pPr>
              <a:defRPr/>
            </a:pPr>
            <a:fld id="{10B1629A-ED44-4EE0-AE8A-931834F40E1A}"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r>
              <a:rPr lang="en-US" smtClean="0"/>
              <a:t>PRESENTER: NIRERE Marie Chantal </a:t>
            </a:r>
            <a:endParaRPr lang="en-US"/>
          </a:p>
        </p:txBody>
      </p:sp>
      <p:sp>
        <p:nvSpPr>
          <p:cNvPr id="4" name="Slide Number Placeholder 3"/>
          <p:cNvSpPr>
            <a:spLocks noGrp="1"/>
          </p:cNvSpPr>
          <p:nvPr>
            <p:ph type="sldNum" sz="quarter" idx="12"/>
          </p:nvPr>
        </p:nvSpPr>
        <p:spPr/>
        <p:txBody>
          <a:bodyPr/>
          <a:lstStyle/>
          <a:p>
            <a:pPr>
              <a:defRPr/>
            </a:pPr>
            <a:fld id="{E871B611-C9AC-459B-A654-9515A084ABB1}"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PRESENTER: NIRERE Marie Chantal </a:t>
            </a:r>
            <a:endParaRPr lang="en-US"/>
          </a:p>
        </p:txBody>
      </p:sp>
      <p:sp>
        <p:nvSpPr>
          <p:cNvPr id="7" name="Slide Number Placeholder 6"/>
          <p:cNvSpPr>
            <a:spLocks noGrp="1"/>
          </p:cNvSpPr>
          <p:nvPr>
            <p:ph type="sldNum" sz="quarter" idx="12"/>
          </p:nvPr>
        </p:nvSpPr>
        <p:spPr/>
        <p:txBody>
          <a:bodyPr/>
          <a:lstStyle/>
          <a:p>
            <a:pPr>
              <a:defRPr/>
            </a:pPr>
            <a:fld id="{12D9A130-9A53-43B8-8BE0-B673BF9D941E}"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PRESENTER: NIRERE Marie Chantal </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D79E6553-6E5E-471C-89BF-5F112817B0EF}"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en-US" smtClean="0"/>
              <a:t>PRESENTER: NIRERE Marie Chantal </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DB9C468F-CE83-429A-BCDC-BBE37079E8B6}"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google.com/url?sa=i&amp;rct=j&amp;q=&amp;esrc=s&amp;source=images&amp;cd=&amp;cad=rja&amp;uact=8&amp;ved=2ahUKEwiw_KfS15jiAhVBzhoKHeHuCAIQjRx6BAgBEAU&amp;url=https://www.eazystock.com/blog/inventory-management/2014/12/01/how-to-find-the-right-economic-order-quantity/&amp;psig=AOvVaw32kjnyoag1JLazSmh2CQtM&amp;ust=1557843020777018"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6"/>
          <p:cNvSpPr>
            <a:spLocks noGrp="1"/>
          </p:cNvSpPr>
          <p:nvPr>
            <p:ph type="subTitle" idx="1"/>
          </p:nvPr>
        </p:nvSpPr>
        <p:spPr>
          <a:xfrm>
            <a:off x="457200" y="1905000"/>
            <a:ext cx="8382000" cy="4572000"/>
          </a:xfrm>
        </p:spPr>
        <p:txBody>
          <a:bodyPr/>
          <a:lstStyle/>
          <a:p>
            <a:r>
              <a:rPr lang="en-US" sz="4400" b="1" dirty="0" smtClean="0"/>
              <a:t>Production and Operations Mgt</a:t>
            </a:r>
          </a:p>
          <a:p>
            <a:r>
              <a:rPr lang="en-US" sz="4000" b="1" dirty="0" smtClean="0"/>
              <a:t>.</a:t>
            </a:r>
            <a:endParaRPr lang="en-US" sz="4000" dirty="0" smtClean="0"/>
          </a:p>
          <a:p>
            <a:r>
              <a:rPr lang="en-US" sz="4000" b="1" dirty="0" smtClean="0"/>
              <a:t>Monday 09 March 2020</a:t>
            </a:r>
          </a:p>
          <a:p>
            <a:endParaRPr lang="en-US" dirty="0" smtClean="0"/>
          </a:p>
        </p:txBody>
      </p:sp>
      <p:sp>
        <p:nvSpPr>
          <p:cNvPr id="2" name="Title 1"/>
          <p:cNvSpPr>
            <a:spLocks noGrp="1"/>
          </p:cNvSpPr>
          <p:nvPr>
            <p:ph type="ctrTitle"/>
          </p:nvPr>
        </p:nvSpPr>
        <p:spPr/>
        <p:txBody>
          <a:bodyPr/>
          <a:lstStyle/>
          <a:p>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SUPPLY CHAIN MGT</a:t>
            </a:r>
            <a:endParaRPr lang="en-US" b="1" dirty="0"/>
          </a:p>
        </p:txBody>
      </p:sp>
      <p:sp>
        <p:nvSpPr>
          <p:cNvPr id="3" name="Content Placeholder 2"/>
          <p:cNvSpPr>
            <a:spLocks noGrp="1"/>
          </p:cNvSpPr>
          <p:nvPr>
            <p:ph idx="1"/>
          </p:nvPr>
        </p:nvSpPr>
        <p:spPr/>
        <p:txBody>
          <a:bodyPr>
            <a:normAutofit/>
          </a:bodyPr>
          <a:lstStyle/>
          <a:p>
            <a:pPr>
              <a:buNone/>
            </a:pPr>
            <a:r>
              <a:rPr lang="en-US" b="1" dirty="0" smtClean="0">
                <a:solidFill>
                  <a:srgbClr val="FF0000"/>
                </a:solidFill>
              </a:rPr>
              <a:t>1.Location Decisions </a:t>
            </a:r>
          </a:p>
          <a:p>
            <a:pPr algn="just">
              <a:buNone/>
            </a:pPr>
            <a:r>
              <a:rPr lang="en-US" dirty="0" smtClean="0"/>
              <a:t>The geographic placement of production facilities, stocking points, and sourcing points is the natural first step in creating a supply chain. The location of facilities involves a commitment of resources to a long-term plan. Once the size, number, and location of these are determined, so are the possible paths by which the product flows through to the final customer.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SUPPLY CHAIN MGT (Location)</a:t>
            </a:r>
            <a:endParaRPr lang="en-US" dirty="0"/>
          </a:p>
        </p:txBody>
      </p:sp>
      <p:sp>
        <p:nvSpPr>
          <p:cNvPr id="3" name="Content Placeholder 2"/>
          <p:cNvSpPr>
            <a:spLocks noGrp="1"/>
          </p:cNvSpPr>
          <p:nvPr>
            <p:ph idx="1"/>
          </p:nvPr>
        </p:nvSpPr>
        <p:spPr/>
        <p:txBody>
          <a:bodyPr/>
          <a:lstStyle/>
          <a:p>
            <a:pPr algn="just"/>
            <a:r>
              <a:rPr lang="en-US" dirty="0" smtClean="0"/>
              <a:t>These decisions are of great significance to a firm since they represent the basic strategy for accessing customer markets, and will have a considerable impact on revenue, cost, and level of service. These decisions should be determined by an optimization routine that considers production costs, taxes, duties and duty drawback, tariffs, local content, distribution costs, production limitations, etc</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SUPPLY CHAIN MGT</a:t>
            </a:r>
            <a:endParaRPr lang="en-US" b="1" dirty="0"/>
          </a:p>
        </p:txBody>
      </p:sp>
      <p:sp>
        <p:nvSpPr>
          <p:cNvPr id="3" name="Content Placeholder 2"/>
          <p:cNvSpPr>
            <a:spLocks noGrp="1"/>
          </p:cNvSpPr>
          <p:nvPr>
            <p:ph idx="1"/>
          </p:nvPr>
        </p:nvSpPr>
        <p:spPr/>
        <p:txBody>
          <a:bodyPr/>
          <a:lstStyle/>
          <a:p>
            <a:pPr>
              <a:buNone/>
            </a:pPr>
            <a:r>
              <a:rPr lang="en-US" b="1" dirty="0" smtClean="0">
                <a:solidFill>
                  <a:srgbClr val="FF0000"/>
                </a:solidFill>
              </a:rPr>
              <a:t>2. Production decisions</a:t>
            </a:r>
          </a:p>
          <a:p>
            <a:pPr algn="just">
              <a:buNone/>
            </a:pPr>
            <a:r>
              <a:rPr lang="en-US" sz="2800" dirty="0" smtClean="0"/>
              <a:t>The strategic decisions include what products to produce, and which plants to produce them in. As before, these decisions have a big impact on the revenues, costs and customer service levels of the firm. These decisions assume the existence of the facilities, but determine the exact path(s) through which a product flows to and from these facilities. </a:t>
            </a:r>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SUPPLY CHAIN MGT (Production)</a:t>
            </a:r>
            <a:endParaRPr lang="en-US" b="1" dirty="0"/>
          </a:p>
        </p:txBody>
      </p:sp>
      <p:sp>
        <p:nvSpPr>
          <p:cNvPr id="3" name="Content Placeholder 2"/>
          <p:cNvSpPr>
            <a:spLocks noGrp="1"/>
          </p:cNvSpPr>
          <p:nvPr>
            <p:ph idx="1"/>
          </p:nvPr>
        </p:nvSpPr>
        <p:spPr/>
        <p:txBody>
          <a:bodyPr/>
          <a:lstStyle/>
          <a:p>
            <a:pPr algn="just">
              <a:buNone/>
            </a:pPr>
            <a:r>
              <a:rPr lang="en-US" sz="2800" dirty="0" smtClean="0"/>
              <a:t>Operational decisions focus on detailed production scheduling. These decisions include the construction of the master production schedules, scheduling production on machines, and equipment maintenance. Other considerations include workload balancing, and quality control measures at a production facility.</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SUPPLY CHAIN MGT</a:t>
            </a:r>
            <a:endParaRPr lang="en-US" b="1" dirty="0"/>
          </a:p>
        </p:txBody>
      </p:sp>
      <p:sp>
        <p:nvSpPr>
          <p:cNvPr id="3" name="Content Placeholder 2"/>
          <p:cNvSpPr>
            <a:spLocks noGrp="1"/>
          </p:cNvSpPr>
          <p:nvPr>
            <p:ph idx="1"/>
          </p:nvPr>
        </p:nvSpPr>
        <p:spPr/>
        <p:txBody>
          <a:bodyPr>
            <a:normAutofit lnSpcReduction="10000"/>
          </a:bodyPr>
          <a:lstStyle/>
          <a:p>
            <a:pPr>
              <a:buNone/>
            </a:pPr>
            <a:r>
              <a:rPr lang="en-US" b="1" dirty="0" smtClean="0">
                <a:solidFill>
                  <a:srgbClr val="FF0000"/>
                </a:solidFill>
              </a:rPr>
              <a:t>3. Inventory Decisions </a:t>
            </a:r>
          </a:p>
          <a:p>
            <a:pPr algn="just">
              <a:buNone/>
            </a:pPr>
            <a:r>
              <a:rPr lang="en-US" sz="2800" dirty="0" smtClean="0"/>
              <a:t>These refer to means by which inventories are managed. Inventories exist at every stage of the supply chain as either raw materials, semi-finished or finished goods. They can also be in-process between locations. Their primary purpose to buffer against any uncertainty that might exist in the supply chain. Since holding of inventories can cost anywhere between 20 to 40 percent of their value, their efficient management is critical in supply chain operations.</a:t>
            </a: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SUPPLY CHAIN MGT</a:t>
            </a:r>
            <a:endParaRPr lang="en-US" b="1" dirty="0"/>
          </a:p>
        </p:txBody>
      </p:sp>
      <p:sp>
        <p:nvSpPr>
          <p:cNvPr id="3" name="Content Placeholder 2"/>
          <p:cNvSpPr>
            <a:spLocks noGrp="1"/>
          </p:cNvSpPr>
          <p:nvPr>
            <p:ph idx="1"/>
          </p:nvPr>
        </p:nvSpPr>
        <p:spPr/>
        <p:txBody>
          <a:bodyPr>
            <a:normAutofit lnSpcReduction="10000"/>
          </a:bodyPr>
          <a:lstStyle/>
          <a:p>
            <a:pPr>
              <a:buNone/>
            </a:pPr>
            <a:r>
              <a:rPr lang="en-US" b="1" dirty="0" smtClean="0">
                <a:solidFill>
                  <a:srgbClr val="FF0000"/>
                </a:solidFill>
              </a:rPr>
              <a:t>4. Transportation Decisions</a:t>
            </a:r>
          </a:p>
          <a:p>
            <a:pPr algn="just">
              <a:buNone/>
            </a:pPr>
            <a:r>
              <a:rPr lang="en-US" sz="2400" dirty="0" smtClean="0"/>
              <a:t>The mode choice aspect of these decisions are the more strategic ones. These are closely linked to the inventory decisions, since the best choice of mode is often found by trading-off the cost of using the particular mode of transport with the indirect cost of inventory associated with that mode. While air shipments may be fast, reliable, and warrant lesser safety stocks, they are expensive. Meanwhile shipping by sea or rail may be much cheaper, but they necessitate holding relatively large amounts of inventory to buffer against the inherent uncertainty associated with them.</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SUPPLY CHAIN MGT</a:t>
            </a:r>
            <a:endParaRPr lang="en-US" b="1" dirty="0"/>
          </a:p>
        </p:txBody>
      </p:sp>
      <p:sp>
        <p:nvSpPr>
          <p:cNvPr id="3" name="Content Placeholder 2"/>
          <p:cNvSpPr>
            <a:spLocks noGrp="1"/>
          </p:cNvSpPr>
          <p:nvPr>
            <p:ph idx="1"/>
          </p:nvPr>
        </p:nvSpPr>
        <p:spPr/>
        <p:txBody>
          <a:bodyPr/>
          <a:lstStyle/>
          <a:p>
            <a:pPr>
              <a:buNone/>
            </a:pPr>
            <a:r>
              <a:rPr lang="en-US" sz="2800" b="1" dirty="0" smtClean="0">
                <a:solidFill>
                  <a:srgbClr val="FF0000"/>
                </a:solidFill>
              </a:rPr>
              <a:t>Four Stages For An Effective Supply Chain</a:t>
            </a:r>
          </a:p>
          <a:p>
            <a:pPr algn="just">
              <a:buNone/>
            </a:pPr>
            <a:r>
              <a:rPr lang="en-US" sz="2800" b="1" dirty="0" smtClean="0">
                <a:solidFill>
                  <a:schemeClr val="accent5">
                    <a:lumMod val="75000"/>
                  </a:schemeClr>
                </a:solidFill>
              </a:rPr>
              <a:t>Stage 1: Supply Management</a:t>
            </a:r>
            <a:r>
              <a:rPr lang="en-US" sz="2800" dirty="0" smtClean="0"/>
              <a:t>. The most basic stage, built around an internal MRP system that is lead-time driven. It includes tier-one suppliers only. Most planned vendor interaction is through documentation and seldom involves status reporting. Communications are transactional and include quoting, purchase orders, and releases. </a:t>
            </a:r>
          </a:p>
          <a:p>
            <a:endParaRPr lang="en-US" sz="2800" b="1" dirty="0">
              <a:solidFill>
                <a:srgbClr val="FFFF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SUPPLY CHAIN MGT</a:t>
            </a:r>
            <a:endParaRPr lang="en-US" b="1" dirty="0"/>
          </a:p>
        </p:txBody>
      </p:sp>
      <p:sp>
        <p:nvSpPr>
          <p:cNvPr id="3" name="Content Placeholder 2"/>
          <p:cNvSpPr>
            <a:spLocks noGrp="1"/>
          </p:cNvSpPr>
          <p:nvPr>
            <p:ph idx="1"/>
          </p:nvPr>
        </p:nvSpPr>
        <p:spPr/>
        <p:txBody>
          <a:bodyPr/>
          <a:lstStyle/>
          <a:p>
            <a:pPr algn="just">
              <a:buNone/>
            </a:pPr>
            <a:r>
              <a:rPr lang="en-US" b="1" dirty="0" smtClean="0">
                <a:solidFill>
                  <a:schemeClr val="accent5">
                    <a:lumMod val="75000"/>
                  </a:schemeClr>
                </a:solidFill>
              </a:rPr>
              <a:t>Stage 2: Supply Chain Management</a:t>
            </a:r>
            <a:r>
              <a:rPr lang="en-US" dirty="0" smtClean="0"/>
              <a:t>. This stage is characterized by an increased scope and includes tier-two suppliers and beyond. There is also increased interest in status reporting, some data sharing among participants, and generally more complex interrelationships. Communications are transactional with the addition of data flow.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SUPPLY CHAIN MGT</a:t>
            </a:r>
            <a:endParaRPr lang="en-US" b="1" dirty="0"/>
          </a:p>
        </p:txBody>
      </p:sp>
      <p:sp>
        <p:nvSpPr>
          <p:cNvPr id="3" name="Content Placeholder 2"/>
          <p:cNvSpPr>
            <a:spLocks noGrp="1"/>
          </p:cNvSpPr>
          <p:nvPr>
            <p:ph idx="1"/>
          </p:nvPr>
        </p:nvSpPr>
        <p:spPr/>
        <p:txBody>
          <a:bodyPr/>
          <a:lstStyle/>
          <a:p>
            <a:pPr algn="just">
              <a:buNone/>
            </a:pPr>
            <a:r>
              <a:rPr lang="en-US" b="1" dirty="0" smtClean="0">
                <a:solidFill>
                  <a:schemeClr val="accent5">
                    <a:lumMod val="75000"/>
                  </a:schemeClr>
                </a:solidFill>
              </a:rPr>
              <a:t>Stage 3: Supply Chain Integration</a:t>
            </a:r>
            <a:r>
              <a:rPr lang="en-US" dirty="0" smtClean="0"/>
              <a:t>. Includes programs that benefit all members of the chain. It elevates supply to collaborative involvement among the members, including strategic planning and risk sharing. Communications at this level go well beyond transactions and data and include information of all types.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SUPPLY CHAIN MGT</a:t>
            </a:r>
            <a:endParaRPr lang="en-US" b="1" dirty="0"/>
          </a:p>
        </p:txBody>
      </p:sp>
      <p:sp>
        <p:nvSpPr>
          <p:cNvPr id="3" name="Content Placeholder 2"/>
          <p:cNvSpPr>
            <a:spLocks noGrp="1"/>
          </p:cNvSpPr>
          <p:nvPr>
            <p:ph idx="1"/>
          </p:nvPr>
        </p:nvSpPr>
        <p:spPr/>
        <p:txBody>
          <a:bodyPr/>
          <a:lstStyle/>
          <a:p>
            <a:pPr algn="just">
              <a:buNone/>
            </a:pPr>
            <a:r>
              <a:rPr lang="en-US" b="1" dirty="0" smtClean="0">
                <a:solidFill>
                  <a:schemeClr val="accent5">
                    <a:lumMod val="75000"/>
                  </a:schemeClr>
                </a:solidFill>
              </a:rPr>
              <a:t>Stage 4: Demand-Supply Network Collaboration.</a:t>
            </a:r>
            <a:r>
              <a:rPr lang="en-US" dirty="0" smtClean="0"/>
              <a:t> Cooperative interaction and proactive behavior based on critical information that flows freely and simultaneously throughout the supply network. It is sometimes referred to as the glass pipe. I know of no examples of this stage in the electronics industry.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762000"/>
          </a:xfrm>
        </p:spPr>
        <p:txBody>
          <a:bodyPr>
            <a:normAutofit fontScale="90000"/>
          </a:bodyPr>
          <a:lstStyle/>
          <a:p>
            <a:r>
              <a:rPr lang="en-US" b="1" dirty="0" smtClean="0"/>
              <a:t>SUPPLY CHAIN MGT</a:t>
            </a:r>
            <a:endParaRPr lang="en-US" b="1" dirty="0"/>
          </a:p>
        </p:txBody>
      </p:sp>
      <p:sp>
        <p:nvSpPr>
          <p:cNvPr id="3" name="Content Placeholder 2"/>
          <p:cNvSpPr>
            <a:spLocks noGrp="1"/>
          </p:cNvSpPr>
          <p:nvPr>
            <p:ph idx="1"/>
          </p:nvPr>
        </p:nvSpPr>
        <p:spPr>
          <a:xfrm>
            <a:off x="685800" y="1447800"/>
            <a:ext cx="7772400" cy="4648200"/>
          </a:xfrm>
        </p:spPr>
        <p:txBody>
          <a:bodyPr/>
          <a:lstStyle/>
          <a:p>
            <a:r>
              <a:rPr lang="en-US" b="1" dirty="0" smtClean="0">
                <a:solidFill>
                  <a:srgbClr val="FFFF00"/>
                </a:solidFill>
              </a:rPr>
              <a:t>Introduction</a:t>
            </a:r>
          </a:p>
          <a:p>
            <a:pPr algn="just">
              <a:buNone/>
            </a:pPr>
            <a:r>
              <a:rPr lang="en-US" dirty="0" smtClean="0"/>
              <a:t>Supply chain management basically merges the supply and demand management. It uses different strategies and approaches to view the entire chain and work efficiently at each and every step involved in the chain.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b="1" dirty="0"/>
          </a:p>
        </p:txBody>
      </p:sp>
      <p:sp>
        <p:nvSpPr>
          <p:cNvPr id="3" name="Content Placeholder 2"/>
          <p:cNvSpPr>
            <a:spLocks noGrp="1"/>
          </p:cNvSpPr>
          <p:nvPr>
            <p:ph idx="1"/>
          </p:nvPr>
        </p:nvSpPr>
        <p:spPr/>
        <p:txBody>
          <a:bodyPr>
            <a:normAutofit fontScale="92500"/>
          </a:bodyPr>
          <a:lstStyle/>
          <a:p>
            <a:pPr>
              <a:buNone/>
            </a:pPr>
            <a:r>
              <a:rPr lang="en-US" sz="2600" b="1" dirty="0" smtClean="0"/>
              <a:t>Introduction</a:t>
            </a:r>
          </a:p>
          <a:p>
            <a:pPr algn="just">
              <a:buNone/>
            </a:pPr>
            <a:r>
              <a:rPr lang="en-US" sz="2600" dirty="0" smtClean="0">
                <a:solidFill>
                  <a:schemeClr val="tx1">
                    <a:lumMod val="95000"/>
                  </a:schemeClr>
                </a:solidFill>
              </a:rPr>
              <a:t>Inventory mgt is an important aspect of any successful business. It is the process of overseeing and controlling the flow of inventory units a business uses in the production or manufacture of goods for sale or distribution. Inventories are usually made up of a combination of goods, raw materials and finished products, and effective management of these items is essential to ensure optimal stock levels and to maximize the earning potential of the company. It also allows a business to prevent or mitigate any inventory-associated losses</a:t>
            </a:r>
            <a:r>
              <a:rPr lang="en-US" sz="2600" dirty="0" smtClean="0"/>
              <a:t>. </a:t>
            </a:r>
            <a:endParaRPr lang="en-US" sz="2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solidFill>
                  <a:schemeClr val="tx2"/>
                </a:solidFill>
              </a:rPr>
              <a:t>Definition</a:t>
            </a:r>
          </a:p>
          <a:p>
            <a:pPr algn="just">
              <a:buNone/>
            </a:pPr>
            <a:r>
              <a:rPr lang="en-US" sz="2800" dirty="0" smtClean="0"/>
              <a:t>Inventory is an idle stock of physical goods that contain economic value, and are held in various forms by an organization in its custody awaiting packing, processing, transformation, use or sale in a future point of time. Any organization which is into production, trading, sale and service of a product will necessarily hold stock of various physical resources to aid in future consumption and sale.</a:t>
            </a:r>
          </a:p>
          <a:p>
            <a:pPr>
              <a:buNone/>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lstStyle/>
          <a:p>
            <a:pPr>
              <a:buNone/>
            </a:pPr>
            <a:r>
              <a:rPr lang="en-US" b="1" dirty="0" smtClean="0">
                <a:solidFill>
                  <a:schemeClr val="tx2"/>
                </a:solidFill>
              </a:rPr>
              <a:t>Inventory management types</a:t>
            </a:r>
          </a:p>
          <a:p>
            <a:pPr algn="just">
              <a:buNone/>
            </a:pPr>
            <a:r>
              <a:rPr lang="en-US" b="1" dirty="0" smtClean="0">
                <a:solidFill>
                  <a:schemeClr val="tx2"/>
                </a:solidFill>
              </a:rPr>
              <a:t>1. Raw materials</a:t>
            </a:r>
            <a:r>
              <a:rPr lang="en-US" dirty="0" smtClean="0">
                <a:solidFill>
                  <a:schemeClr val="tx2"/>
                </a:solidFill>
              </a:rPr>
              <a:t> </a:t>
            </a:r>
            <a:r>
              <a:rPr lang="en-US" dirty="0" smtClean="0"/>
              <a:t>are any items used to manufacture components or finished products. These can be items produced directly by your business or purchased from a supplier. </a:t>
            </a:r>
          </a:p>
          <a:p>
            <a:pPr>
              <a:buNone/>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lstStyle/>
          <a:p>
            <a:pPr algn="just">
              <a:buNone/>
            </a:pPr>
            <a:r>
              <a:rPr lang="en-US" b="1" dirty="0" smtClean="0">
                <a:solidFill>
                  <a:schemeClr val="tx2"/>
                </a:solidFill>
              </a:rPr>
              <a:t>2. Works-in-progress inventory </a:t>
            </a:r>
            <a:r>
              <a:rPr lang="en-US" dirty="0" smtClean="0"/>
              <a:t>refers to unfinished items moving through production but not yet ready for sale.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lstStyle/>
          <a:p>
            <a:pPr algn="just">
              <a:buNone/>
            </a:pPr>
            <a:r>
              <a:rPr lang="en-US" b="1" dirty="0" smtClean="0">
                <a:solidFill>
                  <a:schemeClr val="tx2"/>
                </a:solidFill>
              </a:rPr>
              <a:t>3. Finished goods </a:t>
            </a:r>
            <a:r>
              <a:rPr lang="en-US" dirty="0" smtClean="0"/>
              <a:t>are products that have completed the production process and are ready to be sold/ used.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lstStyle/>
          <a:p>
            <a:pPr algn="just">
              <a:buNone/>
            </a:pPr>
            <a:r>
              <a:rPr lang="en-US" sz="3000" b="1" dirty="0" smtClean="0">
                <a:solidFill>
                  <a:schemeClr val="tx2"/>
                </a:solidFill>
              </a:rPr>
              <a:t>4. Maintenance, repair, and operations (MRO) goods </a:t>
            </a:r>
            <a:r>
              <a:rPr lang="en-US" sz="3000" dirty="0" smtClean="0"/>
              <a:t>are items used to support and facilitate the production of finished goods. These items are usually consumed as a result of the production process but aren’t a direct part of the finished product.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lstStyle/>
          <a:p>
            <a:pPr>
              <a:buNone/>
            </a:pPr>
            <a:r>
              <a:rPr lang="en-US" b="1" dirty="0" smtClean="0">
                <a:solidFill>
                  <a:schemeClr val="tx2"/>
                </a:solidFill>
              </a:rPr>
              <a:t>Inventory Costs</a:t>
            </a:r>
          </a:p>
          <a:p>
            <a:r>
              <a:rPr lang="en-US" dirty="0" smtClean="0"/>
              <a:t>Ordering Cost </a:t>
            </a:r>
          </a:p>
          <a:p>
            <a:r>
              <a:rPr lang="en-US" dirty="0" smtClean="0"/>
              <a:t>Carrying Cost </a:t>
            </a:r>
          </a:p>
          <a:p>
            <a:r>
              <a:rPr lang="en-US" dirty="0" smtClean="0"/>
              <a:t>Shortage or stock out Cost &amp; Cost of Replenishment</a:t>
            </a:r>
          </a:p>
          <a:p>
            <a:pPr>
              <a:buNone/>
            </a:pPr>
            <a:endParaRPr lang="en-US" b="1" dirty="0">
              <a:solidFill>
                <a:schemeClr val="tx2"/>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a:xfrm>
            <a:off x="685800" y="1981200"/>
            <a:ext cx="8153400" cy="4648200"/>
          </a:xfrm>
        </p:spPr>
        <p:txBody>
          <a:bodyPr/>
          <a:lstStyle/>
          <a:p>
            <a:pPr>
              <a:buNone/>
            </a:pPr>
            <a:r>
              <a:rPr lang="en-US" b="1" dirty="0" smtClean="0">
                <a:solidFill>
                  <a:schemeClr val="tx2"/>
                </a:solidFill>
              </a:rPr>
              <a:t>1. Ordering Cost</a:t>
            </a:r>
          </a:p>
          <a:p>
            <a:pPr algn="just">
              <a:buNone/>
            </a:pPr>
            <a:r>
              <a:rPr lang="en-US" sz="2800" dirty="0" smtClean="0"/>
              <a:t>Cost of procurement and inbound logistics costs form a part of Ordering Cost. Ordering Cost is dependant and varies based on two factors - The cost of ordering excess and the Cost of ordering too less. Both these factors move in opposite directions to each other. Ordering excess quantity will result in carrying cost of inventory. Where as ordering less will result in increase of replenishment cost and ordering costs.</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lstStyle/>
          <a:p>
            <a:pPr>
              <a:buNone/>
            </a:pPr>
            <a:r>
              <a:rPr lang="en-US" b="1" dirty="0" smtClean="0">
                <a:solidFill>
                  <a:schemeClr val="tx2"/>
                </a:solidFill>
              </a:rPr>
              <a:t>2. Carrying Cost</a:t>
            </a:r>
          </a:p>
          <a:p>
            <a:pPr algn="just">
              <a:buNone/>
            </a:pPr>
            <a:r>
              <a:rPr lang="en-US" sz="2800" dirty="0" smtClean="0"/>
              <a:t>Inventory storage and maintenance involves various types of costs namely: Inventory Storage Cost and Cost of Capital. Inventory carrying involves inventory storage and management either using in house facilities or external warehouses owned and managed by third party vendors.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sz="3000" b="1" dirty="0" smtClean="0"/>
              <a:t>Inventory Storage Cost</a:t>
            </a:r>
          </a:p>
          <a:p>
            <a:pPr algn="just">
              <a:buNone/>
            </a:pPr>
            <a:r>
              <a:rPr lang="en-US" sz="3000" dirty="0" smtClean="0"/>
              <a:t>Inventory storage costs typically include Cost of Building Rental and facility maintenance and related costs. Cost of Material Handling Equipments, IT Hardware and applications, including cost of purchase, depreciation or rental or lease as the case may be. Further costs include operational costs, consumables, communication costs and utilities, besides the cost of human resources employed in operations as well as management.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SUPPLY CHAIN MGT</a:t>
            </a:r>
            <a:endParaRPr lang="en-US" b="1" dirty="0"/>
          </a:p>
        </p:txBody>
      </p:sp>
      <p:sp>
        <p:nvSpPr>
          <p:cNvPr id="3" name="Content Placeholder 2"/>
          <p:cNvSpPr>
            <a:spLocks noGrp="1"/>
          </p:cNvSpPr>
          <p:nvPr>
            <p:ph idx="1"/>
          </p:nvPr>
        </p:nvSpPr>
        <p:spPr/>
        <p:txBody>
          <a:bodyPr/>
          <a:lstStyle/>
          <a:p>
            <a:pPr>
              <a:buNone/>
            </a:pPr>
            <a:r>
              <a:rPr lang="en-US" dirty="0" smtClean="0"/>
              <a:t>Every unit that participates in the process must aim to minimize the costs and help the companies to improve their long term performance, while also creating value for its stakeholders and customers. This process can also minimize the rates by eradicating the unnecessary expenses, movements and handling.</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en-US" sz="3100" b="1" dirty="0" smtClean="0">
                <a:solidFill>
                  <a:schemeClr val="tx2"/>
                </a:solidFill>
              </a:rPr>
              <a:t>Cost of Capital</a:t>
            </a:r>
          </a:p>
          <a:p>
            <a:pPr algn="just">
              <a:buNone/>
            </a:pPr>
            <a:r>
              <a:rPr lang="en-US" sz="3100" dirty="0" smtClean="0"/>
              <a:t>Includes the costs of investments, interest on working capital, taxes on inventory paid, insurance costs and other costs associate with legal </a:t>
            </a:r>
            <a:r>
              <a:rPr lang="en-US" sz="3100" dirty="0" err="1" smtClean="0"/>
              <a:t>liabilities.The</a:t>
            </a:r>
            <a:r>
              <a:rPr lang="en-US" sz="3100" dirty="0" smtClean="0"/>
              <a:t> inventory storage costs as well as cost of capital is dependant upon and varies with the decision of the management to manage inventory in house or through outsourced vendors and third party service providers.</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lstStyle/>
          <a:p>
            <a:pPr>
              <a:buNone/>
            </a:pPr>
            <a:r>
              <a:rPr lang="en-US" b="1" dirty="0" smtClean="0">
                <a:solidFill>
                  <a:schemeClr val="tx2"/>
                </a:solidFill>
              </a:rPr>
              <a:t>Concept And Meaning Of Stock Level </a:t>
            </a:r>
          </a:p>
          <a:p>
            <a:pPr algn="just">
              <a:buNone/>
            </a:pPr>
            <a:r>
              <a:rPr lang="en-US" sz="3000" dirty="0" smtClean="0"/>
              <a:t>Stock level refers to the different levels of stock which are required for an efficient and effective control of materials and to avoid over and under-stocking of materials. The purpose of materials control is to maintain the sock of raw materials as low as possible and at the same time they may be available as and when required</a:t>
            </a:r>
            <a:endParaRPr lang="en-US" sz="3000" dirty="0">
              <a:solidFill>
                <a:schemeClr val="tx2"/>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a:xfrm>
            <a:off x="685800" y="1981200"/>
            <a:ext cx="7772400" cy="4724400"/>
          </a:xfrm>
        </p:spPr>
        <p:txBody>
          <a:bodyPr/>
          <a:lstStyle/>
          <a:p>
            <a:pPr>
              <a:buNone/>
            </a:pPr>
            <a:r>
              <a:rPr lang="en-US" b="1" dirty="0" smtClean="0">
                <a:solidFill>
                  <a:srgbClr val="FFC000"/>
                </a:solidFill>
              </a:rPr>
              <a:t>Stock level includes:</a:t>
            </a:r>
          </a:p>
          <a:p>
            <a:pPr>
              <a:buFont typeface="Wingdings" pitchFamily="2" charset="2"/>
              <a:buChar char="q"/>
            </a:pPr>
            <a:r>
              <a:rPr lang="en-US" dirty="0" smtClean="0"/>
              <a:t>Minimum stock level</a:t>
            </a:r>
          </a:p>
          <a:p>
            <a:pPr>
              <a:buFont typeface="Wingdings" pitchFamily="2" charset="2"/>
              <a:buChar char="q"/>
            </a:pPr>
            <a:r>
              <a:rPr lang="en-US" dirty="0" smtClean="0"/>
              <a:t>Re-order stock</a:t>
            </a:r>
          </a:p>
          <a:p>
            <a:pPr>
              <a:buFont typeface="Wingdings" pitchFamily="2" charset="2"/>
              <a:buChar char="q"/>
            </a:pPr>
            <a:r>
              <a:rPr lang="en-US" dirty="0" smtClean="0"/>
              <a:t>Maximum stock level</a:t>
            </a:r>
          </a:p>
          <a:p>
            <a:pPr>
              <a:buFont typeface="Wingdings" pitchFamily="2" charset="2"/>
              <a:buChar char="q"/>
            </a:pPr>
            <a:r>
              <a:rPr lang="en-US" dirty="0" smtClean="0"/>
              <a:t>Average stock level</a:t>
            </a:r>
          </a:p>
          <a:p>
            <a:pPr>
              <a:buFont typeface="Wingdings" pitchFamily="2" charset="2"/>
              <a:buChar char="q"/>
            </a:pPr>
            <a:r>
              <a:rPr lang="en-US" dirty="0" smtClean="0"/>
              <a:t>Danger stock level</a:t>
            </a:r>
          </a:p>
          <a:p>
            <a:pPr>
              <a:buFont typeface="Wingdings" pitchFamily="2" charset="2"/>
              <a:buChar char="q"/>
            </a:pPr>
            <a:r>
              <a:rPr lang="en-US" dirty="0" smtClean="0"/>
              <a:t>EOQ/ Optimal inventory</a:t>
            </a:r>
          </a:p>
          <a:p>
            <a:pPr>
              <a:buFont typeface="Wingdings" pitchFamily="2" charset="2"/>
              <a:buChar char="q"/>
            </a:pPr>
            <a:r>
              <a:rPr lang="en-US" dirty="0" smtClean="0"/>
              <a:t>JIT</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lstStyle/>
          <a:p>
            <a:pPr marL="514350" indent="-514350" algn="just">
              <a:buAutoNum type="arabicPeriod"/>
            </a:pPr>
            <a:r>
              <a:rPr lang="en-US" b="1" dirty="0" smtClean="0">
                <a:solidFill>
                  <a:schemeClr val="tx2"/>
                </a:solidFill>
              </a:rPr>
              <a:t>Maximum Stock Level</a:t>
            </a:r>
          </a:p>
          <a:p>
            <a:pPr marL="514350" indent="-514350" algn="just">
              <a:buNone/>
            </a:pPr>
            <a:r>
              <a:rPr lang="en-US" dirty="0" smtClean="0"/>
              <a:t>Maximum level is that level of stock, which is not normally allowed to be exceeded. Beyond the maximum stock level, a blockage of capital should be exercised to check unnecessary stock. The factory should not keep materials more than the maximum stock level. It increases the carrying cost of holding unnecessary inventory level. It is the opportunity cost of holding inventory.</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lstStyle/>
          <a:p>
            <a:r>
              <a:rPr lang="en-US" dirty="0" smtClean="0"/>
              <a:t>The maximum stock level can be calculated by using the following formula:</a:t>
            </a:r>
            <a:br>
              <a:rPr lang="en-US" dirty="0" smtClean="0"/>
            </a:br>
            <a:r>
              <a:rPr lang="en-US" i="1" dirty="0" smtClean="0"/>
              <a:t>Maximum Level = Re-order Level + Re-order quantity - (Minimum consumption X Minimum Delivery Time)</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lstStyle/>
          <a:p>
            <a:pPr algn="just">
              <a:buNone/>
            </a:pPr>
            <a:r>
              <a:rPr lang="en-US" b="1" dirty="0" smtClean="0">
                <a:solidFill>
                  <a:srgbClr val="FF0000"/>
                </a:solidFill>
              </a:rPr>
              <a:t>2. Re-order Level</a:t>
            </a:r>
          </a:p>
          <a:p>
            <a:pPr algn="just">
              <a:buNone/>
            </a:pPr>
            <a:r>
              <a:rPr lang="en-US" dirty="0" smtClean="0"/>
              <a:t>Re-order level is a level of material at which the storekeeper should initiate the purchase requisition for fresh supplies. When the stock-in-hand comes down to the re-ordering level, it is an indication that an action should be taken for replenishment or purchase.</a:t>
            </a:r>
            <a:br>
              <a:rPr lang="en-US" dirty="0" smtClean="0"/>
            </a:b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lstStyle/>
          <a:p>
            <a:pPr>
              <a:buNone/>
            </a:pPr>
            <a:r>
              <a:rPr lang="en-US" i="1" dirty="0" smtClean="0"/>
              <a:t>The re-order level is calculated as follows:</a:t>
            </a:r>
            <a:r>
              <a:rPr lang="en-US" dirty="0" smtClean="0"/>
              <a:t/>
            </a:r>
            <a:br>
              <a:rPr lang="en-US" dirty="0" smtClean="0"/>
            </a:br>
            <a:r>
              <a:rPr lang="en-US" dirty="0" smtClean="0"/>
              <a:t>Re-order Level= Minimum Level(Safety stock) + (Average lead time x Average consumption)</a:t>
            </a:r>
          </a:p>
          <a:p>
            <a:pPr>
              <a:buNone/>
            </a:pPr>
            <a:r>
              <a:rPr lang="en-US" dirty="0" smtClean="0"/>
              <a:t>OR</a:t>
            </a:r>
            <a:br>
              <a:rPr lang="en-US" dirty="0" smtClean="0"/>
            </a:br>
            <a:r>
              <a:rPr lang="en-US" dirty="0" smtClean="0"/>
              <a:t>Re-order Level= Maximum Consumption x Maximum Re-ordering Period</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a:xfrm>
            <a:off x="685800" y="1981200"/>
            <a:ext cx="8229600" cy="4724400"/>
          </a:xfrm>
        </p:spPr>
        <p:txBody>
          <a:bodyPr/>
          <a:lstStyle/>
          <a:p>
            <a:pPr algn="just">
              <a:buNone/>
            </a:pPr>
            <a:r>
              <a:rPr lang="en-US" b="1" dirty="0" smtClean="0"/>
              <a:t>Illustration</a:t>
            </a:r>
            <a:r>
              <a:rPr lang="en-US" dirty="0" smtClean="0"/>
              <a:t/>
            </a:r>
            <a:br>
              <a:rPr lang="en-US" dirty="0" smtClean="0"/>
            </a:br>
            <a:r>
              <a:rPr lang="en-US" b="1" i="1" dirty="0" smtClean="0"/>
              <a:t>Suppose,</a:t>
            </a:r>
            <a:r>
              <a:rPr lang="en-US" dirty="0" smtClean="0"/>
              <a:t/>
            </a:r>
            <a:br>
              <a:rPr lang="en-US" dirty="0" smtClean="0"/>
            </a:br>
            <a:r>
              <a:rPr lang="en-US" dirty="0" smtClean="0"/>
              <a:t>Maximum consumption per day = 400 units</a:t>
            </a:r>
            <a:br>
              <a:rPr lang="en-US" dirty="0" smtClean="0"/>
            </a:br>
            <a:r>
              <a:rPr lang="en-US" dirty="0" smtClean="0"/>
              <a:t>Minimum consumption per day = 200 units</a:t>
            </a:r>
            <a:br>
              <a:rPr lang="en-US" dirty="0" smtClean="0"/>
            </a:br>
            <a:r>
              <a:rPr lang="en-US" dirty="0" smtClean="0"/>
              <a:t>Re-order period = 8 to 10 days</a:t>
            </a:r>
            <a:br>
              <a:rPr lang="en-US" dirty="0" smtClean="0"/>
            </a:br>
            <a:r>
              <a:rPr lang="en-US" b="1" dirty="0" smtClean="0"/>
              <a:t>Then</a:t>
            </a:r>
            <a:r>
              <a:rPr lang="en-US" dirty="0" smtClean="0"/>
              <a:t>,</a:t>
            </a:r>
            <a:br>
              <a:rPr lang="en-US" dirty="0" smtClean="0"/>
            </a:br>
            <a:r>
              <a:rPr lang="en-US" dirty="0" smtClean="0"/>
              <a:t>Re-order Level = Maximum consumption x Maximum re-order period</a:t>
            </a:r>
            <a:br>
              <a:rPr lang="en-US" dirty="0" smtClean="0"/>
            </a:br>
            <a:r>
              <a:rPr lang="en-US" dirty="0" smtClean="0"/>
              <a:t>= 400 units x 10 days = 4000 units</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normAutofit fontScale="92500"/>
          </a:bodyPr>
          <a:lstStyle/>
          <a:p>
            <a:pPr>
              <a:buNone/>
            </a:pPr>
            <a:r>
              <a:rPr lang="en-US" b="1" i="1" dirty="0" smtClean="0"/>
              <a:t>Illustration</a:t>
            </a:r>
            <a:endParaRPr lang="en-US" dirty="0" smtClean="0"/>
          </a:p>
          <a:p>
            <a:pPr>
              <a:buNone/>
            </a:pPr>
            <a:r>
              <a:rPr lang="en-US" sz="2600" dirty="0" smtClean="0"/>
              <a:t>Re-order quantity = 1000 units</a:t>
            </a:r>
            <a:br>
              <a:rPr lang="en-US" sz="2600" dirty="0" smtClean="0"/>
            </a:br>
            <a:r>
              <a:rPr lang="en-US" sz="2600" dirty="0" smtClean="0"/>
              <a:t>Re-order Level = 1500 units</a:t>
            </a:r>
            <a:br>
              <a:rPr lang="en-US" sz="2600" dirty="0" smtClean="0"/>
            </a:br>
            <a:r>
              <a:rPr lang="en-US" sz="2600" dirty="0" smtClean="0"/>
              <a:t>Re-ordering period = 4 to 6 days</a:t>
            </a:r>
            <a:br>
              <a:rPr lang="en-US" sz="2600" dirty="0" smtClean="0"/>
            </a:br>
            <a:r>
              <a:rPr lang="en-US" sz="2600" dirty="0" smtClean="0"/>
              <a:t>Daily consumption = 150 to 250 units</a:t>
            </a:r>
            <a:br>
              <a:rPr lang="en-US" sz="2600" dirty="0" smtClean="0"/>
            </a:br>
            <a:r>
              <a:rPr lang="en-US" sz="2600" dirty="0" smtClean="0"/>
              <a:t>Maximum Level = ?</a:t>
            </a:r>
            <a:br>
              <a:rPr lang="en-US" sz="2600" dirty="0" smtClean="0"/>
            </a:br>
            <a:r>
              <a:rPr lang="en-US" sz="2600" b="1" dirty="0" smtClean="0"/>
              <a:t>Solution,</a:t>
            </a:r>
            <a:r>
              <a:rPr lang="en-US" sz="2600" dirty="0" smtClean="0"/>
              <a:t/>
            </a:r>
            <a:br>
              <a:rPr lang="en-US" sz="2600" dirty="0" smtClean="0"/>
            </a:br>
            <a:r>
              <a:rPr lang="en-US" sz="2600" dirty="0" smtClean="0"/>
              <a:t>Maximum Level = Re-order level + Re-order quantity - (Minimum consumption x Minimum Re-ordering period)</a:t>
            </a:r>
            <a:br>
              <a:rPr lang="en-US" sz="2600" dirty="0" smtClean="0"/>
            </a:br>
            <a:r>
              <a:rPr lang="en-US" sz="2600" dirty="0" smtClean="0"/>
              <a:t>= 1500+1000(150 x 4)</a:t>
            </a:r>
            <a:br>
              <a:rPr lang="en-US" sz="2600" dirty="0" smtClean="0"/>
            </a:br>
            <a:r>
              <a:rPr lang="en-US" sz="2600" dirty="0" smtClean="0"/>
              <a:t>= 1900 units.</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lstStyle/>
          <a:p>
            <a:pPr algn="just">
              <a:buNone/>
            </a:pPr>
            <a:r>
              <a:rPr lang="en-US" b="1" dirty="0" smtClean="0">
                <a:solidFill>
                  <a:srgbClr val="FF0000"/>
                </a:solidFill>
              </a:rPr>
              <a:t>3. The minimum level of stock </a:t>
            </a:r>
          </a:p>
          <a:p>
            <a:pPr algn="just">
              <a:buNone/>
            </a:pPr>
            <a:r>
              <a:rPr lang="en-US" dirty="0" smtClean="0"/>
              <a:t>The </a:t>
            </a:r>
            <a:r>
              <a:rPr lang="en-US" b="1" dirty="0" smtClean="0"/>
              <a:t>minimum level of stock</a:t>
            </a:r>
            <a:r>
              <a:rPr lang="en-US" dirty="0" smtClean="0"/>
              <a:t> is a certain predetermined minimum quantity of raw materials or merchandise inventory which should always be available in stock in the normal course of business. The minimum level of inventory is a kind of a precautionary level of inventory which indicates that the delivery of raw materials or merchandise may take more than the normal lead time.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SUPPLY CHAIN MGT</a:t>
            </a:r>
            <a:endParaRPr lang="en-US" b="1" dirty="0"/>
          </a:p>
        </p:txBody>
      </p:sp>
      <p:sp>
        <p:nvSpPr>
          <p:cNvPr id="3" name="Content Placeholder 2"/>
          <p:cNvSpPr>
            <a:spLocks noGrp="1"/>
          </p:cNvSpPr>
          <p:nvPr>
            <p:ph idx="1"/>
          </p:nvPr>
        </p:nvSpPr>
        <p:spPr/>
        <p:txBody>
          <a:bodyPr/>
          <a:lstStyle/>
          <a:p>
            <a:r>
              <a:rPr lang="en-US" dirty="0" smtClean="0">
                <a:solidFill>
                  <a:srgbClr val="FFFF00"/>
                </a:solidFill>
              </a:rPr>
              <a:t>Meaning</a:t>
            </a:r>
          </a:p>
          <a:p>
            <a:pPr>
              <a:buNone/>
            </a:pPr>
            <a:r>
              <a:rPr lang="en-US" sz="3000" dirty="0" smtClean="0"/>
              <a:t>Supply Chain Management can be defined as the management of flow of products and services, which begins from the origin of products and ends at the product’s consumption. It also comprises movement and storage of raw materials that are involved in work in progress, inventory and fully furnished goods</a:t>
            </a:r>
            <a:r>
              <a:rPr lang="en-US" dirty="0" smtClean="0"/>
              <a:t>.</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lstStyle/>
          <a:p>
            <a:pPr algn="just">
              <a:buNone/>
            </a:pPr>
            <a:r>
              <a:rPr lang="en-US" dirty="0" smtClean="0"/>
              <a:t>Lead time is the expected time taken by the supplier to deliver goods at the warehouse or at the point of consumption. If the level of stock strikes the minimum level, the management of the company must make sure that they corroborate with the supplier and take other necessary measures to make the goods (inventory or raw materials) available in time so that the business operations are not disturbed or delayed.</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sz="2800" b="1" dirty="0" smtClean="0"/>
              <a:t>Formula:</a:t>
            </a:r>
            <a:endParaRPr lang="en-US" sz="2800" dirty="0" smtClean="0"/>
          </a:p>
          <a:p>
            <a:pPr algn="just">
              <a:buNone/>
            </a:pPr>
            <a:r>
              <a:rPr lang="en-US" sz="2800" dirty="0" smtClean="0"/>
              <a:t>The formulas used to calculate the minimum level of stock are given below:</a:t>
            </a:r>
          </a:p>
          <a:p>
            <a:pPr algn="just">
              <a:buNone/>
            </a:pPr>
            <a:r>
              <a:rPr lang="en-US" sz="2800" dirty="0" smtClean="0"/>
              <a:t>Minimum Level of Inventory = (Maximum usage × Maximum lead time) – (Average usage × Average lead time) </a:t>
            </a:r>
            <a:r>
              <a:rPr lang="en-US" sz="2800" b="1" i="1" dirty="0" smtClean="0">
                <a:solidFill>
                  <a:srgbClr val="FF0000"/>
                </a:solidFill>
              </a:rPr>
              <a:t> OR</a:t>
            </a:r>
          </a:p>
          <a:p>
            <a:pPr algn="just">
              <a:buNone/>
            </a:pPr>
            <a:r>
              <a:rPr lang="en-US" sz="2800" dirty="0" smtClean="0"/>
              <a:t>Minimum Level of inventory = Re-order level – (Average usage × Average lead time)</a:t>
            </a:r>
          </a:p>
          <a:p>
            <a:pPr algn="just">
              <a:buNone/>
            </a:pPr>
            <a:r>
              <a:rPr lang="en-US" sz="2800" b="1" dirty="0" smtClean="0">
                <a:solidFill>
                  <a:srgbClr val="FF0000"/>
                </a:solidFill>
              </a:rPr>
              <a:t>NOTE: </a:t>
            </a:r>
            <a:r>
              <a:rPr lang="en-US" sz="2800" dirty="0" smtClean="0"/>
              <a:t>Both the formulas are equivalent and produce the same result.</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Example 1</a:t>
            </a:r>
          </a:p>
          <a:p>
            <a:pPr algn="just">
              <a:buNone/>
            </a:pPr>
            <a:r>
              <a:rPr lang="en-US" sz="3000" dirty="0" smtClean="0"/>
              <a:t>The Shop UNA sells T-shirts. Each shirt costs $15 and is sold for $20 to customers. The maximum demand is 20,000 shirts per year and the average demand is 18,570 shirts per year. The average lead time is 57 days and the maximum lead time is 64 days.</a:t>
            </a:r>
          </a:p>
          <a:p>
            <a:pPr algn="just"/>
            <a:r>
              <a:rPr lang="en-US" sz="3000" b="1" dirty="0" smtClean="0"/>
              <a:t>Required:</a:t>
            </a:r>
            <a:r>
              <a:rPr lang="en-US" sz="3000" dirty="0" smtClean="0"/>
              <a:t> Compute the reorder level and the minimum level of stock of T-shirts for Shop UNA </a:t>
            </a:r>
            <a:endParaRPr lang="en-US" sz="30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lstStyle/>
          <a:p>
            <a:pPr>
              <a:buNone/>
            </a:pPr>
            <a:r>
              <a:rPr lang="en-US" b="1" dirty="0" smtClean="0"/>
              <a:t>Solution</a:t>
            </a:r>
          </a:p>
          <a:p>
            <a:pPr lvl="0">
              <a:buFont typeface="Wingdings" pitchFamily="2" charset="2"/>
              <a:buChar char="§"/>
            </a:pPr>
            <a:r>
              <a:rPr lang="en-US" dirty="0" smtClean="0"/>
              <a:t>Maximum demand per day: 20,000 shirts/365 days = 55 shirts</a:t>
            </a:r>
          </a:p>
          <a:p>
            <a:pPr lvl="0">
              <a:buFont typeface="Wingdings" pitchFamily="2" charset="2"/>
              <a:buChar char="§"/>
            </a:pPr>
            <a:r>
              <a:rPr lang="en-US" dirty="0" smtClean="0"/>
              <a:t>Average demand per day: 18,570 shirts/365 days = 51 shirts</a:t>
            </a:r>
          </a:p>
          <a:p>
            <a:pPr lvl="0">
              <a:buFont typeface="Wingdings" pitchFamily="2" charset="2"/>
              <a:buChar char="§"/>
            </a:pPr>
            <a:r>
              <a:rPr lang="en-US" dirty="0" smtClean="0"/>
              <a:t>Reorder level = (Maximum demand × Maximum lead time) = (55 units × 64 days)</a:t>
            </a:r>
            <a:br>
              <a:rPr lang="en-US" dirty="0" smtClean="0"/>
            </a:br>
            <a:r>
              <a:rPr lang="en-US" dirty="0" smtClean="0"/>
              <a:t>= 3,520 units</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lstStyle/>
          <a:p>
            <a:pPr lvl="0">
              <a:buFont typeface="Wingdings" pitchFamily="2" charset="2"/>
              <a:buChar char="§"/>
            </a:pPr>
            <a:r>
              <a:rPr lang="en-US" dirty="0" smtClean="0"/>
              <a:t>Minimum level of stock = Reorder level – (Average demand × average lead time)</a:t>
            </a:r>
            <a:br>
              <a:rPr lang="en-US" dirty="0" smtClean="0"/>
            </a:br>
            <a:r>
              <a:rPr lang="en-US" dirty="0" smtClean="0"/>
              <a:t>= 3,520 units – (51 units × 57 days)</a:t>
            </a:r>
            <a:br>
              <a:rPr lang="en-US" dirty="0" smtClean="0"/>
            </a:br>
            <a:r>
              <a:rPr lang="en-US" dirty="0" smtClean="0"/>
              <a:t>= 3,520 units – 2,907 units</a:t>
            </a:r>
            <a:br>
              <a:rPr lang="en-US" dirty="0" smtClean="0"/>
            </a:br>
            <a:r>
              <a:rPr lang="en-US" dirty="0" smtClean="0"/>
              <a:t>= 613 units</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normAutofit fontScale="90000"/>
          </a:bodyPr>
          <a:lstStyle/>
          <a:p>
            <a:r>
              <a:rPr lang="en-US" b="1" dirty="0" smtClean="0"/>
              <a:t>INVENTORY MANAGEMENT</a:t>
            </a:r>
            <a:endParaRPr lang="en-US" dirty="0"/>
          </a:p>
        </p:txBody>
      </p:sp>
      <p:sp>
        <p:nvSpPr>
          <p:cNvPr id="3" name="Content Placeholder 2"/>
          <p:cNvSpPr>
            <a:spLocks noGrp="1"/>
          </p:cNvSpPr>
          <p:nvPr>
            <p:ph idx="1"/>
          </p:nvPr>
        </p:nvSpPr>
        <p:spPr>
          <a:xfrm>
            <a:off x="304800" y="1295400"/>
            <a:ext cx="8153400" cy="4800600"/>
          </a:xfrm>
        </p:spPr>
        <p:txBody>
          <a:bodyPr>
            <a:normAutofit lnSpcReduction="10000"/>
          </a:bodyPr>
          <a:lstStyle/>
          <a:p>
            <a:r>
              <a:rPr lang="en-US" b="1" dirty="0" smtClean="0"/>
              <a:t>Example 2</a:t>
            </a:r>
          </a:p>
          <a:p>
            <a:pPr>
              <a:buNone/>
            </a:pPr>
            <a:r>
              <a:rPr lang="en-US" sz="2400" dirty="0" smtClean="0"/>
              <a:t>The MAT co. deals in cars. The selected data is given below:</a:t>
            </a:r>
          </a:p>
          <a:p>
            <a:pPr>
              <a:buNone/>
            </a:pPr>
            <a:r>
              <a:rPr lang="en-US" sz="2400" b="1" dirty="0" smtClean="0"/>
              <a:t>Annual demand:</a:t>
            </a:r>
            <a:endParaRPr lang="en-US" sz="2400" dirty="0" smtClean="0"/>
          </a:p>
          <a:p>
            <a:pPr lvl="0">
              <a:buNone/>
            </a:pPr>
            <a:r>
              <a:rPr lang="en-US" sz="2400" dirty="0" smtClean="0"/>
              <a:t>Maximum demand: 730 cars per year</a:t>
            </a:r>
          </a:p>
          <a:p>
            <a:pPr lvl="0">
              <a:buNone/>
            </a:pPr>
            <a:r>
              <a:rPr lang="en-US" sz="2400" dirty="0" smtClean="0"/>
              <a:t>Normal or average demand: 365 cars per year</a:t>
            </a:r>
          </a:p>
          <a:p>
            <a:pPr lvl="0">
              <a:buNone/>
            </a:pPr>
            <a:r>
              <a:rPr lang="en-US" sz="2400" dirty="0" smtClean="0"/>
              <a:t>Minimum demand: 283 cars per year</a:t>
            </a:r>
          </a:p>
          <a:p>
            <a:pPr>
              <a:buNone/>
            </a:pPr>
            <a:r>
              <a:rPr lang="en-US" sz="2400" b="1" dirty="0" smtClean="0"/>
              <a:t>Lead time in days:</a:t>
            </a:r>
            <a:endParaRPr lang="en-US" sz="2400" dirty="0" smtClean="0"/>
          </a:p>
          <a:p>
            <a:pPr lvl="0">
              <a:buNone/>
            </a:pPr>
            <a:r>
              <a:rPr lang="en-US" sz="2400" dirty="0" smtClean="0"/>
              <a:t>Maximum lead time: 98 days</a:t>
            </a:r>
          </a:p>
          <a:p>
            <a:pPr lvl="0">
              <a:buNone/>
            </a:pPr>
            <a:r>
              <a:rPr lang="en-US" sz="2400" dirty="0" smtClean="0"/>
              <a:t>Normal or average lead time: 87 days</a:t>
            </a:r>
          </a:p>
          <a:p>
            <a:pPr lvl="0">
              <a:buNone/>
            </a:pPr>
            <a:r>
              <a:rPr lang="en-US" sz="2400" dirty="0" smtClean="0"/>
              <a:t>Minimum lead time: 73 days</a:t>
            </a:r>
          </a:p>
          <a:p>
            <a:pPr>
              <a:buNone/>
            </a:pPr>
            <a:r>
              <a:rPr lang="en-US" sz="2400" b="1" dirty="0" smtClean="0"/>
              <a:t>Required:</a:t>
            </a:r>
            <a:r>
              <a:rPr lang="en-US" sz="2400" dirty="0" smtClean="0"/>
              <a:t> Compute minimum level of inventory for MAT co. on the basis of above data.</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normAutofit fontScale="90000"/>
          </a:bodyPr>
          <a:lstStyle/>
          <a:p>
            <a:r>
              <a:rPr lang="en-US" b="1" dirty="0" smtClean="0"/>
              <a:t>INVENTORY MANAGEMENT</a:t>
            </a:r>
            <a:endParaRPr lang="en-US" dirty="0"/>
          </a:p>
        </p:txBody>
      </p:sp>
      <p:sp>
        <p:nvSpPr>
          <p:cNvPr id="3" name="Content Placeholder 2"/>
          <p:cNvSpPr>
            <a:spLocks noGrp="1"/>
          </p:cNvSpPr>
          <p:nvPr>
            <p:ph idx="1"/>
          </p:nvPr>
        </p:nvSpPr>
        <p:spPr>
          <a:xfrm>
            <a:off x="457200" y="1295400"/>
            <a:ext cx="8001000" cy="4800600"/>
          </a:xfrm>
        </p:spPr>
        <p:txBody>
          <a:bodyPr>
            <a:normAutofit fontScale="92500" lnSpcReduction="10000"/>
          </a:bodyPr>
          <a:lstStyle/>
          <a:p>
            <a:r>
              <a:rPr lang="en-US" b="1" dirty="0" smtClean="0"/>
              <a:t>Solution:</a:t>
            </a:r>
          </a:p>
          <a:p>
            <a:pPr lvl="0" algn="ctr">
              <a:buNone/>
            </a:pPr>
            <a:r>
              <a:rPr lang="en-US" sz="3000" dirty="0" smtClean="0"/>
              <a:t>Maximum demand per day: 730 cars/365 days = 2 cars per day</a:t>
            </a:r>
          </a:p>
          <a:p>
            <a:pPr lvl="0" algn="ctr">
              <a:buNone/>
            </a:pPr>
            <a:r>
              <a:rPr lang="en-US" sz="3000" dirty="0" smtClean="0"/>
              <a:t>Average demand per day: 365 cars/365 days = 1 car per day</a:t>
            </a:r>
          </a:p>
          <a:p>
            <a:pPr algn="ctr">
              <a:buNone/>
            </a:pPr>
            <a:r>
              <a:rPr lang="en-US" sz="3000" dirty="0" smtClean="0"/>
              <a:t>Minimum level of inventory = (Maximum demand per day × Maximum lead time) – (Average demand per day × Average lead time)</a:t>
            </a:r>
            <a:br>
              <a:rPr lang="en-US" sz="3000" dirty="0" smtClean="0"/>
            </a:br>
            <a:r>
              <a:rPr lang="en-US" sz="3000" dirty="0" smtClean="0"/>
              <a:t>= (2 units × 98 days) – (1 unit × 87 days)</a:t>
            </a:r>
            <a:br>
              <a:rPr lang="en-US" sz="3000" dirty="0" smtClean="0"/>
            </a:br>
            <a:r>
              <a:rPr lang="en-US" sz="3000" dirty="0" smtClean="0"/>
              <a:t>= 196 units – 87 units</a:t>
            </a:r>
            <a:br>
              <a:rPr lang="en-US" sz="3000" dirty="0" smtClean="0"/>
            </a:br>
            <a:r>
              <a:rPr lang="en-US" sz="3000" dirty="0" smtClean="0"/>
              <a:t>= 109 units</a:t>
            </a:r>
            <a:endParaRPr lang="en-US" sz="30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normAutofit fontScale="90000"/>
          </a:bodyPr>
          <a:lstStyle/>
          <a:p>
            <a:r>
              <a:rPr lang="en-US" b="1" dirty="0" smtClean="0"/>
              <a:t>INVENTORY MANAGEMENT</a:t>
            </a:r>
            <a:endParaRPr lang="en-US" dirty="0"/>
          </a:p>
        </p:txBody>
      </p:sp>
      <p:sp>
        <p:nvSpPr>
          <p:cNvPr id="3" name="Content Placeholder 2"/>
          <p:cNvSpPr>
            <a:spLocks noGrp="1"/>
          </p:cNvSpPr>
          <p:nvPr>
            <p:ph idx="1"/>
          </p:nvPr>
        </p:nvSpPr>
        <p:spPr>
          <a:xfrm>
            <a:off x="304800" y="1143000"/>
            <a:ext cx="8153400" cy="5715000"/>
          </a:xfrm>
        </p:spPr>
        <p:txBody>
          <a:bodyPr/>
          <a:lstStyle/>
          <a:p>
            <a:r>
              <a:rPr lang="en-US" sz="2600" b="1" dirty="0" smtClean="0"/>
              <a:t>Example 3</a:t>
            </a:r>
          </a:p>
          <a:p>
            <a:pPr algn="just"/>
            <a:r>
              <a:rPr lang="en-US" sz="2600" dirty="0" smtClean="0"/>
              <a:t>A company makes iron tables. To manufacture one table, 2.35 </a:t>
            </a:r>
            <a:r>
              <a:rPr lang="en-US" sz="2600" dirty="0" err="1" smtClean="0"/>
              <a:t>kgs</a:t>
            </a:r>
            <a:r>
              <a:rPr lang="en-US" sz="2600" dirty="0" smtClean="0"/>
              <a:t> of iron (raw material) is used. The details are given below:</a:t>
            </a:r>
          </a:p>
          <a:p>
            <a:pPr lvl="0" algn="just">
              <a:buFont typeface="Wingdings" pitchFamily="2" charset="2"/>
              <a:buChar char="§"/>
            </a:pPr>
            <a:r>
              <a:rPr lang="en-US" sz="2600" dirty="0" smtClean="0"/>
              <a:t>Maximum demand for tables: 600 tables per month</a:t>
            </a:r>
          </a:p>
          <a:p>
            <a:pPr lvl="0" algn="just">
              <a:buFont typeface="Wingdings" pitchFamily="2" charset="2"/>
              <a:buChar char="§"/>
            </a:pPr>
            <a:r>
              <a:rPr lang="en-US" sz="2600" dirty="0" smtClean="0"/>
              <a:t>Average demand for tables: 475 tables per month</a:t>
            </a:r>
          </a:p>
          <a:p>
            <a:pPr lvl="0" algn="just">
              <a:buFont typeface="Wingdings" pitchFamily="2" charset="2"/>
              <a:buChar char="§"/>
            </a:pPr>
            <a:r>
              <a:rPr lang="en-US" sz="2600" dirty="0" smtClean="0"/>
              <a:t>Minimum demand for tables: 320 tables per month</a:t>
            </a:r>
          </a:p>
          <a:p>
            <a:pPr lvl="0" algn="just">
              <a:buFont typeface="Wingdings" pitchFamily="2" charset="2"/>
              <a:buChar char="§"/>
            </a:pPr>
            <a:r>
              <a:rPr lang="en-US" sz="2600" dirty="0" smtClean="0"/>
              <a:t>Maximum lead time: 2.5 weeks</a:t>
            </a:r>
          </a:p>
          <a:p>
            <a:pPr lvl="0" algn="just">
              <a:buFont typeface="Wingdings" pitchFamily="2" charset="2"/>
              <a:buChar char="§"/>
            </a:pPr>
            <a:r>
              <a:rPr lang="en-US" sz="2600" dirty="0" smtClean="0"/>
              <a:t>Average lead time: 1.9 weeks</a:t>
            </a:r>
          </a:p>
          <a:p>
            <a:pPr lvl="0" algn="just">
              <a:buFont typeface="Wingdings" pitchFamily="2" charset="2"/>
              <a:buChar char="§"/>
            </a:pPr>
            <a:r>
              <a:rPr lang="en-US" sz="2600" dirty="0" smtClean="0"/>
              <a:t>Minimum lead time: 1.5 weeks</a:t>
            </a:r>
          </a:p>
          <a:p>
            <a:pPr algn="just">
              <a:buNone/>
            </a:pPr>
            <a:r>
              <a:rPr lang="en-US" sz="2600" b="1" dirty="0" smtClean="0"/>
              <a:t>Required:</a:t>
            </a:r>
            <a:r>
              <a:rPr lang="en-US" sz="2600" dirty="0" smtClean="0"/>
              <a:t> Compute the minimum kilograms of iron that the company needs to maintain.</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a:xfrm>
            <a:off x="685800" y="1600200"/>
            <a:ext cx="7772400" cy="4495800"/>
          </a:xfrm>
        </p:spPr>
        <p:txBody>
          <a:bodyPr/>
          <a:lstStyle/>
          <a:p>
            <a:pPr lvl="1" algn="just">
              <a:buNone/>
            </a:pPr>
            <a:r>
              <a:rPr lang="en-US" sz="2400" b="1" dirty="0" smtClean="0"/>
              <a:t>Solution</a:t>
            </a:r>
          </a:p>
          <a:p>
            <a:pPr lvl="0" algn="ctr">
              <a:buNone/>
            </a:pPr>
            <a:r>
              <a:rPr lang="en-US" sz="2800" dirty="0" smtClean="0"/>
              <a:t>Maximum Usage: 600 tables × 2.35 </a:t>
            </a:r>
            <a:r>
              <a:rPr lang="en-US" sz="2800" dirty="0" err="1" smtClean="0"/>
              <a:t>kgs</a:t>
            </a:r>
            <a:r>
              <a:rPr lang="en-US" sz="2800" dirty="0" smtClean="0"/>
              <a:t> = 1,410 </a:t>
            </a:r>
            <a:r>
              <a:rPr lang="en-US" sz="2800" dirty="0" err="1" smtClean="0"/>
              <a:t>kgs</a:t>
            </a:r>
            <a:endParaRPr lang="en-US" sz="2800" dirty="0" smtClean="0"/>
          </a:p>
          <a:p>
            <a:pPr lvl="0" algn="ctr">
              <a:buNone/>
            </a:pPr>
            <a:r>
              <a:rPr lang="en-US" sz="2800" dirty="0" smtClean="0"/>
              <a:t>Average Usage: 475 tables × 2.35 </a:t>
            </a:r>
            <a:r>
              <a:rPr lang="en-US" sz="2800" dirty="0" err="1" smtClean="0"/>
              <a:t>kgs</a:t>
            </a:r>
            <a:r>
              <a:rPr lang="en-US" sz="2800" dirty="0" smtClean="0"/>
              <a:t> = 1,116.25 </a:t>
            </a:r>
            <a:r>
              <a:rPr lang="en-US" sz="2800" dirty="0" err="1" smtClean="0"/>
              <a:t>kgs</a:t>
            </a:r>
            <a:endParaRPr lang="en-US" sz="2800" dirty="0" smtClean="0"/>
          </a:p>
          <a:p>
            <a:pPr algn="ctr">
              <a:buNone/>
            </a:pPr>
            <a:r>
              <a:rPr lang="en-US" sz="2800" dirty="0" smtClean="0"/>
              <a:t>Minimum level = (Maximum usage × Maximum lead time) – (Average usage × Average lead time)</a:t>
            </a:r>
          </a:p>
          <a:p>
            <a:pPr algn="ctr">
              <a:buNone/>
            </a:pPr>
            <a:r>
              <a:rPr lang="en-US" sz="2800" dirty="0" smtClean="0"/>
              <a:t>= (1,410 </a:t>
            </a:r>
            <a:r>
              <a:rPr lang="en-US" sz="2800" dirty="0" err="1" smtClean="0"/>
              <a:t>kgs</a:t>
            </a:r>
            <a:r>
              <a:rPr lang="en-US" sz="2800" dirty="0" smtClean="0"/>
              <a:t> × 2.5 days) – (1,116.25 </a:t>
            </a:r>
            <a:r>
              <a:rPr lang="en-US" sz="2800" dirty="0" err="1" smtClean="0"/>
              <a:t>kgs</a:t>
            </a:r>
            <a:r>
              <a:rPr lang="en-US" sz="2800" dirty="0" smtClean="0"/>
              <a:t> × 1.9 days)</a:t>
            </a:r>
            <a:br>
              <a:rPr lang="en-US" sz="2800" dirty="0" smtClean="0"/>
            </a:br>
            <a:r>
              <a:rPr lang="en-US" sz="2800" dirty="0" smtClean="0"/>
              <a:t>= 3,525 </a:t>
            </a:r>
            <a:r>
              <a:rPr lang="en-US" sz="2800" dirty="0" err="1" smtClean="0"/>
              <a:t>kgs</a:t>
            </a:r>
            <a:r>
              <a:rPr lang="en-US" sz="2800" dirty="0" smtClean="0"/>
              <a:t> – 2,121 </a:t>
            </a:r>
            <a:r>
              <a:rPr lang="en-US" sz="2800" dirty="0" err="1" smtClean="0"/>
              <a:t>kgs</a:t>
            </a:r>
            <a:r>
              <a:rPr lang="en-US" sz="2800" dirty="0" smtClean="0"/>
              <a:t/>
            </a:r>
            <a:br>
              <a:rPr lang="en-US" sz="2800" dirty="0" smtClean="0"/>
            </a:br>
            <a:r>
              <a:rPr lang="en-US" sz="2800" dirty="0" smtClean="0"/>
              <a:t>= 1,404 </a:t>
            </a:r>
            <a:r>
              <a:rPr lang="en-US" sz="2800" dirty="0" err="1" smtClean="0"/>
              <a:t>kgs</a:t>
            </a:r>
            <a:endParaRPr lang="en-US" sz="2800" dirty="0" smtClean="0"/>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lstStyle/>
          <a:p>
            <a:pPr>
              <a:buNone/>
            </a:pPr>
            <a:r>
              <a:rPr lang="en-US" b="1" dirty="0" smtClean="0">
                <a:solidFill>
                  <a:srgbClr val="FF0000"/>
                </a:solidFill>
              </a:rPr>
              <a:t>4. Average Stock Level</a:t>
            </a:r>
          </a:p>
          <a:p>
            <a:pPr>
              <a:buNone/>
            </a:pPr>
            <a:r>
              <a:rPr lang="en-US" sz="2800" dirty="0" smtClean="0"/>
              <a:t>Average Stock level shows the average stock held by a firm. The average stock level can be calculated with the help of following formula.</a:t>
            </a:r>
            <a:br>
              <a:rPr lang="en-US" sz="2800" dirty="0" smtClean="0"/>
            </a:br>
            <a:r>
              <a:rPr lang="en-US" sz="2800" dirty="0" smtClean="0"/>
              <a:t>Average Stock Level = Minimum Level + (1/2Re-order Quantity)</a:t>
            </a:r>
            <a:br>
              <a:rPr lang="en-US" sz="2800" dirty="0" smtClean="0"/>
            </a:br>
            <a:r>
              <a:rPr lang="en-US" sz="2800" dirty="0" smtClean="0"/>
              <a:t>OR</a:t>
            </a:r>
            <a:br>
              <a:rPr lang="en-US" sz="2800" dirty="0" smtClean="0"/>
            </a:br>
            <a:r>
              <a:rPr lang="en-US" sz="2800" dirty="0" smtClean="0"/>
              <a:t>Average Stock Level = (Minimum Level + Maximum Level)/2</a:t>
            </a:r>
            <a:r>
              <a:rPr lang="en-US" dirty="0" smtClean="0"/>
              <a:t/>
            </a:r>
            <a:br>
              <a:rPr lang="en-US" dirty="0" smtClean="0"/>
            </a:br>
            <a:endParaRPr lang="en-US" dirty="0">
              <a:solidFill>
                <a:srgbClr val="FFC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SUPPLY CHAIN MGT</a:t>
            </a:r>
            <a:endParaRPr lang="en-US" dirty="0"/>
          </a:p>
        </p:txBody>
      </p:sp>
      <p:sp>
        <p:nvSpPr>
          <p:cNvPr id="3" name="Content Placeholder 2"/>
          <p:cNvSpPr>
            <a:spLocks noGrp="1"/>
          </p:cNvSpPr>
          <p:nvPr>
            <p:ph idx="1"/>
          </p:nvPr>
        </p:nvSpPr>
        <p:spPr/>
        <p:txBody>
          <a:bodyPr/>
          <a:lstStyle/>
          <a:p>
            <a:r>
              <a:rPr lang="en-US" b="1" dirty="0" smtClean="0">
                <a:solidFill>
                  <a:srgbClr val="FFFF00"/>
                </a:solidFill>
              </a:rPr>
              <a:t>Objective</a:t>
            </a:r>
          </a:p>
          <a:p>
            <a:pPr algn="just">
              <a:buNone/>
            </a:pPr>
            <a:r>
              <a:rPr lang="en-US" dirty="0" smtClean="0"/>
              <a:t>The main objective of supply chain management is to monitor and relate production, distribution, and shipment of products and services. This can be done by companies with a very good and tight hold over internal inventories, production, distribution, internal productions and sales.</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normAutofit lnSpcReduction="10000"/>
          </a:bodyPr>
          <a:lstStyle/>
          <a:p>
            <a:r>
              <a:rPr lang="en-US" b="1" dirty="0" smtClean="0">
                <a:solidFill>
                  <a:srgbClr val="FF0000"/>
                </a:solidFill>
              </a:rPr>
              <a:t>Illustration</a:t>
            </a:r>
            <a:endParaRPr lang="en-US" dirty="0" smtClean="0">
              <a:solidFill>
                <a:srgbClr val="FF0000"/>
              </a:solidFill>
            </a:endParaRPr>
          </a:p>
          <a:p>
            <a:pPr>
              <a:buNone/>
            </a:pPr>
            <a:r>
              <a:rPr lang="en-US" sz="3000" dirty="0" smtClean="0"/>
              <a:t>Re-order quantity = 2000 units</a:t>
            </a:r>
            <a:br>
              <a:rPr lang="en-US" sz="3000" dirty="0" smtClean="0"/>
            </a:br>
            <a:r>
              <a:rPr lang="en-US" sz="3000" dirty="0" smtClean="0"/>
              <a:t>Minimum Level = 500 units</a:t>
            </a:r>
            <a:br>
              <a:rPr lang="en-US" sz="3000" dirty="0" smtClean="0"/>
            </a:br>
            <a:r>
              <a:rPr lang="en-US" sz="3000" dirty="0" smtClean="0"/>
              <a:t>Average stock level = ?</a:t>
            </a:r>
            <a:br>
              <a:rPr lang="en-US" sz="3000" dirty="0" smtClean="0"/>
            </a:br>
            <a:r>
              <a:rPr lang="en-US" sz="3000" b="1" dirty="0" smtClean="0"/>
              <a:t>Solution,</a:t>
            </a:r>
            <a:r>
              <a:rPr lang="en-US" sz="3000" dirty="0" smtClean="0"/>
              <a:t/>
            </a:r>
            <a:br>
              <a:rPr lang="en-US" sz="3000" dirty="0" smtClean="0"/>
            </a:br>
            <a:r>
              <a:rPr lang="en-US" sz="3000" dirty="0" smtClean="0"/>
              <a:t>Average stock level = Minimum level + 1/2 x Re-order quantity</a:t>
            </a:r>
            <a:br>
              <a:rPr lang="en-US" sz="3000" dirty="0" smtClean="0"/>
            </a:br>
            <a:r>
              <a:rPr lang="en-US" sz="3000" dirty="0" smtClean="0"/>
              <a:t>= 500 + 1/2 x 2000</a:t>
            </a:r>
            <a:br>
              <a:rPr lang="en-US" sz="3000" dirty="0" smtClean="0"/>
            </a:br>
            <a:r>
              <a:rPr lang="en-US" sz="3000" dirty="0" smtClean="0"/>
              <a:t>= 500+ 1000</a:t>
            </a:r>
            <a:br>
              <a:rPr lang="en-US" sz="3000" dirty="0" smtClean="0"/>
            </a:br>
            <a:r>
              <a:rPr lang="en-US" sz="3000" dirty="0" smtClean="0"/>
              <a:t>= 1500 units.</a:t>
            </a:r>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dirty="0"/>
          </a:p>
        </p:txBody>
      </p:sp>
      <p:sp>
        <p:nvSpPr>
          <p:cNvPr id="3" name="Content Placeholder 2"/>
          <p:cNvSpPr>
            <a:spLocks noGrp="1"/>
          </p:cNvSpPr>
          <p:nvPr>
            <p:ph idx="1"/>
          </p:nvPr>
        </p:nvSpPr>
        <p:spPr/>
        <p:txBody>
          <a:bodyPr/>
          <a:lstStyle/>
          <a:p>
            <a:pPr algn="just">
              <a:buNone/>
            </a:pPr>
            <a:r>
              <a:rPr lang="en-US" b="1" dirty="0" smtClean="0">
                <a:solidFill>
                  <a:srgbClr val="FF0000"/>
                </a:solidFill>
              </a:rPr>
              <a:t>5. Danger Level</a:t>
            </a:r>
          </a:p>
          <a:p>
            <a:pPr algn="just">
              <a:buNone/>
            </a:pPr>
            <a:r>
              <a:rPr lang="en-US" sz="3000" dirty="0" smtClean="0"/>
              <a:t>Danger level is a level of fixed usually below the minimum level. When the stock reaches danger level, an urgent action for purchase is initiated. When stock reaches the minimum level, the storekeeper must make special arrangements to get fresh materials, so that the production may not be interrupted due to the shortage of materials.</a:t>
            </a:r>
            <a:endParaRPr lang="en-US" sz="30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normAutofit fontScale="90000"/>
          </a:bodyPr>
          <a:lstStyle/>
          <a:p>
            <a:r>
              <a:rPr lang="en-US" b="1" dirty="0" smtClean="0"/>
              <a:t>INVENTORY MANAGEMENT</a:t>
            </a:r>
            <a:endParaRPr lang="en-US" dirty="0"/>
          </a:p>
        </p:txBody>
      </p:sp>
      <p:sp>
        <p:nvSpPr>
          <p:cNvPr id="3" name="Content Placeholder 2"/>
          <p:cNvSpPr>
            <a:spLocks noGrp="1"/>
          </p:cNvSpPr>
          <p:nvPr>
            <p:ph idx="1"/>
          </p:nvPr>
        </p:nvSpPr>
        <p:spPr>
          <a:xfrm>
            <a:off x="762000" y="1143000"/>
            <a:ext cx="7696200" cy="5257800"/>
          </a:xfrm>
        </p:spPr>
        <p:txBody>
          <a:bodyPr>
            <a:normAutofit fontScale="92500" lnSpcReduction="10000"/>
          </a:bodyPr>
          <a:lstStyle/>
          <a:p>
            <a:pPr>
              <a:buNone/>
            </a:pPr>
            <a:r>
              <a:rPr lang="en-US" sz="2800" b="1" i="1" dirty="0" smtClean="0">
                <a:solidFill>
                  <a:srgbClr val="FF0000"/>
                </a:solidFill>
              </a:rPr>
              <a:t>The formula </a:t>
            </a:r>
            <a:r>
              <a:rPr lang="en-US" sz="2800" dirty="0" smtClean="0"/>
              <a:t/>
            </a:r>
            <a:br>
              <a:rPr lang="en-US" sz="2800" dirty="0" smtClean="0"/>
            </a:br>
            <a:r>
              <a:rPr lang="en-US" sz="2800" dirty="0" smtClean="0"/>
              <a:t>Danger Level = Normal consumption x Maximum re-order period for emergency purchase</a:t>
            </a:r>
            <a:br>
              <a:rPr lang="en-US" sz="2800" dirty="0" smtClean="0"/>
            </a:br>
            <a:r>
              <a:rPr lang="en-US" sz="2800" b="1" dirty="0" smtClean="0"/>
              <a:t>Illustration,</a:t>
            </a:r>
            <a:r>
              <a:rPr lang="en-US" sz="2800" dirty="0" smtClean="0"/>
              <a:t/>
            </a:r>
            <a:br>
              <a:rPr lang="en-US" sz="2800" dirty="0" smtClean="0"/>
            </a:br>
            <a:r>
              <a:rPr lang="en-US" sz="2800" dirty="0" smtClean="0"/>
              <a:t>Daily Consumption = 100 to 200 units</a:t>
            </a:r>
            <a:br>
              <a:rPr lang="en-US" sz="2800" dirty="0" smtClean="0"/>
            </a:br>
            <a:r>
              <a:rPr lang="en-US" sz="2800" dirty="0" smtClean="0"/>
              <a:t>Max. re-order period for emergency purchase = 5 days</a:t>
            </a:r>
            <a:br>
              <a:rPr lang="en-US" sz="2800" dirty="0" smtClean="0"/>
            </a:br>
            <a:r>
              <a:rPr lang="en-US" sz="2800" dirty="0" smtClean="0"/>
              <a:t>Danger Level = ?</a:t>
            </a:r>
            <a:br>
              <a:rPr lang="en-US" sz="2800" dirty="0" smtClean="0"/>
            </a:br>
            <a:r>
              <a:rPr lang="en-US" sz="2800" b="1" dirty="0" smtClean="0"/>
              <a:t>Solution,</a:t>
            </a:r>
            <a:r>
              <a:rPr lang="en-US" sz="2800" dirty="0" smtClean="0"/>
              <a:t/>
            </a:r>
            <a:br>
              <a:rPr lang="en-US" sz="2800" dirty="0" smtClean="0"/>
            </a:br>
            <a:r>
              <a:rPr lang="en-US" sz="2800" dirty="0" smtClean="0"/>
              <a:t>Danger Level = Normal consumption x Maximum re-order period for emergency purchase </a:t>
            </a:r>
          </a:p>
          <a:p>
            <a:pPr>
              <a:buNone/>
            </a:pPr>
            <a:r>
              <a:rPr lang="en-US" sz="2800" dirty="0" smtClean="0"/>
              <a:t>= 150 x 5=750 units.</a:t>
            </a:r>
            <a:br>
              <a:rPr lang="en-US" sz="2800" dirty="0" smtClean="0"/>
            </a:br>
            <a:endParaRPr lang="en-US" sz="2800" dirty="0" smtClean="0"/>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ORDERING and HOLDING COSTS</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solidFill>
                  <a:srgbClr val="FF0000"/>
                </a:solidFill>
              </a:rPr>
              <a:t>6. Economic order quantity</a:t>
            </a:r>
            <a:r>
              <a:rPr lang="en-US" dirty="0" smtClean="0">
                <a:solidFill>
                  <a:srgbClr val="FF0000"/>
                </a:solidFill>
              </a:rPr>
              <a:t> (</a:t>
            </a:r>
            <a:r>
              <a:rPr lang="en-US" b="1" dirty="0" smtClean="0">
                <a:solidFill>
                  <a:srgbClr val="FF0000"/>
                </a:solidFill>
              </a:rPr>
              <a:t>EOQ</a:t>
            </a:r>
            <a:r>
              <a:rPr lang="en-US" dirty="0" smtClean="0">
                <a:solidFill>
                  <a:srgbClr val="FF0000"/>
                </a:solidFill>
              </a:rPr>
              <a:t>) </a:t>
            </a:r>
          </a:p>
          <a:p>
            <a:pPr algn="just">
              <a:buNone/>
            </a:pPr>
            <a:r>
              <a:rPr lang="en-US" sz="3000" dirty="0" smtClean="0"/>
              <a:t>It</a:t>
            </a:r>
            <a:r>
              <a:rPr lang="en-US" sz="3000" dirty="0" smtClean="0">
                <a:solidFill>
                  <a:srgbClr val="FFC000"/>
                </a:solidFill>
              </a:rPr>
              <a:t> </a:t>
            </a:r>
            <a:r>
              <a:rPr lang="en-US" sz="3000" dirty="0" smtClean="0"/>
              <a:t>is the order size that minimizes the sum of ordering and holding costs related to raw materials or merchandise inventories. In other words, it is the optimal inventory size that should be ordered with the supplier to minimize the total annual inventory cost of the business. Other names used for economic order quantity are optimal order size and optimal order quantity.</a:t>
            </a:r>
            <a:endParaRPr lang="en-US" sz="30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ORDERING and HOLDING COSTS</a:t>
            </a:r>
            <a:endParaRPr lang="en-US" dirty="0"/>
          </a:p>
        </p:txBody>
      </p:sp>
      <p:sp>
        <p:nvSpPr>
          <p:cNvPr id="3" name="Content Placeholder 2"/>
          <p:cNvSpPr>
            <a:spLocks noGrp="1"/>
          </p:cNvSpPr>
          <p:nvPr>
            <p:ph idx="1"/>
          </p:nvPr>
        </p:nvSpPr>
        <p:spPr/>
        <p:txBody>
          <a:bodyPr/>
          <a:lstStyle/>
          <a:p>
            <a:pPr algn="just">
              <a:buNone/>
            </a:pPr>
            <a:r>
              <a:rPr lang="en-US" b="1" dirty="0" smtClean="0"/>
              <a:t>Ordering costs</a:t>
            </a:r>
          </a:p>
          <a:p>
            <a:pPr algn="just">
              <a:buNone/>
            </a:pPr>
            <a:r>
              <a:rPr lang="en-US" dirty="0" smtClean="0"/>
              <a:t>The </a:t>
            </a:r>
            <a:r>
              <a:rPr lang="en-US" b="1" dirty="0" smtClean="0"/>
              <a:t>ordering costs</a:t>
            </a:r>
            <a:r>
              <a:rPr lang="en-US" dirty="0" smtClean="0"/>
              <a:t> are the costs that are incurred every time an order for inventory is placed with the supplier. Examples of these costs include telephone charges, delivery charges, invoice verification expenses and payment processing expenses etc. The total ordering cost usually varies according to the frequency of placing orders.</a:t>
            </a:r>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ORDERING and HOLDING COSTS</a:t>
            </a:r>
            <a:endParaRPr lang="en-US" dirty="0"/>
          </a:p>
        </p:txBody>
      </p:sp>
      <p:sp>
        <p:nvSpPr>
          <p:cNvPr id="3" name="Content Placeholder 2"/>
          <p:cNvSpPr>
            <a:spLocks noGrp="1"/>
          </p:cNvSpPr>
          <p:nvPr>
            <p:ph idx="1"/>
          </p:nvPr>
        </p:nvSpPr>
        <p:spPr/>
        <p:txBody>
          <a:bodyPr>
            <a:normAutofit lnSpcReduction="10000"/>
          </a:bodyPr>
          <a:lstStyle/>
          <a:p>
            <a:r>
              <a:rPr lang="en-US" b="1" dirty="0" smtClean="0"/>
              <a:t>Holding costs</a:t>
            </a:r>
          </a:p>
          <a:p>
            <a:pPr algn="just">
              <a:buNone/>
            </a:pPr>
            <a:r>
              <a:rPr lang="en-US" sz="3000" dirty="0" smtClean="0"/>
              <a:t>The holding costs (also known as carrying costs) are the costs that are incurred to hold the inventory in a store or warehouse. Examples of costs associated with holding of inventory include occupancy of storage space, rent, shrinkage, deterioration, obsolescence, insurance and property tax etc. The total holding cost usually depends upon the size of the order placed for inventory.</a:t>
            </a:r>
          </a:p>
          <a:p>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762000"/>
          </a:xfrm>
        </p:spPr>
        <p:txBody>
          <a:bodyPr/>
          <a:lstStyle/>
          <a:p>
            <a:r>
              <a:rPr lang="en-US" sz="3200" dirty="0" smtClean="0"/>
              <a:t>ORDERING and HOLDING COSTS</a:t>
            </a:r>
            <a:endParaRPr lang="en-US" sz="3200" dirty="0"/>
          </a:p>
        </p:txBody>
      </p:sp>
      <p:sp>
        <p:nvSpPr>
          <p:cNvPr id="3" name="Content Placeholder 2"/>
          <p:cNvSpPr>
            <a:spLocks noGrp="1"/>
          </p:cNvSpPr>
          <p:nvPr>
            <p:ph idx="1"/>
          </p:nvPr>
        </p:nvSpPr>
        <p:spPr>
          <a:xfrm>
            <a:off x="457200" y="457200"/>
            <a:ext cx="8001000" cy="5638800"/>
          </a:xfrm>
        </p:spPr>
        <p:txBody>
          <a:bodyPr>
            <a:normAutofit lnSpcReduction="10000"/>
          </a:bodyPr>
          <a:lstStyle/>
          <a:p>
            <a:pPr>
              <a:buNone/>
            </a:pPr>
            <a:r>
              <a:rPr lang="en-US" dirty="0" smtClean="0"/>
              <a:t>Assumptions/Limitations of EOQ</a:t>
            </a:r>
          </a:p>
          <a:p>
            <a:pPr algn="just">
              <a:buFont typeface="Wingdings" pitchFamily="2" charset="2"/>
              <a:buChar char="§"/>
            </a:pPr>
            <a:r>
              <a:rPr lang="en-US" sz="2400" dirty="0" smtClean="0"/>
              <a:t>The total number of units to be consumed during the period is known with certainty.</a:t>
            </a:r>
          </a:p>
          <a:p>
            <a:pPr algn="just">
              <a:buFont typeface="Wingdings" pitchFamily="2" charset="2"/>
              <a:buChar char="§"/>
            </a:pPr>
            <a:r>
              <a:rPr lang="en-US" sz="2400" dirty="0" smtClean="0"/>
              <a:t>The total ordering cost remains constant throughout the period.</a:t>
            </a:r>
          </a:p>
          <a:p>
            <a:pPr algn="just">
              <a:buFont typeface="Wingdings" pitchFamily="2" charset="2"/>
              <a:buChar char="§"/>
            </a:pPr>
            <a:r>
              <a:rPr lang="en-US" sz="2400" dirty="0" smtClean="0"/>
              <a:t>The inventory cost remains constant throughout the period.</a:t>
            </a:r>
          </a:p>
          <a:p>
            <a:pPr algn="just">
              <a:buFont typeface="Wingdings" pitchFamily="2" charset="2"/>
              <a:buChar char="§"/>
            </a:pPr>
            <a:r>
              <a:rPr lang="en-US" sz="2400" dirty="0" smtClean="0"/>
              <a:t>There are no cash or quantity discounts available.</a:t>
            </a:r>
          </a:p>
          <a:p>
            <a:pPr algn="just">
              <a:buFont typeface="Wingdings" pitchFamily="2" charset="2"/>
              <a:buChar char="§"/>
            </a:pPr>
            <a:r>
              <a:rPr lang="en-US" sz="2400" dirty="0" smtClean="0"/>
              <a:t> The whole quantity of ordered inventory is delivered in one batch.</a:t>
            </a:r>
          </a:p>
          <a:p>
            <a:pPr algn="just">
              <a:buFont typeface="Wingdings" pitchFamily="2" charset="2"/>
              <a:buChar char="§"/>
            </a:pPr>
            <a:r>
              <a:rPr lang="en-US" sz="2400" dirty="0" smtClean="0"/>
              <a:t>The optimal quantity for each invariable or stock item is computed separately.</a:t>
            </a:r>
          </a:p>
          <a:p>
            <a:pPr algn="just">
              <a:buFont typeface="Wingdings" pitchFamily="2" charset="2"/>
              <a:buChar char="§"/>
            </a:pPr>
            <a:r>
              <a:rPr lang="en-US" sz="2400" dirty="0" smtClean="0"/>
              <a:t>The lead time does not fluctuate and the order is received on time with the total order quantity.</a:t>
            </a:r>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ORDERING and HOLDING COSTS</a:t>
            </a:r>
            <a:endParaRPr lang="en-US" dirty="0"/>
          </a:p>
        </p:txBody>
      </p:sp>
      <p:sp>
        <p:nvSpPr>
          <p:cNvPr id="3" name="Content Placeholder 2"/>
          <p:cNvSpPr>
            <a:spLocks noGrp="1"/>
          </p:cNvSpPr>
          <p:nvPr>
            <p:ph idx="1"/>
          </p:nvPr>
        </p:nvSpPr>
        <p:spPr/>
        <p:txBody>
          <a:bodyPr/>
          <a:lstStyle/>
          <a:p>
            <a:pPr>
              <a:buNone/>
            </a:pPr>
            <a:r>
              <a:rPr lang="en-US" b="1" dirty="0" smtClean="0">
                <a:solidFill>
                  <a:srgbClr val="FF0000"/>
                </a:solidFill>
              </a:rPr>
              <a:t>Relation between the ordering and holding cost</a:t>
            </a:r>
          </a:p>
          <a:p>
            <a:pPr algn="just">
              <a:buNone/>
            </a:pPr>
            <a:r>
              <a:rPr lang="en-US" dirty="0" smtClean="0"/>
              <a:t>There is an inverse relationship between ordering cost and holding cost. Keeping the annual demand constant if for example the number of orders decreases, the ordering cost will also decrease but the holding cost will rise and vice versa.</a:t>
            </a:r>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EOQ</a:t>
            </a:r>
            <a:endParaRPr lang="en-US" dirty="0"/>
          </a:p>
        </p:txBody>
      </p:sp>
      <p:sp>
        <p:nvSpPr>
          <p:cNvPr id="3" name="Content Placeholder 2"/>
          <p:cNvSpPr>
            <a:spLocks noGrp="1"/>
          </p:cNvSpPr>
          <p:nvPr>
            <p:ph idx="1"/>
          </p:nvPr>
        </p:nvSpPr>
        <p:spPr/>
        <p:txBody>
          <a:bodyPr/>
          <a:lstStyle/>
          <a:p>
            <a:pPr>
              <a:buNone/>
            </a:pPr>
            <a:r>
              <a:rPr lang="en-US" b="1" dirty="0" smtClean="0">
                <a:solidFill>
                  <a:srgbClr val="FF0000"/>
                </a:solidFill>
              </a:rPr>
              <a:t>Economic order Qty Graph</a:t>
            </a:r>
          </a:p>
          <a:p>
            <a:pPr>
              <a:buNone/>
            </a:pPr>
            <a:endParaRPr lang="en-US" b="1" dirty="0">
              <a:solidFill>
                <a:srgbClr val="FFC000"/>
              </a:solidFill>
            </a:endParaRPr>
          </a:p>
        </p:txBody>
      </p:sp>
      <p:pic>
        <p:nvPicPr>
          <p:cNvPr id="4" name="Picture 3" descr="Image result for economic order quantity">
            <a:hlinkClick r:id="rId2" tgtFrame="&quot;_blank&quot;"/>
          </p:cNvPr>
          <p:cNvPicPr/>
          <p:nvPr/>
        </p:nvPicPr>
        <p:blipFill>
          <a:blip r:embed="rId3"/>
          <a:srcRect/>
          <a:stretch>
            <a:fillRect/>
          </a:stretch>
        </p:blipFill>
        <p:spPr bwMode="auto">
          <a:xfrm>
            <a:off x="1295400" y="2667000"/>
            <a:ext cx="5867400"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0"/>
            <a:ext cx="7772400" cy="1143000"/>
          </a:xfrm>
        </p:spPr>
        <p:txBody>
          <a:bodyPr>
            <a:normAutofit fontScale="90000"/>
          </a:bodyPr>
          <a:lstStyle/>
          <a:p>
            <a:r>
              <a:rPr lang="en-US" dirty="0" smtClean="0"/>
              <a:t>ORDERING and HOLDING COSTS</a:t>
            </a:r>
            <a:endParaRPr lang="en-US" dirty="0"/>
          </a:p>
        </p:txBody>
      </p:sp>
      <p:sp>
        <p:nvSpPr>
          <p:cNvPr id="3" name="Content Placeholder 2"/>
          <p:cNvSpPr>
            <a:spLocks noGrp="1"/>
          </p:cNvSpPr>
          <p:nvPr>
            <p:ph idx="1"/>
          </p:nvPr>
        </p:nvSpPr>
        <p:spPr>
          <a:xfrm>
            <a:off x="304800" y="1219200"/>
            <a:ext cx="8153400" cy="4876800"/>
          </a:xfrm>
        </p:spPr>
        <p:txBody>
          <a:bodyPr/>
          <a:lstStyle/>
          <a:p>
            <a:pPr>
              <a:buNone/>
            </a:pPr>
            <a:r>
              <a:rPr lang="en-US" dirty="0" smtClean="0"/>
              <a:t>Formulae of EOQ</a:t>
            </a:r>
          </a:p>
          <a:p>
            <a:pPr>
              <a:buNone/>
            </a:pPr>
            <a:endParaRPr lang="en-US" dirty="0" smtClean="0"/>
          </a:p>
          <a:p>
            <a:pPr>
              <a:buNone/>
            </a:pPr>
            <a:endParaRPr lang="en-US" dirty="0" smtClean="0"/>
          </a:p>
          <a:p>
            <a:pPr>
              <a:buNone/>
            </a:pPr>
            <a:endParaRPr lang="en-US" dirty="0" smtClean="0"/>
          </a:p>
          <a:p>
            <a:pPr>
              <a:buNone/>
            </a:pPr>
            <a:r>
              <a:rPr lang="en-US" b="1" i="1" dirty="0" smtClean="0"/>
              <a:t>Where,</a:t>
            </a:r>
            <a:endParaRPr lang="en-US" b="1" dirty="0" smtClean="0"/>
          </a:p>
          <a:p>
            <a:pPr>
              <a:buNone/>
            </a:pPr>
            <a:r>
              <a:rPr lang="en-US" dirty="0" smtClean="0"/>
              <a:t>D = Demand per year</a:t>
            </a:r>
          </a:p>
          <a:p>
            <a:pPr>
              <a:buNone/>
            </a:pPr>
            <a:r>
              <a:rPr lang="en-US" dirty="0" smtClean="0"/>
              <a:t>Co = Cost per order</a:t>
            </a:r>
          </a:p>
          <a:p>
            <a:pPr>
              <a:buNone/>
            </a:pPr>
            <a:r>
              <a:rPr lang="en-US" dirty="0" smtClean="0"/>
              <a:t>Ch = Cost of holding per unit of inventory</a:t>
            </a:r>
          </a:p>
          <a:p>
            <a:pPr>
              <a:buNone/>
            </a:pPr>
            <a:endParaRPr lang="en-US" dirty="0" smtClean="0"/>
          </a:p>
          <a:p>
            <a:pPr>
              <a:buNone/>
            </a:pPr>
            <a:endParaRPr lang="en-US" dirty="0"/>
          </a:p>
        </p:txBody>
      </p:sp>
      <p:pic>
        <p:nvPicPr>
          <p:cNvPr id="7" name="image" descr="https://www.accountingformanagement.org/wp-content/uploads/2018/07/economic-order-quantity-eoq-img1.png"/>
          <p:cNvPicPr/>
          <p:nvPr/>
        </p:nvPicPr>
        <p:blipFill>
          <a:blip r:embed="rId2"/>
          <a:srcRect/>
          <a:stretch>
            <a:fillRect/>
          </a:stretch>
        </p:blipFill>
        <p:spPr bwMode="auto">
          <a:xfrm>
            <a:off x="3733800" y="2514600"/>
            <a:ext cx="4724400" cy="16764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SUPPLY CHAIN MGT</a:t>
            </a:r>
            <a:endParaRPr lang="en-US" b="1" dirty="0"/>
          </a:p>
        </p:txBody>
      </p:sp>
      <p:sp>
        <p:nvSpPr>
          <p:cNvPr id="3" name="Content Placeholder 2"/>
          <p:cNvSpPr>
            <a:spLocks noGrp="1"/>
          </p:cNvSpPr>
          <p:nvPr>
            <p:ph idx="1"/>
          </p:nvPr>
        </p:nvSpPr>
        <p:spPr>
          <a:xfrm>
            <a:off x="685800" y="1676400"/>
            <a:ext cx="7772400" cy="4800600"/>
          </a:xfrm>
        </p:spPr>
        <p:txBody>
          <a:bodyPr/>
          <a:lstStyle/>
          <a:p>
            <a:r>
              <a:rPr lang="en-US" b="1" dirty="0" smtClean="0">
                <a:solidFill>
                  <a:srgbClr val="FFFF00"/>
                </a:solidFill>
              </a:rPr>
              <a:t>Advantages</a:t>
            </a:r>
          </a:p>
          <a:p>
            <a:pPr algn="just">
              <a:buNone/>
            </a:pPr>
            <a:r>
              <a:rPr lang="en-US" dirty="0" smtClean="0"/>
              <a:t>In this era of globalization where companies compete to provide the best quality products to the customers and satisfy all their demands, supply chain management plays a very important role. All the companies are highly dependent on effective supply chain process.</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ORDERING and HOLDING COSTS</a:t>
            </a:r>
            <a:endParaRPr lang="en-US" dirty="0"/>
          </a:p>
        </p:txBody>
      </p:sp>
      <p:sp>
        <p:nvSpPr>
          <p:cNvPr id="3" name="Content Placeholder 2"/>
          <p:cNvSpPr>
            <a:spLocks noGrp="1"/>
          </p:cNvSpPr>
          <p:nvPr>
            <p:ph idx="1"/>
          </p:nvPr>
        </p:nvSpPr>
        <p:spPr/>
        <p:txBody>
          <a:bodyPr/>
          <a:lstStyle/>
          <a:p>
            <a:pPr algn="just"/>
            <a:r>
              <a:rPr lang="en-US" sz="2800" dirty="0" smtClean="0"/>
              <a:t>The material DX is used uniformly throughout the year. The data about annual requirement, ordering cost and holding cost of this material is given below:</a:t>
            </a:r>
          </a:p>
          <a:p>
            <a:pPr algn="just"/>
            <a:r>
              <a:rPr lang="en-US" sz="2800" dirty="0" smtClean="0"/>
              <a:t>Annual requirement: 2,400 units</a:t>
            </a:r>
          </a:p>
          <a:p>
            <a:pPr algn="just"/>
            <a:r>
              <a:rPr lang="en-US" sz="2800" dirty="0" smtClean="0"/>
              <a:t>Ordering cost: $10 per order</a:t>
            </a:r>
          </a:p>
          <a:p>
            <a:pPr algn="just"/>
            <a:r>
              <a:rPr lang="en-US" sz="2800" dirty="0" smtClean="0"/>
              <a:t>Holding cost: $0.30 per unit</a:t>
            </a:r>
          </a:p>
          <a:p>
            <a:pPr algn="just"/>
            <a:r>
              <a:rPr lang="en-US" sz="2800" b="1" dirty="0" smtClean="0"/>
              <a:t>Required:</a:t>
            </a:r>
            <a:r>
              <a:rPr lang="en-US" sz="2800" dirty="0" smtClean="0"/>
              <a:t> Determine the economic order quantity (EOQ) of material DX using above data.</a:t>
            </a:r>
          </a:p>
          <a:p>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ORDERING and HOLDING COSTS</a:t>
            </a:r>
            <a:endParaRPr lang="en-US" dirty="0"/>
          </a:p>
        </p:txBody>
      </p:sp>
      <p:sp>
        <p:nvSpPr>
          <p:cNvPr id="3" name="Content Placeholder 2"/>
          <p:cNvSpPr>
            <a:spLocks noGrp="1"/>
          </p:cNvSpPr>
          <p:nvPr>
            <p:ph idx="1"/>
          </p:nvPr>
        </p:nvSpPr>
        <p:spPr/>
        <p:txBody>
          <a:bodyPr/>
          <a:lstStyle/>
          <a:p>
            <a:pPr>
              <a:buNone/>
            </a:pPr>
            <a:r>
              <a:rPr lang="en-US" dirty="0" smtClean="0"/>
              <a:t>Solution</a:t>
            </a:r>
          </a:p>
          <a:p>
            <a:endParaRPr lang="en-US" dirty="0"/>
          </a:p>
        </p:txBody>
      </p:sp>
      <p:pic>
        <p:nvPicPr>
          <p:cNvPr id="4" name="image" descr="https://www.accountingformanagement.org/wp-content/uploads/2018/07/economic-order-quantity-eoq-img2.png"/>
          <p:cNvPicPr/>
          <p:nvPr/>
        </p:nvPicPr>
        <p:blipFill>
          <a:blip r:embed="rId2"/>
          <a:srcRect/>
          <a:stretch>
            <a:fillRect/>
          </a:stretch>
        </p:blipFill>
        <p:spPr bwMode="auto">
          <a:xfrm>
            <a:off x="3352800" y="1981200"/>
            <a:ext cx="4267200" cy="4495800"/>
          </a:xfrm>
          <a:prstGeom prst="rect">
            <a:avLst/>
          </a:prstGeom>
          <a:solidFill>
            <a:srgbClr val="FFFF00"/>
          </a:solidFill>
          <a:ln w="9525">
            <a:noFill/>
            <a:miter lim="800000"/>
            <a:headEnd/>
            <a:tailEnd/>
          </a:ln>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ORDERING and HOLDING COSTS</a:t>
            </a:r>
            <a:endParaRPr lang="en-US" dirty="0"/>
          </a:p>
        </p:txBody>
      </p:sp>
      <p:sp>
        <p:nvSpPr>
          <p:cNvPr id="3" name="Content Placeholder 2"/>
          <p:cNvSpPr>
            <a:spLocks noGrp="1"/>
          </p:cNvSpPr>
          <p:nvPr>
            <p:ph idx="1"/>
          </p:nvPr>
        </p:nvSpPr>
        <p:spPr>
          <a:xfrm>
            <a:off x="685800" y="1981200"/>
            <a:ext cx="8001000" cy="4648200"/>
          </a:xfrm>
        </p:spPr>
        <p:txBody>
          <a:bodyPr>
            <a:normAutofit lnSpcReduction="10000"/>
          </a:bodyPr>
          <a:lstStyle/>
          <a:p>
            <a:pPr algn="just">
              <a:buNone/>
            </a:pPr>
            <a:r>
              <a:rPr lang="en-US" sz="3000" dirty="0" smtClean="0"/>
              <a:t>The economic order quantity for material DX is 400 units. Now, we can compute the number of orders to be placed per year, annual ordering cost, annual holding cost and combined annual ordering and holding cost as follows:</a:t>
            </a:r>
          </a:p>
          <a:p>
            <a:pPr algn="ctr">
              <a:buNone/>
            </a:pPr>
            <a:r>
              <a:rPr lang="en-US" sz="3000" b="1" dirty="0" smtClean="0"/>
              <a:t>Number of orders per year</a:t>
            </a:r>
          </a:p>
          <a:p>
            <a:pPr algn="ctr"/>
            <a:r>
              <a:rPr lang="en-US" sz="3000" dirty="0" smtClean="0"/>
              <a:t>= Annual demand/EOQ</a:t>
            </a:r>
            <a:br>
              <a:rPr lang="en-US" sz="3000" dirty="0" smtClean="0"/>
            </a:br>
            <a:r>
              <a:rPr lang="en-US" sz="3000" dirty="0" smtClean="0"/>
              <a:t>= 2,400 units/400 units</a:t>
            </a:r>
            <a:br>
              <a:rPr lang="en-US" sz="3000" dirty="0" smtClean="0"/>
            </a:br>
            <a:r>
              <a:rPr lang="en-US" sz="3000" dirty="0" smtClean="0"/>
              <a:t>= 6 orders per year</a:t>
            </a:r>
          </a:p>
          <a:p>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ORDERING and HOLDING COSTS</a:t>
            </a:r>
            <a:endParaRPr lang="en-US" dirty="0"/>
          </a:p>
        </p:txBody>
      </p:sp>
      <p:sp>
        <p:nvSpPr>
          <p:cNvPr id="3" name="Content Placeholder 2"/>
          <p:cNvSpPr>
            <a:spLocks noGrp="1"/>
          </p:cNvSpPr>
          <p:nvPr>
            <p:ph idx="1"/>
          </p:nvPr>
        </p:nvSpPr>
        <p:spPr/>
        <p:txBody>
          <a:bodyPr/>
          <a:lstStyle/>
          <a:p>
            <a:r>
              <a:rPr lang="en-US" b="1" dirty="0" smtClean="0"/>
              <a:t>Ordering cost</a:t>
            </a:r>
          </a:p>
          <a:p>
            <a:pPr>
              <a:buNone/>
            </a:pPr>
            <a:r>
              <a:rPr lang="en-US" dirty="0" smtClean="0"/>
              <a:t>= Number or orders per year × Cost per order = 6 orders × $10 = $60</a:t>
            </a:r>
          </a:p>
          <a:p>
            <a:pPr>
              <a:buNone/>
            </a:pPr>
            <a:r>
              <a:rPr lang="en-US" b="1" dirty="0" smtClean="0"/>
              <a:t>Holding cost</a:t>
            </a:r>
          </a:p>
          <a:p>
            <a:pPr>
              <a:buNone/>
            </a:pPr>
            <a:r>
              <a:rPr lang="en-US" dirty="0" smtClean="0"/>
              <a:t>= Average units × Holding cost per unit</a:t>
            </a:r>
          </a:p>
          <a:p>
            <a:pPr>
              <a:buNone/>
            </a:pPr>
            <a:r>
              <a:rPr lang="en-US" dirty="0" smtClean="0"/>
              <a:t>= (400/2) × 0.3 = $60</a:t>
            </a:r>
          </a:p>
          <a:p>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ORDERING and HOLDING COSTS</a:t>
            </a:r>
            <a:endParaRPr lang="en-US" dirty="0"/>
          </a:p>
        </p:txBody>
      </p:sp>
      <p:sp>
        <p:nvSpPr>
          <p:cNvPr id="3" name="Content Placeholder 2"/>
          <p:cNvSpPr>
            <a:spLocks noGrp="1"/>
          </p:cNvSpPr>
          <p:nvPr>
            <p:ph idx="1"/>
          </p:nvPr>
        </p:nvSpPr>
        <p:spPr/>
        <p:txBody>
          <a:bodyPr/>
          <a:lstStyle/>
          <a:p>
            <a:r>
              <a:rPr lang="en-US" b="1" dirty="0" smtClean="0"/>
              <a:t>Combined ordering and holding cost at economic order quantity (EOQ):</a:t>
            </a:r>
          </a:p>
          <a:p>
            <a:pPr>
              <a:buNone/>
            </a:pPr>
            <a:r>
              <a:rPr lang="en-US" dirty="0" smtClean="0"/>
              <a:t>= Ordering cost + Holding cost = $60 + $60</a:t>
            </a:r>
            <a:br>
              <a:rPr lang="en-US" dirty="0" smtClean="0"/>
            </a:br>
            <a:r>
              <a:rPr lang="en-US" dirty="0" smtClean="0"/>
              <a:t>= $120</a:t>
            </a:r>
          </a:p>
          <a:p>
            <a:pPr algn="just">
              <a:buNone/>
            </a:pPr>
            <a:r>
              <a:rPr lang="en-US" sz="2800" dirty="0" smtClean="0"/>
              <a:t>Notice that both ordering cost and holding cost are $60 at economic order quantity. The holding cost and ordering cost at EOQ tend to be the same.</a:t>
            </a:r>
          </a:p>
          <a:p>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EOQ</a:t>
            </a:r>
            <a:endParaRPr lang="en-US" b="1" dirty="0"/>
          </a:p>
        </p:txBody>
      </p:sp>
      <p:sp>
        <p:nvSpPr>
          <p:cNvPr id="3" name="Content Placeholder 2"/>
          <p:cNvSpPr>
            <a:spLocks noGrp="1"/>
          </p:cNvSpPr>
          <p:nvPr>
            <p:ph idx="1"/>
          </p:nvPr>
        </p:nvSpPr>
        <p:spPr/>
        <p:txBody>
          <a:bodyPr/>
          <a:lstStyle/>
          <a:p>
            <a:pPr algn="just"/>
            <a:r>
              <a:rPr lang="en-US" sz="2400" dirty="0" smtClean="0"/>
              <a:t>Average units × Holding cost per unit: 1,200 units × 0.30 = $360</a:t>
            </a:r>
          </a:p>
          <a:p>
            <a:pPr algn="just"/>
            <a:r>
              <a:rPr lang="en-US" sz="2400" dirty="0" smtClean="0"/>
              <a:t>Notice that the quantity of 400 units with 6 annual orders and a combined ordering and holding cost of $120 is the most economical quantity to order. Other order quantities that result in more or less than six orders per year are not so economical. For example, if only one order for the whole annual requirement of 2,400 units is placed, the combined ordering and holding cost comes to $370 which is far higher than the cost at economic order quantity of 400 units.</a:t>
            </a:r>
          </a:p>
          <a:p>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990600"/>
          </a:xfrm>
        </p:spPr>
        <p:txBody>
          <a:bodyPr/>
          <a:lstStyle/>
          <a:p>
            <a:r>
              <a:rPr lang="en-US" sz="3200" b="1" dirty="0" smtClean="0"/>
              <a:t>ORDERING and HOLDING COSTS</a:t>
            </a:r>
            <a:endParaRPr lang="en-US" sz="3200" b="1" dirty="0"/>
          </a:p>
        </p:txBody>
      </p:sp>
      <p:sp>
        <p:nvSpPr>
          <p:cNvPr id="3" name="Content Placeholder 2"/>
          <p:cNvSpPr>
            <a:spLocks noGrp="1"/>
          </p:cNvSpPr>
          <p:nvPr>
            <p:ph idx="1"/>
          </p:nvPr>
        </p:nvSpPr>
        <p:spPr>
          <a:xfrm>
            <a:off x="685800" y="762000"/>
            <a:ext cx="7772400" cy="5334000"/>
          </a:xfrm>
        </p:spPr>
        <p:txBody>
          <a:bodyPr>
            <a:normAutofit fontScale="92500"/>
          </a:bodyPr>
          <a:lstStyle/>
          <a:p>
            <a:pPr>
              <a:buNone/>
            </a:pPr>
            <a:r>
              <a:rPr lang="en-US" b="1" dirty="0" smtClean="0">
                <a:solidFill>
                  <a:srgbClr val="FFC000"/>
                </a:solidFill>
              </a:rPr>
              <a:t>Eg.2</a:t>
            </a:r>
          </a:p>
          <a:p>
            <a:pPr algn="just">
              <a:buNone/>
            </a:pPr>
            <a:r>
              <a:rPr lang="en-US" sz="2400" dirty="0" smtClean="0"/>
              <a:t>The John Sports Inc. purchases tennis balls at $20 per dozen from its suppliers. The John Sports will sell 34,300 dozens of tennis balls evenly throughout the year. The total cost to handle a purchase order is $10. The insurance, property tax and rent for each dozen tennis balls in the average inventory is $0.40. The company wants a 5% return on average inventory investment.</a:t>
            </a:r>
          </a:p>
          <a:p>
            <a:pPr algn="just">
              <a:buNone/>
            </a:pPr>
            <a:r>
              <a:rPr lang="en-US" sz="2400" b="1" dirty="0" smtClean="0"/>
              <a:t>Required</a:t>
            </a:r>
            <a:r>
              <a:rPr lang="en-US" sz="2400" dirty="0" smtClean="0"/>
              <a:t>:</a:t>
            </a:r>
          </a:p>
          <a:p>
            <a:pPr algn="just">
              <a:buNone/>
            </a:pPr>
            <a:r>
              <a:rPr lang="en-US" sz="2400" dirty="0" smtClean="0"/>
              <a:t>a) Compute the economic order quantity.</a:t>
            </a:r>
          </a:p>
          <a:p>
            <a:pPr algn="just">
              <a:buNone/>
            </a:pPr>
            <a:r>
              <a:rPr lang="en-US" sz="2400" dirty="0" smtClean="0"/>
              <a:t>b) Compute the total annual inventory expenses to sell 34,300 dozens of tennis balls if orders are placed according to economic order quantity computed in part 1.</a:t>
            </a:r>
          </a:p>
          <a:p>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ORDERING and HOLDING COSTS</a:t>
            </a:r>
            <a:endParaRPr lang="en-US" dirty="0"/>
          </a:p>
        </p:txBody>
      </p:sp>
      <p:sp>
        <p:nvSpPr>
          <p:cNvPr id="3" name="Content Placeholder 2"/>
          <p:cNvSpPr>
            <a:spLocks noGrp="1"/>
          </p:cNvSpPr>
          <p:nvPr>
            <p:ph idx="1"/>
          </p:nvPr>
        </p:nvSpPr>
        <p:spPr/>
        <p:txBody>
          <a:bodyPr/>
          <a:lstStyle/>
          <a:p>
            <a:r>
              <a:rPr lang="en-US" dirty="0" smtClean="0"/>
              <a:t>Solution</a:t>
            </a:r>
          </a:p>
          <a:p>
            <a:endParaRPr lang="en-US" dirty="0"/>
          </a:p>
        </p:txBody>
      </p:sp>
      <p:pic>
        <p:nvPicPr>
          <p:cNvPr id="4" name="image" descr="https://www.accountingformanagement.org/wp-content/uploads/2018/07/economic-order-quantity-eoq-img4.png"/>
          <p:cNvPicPr/>
          <p:nvPr/>
        </p:nvPicPr>
        <p:blipFill>
          <a:blip r:embed="rId2"/>
          <a:srcRect/>
          <a:stretch>
            <a:fillRect/>
          </a:stretch>
        </p:blipFill>
        <p:spPr bwMode="auto">
          <a:xfrm>
            <a:off x="3090862" y="1828799"/>
            <a:ext cx="3614738" cy="42672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ORDERING and HOLDING COSTS</a:t>
            </a:r>
            <a:endParaRPr lang="en-US" dirty="0"/>
          </a:p>
        </p:txBody>
      </p:sp>
      <p:sp>
        <p:nvSpPr>
          <p:cNvPr id="3" name="Content Placeholder 2"/>
          <p:cNvSpPr>
            <a:spLocks noGrp="1"/>
          </p:cNvSpPr>
          <p:nvPr>
            <p:ph idx="1"/>
          </p:nvPr>
        </p:nvSpPr>
        <p:spPr/>
        <p:txBody>
          <a:bodyPr>
            <a:normAutofit lnSpcReduction="10000"/>
          </a:bodyPr>
          <a:lstStyle/>
          <a:p>
            <a:pPr algn="just"/>
            <a:r>
              <a:rPr lang="en-US" sz="2800" dirty="0" smtClean="0"/>
              <a:t>*$0.40 + ($20 × 5/100) = $1.4</a:t>
            </a:r>
          </a:p>
          <a:p>
            <a:pPr algn="just"/>
            <a:r>
              <a:rPr lang="en-US" sz="2800" b="1" dirty="0" smtClean="0"/>
              <a:t>2. Total annual inventory expenses to sell 34,300 dozens of tennis balls:</a:t>
            </a:r>
          </a:p>
          <a:p>
            <a:pPr algn="just"/>
            <a:r>
              <a:rPr lang="en-US" sz="2800" dirty="0" smtClean="0"/>
              <a:t>= Annual ordering cost + Annual holding cost</a:t>
            </a:r>
            <a:br>
              <a:rPr lang="en-US" sz="2800" dirty="0" smtClean="0"/>
            </a:br>
            <a:r>
              <a:rPr lang="en-US" sz="2800" dirty="0" smtClean="0"/>
              <a:t>= (Number of orders × Cost per order) + (Average units × Holding cost per unit)</a:t>
            </a:r>
            <a:br>
              <a:rPr lang="en-US" sz="2800" dirty="0" smtClean="0"/>
            </a:br>
            <a:r>
              <a:rPr lang="en-US" sz="2800" dirty="0" smtClean="0"/>
              <a:t>= (*49 orders × $10) + [(700/2) × 1.4]</a:t>
            </a:r>
            <a:br>
              <a:rPr lang="en-US" sz="2800" dirty="0" smtClean="0"/>
            </a:br>
            <a:r>
              <a:rPr lang="en-US" sz="2800" dirty="0" smtClean="0"/>
              <a:t>= $490 + $490 = $980</a:t>
            </a:r>
          </a:p>
          <a:p>
            <a:pPr algn="just"/>
            <a:r>
              <a:rPr lang="en-US" sz="2800" dirty="0" smtClean="0"/>
              <a:t>*Number of orders to be placed: 34,300/700 = 49 orders</a:t>
            </a:r>
          </a:p>
          <a:p>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INVENTORY MANAGEMENT</a:t>
            </a:r>
            <a:endParaRPr lang="en-US" b="1" dirty="0"/>
          </a:p>
        </p:txBody>
      </p:sp>
      <p:sp>
        <p:nvSpPr>
          <p:cNvPr id="3" name="Content Placeholder 2"/>
          <p:cNvSpPr>
            <a:spLocks noGrp="1"/>
          </p:cNvSpPr>
          <p:nvPr>
            <p:ph idx="1"/>
          </p:nvPr>
        </p:nvSpPr>
        <p:spPr/>
        <p:txBody>
          <a:bodyPr>
            <a:normAutofit lnSpcReduction="10000"/>
          </a:bodyPr>
          <a:lstStyle/>
          <a:p>
            <a:pPr>
              <a:buNone/>
            </a:pPr>
            <a:r>
              <a:rPr lang="en-US" b="1" dirty="0" smtClean="0">
                <a:solidFill>
                  <a:srgbClr val="0070C0"/>
                </a:solidFill>
              </a:rPr>
              <a:t>7. JIT</a:t>
            </a:r>
          </a:p>
          <a:p>
            <a:pPr algn="just">
              <a:buNone/>
            </a:pPr>
            <a:r>
              <a:rPr lang="en-US" sz="2800" b="1" dirty="0" smtClean="0"/>
              <a:t>Just in time (JIT) inventory</a:t>
            </a:r>
            <a:r>
              <a:rPr lang="en-US" sz="2800" dirty="0" smtClean="0"/>
              <a:t> is a strategy to increase efficiency and decrease waste by receiving goods only as they are needed in the production process, thereby reducing inventory costs. In other words, JIT inventory refers to an inventory management system with objectives of having inventory readily available to meet demand, but not to a point of excess where you must stockpile extra products. </a:t>
            </a:r>
            <a:endParaRPr lang="en-US" sz="2800" b="1" dirty="0">
              <a:solidFill>
                <a:srgbClr val="FFC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SUPPLY CHAIN MGT</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Advantages</a:t>
            </a:r>
          </a:p>
          <a:p>
            <a:pPr algn="just">
              <a:buFont typeface="Wingdings" pitchFamily="2" charset="2"/>
              <a:buChar char="q"/>
            </a:pPr>
            <a:r>
              <a:rPr lang="en-US" sz="2800" dirty="0" smtClean="0"/>
              <a:t>Develops better customer relationship and service.</a:t>
            </a:r>
          </a:p>
          <a:p>
            <a:pPr algn="just">
              <a:buFont typeface="Wingdings" pitchFamily="2" charset="2"/>
              <a:buChar char="q"/>
            </a:pPr>
            <a:r>
              <a:rPr lang="en-US" sz="2800" dirty="0" smtClean="0"/>
              <a:t>Creates better delivery mechanisms for products and services in demand with minimum delay.</a:t>
            </a:r>
          </a:p>
          <a:p>
            <a:pPr algn="just">
              <a:buFont typeface="Wingdings" pitchFamily="2" charset="2"/>
              <a:buChar char="q"/>
            </a:pPr>
            <a:r>
              <a:rPr lang="en-US" sz="2800" dirty="0" smtClean="0"/>
              <a:t>Manage productivity and business functions.</a:t>
            </a:r>
          </a:p>
          <a:p>
            <a:pPr algn="just">
              <a:buFont typeface="Wingdings" pitchFamily="2" charset="2"/>
              <a:buChar char="q"/>
            </a:pPr>
            <a:r>
              <a:rPr lang="en-US" sz="2800" dirty="0" smtClean="0"/>
              <a:t>Minimizes warehouse and transportation costs.</a:t>
            </a:r>
          </a:p>
          <a:p>
            <a:pPr algn="just">
              <a:buFont typeface="Wingdings" pitchFamily="2" charset="2"/>
              <a:buChar char="q"/>
            </a:pPr>
            <a:r>
              <a:rPr lang="en-US" sz="2800" dirty="0" smtClean="0"/>
              <a:t>Minimizes direct and indirect costs.</a:t>
            </a:r>
          </a:p>
          <a:p>
            <a:endParaRPr lang="en-US" sz="2000" dirty="0" smtClean="0"/>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JIT (Advantages)</a:t>
            </a:r>
            <a:endParaRPr lang="en-US" dirty="0"/>
          </a:p>
        </p:txBody>
      </p:sp>
      <p:sp>
        <p:nvSpPr>
          <p:cNvPr id="3" name="Content Placeholder 2"/>
          <p:cNvSpPr>
            <a:spLocks noGrp="1"/>
          </p:cNvSpPr>
          <p:nvPr>
            <p:ph idx="1"/>
          </p:nvPr>
        </p:nvSpPr>
        <p:spPr>
          <a:xfrm>
            <a:off x="685800" y="1676400"/>
            <a:ext cx="7772400" cy="4419600"/>
          </a:xfrm>
        </p:spPr>
        <p:txBody>
          <a:bodyPr/>
          <a:lstStyle/>
          <a:p>
            <a:pPr algn="just">
              <a:buNone/>
            </a:pPr>
            <a:r>
              <a:rPr lang="en-US" dirty="0" smtClean="0"/>
              <a:t>Companies like to use JIT as it is seen as a more cost efficient method of holding stock. Its purpose is to minimize the amount of goods you hold at any one time, and this has numerous advantages:</a:t>
            </a:r>
          </a:p>
          <a:p>
            <a:pPr algn="just"/>
            <a:r>
              <a:rPr lang="en-US" b="1" dirty="0" smtClean="0"/>
              <a:t>Less space needed</a:t>
            </a:r>
            <a:endParaRPr lang="en-US" dirty="0" smtClean="0"/>
          </a:p>
          <a:p>
            <a:pPr algn="just"/>
            <a:r>
              <a:rPr lang="en-US" b="1" dirty="0" smtClean="0"/>
              <a:t>Waste reduction</a:t>
            </a:r>
            <a:endParaRPr lang="en-US" dirty="0" smtClean="0"/>
          </a:p>
          <a:p>
            <a:pPr algn="just"/>
            <a:r>
              <a:rPr lang="en-US" b="1" dirty="0" smtClean="0"/>
              <a:t>Smaller investments, etc</a:t>
            </a:r>
            <a:endParaRPr lang="en-US" dirty="0" smtClean="0"/>
          </a:p>
          <a:p>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JIT (Disadvantages)</a:t>
            </a:r>
            <a:endParaRPr lang="en-US" dirty="0"/>
          </a:p>
        </p:txBody>
      </p:sp>
      <p:sp>
        <p:nvSpPr>
          <p:cNvPr id="3" name="Content Placeholder 2"/>
          <p:cNvSpPr>
            <a:spLocks noGrp="1"/>
          </p:cNvSpPr>
          <p:nvPr>
            <p:ph idx="1"/>
          </p:nvPr>
        </p:nvSpPr>
        <p:spPr/>
        <p:txBody>
          <a:bodyPr/>
          <a:lstStyle/>
          <a:p>
            <a:pPr algn="just"/>
            <a:r>
              <a:rPr lang="en-US" dirty="0" smtClean="0"/>
              <a:t>JIT unfortunately comes with a number of potential disadvantages, which can have a significant impact on the company if they occur.</a:t>
            </a:r>
          </a:p>
          <a:p>
            <a:pPr algn="just"/>
            <a:r>
              <a:rPr lang="en-US" b="1" dirty="0" smtClean="0"/>
              <a:t>Risk of running out of stock</a:t>
            </a:r>
            <a:endParaRPr lang="en-US" dirty="0" smtClean="0"/>
          </a:p>
          <a:p>
            <a:pPr algn="just"/>
            <a:r>
              <a:rPr lang="en-US" b="1" dirty="0" smtClean="0"/>
              <a:t>Lack of control over time frame</a:t>
            </a:r>
            <a:endParaRPr lang="en-US" dirty="0" smtClean="0"/>
          </a:p>
          <a:p>
            <a:pPr algn="just"/>
            <a:r>
              <a:rPr lang="en-US" b="1" dirty="0" smtClean="0"/>
              <a:t>More planning required etc.</a:t>
            </a:r>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PLANT LAYOUT &amp; LOCATION</a:t>
            </a:r>
            <a:endParaRPr lang="en-US" b="1" dirty="0"/>
          </a:p>
        </p:txBody>
      </p:sp>
      <p:sp>
        <p:nvSpPr>
          <p:cNvPr id="3" name="Content Placeholder 2"/>
          <p:cNvSpPr>
            <a:spLocks noGrp="1"/>
          </p:cNvSpPr>
          <p:nvPr>
            <p:ph idx="1"/>
          </p:nvPr>
        </p:nvSpPr>
        <p:spPr/>
        <p:txBody>
          <a:bodyPr/>
          <a:lstStyle/>
          <a:p>
            <a:pPr algn="just">
              <a:buNone/>
            </a:pPr>
            <a:r>
              <a:rPr lang="en-US" sz="3200" b="1" dirty="0" smtClean="0"/>
              <a:t>Meaning: </a:t>
            </a:r>
            <a:r>
              <a:rPr lang="en-US" sz="3200" dirty="0" smtClean="0"/>
              <a:t>Plant layout refers to the physical arrangement of facilities. It is the configuration of departments, work </a:t>
            </a:r>
            <a:r>
              <a:rPr lang="en-US" sz="3200" dirty="0" err="1" smtClean="0"/>
              <a:t>centres</a:t>
            </a:r>
            <a:r>
              <a:rPr lang="en-US" sz="3200" dirty="0" smtClean="0"/>
              <a:t> and equipment in the conversion process. The overall objective of the plant layout is to design a physical arrangement that meets the required output quality and quantity most economically.</a:t>
            </a:r>
          </a:p>
          <a:p>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Layout</a:t>
            </a:r>
            <a:endParaRPr lang="en-US" b="1" dirty="0"/>
          </a:p>
        </p:txBody>
      </p:sp>
      <p:sp>
        <p:nvSpPr>
          <p:cNvPr id="3" name="Content Placeholder 2"/>
          <p:cNvSpPr>
            <a:spLocks noGrp="1"/>
          </p:cNvSpPr>
          <p:nvPr>
            <p:ph idx="1"/>
          </p:nvPr>
        </p:nvSpPr>
        <p:spPr/>
        <p:txBody>
          <a:bodyPr>
            <a:normAutofit lnSpcReduction="10000"/>
          </a:bodyPr>
          <a:lstStyle/>
          <a:p>
            <a:pPr>
              <a:buNone/>
            </a:pPr>
            <a:endParaRPr lang="en-US" dirty="0" smtClean="0"/>
          </a:p>
          <a:p>
            <a:pPr algn="just">
              <a:buNone/>
            </a:pPr>
            <a:r>
              <a:rPr lang="en-US" dirty="0" smtClean="0"/>
              <a:t>1. </a:t>
            </a:r>
            <a:r>
              <a:rPr lang="en-US" b="1" dirty="0" smtClean="0"/>
              <a:t>Process Layout: </a:t>
            </a:r>
            <a:r>
              <a:rPr lang="en-US" dirty="0" smtClean="0"/>
              <a:t>Similar pieces of equipment that perform similar functions are grouped together.  For example; all drill machines are grouped and placed together. </a:t>
            </a:r>
          </a:p>
          <a:p>
            <a:pPr algn="just">
              <a:buNone/>
            </a:pPr>
            <a:r>
              <a:rPr lang="en-US" b="1" dirty="0" smtClean="0"/>
              <a:t>2. Product Layout: </a:t>
            </a:r>
            <a:r>
              <a:rPr lang="en-US" dirty="0" smtClean="0"/>
              <a:t>The pieces of equipment required to make a Particular product are grouped together, as in an Automobile assembly line.</a:t>
            </a:r>
          </a:p>
          <a:p>
            <a:pPr algn="just">
              <a:buNone/>
            </a:pPr>
            <a:r>
              <a:rPr lang="en-US" b="1" dirty="0" smtClean="0"/>
              <a:t>3. Fixed Layout: </a:t>
            </a:r>
            <a:r>
              <a:rPr lang="en-US" dirty="0" smtClean="0"/>
              <a:t>The equipment is brought to the object being processed, and the object does not move.  Example; house construction.</a:t>
            </a:r>
          </a:p>
          <a:p>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TOTAL QUALITY MANAGEMENT (TQM)</a:t>
            </a:r>
            <a:endParaRPr lang="en-US" sz="4000" b="1"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Introduction</a:t>
            </a:r>
          </a:p>
          <a:p>
            <a:pPr algn="just">
              <a:buNone/>
            </a:pPr>
            <a:r>
              <a:rPr lang="en-US" sz="3200" dirty="0" smtClean="0"/>
              <a:t>Total Quality Management is a management approach that originated in the 1950's and has steadily become more popular since the early 1980's. Total Quality is a description of the culture, attitude and organization of a company that strives to provide customers with products and services that satisfy their needs. The culture requires quality in all aspects of the company's operations, with processes being done right the first time and defects and waste eradicated from operations.</a:t>
            </a:r>
          </a:p>
          <a:p>
            <a:pPr>
              <a:buNone/>
            </a:pPr>
            <a:endParaRPr lang="en-US" b="1"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TOTAL QUALITY MANAGEMENT (TQM)</a:t>
            </a:r>
            <a:endParaRPr lang="en-US" sz="4000" dirty="0"/>
          </a:p>
        </p:txBody>
      </p:sp>
      <p:sp>
        <p:nvSpPr>
          <p:cNvPr id="3" name="Content Placeholder 2"/>
          <p:cNvSpPr>
            <a:spLocks noGrp="1"/>
          </p:cNvSpPr>
          <p:nvPr>
            <p:ph idx="1"/>
          </p:nvPr>
        </p:nvSpPr>
        <p:spPr/>
        <p:txBody>
          <a:bodyPr/>
          <a:lstStyle/>
          <a:p>
            <a:pPr>
              <a:buNone/>
            </a:pPr>
            <a:r>
              <a:rPr lang="en-US" b="1" dirty="0" smtClean="0"/>
              <a:t>Meaning</a:t>
            </a:r>
          </a:p>
          <a:p>
            <a:pPr algn="just">
              <a:buNone/>
            </a:pPr>
            <a:r>
              <a:rPr lang="en-US" sz="3200" dirty="0" smtClean="0"/>
              <a:t>TQM is a management philosophy that seeks to integrate all organizational functions (marketing, finance, design, engineering, and production, customer service, etc.) to focus on meeting customer needs and organizational objectives.</a:t>
            </a:r>
          </a:p>
          <a:p>
            <a:pPr>
              <a:buNone/>
            </a:pPr>
            <a:endParaRPr lang="en-US" b="1"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TQM ACTIVITIES</a:t>
            </a:r>
            <a:endParaRPr lang="en-US" b="1" dirty="0"/>
          </a:p>
        </p:txBody>
      </p:sp>
      <p:sp>
        <p:nvSpPr>
          <p:cNvPr id="3" name="Content Placeholder 2"/>
          <p:cNvSpPr>
            <a:spLocks noGrp="1"/>
          </p:cNvSpPr>
          <p:nvPr>
            <p:ph idx="1"/>
          </p:nvPr>
        </p:nvSpPr>
        <p:spPr/>
        <p:txBody>
          <a:bodyPr>
            <a:normAutofit/>
          </a:bodyPr>
          <a:lstStyle/>
          <a:p>
            <a:pPr>
              <a:buNone/>
            </a:pPr>
            <a:r>
              <a:rPr lang="en-US" dirty="0" smtClean="0"/>
              <a:t>TQM is the foundation for activities, which include: </a:t>
            </a:r>
          </a:p>
          <a:p>
            <a:pPr lvl="0"/>
            <a:r>
              <a:rPr lang="en-US" dirty="0" smtClean="0"/>
              <a:t>Commitment by senior management and all employees </a:t>
            </a:r>
          </a:p>
          <a:p>
            <a:pPr lvl="0"/>
            <a:r>
              <a:rPr lang="en-US" dirty="0" smtClean="0"/>
              <a:t>Meeting customer requirements </a:t>
            </a:r>
          </a:p>
          <a:p>
            <a:pPr lvl="0"/>
            <a:r>
              <a:rPr lang="en-US" dirty="0" smtClean="0"/>
              <a:t>Reducing development cycle times </a:t>
            </a:r>
          </a:p>
          <a:p>
            <a:pPr lvl="0"/>
            <a:r>
              <a:rPr lang="en-US" dirty="0" smtClean="0"/>
              <a:t>Just In Time/Demand Flow Manufacturing </a:t>
            </a:r>
          </a:p>
          <a:p>
            <a:pPr lvl="0"/>
            <a:r>
              <a:rPr lang="en-US" dirty="0" smtClean="0"/>
              <a:t>Improvement teams </a:t>
            </a:r>
          </a:p>
          <a:p>
            <a:pPr lvl="0"/>
            <a:r>
              <a:rPr lang="en-US" dirty="0" smtClean="0"/>
              <a:t>Reducing product and service costs </a:t>
            </a:r>
          </a:p>
          <a:p>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TQM ACTIVITIES</a:t>
            </a:r>
            <a:endParaRPr lang="en-US" b="1" dirty="0"/>
          </a:p>
        </p:txBody>
      </p:sp>
      <p:sp>
        <p:nvSpPr>
          <p:cNvPr id="3" name="Content Placeholder 2"/>
          <p:cNvSpPr>
            <a:spLocks noGrp="1"/>
          </p:cNvSpPr>
          <p:nvPr>
            <p:ph idx="1"/>
          </p:nvPr>
        </p:nvSpPr>
        <p:spPr/>
        <p:txBody>
          <a:bodyPr>
            <a:normAutofit lnSpcReduction="10000"/>
          </a:bodyPr>
          <a:lstStyle/>
          <a:p>
            <a:pPr lvl="0"/>
            <a:r>
              <a:rPr lang="en-US" dirty="0" smtClean="0"/>
              <a:t>Systems to facilitate improvement </a:t>
            </a:r>
          </a:p>
          <a:p>
            <a:pPr lvl="0"/>
            <a:r>
              <a:rPr lang="en-US" dirty="0" smtClean="0"/>
              <a:t>Line Management ownership </a:t>
            </a:r>
          </a:p>
          <a:p>
            <a:pPr lvl="0"/>
            <a:r>
              <a:rPr lang="en-US" dirty="0" smtClean="0"/>
              <a:t>Employee involvement and empowerment </a:t>
            </a:r>
          </a:p>
          <a:p>
            <a:pPr lvl="0"/>
            <a:r>
              <a:rPr lang="en-US" dirty="0" smtClean="0"/>
              <a:t>Recognition and celebration </a:t>
            </a:r>
          </a:p>
          <a:p>
            <a:pPr lvl="0"/>
            <a:r>
              <a:rPr lang="en-US" dirty="0" smtClean="0"/>
              <a:t>Challenging quantified goals and benchmarking </a:t>
            </a:r>
          </a:p>
          <a:p>
            <a:pPr lvl="0"/>
            <a:r>
              <a:rPr lang="en-US" dirty="0" smtClean="0"/>
              <a:t>Focus on processes / improvement plans </a:t>
            </a:r>
          </a:p>
          <a:p>
            <a:pPr lvl="0"/>
            <a:r>
              <a:rPr lang="en-US" dirty="0" smtClean="0"/>
              <a:t>Specific incorporation in strategic planning</a:t>
            </a:r>
          </a:p>
          <a:p>
            <a:pPr lvl="0">
              <a:buNone/>
            </a:pPr>
            <a:r>
              <a:rPr lang="en-US" dirty="0" smtClean="0"/>
              <a:t>This shows that TQM must be practiced in all activities, by all personnel, in Manufacturing, Marketing, Engineering, R&amp;D, Sales, Purchasing, HR, etc.</a:t>
            </a:r>
          </a:p>
          <a:p>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b="1" dirty="0" smtClean="0"/>
              <a:t/>
            </a:r>
            <a:br>
              <a:rPr lang="en-US" b="1" dirty="0" smtClean="0"/>
            </a:br>
            <a:r>
              <a:rPr lang="en-US" dirty="0" smtClean="0"/>
              <a:t/>
            </a:r>
            <a:br>
              <a:rPr lang="en-US" dirty="0" smtClean="0"/>
            </a:br>
            <a:r>
              <a:rPr lang="en-US" b="1" dirty="0" smtClean="0"/>
              <a:t> </a:t>
            </a:r>
            <a:r>
              <a:rPr lang="en-US" sz="6000" b="1" dirty="0" smtClean="0"/>
              <a:t>Principles of TQM</a:t>
            </a:r>
            <a:endParaRPr lang="en-US" sz="6000" b="1" dirty="0"/>
          </a:p>
        </p:txBody>
      </p:sp>
      <p:sp>
        <p:nvSpPr>
          <p:cNvPr id="3" name="Content Placeholder 2"/>
          <p:cNvSpPr>
            <a:spLocks noGrp="1"/>
          </p:cNvSpPr>
          <p:nvPr>
            <p:ph idx="1"/>
          </p:nvPr>
        </p:nvSpPr>
        <p:spPr/>
        <p:txBody>
          <a:bodyPr>
            <a:normAutofit fontScale="92500" lnSpcReduction="10000"/>
          </a:bodyPr>
          <a:lstStyle/>
          <a:p>
            <a:pPr>
              <a:buNone/>
            </a:pPr>
            <a:r>
              <a:rPr lang="en-US" sz="2800" dirty="0" smtClean="0"/>
              <a:t>The key principles of TQM are as following:</a:t>
            </a:r>
          </a:p>
          <a:p>
            <a:pPr lvl="0">
              <a:buNone/>
            </a:pPr>
            <a:r>
              <a:rPr lang="en-US" sz="2800" b="1" dirty="0" smtClean="0"/>
              <a:t>1. Management Commitment </a:t>
            </a:r>
            <a:endParaRPr lang="en-US" sz="2800" dirty="0" smtClean="0"/>
          </a:p>
          <a:p>
            <a:pPr lvl="1"/>
            <a:r>
              <a:rPr lang="en-US" dirty="0" smtClean="0"/>
              <a:t>Plan (drive, direct) </a:t>
            </a:r>
          </a:p>
          <a:p>
            <a:pPr lvl="1"/>
            <a:r>
              <a:rPr lang="en-US" dirty="0" smtClean="0"/>
              <a:t>Do (deploy, support, participate) </a:t>
            </a:r>
          </a:p>
          <a:p>
            <a:pPr lvl="1"/>
            <a:r>
              <a:rPr lang="en-US" dirty="0" smtClean="0"/>
              <a:t>Check (review) </a:t>
            </a:r>
          </a:p>
          <a:p>
            <a:pPr lvl="1"/>
            <a:r>
              <a:rPr lang="en-US" dirty="0" smtClean="0"/>
              <a:t>Act (recognize, communicate, revise)</a:t>
            </a:r>
          </a:p>
          <a:p>
            <a:pPr lvl="0">
              <a:buNone/>
            </a:pPr>
            <a:r>
              <a:rPr lang="en-US" sz="2800" b="1" dirty="0" smtClean="0"/>
              <a:t>2. Employee Empowerment </a:t>
            </a:r>
            <a:endParaRPr lang="en-US" sz="2800" dirty="0" smtClean="0"/>
          </a:p>
          <a:p>
            <a:pPr lvl="1"/>
            <a:r>
              <a:rPr lang="en-US" dirty="0" smtClean="0"/>
              <a:t>Training </a:t>
            </a:r>
          </a:p>
          <a:p>
            <a:pPr lvl="1"/>
            <a:r>
              <a:rPr lang="en-US" dirty="0" smtClean="0"/>
              <a:t>Suggestion scheme </a:t>
            </a:r>
          </a:p>
          <a:p>
            <a:pPr lvl="1"/>
            <a:r>
              <a:rPr lang="en-US" dirty="0" smtClean="0"/>
              <a:t>Measurement and recognition </a:t>
            </a:r>
          </a:p>
          <a:p>
            <a:pPr lvl="1"/>
            <a:r>
              <a:rPr lang="en-US" dirty="0" smtClean="0"/>
              <a:t>Excellence teams</a:t>
            </a:r>
          </a:p>
          <a:p>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Principles of TQM</a:t>
            </a:r>
            <a:endParaRPr lang="en-US" dirty="0"/>
          </a:p>
        </p:txBody>
      </p:sp>
      <p:sp>
        <p:nvSpPr>
          <p:cNvPr id="3" name="Content Placeholder 2"/>
          <p:cNvSpPr>
            <a:spLocks noGrp="1"/>
          </p:cNvSpPr>
          <p:nvPr>
            <p:ph idx="1"/>
          </p:nvPr>
        </p:nvSpPr>
        <p:spPr/>
        <p:txBody>
          <a:bodyPr>
            <a:normAutofit lnSpcReduction="10000"/>
          </a:bodyPr>
          <a:lstStyle/>
          <a:p>
            <a:pPr lvl="0"/>
            <a:r>
              <a:rPr lang="en-US" sz="2800" b="1" dirty="0" smtClean="0"/>
              <a:t>3. Customer Focus </a:t>
            </a:r>
            <a:endParaRPr lang="en-US" sz="2800" dirty="0" smtClean="0"/>
          </a:p>
          <a:p>
            <a:pPr lvl="1"/>
            <a:r>
              <a:rPr lang="en-US" dirty="0" smtClean="0"/>
              <a:t>Supplier partnership </a:t>
            </a:r>
          </a:p>
          <a:p>
            <a:pPr lvl="1"/>
            <a:r>
              <a:rPr lang="en-US" dirty="0" smtClean="0"/>
              <a:t>Service relationship with internal customers </a:t>
            </a:r>
          </a:p>
          <a:p>
            <a:pPr lvl="1"/>
            <a:r>
              <a:rPr lang="en-US" dirty="0" smtClean="0"/>
              <a:t>Never compromise quality </a:t>
            </a:r>
          </a:p>
          <a:p>
            <a:pPr lvl="1"/>
            <a:r>
              <a:rPr lang="en-US" dirty="0" smtClean="0"/>
              <a:t>Customer driven standards</a:t>
            </a:r>
          </a:p>
          <a:p>
            <a:pPr lvl="0">
              <a:buNone/>
            </a:pPr>
            <a:r>
              <a:rPr lang="en-US" sz="2800" b="1" dirty="0" smtClean="0"/>
              <a:t>4. Continuous Improvement </a:t>
            </a:r>
            <a:endParaRPr lang="en-US" sz="2800" dirty="0" smtClean="0"/>
          </a:p>
          <a:p>
            <a:pPr lvl="1"/>
            <a:r>
              <a:rPr lang="en-US" dirty="0" smtClean="0"/>
              <a:t>Systematic measurement and focus on CONQ </a:t>
            </a:r>
          </a:p>
          <a:p>
            <a:pPr lvl="1"/>
            <a:r>
              <a:rPr lang="en-US" dirty="0" smtClean="0"/>
              <a:t>Excellence teams </a:t>
            </a:r>
          </a:p>
          <a:p>
            <a:pPr lvl="1"/>
            <a:r>
              <a:rPr lang="en-US" dirty="0" smtClean="0"/>
              <a:t>Cross-functional process management </a:t>
            </a:r>
          </a:p>
          <a:p>
            <a:pPr lvl="1"/>
            <a:r>
              <a:rPr lang="en-US" dirty="0" smtClean="0"/>
              <a:t>Attain, maintain, improve standards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SUPPLY CHAIN MGT</a:t>
            </a:r>
            <a:endParaRPr lang="en-US" b="1" dirty="0"/>
          </a:p>
        </p:txBody>
      </p:sp>
      <p:sp>
        <p:nvSpPr>
          <p:cNvPr id="3" name="Content Placeholder 2"/>
          <p:cNvSpPr>
            <a:spLocks noGrp="1"/>
          </p:cNvSpPr>
          <p:nvPr>
            <p:ph idx="1"/>
          </p:nvPr>
        </p:nvSpPr>
        <p:spPr/>
        <p:txBody>
          <a:bodyPr>
            <a:normAutofit lnSpcReduction="10000"/>
          </a:bodyPr>
          <a:lstStyle/>
          <a:p>
            <a:r>
              <a:rPr lang="en-US" b="1" dirty="0" smtClean="0">
                <a:solidFill>
                  <a:srgbClr val="FF0000"/>
                </a:solidFill>
              </a:rPr>
              <a:t>Advantages</a:t>
            </a:r>
          </a:p>
          <a:p>
            <a:pPr algn="just">
              <a:buFont typeface="Wingdings" pitchFamily="2" charset="2"/>
              <a:buChar char="q"/>
            </a:pPr>
            <a:r>
              <a:rPr lang="en-US" sz="2600" dirty="0" smtClean="0"/>
              <a:t>Assists in achieving shipping of right products to the right place at the right time.</a:t>
            </a:r>
          </a:p>
          <a:p>
            <a:pPr algn="just">
              <a:buFont typeface="Wingdings" pitchFamily="2" charset="2"/>
              <a:buChar char="q"/>
            </a:pPr>
            <a:r>
              <a:rPr lang="en-US" sz="2600" dirty="0" smtClean="0"/>
              <a:t>Enhances inventory management, supporting the successful execution of just-in-time stock models.</a:t>
            </a:r>
          </a:p>
          <a:p>
            <a:pPr algn="just">
              <a:buFont typeface="Wingdings" pitchFamily="2" charset="2"/>
              <a:buChar char="q"/>
            </a:pPr>
            <a:r>
              <a:rPr lang="en-US" sz="2600" dirty="0" smtClean="0"/>
              <a:t>Assists companies in adapting to the challenges of globalization, economic disturbance, expanding consumer expectations, and related differences.</a:t>
            </a:r>
          </a:p>
          <a:p>
            <a:pPr algn="just">
              <a:buFont typeface="Wingdings" pitchFamily="2" charset="2"/>
              <a:buChar char="q"/>
            </a:pPr>
            <a:r>
              <a:rPr lang="en-US" sz="2600" dirty="0" smtClean="0"/>
              <a:t>Assists companies in minimizing waste, driving out costs, and achieving efficiencies throughout the supply chain process.</a:t>
            </a:r>
            <a:endParaRPr lang="en-US" sz="2600"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TOTAL QUALITY MANAGEMENT</a:t>
            </a:r>
            <a:endParaRPr lang="en-US" b="1" dirty="0"/>
          </a:p>
        </p:txBody>
      </p:sp>
      <p:sp>
        <p:nvSpPr>
          <p:cNvPr id="3" name="Content Placeholder 2"/>
          <p:cNvSpPr>
            <a:spLocks noGrp="1"/>
          </p:cNvSpPr>
          <p:nvPr>
            <p:ph idx="1"/>
          </p:nvPr>
        </p:nvSpPr>
        <p:spPr/>
        <p:txBody>
          <a:bodyPr/>
          <a:lstStyle/>
          <a:p>
            <a:pPr algn="just">
              <a:buNone/>
            </a:pPr>
            <a:r>
              <a:rPr lang="en-US" sz="3200" dirty="0" smtClean="0"/>
              <a:t>Quality Control (QC) may be defined as ‘a system that is used to maintain a desired level of quality in a product or service’. It is a systematic control of various factors that affect the quality of the product. Quality control aims at prevention of defects at the source, relies on effective feed back system and corrective action procedure.</a:t>
            </a:r>
          </a:p>
          <a:p>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Quality control</a:t>
            </a:r>
            <a:endParaRPr lang="en-US" b="1" dirty="0"/>
          </a:p>
        </p:txBody>
      </p:sp>
      <p:sp>
        <p:nvSpPr>
          <p:cNvPr id="3" name="Content Placeholder 2"/>
          <p:cNvSpPr>
            <a:spLocks noGrp="1"/>
          </p:cNvSpPr>
          <p:nvPr>
            <p:ph idx="1"/>
          </p:nvPr>
        </p:nvSpPr>
        <p:spPr/>
        <p:txBody>
          <a:bodyPr>
            <a:normAutofit/>
          </a:bodyPr>
          <a:lstStyle/>
          <a:p>
            <a:pPr algn="just"/>
            <a:r>
              <a:rPr lang="en-US" sz="3200" dirty="0" smtClean="0"/>
              <a:t>Quality control can also be defined as ‘that industrial management technique by means of which product of uniform acceptable quality is manufactured’. It is the entire collection of activities which ensures that the operation will produce the optimum quality products at minimum cost.</a:t>
            </a:r>
          </a:p>
          <a:p>
            <a:pPr algn="just"/>
            <a:endParaRPr lang="en-US" sz="3200"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 of quality control</a:t>
            </a:r>
            <a:endParaRPr lang="en-US" b="1" dirty="0"/>
          </a:p>
        </p:txBody>
      </p:sp>
      <p:sp>
        <p:nvSpPr>
          <p:cNvPr id="3" name="Content Placeholder 2"/>
          <p:cNvSpPr>
            <a:spLocks noGrp="1"/>
          </p:cNvSpPr>
          <p:nvPr>
            <p:ph idx="1"/>
          </p:nvPr>
        </p:nvSpPr>
        <p:spPr>
          <a:xfrm>
            <a:off x="304800" y="1935480"/>
            <a:ext cx="8382000" cy="4389120"/>
          </a:xfrm>
        </p:spPr>
        <p:txBody>
          <a:bodyPr>
            <a:normAutofit/>
          </a:bodyPr>
          <a:lstStyle/>
          <a:p>
            <a:pPr>
              <a:buNone/>
            </a:pPr>
            <a:r>
              <a:rPr lang="en-US" b="1" dirty="0" smtClean="0"/>
              <a:t>The main objectives of quality control are:</a:t>
            </a:r>
            <a:endParaRPr lang="en-US" dirty="0" smtClean="0"/>
          </a:p>
          <a:p>
            <a:pPr algn="just">
              <a:buFont typeface="Wingdings" pitchFamily="2" charset="2"/>
              <a:buChar char="q"/>
            </a:pPr>
            <a:r>
              <a:rPr lang="en-US" dirty="0" smtClean="0"/>
              <a:t> To improve the companies income by making the production more acceptable to the customers i.e., by providing long life, greater usefulness, maintainability, etc.</a:t>
            </a:r>
          </a:p>
          <a:p>
            <a:pPr algn="just">
              <a:buFont typeface="Wingdings" pitchFamily="2" charset="2"/>
              <a:buChar char="q"/>
            </a:pPr>
            <a:r>
              <a:rPr lang="en-US" dirty="0" smtClean="0"/>
              <a:t> To reduce companies cost through reduction of losses due to defects.</a:t>
            </a:r>
          </a:p>
          <a:p>
            <a:pPr algn="just">
              <a:buFont typeface="Wingdings" pitchFamily="2" charset="2"/>
              <a:buChar char="q"/>
            </a:pPr>
            <a:r>
              <a:rPr lang="en-US" dirty="0" smtClean="0"/>
              <a:t> To achieve interchangeability of manufacture in large scale production.</a:t>
            </a:r>
          </a:p>
          <a:p>
            <a:pPr algn="just">
              <a:buFont typeface="Wingdings" pitchFamily="2" charset="2"/>
              <a:buChar char="q"/>
            </a:pP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Font typeface="Wingdings" pitchFamily="2" charset="2"/>
              <a:buChar char="q"/>
            </a:pPr>
            <a:r>
              <a:rPr lang="en-US" dirty="0" smtClean="0"/>
              <a:t>To produce optimal quality at reduced price.</a:t>
            </a:r>
          </a:p>
          <a:p>
            <a:pPr algn="just">
              <a:buFont typeface="Wingdings" pitchFamily="2" charset="2"/>
              <a:buChar char="q"/>
            </a:pPr>
            <a:r>
              <a:rPr lang="en-US" dirty="0" smtClean="0"/>
              <a:t> To ensure satisfaction of customers with productions or services or high quality level, </a:t>
            </a:r>
          </a:p>
          <a:p>
            <a:pPr algn="just">
              <a:buFont typeface="Wingdings" pitchFamily="2" charset="2"/>
              <a:buChar char="q"/>
            </a:pPr>
            <a:r>
              <a:rPr lang="en-US" dirty="0" smtClean="0"/>
              <a:t>To build customer goodwill, confidence and reputation of manufacturer.</a:t>
            </a:r>
          </a:p>
          <a:p>
            <a:pPr algn="just">
              <a:buFont typeface="Wingdings" pitchFamily="2" charset="2"/>
              <a:buChar char="q"/>
            </a:pPr>
            <a:r>
              <a:rPr lang="en-US" dirty="0" smtClean="0"/>
              <a:t> To make inspection prompt to ensure quality control.</a:t>
            </a:r>
          </a:p>
          <a:p>
            <a:pPr algn="just">
              <a:buFont typeface="Wingdings" pitchFamily="2" charset="2"/>
              <a:buChar char="q"/>
            </a:pPr>
            <a:r>
              <a:rPr lang="en-US" dirty="0" smtClean="0"/>
              <a:t> To check the variation during manufacturing.</a:t>
            </a: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TOOLS TO MEASURE QUALITY</a:t>
            </a:r>
            <a:endParaRPr lang="en-US" b="1" dirty="0"/>
          </a:p>
        </p:txBody>
      </p:sp>
      <p:sp>
        <p:nvSpPr>
          <p:cNvPr id="3" name="Content Placeholder 2"/>
          <p:cNvSpPr>
            <a:spLocks noGrp="1"/>
          </p:cNvSpPr>
          <p:nvPr>
            <p:ph idx="1"/>
          </p:nvPr>
        </p:nvSpPr>
        <p:spPr/>
        <p:txBody>
          <a:bodyPr/>
          <a:lstStyle/>
          <a:p>
            <a:pPr algn="just">
              <a:buNone/>
            </a:pPr>
            <a:r>
              <a:rPr lang="en-US" sz="3200" dirty="0" smtClean="0"/>
              <a:t>The ISO 9000 certification standards, created by the International Organization for Standardization, now play a major role in setting quality standards for global manufacturers. Many European companies require that their vendors meet these standards a condition for obtaining contracts.</a:t>
            </a:r>
            <a:endParaRPr lang="en-GB" sz="3200" b="1" dirty="0" smtClean="0"/>
          </a:p>
          <a:p>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TOTAL QUALITY </a:t>
            </a:r>
            <a:r>
              <a:rPr lang="en-US" b="1" dirty="0" err="1" smtClean="0"/>
              <a:t>MGT_Conclusion</a:t>
            </a:r>
            <a:endParaRPr lang="en-US" b="1" dirty="0"/>
          </a:p>
        </p:txBody>
      </p:sp>
      <p:sp>
        <p:nvSpPr>
          <p:cNvPr id="3" name="Content Placeholder 2"/>
          <p:cNvSpPr>
            <a:spLocks noGrp="1"/>
          </p:cNvSpPr>
          <p:nvPr>
            <p:ph idx="1"/>
          </p:nvPr>
        </p:nvSpPr>
        <p:spPr/>
        <p:txBody>
          <a:bodyPr>
            <a:normAutofit fontScale="92500"/>
          </a:bodyPr>
          <a:lstStyle/>
          <a:p>
            <a:pPr algn="just">
              <a:buNone/>
            </a:pPr>
            <a:r>
              <a:rPr lang="en-US" sz="3600" dirty="0" smtClean="0"/>
              <a:t>The principles of Total Quality Management are to seek to satisfy the external customer with quality goods and services, as well as your company internal customers; to satisfy your external and internal suppliers; and to continuously improve processes by working smarter and using special quality methods.</a:t>
            </a:r>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SIX SIGMA</a:t>
            </a:r>
            <a:endParaRPr lang="en-US" b="1" dirty="0"/>
          </a:p>
        </p:txBody>
      </p:sp>
      <p:sp>
        <p:nvSpPr>
          <p:cNvPr id="3" name="Content Placeholder 2"/>
          <p:cNvSpPr>
            <a:spLocks noGrp="1"/>
          </p:cNvSpPr>
          <p:nvPr>
            <p:ph idx="1"/>
          </p:nvPr>
        </p:nvSpPr>
        <p:spPr/>
        <p:txBody>
          <a:bodyPr/>
          <a:lstStyle/>
          <a:p>
            <a:pPr algn="just">
              <a:buNone/>
            </a:pPr>
            <a:r>
              <a:rPr lang="en-US" sz="2400" b="1" i="1" dirty="0" smtClean="0"/>
              <a:t>Meaning of Six Sigma</a:t>
            </a:r>
            <a:r>
              <a:rPr lang="en-US" sz="2400" b="1" i="1" dirty="0" smtClean="0">
                <a:solidFill>
                  <a:srgbClr val="FFFF00"/>
                </a:solidFill>
              </a:rPr>
              <a:t> </a:t>
            </a:r>
            <a:r>
              <a:rPr lang="en-US" sz="2400" dirty="0" smtClean="0"/>
              <a:t>refers to a set of management techniques intended to improve business processes by greatly reducing the probability that an error or defect will occur, it may have a generic or customized name for the organization like “Operational Excellence,” “Zero Defects,” or “Customer Perfection.” It was developed by Motorola in early to middle 1980’s based on quality management fundamentals.</a:t>
            </a:r>
          </a:p>
          <a:p>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Six Sigma: DMAIC</a:t>
            </a:r>
            <a:endParaRPr lang="en-US" b="1" dirty="0"/>
          </a:p>
        </p:txBody>
      </p:sp>
      <p:sp>
        <p:nvSpPr>
          <p:cNvPr id="3" name="Content Placeholder 2"/>
          <p:cNvSpPr>
            <a:spLocks noGrp="1"/>
          </p:cNvSpPr>
          <p:nvPr>
            <p:ph idx="1"/>
          </p:nvPr>
        </p:nvSpPr>
        <p:spPr/>
        <p:txBody>
          <a:bodyPr>
            <a:normAutofit fontScale="92500" lnSpcReduction="10000"/>
          </a:bodyPr>
          <a:lstStyle/>
          <a:p>
            <a:pPr lvl="0" algn="just"/>
            <a:r>
              <a:rPr lang="en-US" sz="2800" b="1" dirty="0" smtClean="0"/>
              <a:t>Define (D)</a:t>
            </a:r>
          </a:p>
          <a:p>
            <a:pPr lvl="1" algn="just"/>
            <a:r>
              <a:rPr lang="en-US" dirty="0" smtClean="0"/>
              <a:t>Identify customers and their priorities</a:t>
            </a:r>
          </a:p>
          <a:p>
            <a:pPr lvl="1" algn="just"/>
            <a:r>
              <a:rPr lang="en-US" dirty="0" smtClean="0"/>
              <a:t>Identify a project suitable for Six-Sigma efforts based on business objectives as well as customer needs and feedback.</a:t>
            </a:r>
          </a:p>
          <a:p>
            <a:pPr lvl="1" algn="just"/>
            <a:r>
              <a:rPr lang="en-US" dirty="0" smtClean="0"/>
              <a:t>Identify CTQs(critical-to-characteristics) that the customer considers to have the most impact on quality.</a:t>
            </a:r>
            <a:endParaRPr lang="en-US" sz="2800" dirty="0" smtClean="0"/>
          </a:p>
          <a:p>
            <a:pPr lvl="0" algn="just"/>
            <a:r>
              <a:rPr lang="en-US" sz="2800" b="1" dirty="0" smtClean="0"/>
              <a:t>Measure (M)</a:t>
            </a:r>
          </a:p>
          <a:p>
            <a:pPr lvl="1" algn="just"/>
            <a:r>
              <a:rPr lang="en-US" dirty="0" smtClean="0"/>
              <a:t>Determine how to measure the process and how it is performing.</a:t>
            </a:r>
          </a:p>
          <a:p>
            <a:pPr lvl="1" algn="just"/>
            <a:r>
              <a:rPr lang="en-US" dirty="0" smtClean="0"/>
              <a:t>Identify the key internal processes that influence CTQs and measure the defects currently generated relative to those processes.</a:t>
            </a:r>
          </a:p>
          <a:p>
            <a:pPr>
              <a:buNone/>
            </a:pPr>
            <a:endParaRPr lang="en-US" sz="2800" dirty="0" smtClean="0"/>
          </a:p>
          <a:p>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Six Sigma: DMAIC</a:t>
            </a:r>
            <a:endParaRPr lang="en-US" b="1" dirty="0"/>
          </a:p>
        </p:txBody>
      </p:sp>
      <p:sp>
        <p:nvSpPr>
          <p:cNvPr id="3" name="Content Placeholder 2"/>
          <p:cNvSpPr>
            <a:spLocks noGrp="1"/>
          </p:cNvSpPr>
          <p:nvPr>
            <p:ph idx="1"/>
          </p:nvPr>
        </p:nvSpPr>
        <p:spPr/>
        <p:txBody>
          <a:bodyPr>
            <a:normAutofit fontScale="85000" lnSpcReduction="20000"/>
          </a:bodyPr>
          <a:lstStyle/>
          <a:p>
            <a:pPr lvl="0" algn="just"/>
            <a:r>
              <a:rPr lang="en-US" sz="2800" b="1" dirty="0" smtClean="0">
                <a:latin typeface="Bahnschrift" pitchFamily="34" charset="0"/>
              </a:rPr>
              <a:t>Analyze (A)</a:t>
            </a:r>
          </a:p>
          <a:p>
            <a:pPr lvl="1" algn="just"/>
            <a:r>
              <a:rPr lang="en-US" dirty="0" smtClean="0">
                <a:latin typeface="Bahnschrift" pitchFamily="34" charset="0"/>
              </a:rPr>
              <a:t>Determine the most likely causes of defects.</a:t>
            </a:r>
          </a:p>
          <a:p>
            <a:pPr lvl="1" algn="just"/>
            <a:r>
              <a:rPr lang="en-US" dirty="0" smtClean="0">
                <a:latin typeface="Bahnschrift" pitchFamily="34" charset="0"/>
              </a:rPr>
              <a:t>Understand why defects are generated by identifying the key variables that are most likely to create process variation.</a:t>
            </a:r>
            <a:endParaRPr lang="en-US" sz="2800" dirty="0" smtClean="0">
              <a:latin typeface="Bahnschrift" pitchFamily="34" charset="0"/>
            </a:endParaRPr>
          </a:p>
          <a:p>
            <a:pPr lvl="0" algn="just"/>
            <a:r>
              <a:rPr lang="en-US" sz="2800" b="1" dirty="0" smtClean="0">
                <a:latin typeface="Bahnschrift" pitchFamily="34" charset="0"/>
              </a:rPr>
              <a:t>Improve (I)</a:t>
            </a:r>
          </a:p>
          <a:p>
            <a:pPr lvl="1" algn="just"/>
            <a:r>
              <a:rPr lang="en-US" dirty="0" smtClean="0">
                <a:latin typeface="Bahnschrift" pitchFamily="34" charset="0"/>
              </a:rPr>
              <a:t>Identify means to remove the causes of defects.</a:t>
            </a:r>
          </a:p>
          <a:p>
            <a:pPr lvl="1" algn="just"/>
            <a:r>
              <a:rPr lang="en-US" dirty="0" smtClean="0">
                <a:latin typeface="Bahnschrift" pitchFamily="34" charset="0"/>
              </a:rPr>
              <a:t>Confirm the key variables and quantify their effects on the CTQs.</a:t>
            </a:r>
          </a:p>
          <a:p>
            <a:pPr lvl="1" algn="just"/>
            <a:r>
              <a:rPr lang="en-US" dirty="0" smtClean="0">
                <a:latin typeface="Bahnschrift" pitchFamily="34" charset="0"/>
              </a:rPr>
              <a:t>Identify the maximum acceptance ranges of the key variables and a system for measuring deviations of the variables.</a:t>
            </a:r>
          </a:p>
          <a:p>
            <a:pPr lvl="1" algn="just"/>
            <a:r>
              <a:rPr lang="en-US" dirty="0" smtClean="0">
                <a:latin typeface="Bahnschrift" pitchFamily="34" charset="0"/>
              </a:rPr>
              <a:t>Modify the process to stay within an acceptable range.</a:t>
            </a:r>
            <a:endParaRPr lang="en-US" sz="2800" dirty="0" smtClean="0">
              <a:latin typeface="Bahnschrift" pitchFamily="34" charset="0"/>
            </a:endParaRPr>
          </a:p>
          <a:p>
            <a:pPr lvl="0" algn="just"/>
            <a:r>
              <a:rPr lang="en-US" sz="2800" b="1" dirty="0" smtClean="0">
                <a:latin typeface="Bahnschrift" pitchFamily="34" charset="0"/>
              </a:rPr>
              <a:t>Control (C)</a:t>
            </a:r>
          </a:p>
          <a:p>
            <a:pPr lvl="1" algn="just"/>
            <a:r>
              <a:rPr lang="en-US" dirty="0" smtClean="0">
                <a:latin typeface="Bahnschrift" pitchFamily="34" charset="0"/>
              </a:rPr>
              <a:t>Determine how to maintain the improvements.</a:t>
            </a:r>
          </a:p>
          <a:p>
            <a:pPr lvl="1" algn="just"/>
            <a:r>
              <a:rPr lang="en-US" dirty="0" smtClean="0">
                <a:latin typeface="Bahnschrift" pitchFamily="34" charset="0"/>
              </a:rPr>
              <a:t>Put tools in place to ensure that the key variables remain within the maximum acceptance ranges under the modified process.</a:t>
            </a:r>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ADDITIONAL HINT</a:t>
            </a:r>
            <a:endParaRPr lang="en-US" b="1" dirty="0"/>
          </a:p>
        </p:txBody>
      </p:sp>
      <p:sp>
        <p:nvSpPr>
          <p:cNvPr id="3" name="Content Placeholder 2"/>
          <p:cNvSpPr>
            <a:spLocks noGrp="1"/>
          </p:cNvSpPr>
          <p:nvPr>
            <p:ph idx="1"/>
          </p:nvPr>
        </p:nvSpPr>
        <p:spPr/>
        <p:txBody>
          <a:bodyPr/>
          <a:lstStyle/>
          <a:p>
            <a:pPr>
              <a:buNone/>
            </a:pPr>
            <a:r>
              <a:rPr lang="en-US" b="1" dirty="0" smtClean="0"/>
              <a:t>Conduct a deep research on:</a:t>
            </a:r>
          </a:p>
          <a:p>
            <a:pPr>
              <a:buFont typeface="Wingdings" pitchFamily="2" charset="2"/>
              <a:buChar char="q"/>
            </a:pPr>
            <a:r>
              <a:rPr lang="en-US" dirty="0" smtClean="0"/>
              <a:t> Business outsourcing</a:t>
            </a:r>
          </a:p>
          <a:p>
            <a:pPr>
              <a:buFont typeface="Wingdings" pitchFamily="2" charset="2"/>
              <a:buChar char="q"/>
            </a:pPr>
            <a:r>
              <a:rPr lang="en-US" dirty="0" smtClean="0"/>
              <a:t> ABC system in stock Management (Graph)</a:t>
            </a:r>
          </a:p>
          <a:p>
            <a:pPr>
              <a:buFont typeface="Wingdings" pitchFamily="2" charset="2"/>
              <a:buChar char="q"/>
            </a:pPr>
            <a:r>
              <a:rPr lang="en-US" dirty="0" smtClean="0"/>
              <a:t>Other related </a:t>
            </a:r>
            <a:r>
              <a:rPr lang="en-US" dirty="0" smtClean="0"/>
              <a:t>concepts </a:t>
            </a:r>
          </a:p>
          <a:p>
            <a:pPr>
              <a:buFont typeface="Wingdings" pitchFamily="2" charset="2"/>
              <a:buChar char="q"/>
            </a:pPr>
            <a:endParaRPr lang="en-US" dirty="0"/>
          </a:p>
          <a:p>
            <a:pPr marL="0" indent="0">
              <a:buNone/>
            </a:pPr>
            <a:endParaRPr lang="en-US" dirty="0" smtClean="0"/>
          </a:p>
          <a:p>
            <a:pPr marL="457200" indent="-457200" algn="just">
              <a:buNone/>
              <a:defRPr/>
            </a:pPr>
            <a:r>
              <a:rPr lang="en-US" b="1" dirty="0"/>
              <a:t>Thank u very much for your kind </a:t>
            </a:r>
            <a:r>
              <a:rPr lang="en-US" b="1" dirty="0" err="1"/>
              <a:t>coperations</a:t>
            </a:r>
            <a:r>
              <a:rPr lang="en-US" b="1" dirty="0"/>
              <a:t>!</a:t>
            </a:r>
          </a:p>
          <a:p>
            <a:pPr marL="457200" indent="-457200" algn="just">
              <a:buNone/>
              <a:defRPr/>
            </a:pPr>
            <a:r>
              <a:rPr lang="en-US" sz="2400" dirty="0"/>
              <a:t>   </a:t>
            </a:r>
          </a:p>
          <a:p>
            <a:pPr marL="0" indent="0">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SUPPLY CHAIN MGT</a:t>
            </a:r>
            <a:endParaRPr lang="en-US" b="1" dirty="0"/>
          </a:p>
        </p:txBody>
      </p:sp>
      <p:sp>
        <p:nvSpPr>
          <p:cNvPr id="3" name="Content Placeholder 2"/>
          <p:cNvSpPr>
            <a:spLocks noGrp="1"/>
          </p:cNvSpPr>
          <p:nvPr>
            <p:ph idx="1"/>
          </p:nvPr>
        </p:nvSpPr>
        <p:spPr/>
        <p:txBody>
          <a:bodyPr/>
          <a:lstStyle/>
          <a:p>
            <a:pPr>
              <a:buNone/>
            </a:pPr>
            <a:r>
              <a:rPr lang="en-US" b="1" dirty="0" smtClean="0"/>
              <a:t>Supply Chain Decisions</a:t>
            </a:r>
          </a:p>
          <a:p>
            <a:pPr>
              <a:buNone/>
            </a:pPr>
            <a:r>
              <a:rPr lang="en-US" dirty="0" smtClean="0"/>
              <a:t>There are four major decision areas in supply chain management: 1) location, 2) production, 3) inventory, and 4) transportation (distribution), and there are both strategic and operational elements in each of these decision areas.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2511</TotalTime>
  <Words>4408</Words>
  <Application>Microsoft Office PowerPoint</Application>
  <PresentationFormat>On-screen Show (4:3)</PresentationFormat>
  <Paragraphs>371</Paragraphs>
  <Slides>89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89</vt:i4>
      </vt:variant>
    </vt:vector>
  </HeadingPairs>
  <TitlesOfParts>
    <vt:vector size="96" baseType="lpstr">
      <vt:lpstr>Bahnschrift</vt:lpstr>
      <vt:lpstr>Calibri</vt:lpstr>
      <vt:lpstr>Constantia</vt:lpstr>
      <vt:lpstr>Times New Roman</vt:lpstr>
      <vt:lpstr>Wingdings</vt:lpstr>
      <vt:lpstr>Wingdings 2</vt:lpstr>
      <vt:lpstr>Flow</vt:lpstr>
      <vt:lpstr>PowerPoint Presentation</vt:lpstr>
      <vt:lpstr>SUPPLY CHAIN MGT</vt:lpstr>
      <vt:lpstr>SUPPLY CHAIN MGT</vt:lpstr>
      <vt:lpstr>SUPPLY CHAIN MGT</vt:lpstr>
      <vt:lpstr>SUPPLY CHAIN MGT</vt:lpstr>
      <vt:lpstr>SUPPLY CHAIN MGT</vt:lpstr>
      <vt:lpstr>SUPPLY CHAIN MGT</vt:lpstr>
      <vt:lpstr>SUPPLY CHAIN MGT</vt:lpstr>
      <vt:lpstr>SUPPLY CHAIN MGT</vt:lpstr>
      <vt:lpstr>SUPPLY CHAIN MGT</vt:lpstr>
      <vt:lpstr>SUPPLY CHAIN MGT (Location)</vt:lpstr>
      <vt:lpstr>SUPPLY CHAIN MGT</vt:lpstr>
      <vt:lpstr>SUPPLY CHAIN MGT (Production)</vt:lpstr>
      <vt:lpstr>SUPPLY CHAIN MGT</vt:lpstr>
      <vt:lpstr>SUPPLY CHAIN MGT</vt:lpstr>
      <vt:lpstr>SUPPLY CHAIN MGT</vt:lpstr>
      <vt:lpstr>SUPPLY CHAIN MGT</vt:lpstr>
      <vt:lpstr>SUPPLY CHAIN MGT</vt:lpstr>
      <vt:lpstr>SUPPLY CHAIN MGT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INVENTORY MANAGEMENT</vt:lpstr>
      <vt:lpstr>ORDERING and HOLDING COSTS</vt:lpstr>
      <vt:lpstr>ORDERING and HOLDING COSTS</vt:lpstr>
      <vt:lpstr>ORDERING and HOLDING COSTS</vt:lpstr>
      <vt:lpstr>ORDERING and HOLDING COSTS</vt:lpstr>
      <vt:lpstr>ORDERING and HOLDING COSTS</vt:lpstr>
      <vt:lpstr>EOQ</vt:lpstr>
      <vt:lpstr>ORDERING and HOLDING COSTS</vt:lpstr>
      <vt:lpstr>ORDERING and HOLDING COSTS</vt:lpstr>
      <vt:lpstr>ORDERING and HOLDING COSTS</vt:lpstr>
      <vt:lpstr>ORDERING and HOLDING COSTS</vt:lpstr>
      <vt:lpstr>ORDERING and HOLDING COSTS</vt:lpstr>
      <vt:lpstr>ORDERING and HOLDING COSTS</vt:lpstr>
      <vt:lpstr>EOQ</vt:lpstr>
      <vt:lpstr>ORDERING and HOLDING COSTS</vt:lpstr>
      <vt:lpstr>ORDERING and HOLDING COSTS</vt:lpstr>
      <vt:lpstr>ORDERING and HOLDING COSTS</vt:lpstr>
      <vt:lpstr>INVENTORY MANAGEMENT</vt:lpstr>
      <vt:lpstr>JIT (Advantages)</vt:lpstr>
      <vt:lpstr>JIT (Disadvantages)</vt:lpstr>
      <vt:lpstr>PLANT LAYOUT &amp; LOCATION</vt:lpstr>
      <vt:lpstr>Types of Layout</vt:lpstr>
      <vt:lpstr>TOTAL QUALITY MANAGEMENT (TQM)</vt:lpstr>
      <vt:lpstr>TOTAL QUALITY MANAGEMENT (TQM)</vt:lpstr>
      <vt:lpstr>TQM ACTIVITIES</vt:lpstr>
      <vt:lpstr>TQM ACTIVITIES</vt:lpstr>
      <vt:lpstr>   Principles of TQM</vt:lpstr>
      <vt:lpstr>Principles of TQM</vt:lpstr>
      <vt:lpstr>TOTAL QUALITY MANAGEMENT</vt:lpstr>
      <vt:lpstr>Quality control</vt:lpstr>
      <vt:lpstr>Objectives of quality control</vt:lpstr>
      <vt:lpstr>PowerPoint Presentation</vt:lpstr>
      <vt:lpstr>TOOLS TO MEASURE QUALITY</vt:lpstr>
      <vt:lpstr>TOTAL QUALITY MGT_Conclusion</vt:lpstr>
      <vt:lpstr>SIX SIGMA</vt:lpstr>
      <vt:lpstr>Six Sigma: DMAIC</vt:lpstr>
      <vt:lpstr>Six Sigma: DMAIC</vt:lpstr>
      <vt:lpstr>ADDITIONAL HINT</vt:lpstr>
    </vt:vector>
  </TitlesOfParts>
  <Company>NU-FAST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Systems</dc:title>
  <dc:creator>ajmal</dc:creator>
  <cp:lastModifiedBy>Windows User</cp:lastModifiedBy>
  <cp:revision>412</cp:revision>
  <dcterms:created xsi:type="dcterms:W3CDTF">2005-11-26T06:03:36Z</dcterms:created>
  <dcterms:modified xsi:type="dcterms:W3CDTF">2020-03-23T16:36:32Z</dcterms:modified>
</cp:coreProperties>
</file>