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26" r:id="rId3"/>
    <p:sldId id="327" r:id="rId4"/>
    <p:sldId id="302" r:id="rId5"/>
    <p:sldId id="310" r:id="rId6"/>
    <p:sldId id="311" r:id="rId7"/>
    <p:sldId id="312" r:id="rId8"/>
    <p:sldId id="313" r:id="rId9"/>
    <p:sldId id="314" r:id="rId10"/>
    <p:sldId id="315" r:id="rId11"/>
    <p:sldId id="316" r:id="rId12"/>
    <p:sldId id="317" r:id="rId13"/>
    <p:sldId id="318" r:id="rId14"/>
    <p:sldId id="319" r:id="rId15"/>
    <p:sldId id="328" r:id="rId16"/>
    <p:sldId id="320" r:id="rId17"/>
    <p:sldId id="329" r:id="rId18"/>
    <p:sldId id="324" r:id="rId19"/>
    <p:sldId id="303" r:id="rId20"/>
    <p:sldId id="304" r:id="rId21"/>
    <p:sldId id="257"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8"/>
    <p:restoredTop sz="92969"/>
  </p:normalViewPr>
  <p:slideViewPr>
    <p:cSldViewPr snapToGrid="0" snapToObjects="1">
      <p:cViewPr varScale="1">
        <p:scale>
          <a:sx n="105" d="100"/>
          <a:sy n="105" d="100"/>
        </p:scale>
        <p:origin x="9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CB42-55FE-4A4D-A40F-911FF9507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DA86B2-452F-8C4E-B249-9CF387458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26477-BE3E-5E41-ABC2-B69B06EA8E76}"/>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5" name="Footer Placeholder 4">
            <a:extLst>
              <a:ext uri="{FF2B5EF4-FFF2-40B4-BE49-F238E27FC236}">
                <a16:creationId xmlns:a16="http://schemas.microsoft.com/office/drawing/2014/main" id="{D9268C3E-749C-9F43-8D3A-CFD225B01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EBC43-BF71-7C47-A130-C09B2D6C93D0}"/>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45852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64AE-49C0-7440-85E9-CEED17AB28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2F3FF9-0CEA-FE4D-985A-7AB8CF705C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02FE0-4E37-0942-BB63-188B2DE4CD77}"/>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5" name="Footer Placeholder 4">
            <a:extLst>
              <a:ext uri="{FF2B5EF4-FFF2-40B4-BE49-F238E27FC236}">
                <a16:creationId xmlns:a16="http://schemas.microsoft.com/office/drawing/2014/main" id="{1B18B3B6-FC95-9B4C-9230-3A793F2BA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4AB4D-ADE9-F440-BA43-E100E5B98DD9}"/>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378052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66AD3-0781-5745-B195-184A933D1A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D73E1F-F333-A245-9179-FB8875E871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9C19D-762A-824F-8A09-1E4B1D248F98}"/>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5" name="Footer Placeholder 4">
            <a:extLst>
              <a:ext uri="{FF2B5EF4-FFF2-40B4-BE49-F238E27FC236}">
                <a16:creationId xmlns:a16="http://schemas.microsoft.com/office/drawing/2014/main" id="{C473ECE9-59AD-A64E-9C2D-E0CC552D0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BD9-03BC-4648-A18B-2E7AE25F401C}"/>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249660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1726-9BCF-264E-B5C9-B37D8388D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D1BF3-1A92-8A46-8748-7E9F003E85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30C3D-F47E-D049-AB74-E2AB49A7BD4E}"/>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5" name="Footer Placeholder 4">
            <a:extLst>
              <a:ext uri="{FF2B5EF4-FFF2-40B4-BE49-F238E27FC236}">
                <a16:creationId xmlns:a16="http://schemas.microsoft.com/office/drawing/2014/main" id="{15ACC70E-FE14-424E-B4D4-B1D4B0FA0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10DBF-57E9-ED42-984D-B52938D69112}"/>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145935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0FAD-7BC2-8D40-87BA-51C588251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C3CDB-7885-A64E-9C55-742921147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341D49-452E-224D-B74C-D5E7AFF16E93}"/>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5" name="Footer Placeholder 4">
            <a:extLst>
              <a:ext uri="{FF2B5EF4-FFF2-40B4-BE49-F238E27FC236}">
                <a16:creationId xmlns:a16="http://schemas.microsoft.com/office/drawing/2014/main" id="{3ABE097C-1AD6-A541-88A7-1DA69229A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CB2CE-5284-3D44-B8DD-A25F71F10CBD}"/>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105944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99D4-EA59-4D49-8B94-A350C1A44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B54CD-C972-0546-8D30-5456FE1BB7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9B1F2-B0FC-E44A-A7DB-E7516FDDF7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F4A998-1384-2042-ABFF-869677094F57}"/>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6" name="Footer Placeholder 5">
            <a:extLst>
              <a:ext uri="{FF2B5EF4-FFF2-40B4-BE49-F238E27FC236}">
                <a16:creationId xmlns:a16="http://schemas.microsoft.com/office/drawing/2014/main" id="{ACB136FF-1F2F-974E-BDC9-F7DD0EF34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44B65-8965-9D4F-9FED-A7847DA05A6A}"/>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177682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4B52-8C39-2145-A0E5-6C879D9B0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C9AC5D-8978-C54A-95F7-13C56F530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C4E843-5602-E340-84EA-70443C4C26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3E276-B9D2-5B4C-B932-3BCB208B01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57C33-4939-A542-97EF-A7E66333AD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798106-7B03-2D41-BD2A-98607D94673D}"/>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8" name="Footer Placeholder 7">
            <a:extLst>
              <a:ext uri="{FF2B5EF4-FFF2-40B4-BE49-F238E27FC236}">
                <a16:creationId xmlns:a16="http://schemas.microsoft.com/office/drawing/2014/main" id="{C95AB324-E5A9-3B49-9E9D-8632A8E8F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F2D72D-A2F4-0643-9EC6-135DC91DE5D1}"/>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356256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13CF-BAF4-A947-A3A8-C4E7600119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2F6866-71AB-EB48-9C34-B6FE6E251C39}"/>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4" name="Footer Placeholder 3">
            <a:extLst>
              <a:ext uri="{FF2B5EF4-FFF2-40B4-BE49-F238E27FC236}">
                <a16:creationId xmlns:a16="http://schemas.microsoft.com/office/drawing/2014/main" id="{5C6BD8EB-EB33-9945-B106-3460F83B20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2DFC78-06F6-DC45-A600-E9D58731D665}"/>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269409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64A9A-293E-B34C-A574-7E6EFC22A659}"/>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3" name="Footer Placeholder 2">
            <a:extLst>
              <a:ext uri="{FF2B5EF4-FFF2-40B4-BE49-F238E27FC236}">
                <a16:creationId xmlns:a16="http://schemas.microsoft.com/office/drawing/2014/main" id="{180BB5B1-E0BB-9B42-9767-1E4C1A735B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32B571-DEA9-D844-ACE4-7634975BDD75}"/>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289946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3B36-6938-A744-AB4A-381352C1F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9F8344-5086-D547-A80D-398AF0E33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DD485-0C6C-BD4F-BF90-50BB131EB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CD4363-0DF5-F745-95A7-5C700C021A0D}"/>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6" name="Footer Placeholder 5">
            <a:extLst>
              <a:ext uri="{FF2B5EF4-FFF2-40B4-BE49-F238E27FC236}">
                <a16:creationId xmlns:a16="http://schemas.microsoft.com/office/drawing/2014/main" id="{36DDF13C-84CE-BB49-A8EA-1839F717C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11FD4-447A-B64D-BA32-22F384139A0D}"/>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300526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49C3-A957-4A44-86FF-BA0D4B29F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FADA8E-C228-8A4B-9CFC-BA8D567C5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1C21FE-2D1B-064D-80FC-F249771C4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F4CCA9-FF24-6444-8E74-7D0CC23E9E46}"/>
              </a:ext>
            </a:extLst>
          </p:cNvPr>
          <p:cNvSpPr>
            <a:spLocks noGrp="1"/>
          </p:cNvSpPr>
          <p:nvPr>
            <p:ph type="dt" sz="half" idx="10"/>
          </p:nvPr>
        </p:nvSpPr>
        <p:spPr/>
        <p:txBody>
          <a:bodyPr/>
          <a:lstStyle/>
          <a:p>
            <a:fld id="{FD97918E-26CC-2542-B149-F40AF41C3D05}" type="datetimeFigureOut">
              <a:rPr lang="en-US" smtClean="0"/>
              <a:t>7/18/21</a:t>
            </a:fld>
            <a:endParaRPr lang="en-US"/>
          </a:p>
        </p:txBody>
      </p:sp>
      <p:sp>
        <p:nvSpPr>
          <p:cNvPr id="6" name="Footer Placeholder 5">
            <a:extLst>
              <a:ext uri="{FF2B5EF4-FFF2-40B4-BE49-F238E27FC236}">
                <a16:creationId xmlns:a16="http://schemas.microsoft.com/office/drawing/2014/main" id="{A584015B-41EB-8444-94AF-4EF8120DB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6F68A-AA75-BD49-983B-DCEDECAB063F}"/>
              </a:ext>
            </a:extLst>
          </p:cNvPr>
          <p:cNvSpPr>
            <a:spLocks noGrp="1"/>
          </p:cNvSpPr>
          <p:nvPr>
            <p:ph type="sldNum" sz="quarter" idx="12"/>
          </p:nvPr>
        </p:nvSpPr>
        <p:spPr/>
        <p:txBody>
          <a:bodyPr/>
          <a:lstStyle/>
          <a:p>
            <a:fld id="{A2F65CE7-48D9-1A46-8FF9-2D900362194A}" type="slidenum">
              <a:rPr lang="en-US" smtClean="0"/>
              <a:t>‹#›</a:t>
            </a:fld>
            <a:endParaRPr lang="en-US"/>
          </a:p>
        </p:txBody>
      </p:sp>
    </p:spTree>
    <p:extLst>
      <p:ext uri="{BB962C8B-B14F-4D97-AF65-F5344CB8AC3E}">
        <p14:creationId xmlns:p14="http://schemas.microsoft.com/office/powerpoint/2010/main" val="121475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0D12B-04E3-EE44-9E81-6BBAD245C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786550-8941-2F40-BBE6-241AE8A3E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BB606-300F-024C-A542-5305B8DF9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7918E-26CC-2542-B149-F40AF41C3D05}" type="datetimeFigureOut">
              <a:rPr lang="en-US" smtClean="0"/>
              <a:t>7/18/21</a:t>
            </a:fld>
            <a:endParaRPr lang="en-US"/>
          </a:p>
        </p:txBody>
      </p:sp>
      <p:sp>
        <p:nvSpPr>
          <p:cNvPr id="5" name="Footer Placeholder 4">
            <a:extLst>
              <a:ext uri="{FF2B5EF4-FFF2-40B4-BE49-F238E27FC236}">
                <a16:creationId xmlns:a16="http://schemas.microsoft.com/office/drawing/2014/main" id="{8E309533-D49D-4A4F-AB84-793075187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D89AD2-EA18-C646-9C83-8BAFF4F8B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65CE7-48D9-1A46-8FF9-2D900362194A}" type="slidenum">
              <a:rPr lang="en-US" smtClean="0"/>
              <a:t>‹#›</a:t>
            </a:fld>
            <a:endParaRPr lang="en-US"/>
          </a:p>
        </p:txBody>
      </p:sp>
    </p:spTree>
    <p:extLst>
      <p:ext uri="{BB962C8B-B14F-4D97-AF65-F5344CB8AC3E}">
        <p14:creationId xmlns:p14="http://schemas.microsoft.com/office/powerpoint/2010/main" val="183421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08FC-4865-D943-ACC1-AE22090D2C8D}"/>
              </a:ext>
            </a:extLst>
          </p:cNvPr>
          <p:cNvSpPr>
            <a:spLocks noGrp="1"/>
          </p:cNvSpPr>
          <p:nvPr>
            <p:ph type="ctrTitle"/>
          </p:nvPr>
        </p:nvSpPr>
        <p:spPr/>
        <p:txBody>
          <a:bodyPr>
            <a:normAutofit/>
          </a:bodyPr>
          <a:lstStyle/>
          <a:p>
            <a:r>
              <a:rPr lang="en-US" dirty="0"/>
              <a:t>Macronutrients: Roles and food sources</a:t>
            </a:r>
          </a:p>
        </p:txBody>
      </p:sp>
    </p:spTree>
    <p:extLst>
      <p:ext uri="{BB962C8B-B14F-4D97-AF65-F5344CB8AC3E}">
        <p14:creationId xmlns:p14="http://schemas.microsoft.com/office/powerpoint/2010/main" val="171779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339" y="404665"/>
            <a:ext cx="10535477" cy="5262979"/>
          </a:xfrm>
          <a:prstGeom prst="rect">
            <a:avLst/>
          </a:prstGeom>
        </p:spPr>
        <p:txBody>
          <a:bodyPr wrap="square">
            <a:spAutoFit/>
          </a:bodyPr>
          <a:lstStyle/>
          <a:p>
            <a:r>
              <a:rPr lang="en-US" sz="2800" b="1" dirty="0"/>
              <a:t>Proteins Help Maintain Fluid and Electrolyte Balance</a:t>
            </a:r>
          </a:p>
          <a:p>
            <a:endParaRPr lang="en-US" sz="2800" dirty="0"/>
          </a:p>
          <a:p>
            <a:pPr marL="342900" indent="-342900">
              <a:buFont typeface="Arial" charset="0"/>
              <a:buChar char="•"/>
            </a:pPr>
            <a:endParaRPr lang="en-US" sz="2800" dirty="0"/>
          </a:p>
          <a:p>
            <a:pPr marL="342900" indent="-342900">
              <a:buFont typeface="Arial" charset="0"/>
              <a:buChar char="•"/>
            </a:pPr>
            <a:r>
              <a:rPr lang="en-US" sz="2800" dirty="0"/>
              <a:t>The proteins that are in the bloodstream, in the cells, and in the spaces surrounding the cells work together to keep fluids moving across these spaces in the proper quantities to maintain fluid balance and blood pressure. </a:t>
            </a:r>
          </a:p>
          <a:p>
            <a:pPr marL="342900" indent="-342900">
              <a:buFont typeface="Arial" charset="0"/>
              <a:buChar char="•"/>
            </a:pPr>
            <a:endParaRPr lang="en-US" sz="2800" dirty="0"/>
          </a:p>
          <a:p>
            <a:pPr marL="342900" indent="-342900">
              <a:buFont typeface="Arial" charset="0"/>
              <a:buChar char="•"/>
            </a:pPr>
            <a:r>
              <a:rPr lang="en-US" sz="2800" dirty="0"/>
              <a:t>When protein intake is deficient, the concentration of proteins in the bloodstream is insufficient to draw fluid from the tissues and across the blood vessel walls; fluid then collects in the tissues, causing edema. </a:t>
            </a:r>
          </a:p>
        </p:txBody>
      </p:sp>
    </p:spTree>
    <p:extLst>
      <p:ext uri="{BB962C8B-B14F-4D97-AF65-F5344CB8AC3E}">
        <p14:creationId xmlns:p14="http://schemas.microsoft.com/office/powerpoint/2010/main" val="94067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729026" y="1341783"/>
            <a:ext cx="5308459" cy="3519420"/>
          </a:xfrm>
          <a:prstGeom prst="rect">
            <a:avLst/>
          </a:prstGeom>
          <a:noFill/>
          <a:ln w="9525">
            <a:noFill/>
            <a:miter lim="800000"/>
            <a:headEnd/>
            <a:tailEnd/>
          </a:ln>
        </p:spPr>
      </p:pic>
      <p:sp>
        <p:nvSpPr>
          <p:cNvPr id="3" name="Rectangle 2"/>
          <p:cNvSpPr/>
          <p:nvPr/>
        </p:nvSpPr>
        <p:spPr>
          <a:xfrm>
            <a:off x="1991544" y="5103675"/>
            <a:ext cx="7632848" cy="646331"/>
          </a:xfrm>
          <a:prstGeom prst="rect">
            <a:avLst/>
          </a:prstGeom>
        </p:spPr>
        <p:txBody>
          <a:bodyPr wrap="square">
            <a:spAutoFit/>
          </a:bodyPr>
          <a:lstStyle/>
          <a:p>
            <a:r>
              <a:rPr lang="en-US" dirty="0"/>
              <a:t>Transport proteins in the cell membrane pick up potassium and sodium and transport them across the cell membrane.</a:t>
            </a:r>
          </a:p>
        </p:txBody>
      </p:sp>
    </p:spTree>
    <p:extLst>
      <p:ext uri="{BB962C8B-B14F-4D97-AF65-F5344CB8AC3E}">
        <p14:creationId xmlns:p14="http://schemas.microsoft.com/office/powerpoint/2010/main" val="80189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0" y="0"/>
            <a:ext cx="5652120" cy="6858000"/>
          </a:xfrm>
          <a:prstGeom prst="rect">
            <a:avLst/>
          </a:prstGeom>
          <a:noFill/>
          <a:ln w="9525">
            <a:noFill/>
            <a:miter lim="800000"/>
            <a:headEnd/>
            <a:tailEnd/>
          </a:ln>
        </p:spPr>
      </p:pic>
      <p:sp>
        <p:nvSpPr>
          <p:cNvPr id="3" name="Rectangle 2"/>
          <p:cNvSpPr/>
          <p:nvPr/>
        </p:nvSpPr>
        <p:spPr>
          <a:xfrm>
            <a:off x="7032104" y="620688"/>
            <a:ext cx="3275856" cy="3970318"/>
          </a:xfrm>
          <a:prstGeom prst="rect">
            <a:avLst/>
          </a:prstGeom>
        </p:spPr>
        <p:txBody>
          <a:bodyPr wrap="square">
            <a:spAutoFit/>
          </a:bodyPr>
          <a:lstStyle/>
          <a:p>
            <a:r>
              <a:rPr lang="en-US" b="1" dirty="0"/>
              <a:t>(a) This </a:t>
            </a:r>
            <a:r>
              <a:rPr lang="en-US" dirty="0"/>
              <a:t>healthy (</a:t>
            </a:r>
            <a:r>
              <a:rPr lang="en-US" dirty="0" err="1"/>
              <a:t>nonswollen</a:t>
            </a:r>
            <a:r>
              <a:rPr lang="en-US" dirty="0"/>
              <a:t>) tissue suggests that body fluids in the bloodstream and</a:t>
            </a:r>
          </a:p>
          <a:p>
            <a:r>
              <a:rPr lang="en-US" dirty="0"/>
              <a:t>in the tissue spaces are in balance.</a:t>
            </a:r>
          </a:p>
          <a:p>
            <a:endParaRPr lang="en-US" dirty="0"/>
          </a:p>
          <a:p>
            <a:r>
              <a:rPr lang="en-US" b="1" dirty="0"/>
              <a:t>(b) When the level of proteins in the </a:t>
            </a:r>
            <a:r>
              <a:rPr lang="en-US" dirty="0"/>
              <a:t>blood is insufficient to draw fluids out of the tissues, edema can result.</a:t>
            </a:r>
          </a:p>
          <a:p>
            <a:endParaRPr lang="en-US" dirty="0"/>
          </a:p>
          <a:p>
            <a:r>
              <a:rPr lang="en-US" dirty="0"/>
              <a:t>This foot with edema is swollen due to fluid</a:t>
            </a:r>
          </a:p>
          <a:p>
            <a:r>
              <a:rPr lang="en-US" dirty="0"/>
              <a:t>imbalance.</a:t>
            </a:r>
          </a:p>
        </p:txBody>
      </p:sp>
    </p:spTree>
    <p:extLst>
      <p:ext uri="{BB962C8B-B14F-4D97-AF65-F5344CB8AC3E}">
        <p14:creationId xmlns:p14="http://schemas.microsoft.com/office/powerpoint/2010/main" val="340493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009" y="439350"/>
            <a:ext cx="10004107" cy="4832092"/>
          </a:xfrm>
          <a:prstGeom prst="rect">
            <a:avLst/>
          </a:prstGeom>
        </p:spPr>
        <p:txBody>
          <a:bodyPr wrap="square">
            <a:spAutoFit/>
          </a:bodyPr>
          <a:lstStyle/>
          <a:p>
            <a:r>
              <a:rPr lang="en-US" sz="2800" b="1" dirty="0"/>
              <a:t>Proteins Help Maintain a Strong Immune System</a:t>
            </a:r>
          </a:p>
          <a:p>
            <a:endParaRPr lang="en-US" sz="2800" dirty="0"/>
          </a:p>
          <a:p>
            <a:pPr marL="285750" indent="-285750">
              <a:buFont typeface="Arial" charset="0"/>
              <a:buChar char="•"/>
            </a:pPr>
            <a:r>
              <a:rPr lang="en-US" sz="2800" dirty="0"/>
              <a:t>Antibodies are special proteins that are critical components of the immune system.</a:t>
            </a:r>
          </a:p>
          <a:p>
            <a:pPr marL="285750" indent="-285750">
              <a:buFont typeface="Arial" charset="0"/>
              <a:buChar char="•"/>
            </a:pPr>
            <a:endParaRPr lang="en-US" sz="2800" dirty="0"/>
          </a:p>
          <a:p>
            <a:pPr marL="285750" indent="-285750">
              <a:buFont typeface="Arial" charset="0"/>
              <a:buChar char="•"/>
            </a:pPr>
            <a:r>
              <a:rPr lang="en-US" sz="2800" dirty="0"/>
              <a:t>When a foreign substance attacks the body, the immune system produces antibodies to defend against it. </a:t>
            </a:r>
          </a:p>
          <a:p>
            <a:pPr marL="285750" indent="-285750">
              <a:buFont typeface="Arial" charset="0"/>
              <a:buChar char="•"/>
            </a:pPr>
            <a:endParaRPr lang="en-US" sz="2800" dirty="0"/>
          </a:p>
          <a:p>
            <a:pPr marL="285750" indent="-285750">
              <a:buFont typeface="Arial" charset="0"/>
              <a:buChar char="•"/>
            </a:pPr>
            <a:r>
              <a:rPr lang="en-US" sz="2800" dirty="0"/>
              <a:t>Bacteria, viruses, toxins, and allergens (substances that cause allergic reactions) are examples of antigens that can trigger antibody production. </a:t>
            </a:r>
          </a:p>
        </p:txBody>
      </p:sp>
    </p:spTree>
    <p:extLst>
      <p:ext uri="{BB962C8B-B14F-4D97-AF65-F5344CB8AC3E}">
        <p14:creationId xmlns:p14="http://schemas.microsoft.com/office/powerpoint/2010/main" val="175581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887" y="548680"/>
            <a:ext cx="10187609" cy="5262979"/>
          </a:xfrm>
          <a:prstGeom prst="rect">
            <a:avLst/>
          </a:prstGeom>
        </p:spPr>
        <p:txBody>
          <a:bodyPr wrap="square">
            <a:spAutoFit/>
          </a:bodyPr>
          <a:lstStyle/>
          <a:p>
            <a:r>
              <a:rPr lang="en-US" sz="2800" b="1" dirty="0"/>
              <a:t>Proteins Serve as an Energy Source</a:t>
            </a:r>
          </a:p>
          <a:p>
            <a:endParaRPr lang="en-US" sz="2800" dirty="0"/>
          </a:p>
          <a:p>
            <a:pPr marL="285750" indent="-285750">
              <a:buFont typeface="Arial" charset="0"/>
              <a:buChar char="•"/>
            </a:pPr>
            <a:r>
              <a:rPr lang="en-US" sz="2800" dirty="0"/>
              <a:t>The body’s primary energy sources are carbohydrate and fat</a:t>
            </a:r>
          </a:p>
          <a:p>
            <a:pPr marL="285750" indent="-285750">
              <a:buFont typeface="Arial" charset="0"/>
              <a:buChar char="•"/>
            </a:pPr>
            <a:endParaRPr lang="en-US" sz="2800" dirty="0"/>
          </a:p>
          <a:p>
            <a:pPr marL="285750" indent="-285750">
              <a:buFont typeface="Arial" charset="0"/>
              <a:buChar char="•"/>
            </a:pPr>
            <a:r>
              <a:rPr lang="en-US" sz="2800" dirty="0"/>
              <a:t>When proteins need to be used for energy, they are taken from the blood and body tissues such as the liver and skeletal muscle </a:t>
            </a:r>
          </a:p>
          <a:p>
            <a:pPr marL="285750" indent="-285750">
              <a:buFont typeface="Arial" charset="0"/>
              <a:buChar char="•"/>
            </a:pPr>
            <a:endParaRPr lang="en-US" sz="2800" dirty="0"/>
          </a:p>
          <a:p>
            <a:pPr marL="285750" indent="-285750">
              <a:buFont typeface="Arial" charset="0"/>
              <a:buChar char="•"/>
            </a:pPr>
            <a:r>
              <a:rPr lang="en-US" sz="2800" dirty="0"/>
              <a:t>In healthy people, proteins contribute very little to energy needs</a:t>
            </a:r>
          </a:p>
          <a:p>
            <a:pPr marL="285750" indent="-285750">
              <a:buFont typeface="Arial" charset="0"/>
              <a:buChar char="•"/>
            </a:pPr>
            <a:endParaRPr lang="en-US" sz="2800" dirty="0"/>
          </a:p>
          <a:p>
            <a:pPr marL="285750" indent="-285750">
              <a:buFont typeface="Arial" charset="0"/>
              <a:buChar char="•"/>
            </a:pPr>
            <a:r>
              <a:rPr lang="en-US" sz="2800" dirty="0"/>
              <a:t>Because we are efficient at recycling amino acids, protein needs are relatively low as compared with needs for carbohydrate and fat</a:t>
            </a:r>
          </a:p>
          <a:p>
            <a:endParaRPr lang="en-US" sz="2800" dirty="0"/>
          </a:p>
        </p:txBody>
      </p:sp>
    </p:spTree>
    <p:extLst>
      <p:ext uri="{BB962C8B-B14F-4D97-AF65-F5344CB8AC3E}">
        <p14:creationId xmlns:p14="http://schemas.microsoft.com/office/powerpoint/2010/main" val="5279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EEE7-7253-2C44-B1B7-0F6E1A7D62EC}"/>
              </a:ext>
            </a:extLst>
          </p:cNvPr>
          <p:cNvSpPr>
            <a:spLocks noGrp="1"/>
          </p:cNvSpPr>
          <p:nvPr>
            <p:ph type="title"/>
          </p:nvPr>
        </p:nvSpPr>
        <p:spPr/>
        <p:txBody>
          <a:bodyPr/>
          <a:lstStyle/>
          <a:p>
            <a:r>
              <a:rPr lang="en-US" dirty="0"/>
              <a:t>Food sources of protein</a:t>
            </a:r>
          </a:p>
        </p:txBody>
      </p:sp>
      <p:pic>
        <p:nvPicPr>
          <p:cNvPr id="4" name="Content Placeholder 3">
            <a:extLst>
              <a:ext uri="{FF2B5EF4-FFF2-40B4-BE49-F238E27FC236}">
                <a16:creationId xmlns:a16="http://schemas.microsoft.com/office/drawing/2014/main" id="{6CFFA500-DE0D-CD4F-9B7D-1C352B5E266F}"/>
              </a:ext>
            </a:extLst>
          </p:cNvPr>
          <p:cNvPicPr>
            <a:picLocks noGrp="1" noChangeAspect="1"/>
          </p:cNvPicPr>
          <p:nvPr>
            <p:ph idx="1"/>
          </p:nvPr>
        </p:nvPicPr>
        <p:blipFill>
          <a:blip r:embed="rId2"/>
          <a:stretch>
            <a:fillRect/>
          </a:stretch>
        </p:blipFill>
        <p:spPr>
          <a:xfrm>
            <a:off x="2249542" y="1825625"/>
            <a:ext cx="7692915" cy="4351338"/>
          </a:xfrm>
          <a:prstGeom prst="rect">
            <a:avLst/>
          </a:prstGeom>
        </p:spPr>
      </p:pic>
    </p:spTree>
    <p:extLst>
      <p:ext uri="{BB962C8B-B14F-4D97-AF65-F5344CB8AC3E}">
        <p14:creationId xmlns:p14="http://schemas.microsoft.com/office/powerpoint/2010/main" val="328257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Carbohydrates</a:t>
            </a:r>
            <a:br>
              <a:rPr lang="en-US" dirty="0"/>
            </a:br>
            <a:endParaRPr lang="en-US" dirty="0"/>
          </a:p>
        </p:txBody>
      </p:sp>
      <p:sp>
        <p:nvSpPr>
          <p:cNvPr id="4" name="Content Placeholder 3"/>
          <p:cNvSpPr>
            <a:spLocks noGrp="1"/>
          </p:cNvSpPr>
          <p:nvPr>
            <p:ph idx="1"/>
          </p:nvPr>
        </p:nvSpPr>
        <p:spPr>
          <a:xfrm>
            <a:off x="838200" y="1825625"/>
            <a:ext cx="10515600" cy="5127558"/>
          </a:xfrm>
          <a:prstGeom prst="rect">
            <a:avLst/>
          </a:prstGeom>
        </p:spPr>
        <p:txBody>
          <a:bodyPr wrap="square">
            <a:spAutoFit/>
          </a:bodyPr>
          <a:lstStyle/>
          <a:p>
            <a:r>
              <a:rPr lang="en-US" dirty="0"/>
              <a:t>Carbohydrates are compounds that consist of carbon, hydrogen, and oxygen, linked together by energy-containing bonds.</a:t>
            </a:r>
          </a:p>
          <a:p>
            <a:r>
              <a:rPr lang="en-US" dirty="0"/>
              <a:t> There are two types of carbohydrates: complex and simple. </a:t>
            </a:r>
          </a:p>
          <a:p>
            <a:r>
              <a:rPr lang="en-US" dirty="0"/>
              <a:t>In the digestive tract, carbohydrates are broken down into glucose, which provides energy for the body’s cells and tissues. </a:t>
            </a:r>
          </a:p>
          <a:p>
            <a:r>
              <a:rPr lang="en-US" dirty="0"/>
              <a:t>Glucose is the body’s primary source of fuel.</a:t>
            </a:r>
          </a:p>
          <a:p>
            <a:pPr marL="342900" indent="-342900">
              <a:buFont typeface="Arial" charset="0"/>
              <a:buChar char="•"/>
            </a:pPr>
            <a:r>
              <a:rPr lang="en-US" dirty="0"/>
              <a:t>Carbohydrates come almost exclusively from plants, vegetables, and grains. </a:t>
            </a:r>
          </a:p>
          <a:p>
            <a:pPr marL="342900" indent="-342900">
              <a:buFont typeface="Arial" charset="0"/>
              <a:buChar char="•"/>
            </a:pPr>
            <a:r>
              <a:rPr lang="en-US" dirty="0"/>
              <a:t>Milk is the only animal based product that contains a significant amount of carbohydrate.</a:t>
            </a:r>
          </a:p>
          <a:p>
            <a:endParaRPr lang="fr-FR" dirty="0"/>
          </a:p>
        </p:txBody>
      </p:sp>
    </p:spTree>
    <p:extLst>
      <p:ext uri="{BB962C8B-B14F-4D97-AF65-F5344CB8AC3E}">
        <p14:creationId xmlns:p14="http://schemas.microsoft.com/office/powerpoint/2010/main" val="314870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6101-3EA0-A646-900E-E7BEDFCDB138}"/>
              </a:ext>
            </a:extLst>
          </p:cNvPr>
          <p:cNvSpPr>
            <a:spLocks noGrp="1"/>
          </p:cNvSpPr>
          <p:nvPr>
            <p:ph type="title"/>
          </p:nvPr>
        </p:nvSpPr>
        <p:spPr/>
        <p:txBody>
          <a:bodyPr/>
          <a:lstStyle/>
          <a:p>
            <a:r>
              <a:rPr lang="en-US" dirty="0"/>
              <a:t>Food sources of carbohydrates</a:t>
            </a:r>
          </a:p>
        </p:txBody>
      </p:sp>
      <p:pic>
        <p:nvPicPr>
          <p:cNvPr id="4" name="Picture 3">
            <a:extLst>
              <a:ext uri="{FF2B5EF4-FFF2-40B4-BE49-F238E27FC236}">
                <a16:creationId xmlns:a16="http://schemas.microsoft.com/office/drawing/2014/main" id="{BEE6AEAF-AEA6-5C4C-B7E4-FC4E86117CC2}"/>
              </a:ext>
            </a:extLst>
          </p:cNvPr>
          <p:cNvPicPr>
            <a:picLocks noChangeAspect="1"/>
          </p:cNvPicPr>
          <p:nvPr/>
        </p:nvPicPr>
        <p:blipFill>
          <a:blip r:embed="rId2"/>
          <a:stretch>
            <a:fillRect/>
          </a:stretch>
        </p:blipFill>
        <p:spPr>
          <a:xfrm>
            <a:off x="2971799" y="1940848"/>
            <a:ext cx="5865191" cy="4371052"/>
          </a:xfrm>
          <a:prstGeom prst="rect">
            <a:avLst/>
          </a:prstGeom>
        </p:spPr>
      </p:pic>
    </p:spTree>
    <p:extLst>
      <p:ext uri="{BB962C8B-B14F-4D97-AF65-F5344CB8AC3E}">
        <p14:creationId xmlns:p14="http://schemas.microsoft.com/office/powerpoint/2010/main" val="111210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a:t>
            </a:r>
          </a:p>
        </p:txBody>
      </p:sp>
      <p:sp>
        <p:nvSpPr>
          <p:cNvPr id="3" name="Content Placeholder 2"/>
          <p:cNvSpPr>
            <a:spLocks noGrp="1"/>
          </p:cNvSpPr>
          <p:nvPr>
            <p:ph idx="1"/>
          </p:nvPr>
        </p:nvSpPr>
        <p:spPr/>
        <p:txBody>
          <a:bodyPr>
            <a:normAutofit/>
          </a:bodyPr>
          <a:lstStyle/>
          <a:p>
            <a:r>
              <a:rPr lang="en-US" dirty="0"/>
              <a:t>Like proteins and carbohydrates, lipids are essential components of all living organisms. </a:t>
            </a:r>
          </a:p>
          <a:p>
            <a:r>
              <a:rPr lang="en-US" dirty="0"/>
              <a:t>Unlike proteins and carbohydrates, however, lipids have widely varied structures. </a:t>
            </a:r>
          </a:p>
          <a:p>
            <a:r>
              <a:rPr lang="en-US" dirty="0"/>
              <a:t>They are often defined as water-insoluble (or only sparingly soluble) organic compounds found in biological systems. </a:t>
            </a:r>
          </a:p>
          <a:p>
            <a:r>
              <a:rPr lang="en-US" dirty="0"/>
              <a:t>The building blocks of lipids are fatty acids</a:t>
            </a:r>
          </a:p>
          <a:p>
            <a:endParaRPr lang="en-US" dirty="0"/>
          </a:p>
          <a:p>
            <a:endParaRPr lang="en-US" dirty="0"/>
          </a:p>
        </p:txBody>
      </p:sp>
    </p:spTree>
    <p:extLst>
      <p:ext uri="{BB962C8B-B14F-4D97-AF65-F5344CB8AC3E}">
        <p14:creationId xmlns:p14="http://schemas.microsoft.com/office/powerpoint/2010/main" val="148639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7" y="332656"/>
            <a:ext cx="10937507" cy="4567335"/>
          </a:xfrm>
          <a:prstGeom prst="rect">
            <a:avLst/>
          </a:prstGeom>
        </p:spPr>
        <p:txBody>
          <a:bodyPr wrap="square">
            <a:spAutoFit/>
          </a:bodyPr>
          <a:lstStyle/>
          <a:p>
            <a:pPr algn="ctr"/>
            <a:r>
              <a:rPr lang="en-US" sz="2800" b="1" dirty="0"/>
              <a:t>Unsaturated and saturated fatty acids</a:t>
            </a:r>
          </a:p>
          <a:p>
            <a:endParaRPr lang="en-US" sz="2800" dirty="0"/>
          </a:p>
          <a:p>
            <a:pPr marL="342900" indent="-342900" algn="just">
              <a:buFont typeface="Arial" charset="0"/>
              <a:buChar char="•"/>
            </a:pPr>
            <a:r>
              <a:rPr lang="en-US" sz="2800" dirty="0"/>
              <a:t>Fatty acids that </a:t>
            </a:r>
            <a:r>
              <a:rPr lang="en-US" sz="2800" b="1" dirty="0"/>
              <a:t>do not contain any carbon–carbon double bonds </a:t>
            </a:r>
            <a:r>
              <a:rPr lang="en-US" sz="2800" dirty="0"/>
              <a:t>are classified as </a:t>
            </a:r>
            <a:r>
              <a:rPr lang="en-US" sz="2800" b="1" dirty="0"/>
              <a:t>saturated</a:t>
            </a:r>
            <a:r>
              <a:rPr lang="en-US" sz="2800" dirty="0"/>
              <a:t>, whereas those with at least one </a:t>
            </a:r>
            <a:r>
              <a:rPr lang="en-US" sz="2800" b="1" dirty="0"/>
              <a:t>carbon–carbon double bond </a:t>
            </a:r>
            <a:r>
              <a:rPr lang="en-US" sz="2800" dirty="0"/>
              <a:t>are classified as </a:t>
            </a:r>
            <a:r>
              <a:rPr lang="en-US" sz="2800" b="1" dirty="0"/>
              <a:t>unsaturated</a:t>
            </a:r>
            <a:r>
              <a:rPr lang="en-US" sz="2800" dirty="0"/>
              <a:t>. </a:t>
            </a:r>
          </a:p>
          <a:p>
            <a:pPr marL="342900" indent="-342900" algn="just">
              <a:buFont typeface="Arial" charset="0"/>
              <a:buChar char="•"/>
            </a:pPr>
            <a:endParaRPr lang="en-US" sz="2800" dirty="0"/>
          </a:p>
          <a:p>
            <a:pPr marL="342900" indent="-342900" algn="just">
              <a:buFont typeface="Arial" charset="0"/>
              <a:buChar char="•"/>
            </a:pPr>
            <a:r>
              <a:rPr lang="en-US" sz="2800" dirty="0"/>
              <a:t>Unsaturated fatty acids with only one carbon–carbon double bond are called monounsaturated, and those with two or more are called polyunsaturated.</a:t>
            </a:r>
          </a:p>
          <a:p>
            <a:pPr marL="342900" indent="-342900">
              <a:buFont typeface="Arial" charset="0"/>
              <a:buChar char="•"/>
            </a:pPr>
            <a:endParaRPr lang="en-US" sz="2800" dirty="0"/>
          </a:p>
        </p:txBody>
      </p:sp>
    </p:spTree>
    <p:extLst>
      <p:ext uri="{BB962C8B-B14F-4D97-AF65-F5344CB8AC3E}">
        <p14:creationId xmlns:p14="http://schemas.microsoft.com/office/powerpoint/2010/main" val="407546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5CF0-D4E1-1842-991E-6A0BBCA3EBF2}"/>
              </a:ext>
            </a:extLst>
          </p:cNvPr>
          <p:cNvSpPr>
            <a:spLocks noGrp="1"/>
          </p:cNvSpPr>
          <p:nvPr>
            <p:ph type="title"/>
          </p:nvPr>
        </p:nvSpPr>
        <p:spPr/>
        <p:txBody>
          <a:bodyPr>
            <a:normAutofit fontScale="90000"/>
          </a:bodyPr>
          <a:lstStyle/>
          <a:p>
            <a:r>
              <a:rPr lang="en-US" dirty="0"/>
              <a:t>The Energy-Yielding Nutrients: Carbohydrate, Fat, and Protein</a:t>
            </a:r>
            <a:br>
              <a:rPr lang="en-US" dirty="0"/>
            </a:br>
            <a:endParaRPr lang="en-US" dirty="0"/>
          </a:p>
        </p:txBody>
      </p:sp>
      <p:sp>
        <p:nvSpPr>
          <p:cNvPr id="3" name="Content Placeholder 2">
            <a:extLst>
              <a:ext uri="{FF2B5EF4-FFF2-40B4-BE49-F238E27FC236}">
                <a16:creationId xmlns:a16="http://schemas.microsoft.com/office/drawing/2014/main" id="{04D8EE25-4443-2848-83F8-B66212F934BF}"/>
              </a:ext>
            </a:extLst>
          </p:cNvPr>
          <p:cNvSpPr>
            <a:spLocks noGrp="1"/>
          </p:cNvSpPr>
          <p:nvPr>
            <p:ph idx="1"/>
          </p:nvPr>
        </p:nvSpPr>
        <p:spPr/>
        <p:txBody>
          <a:bodyPr>
            <a:normAutofit/>
          </a:bodyPr>
          <a:lstStyle/>
          <a:p>
            <a:r>
              <a:rPr lang="en-US" dirty="0"/>
              <a:t>Carbohydrate, fat, and protein are macronutrients because the body requires them in relatively large amounts (many grams daily) </a:t>
            </a:r>
          </a:p>
          <a:p>
            <a:r>
              <a:rPr lang="en-US" dirty="0"/>
              <a:t>In contrast to these energy-yielding nutrients, vitamins, minerals, and water do not yield energy in the human body.</a:t>
            </a:r>
          </a:p>
          <a:p>
            <a:r>
              <a:rPr lang="en-US" dirty="0"/>
              <a:t>The energy released from carbohydrates, fats, and proteins can be measured in calories—tiny units of energy so small that a spoon of honey provides tens of thousands of them. </a:t>
            </a:r>
          </a:p>
        </p:txBody>
      </p:sp>
    </p:spTree>
    <p:extLst>
      <p:ext uri="{BB962C8B-B14F-4D97-AF65-F5344CB8AC3E}">
        <p14:creationId xmlns:p14="http://schemas.microsoft.com/office/powerpoint/2010/main" val="271242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57155" y="691184"/>
            <a:ext cx="1078278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latin typeface="+mn-lt"/>
              </a:rPr>
              <a:t>Why do we need lipids ?</a:t>
            </a:r>
          </a:p>
          <a:p>
            <a:pPr algn="ctr" eaLnBrk="1" hangingPunct="1"/>
            <a:endParaRPr lang="en-US" altLang="en-US" sz="2800" b="1" dirty="0">
              <a:latin typeface="+mn-lt"/>
            </a:endParaRPr>
          </a:p>
          <a:p>
            <a:pPr algn="ctr" eaLnBrk="1" hangingPunct="1"/>
            <a:endParaRPr lang="en-US" altLang="en-US" sz="2800" b="1" dirty="0">
              <a:latin typeface="+mn-lt"/>
            </a:endParaRPr>
          </a:p>
          <a:p>
            <a:pPr eaLnBrk="1" hangingPunct="1"/>
            <a:r>
              <a:rPr lang="en-US" altLang="en-US" sz="2800" dirty="0">
                <a:latin typeface="+mn-lt"/>
              </a:rPr>
              <a:t>Dietary lipids are used :</a:t>
            </a:r>
          </a:p>
          <a:p>
            <a:pPr eaLnBrk="1" hangingPunct="1"/>
            <a:r>
              <a:rPr lang="en-US" altLang="en-US" sz="2800" dirty="0">
                <a:latin typeface="+mn-lt"/>
              </a:rPr>
              <a:t>-as an energy source,</a:t>
            </a:r>
          </a:p>
          <a:p>
            <a:pPr eaLnBrk="1" hangingPunct="1">
              <a:buFontTx/>
              <a:buChar char="-"/>
            </a:pPr>
            <a:r>
              <a:rPr lang="en-US" altLang="en-US" sz="2800" dirty="0">
                <a:latin typeface="+mn-lt"/>
              </a:rPr>
              <a:t>as a structural component in the membranes of cells, </a:t>
            </a:r>
          </a:p>
          <a:p>
            <a:pPr eaLnBrk="1" hangingPunct="1">
              <a:buFontTx/>
              <a:buChar char="-"/>
            </a:pPr>
            <a:r>
              <a:rPr lang="en-US" altLang="en-US" sz="2800" dirty="0">
                <a:latin typeface="+mn-lt"/>
              </a:rPr>
              <a:t>as structural components of a small fraction of the proteins in the cell, </a:t>
            </a:r>
          </a:p>
          <a:p>
            <a:pPr eaLnBrk="1" hangingPunct="1">
              <a:buFontTx/>
              <a:buChar char="-"/>
            </a:pPr>
            <a:r>
              <a:rPr lang="en-US" altLang="en-US" sz="2800" dirty="0">
                <a:latin typeface="+mn-lt"/>
              </a:rPr>
              <a:t>and, in the case of cholesterol, for the synthesis of detergents that facilitate digestion and absorption of dietary lipids. </a:t>
            </a:r>
          </a:p>
          <a:p>
            <a:pPr eaLnBrk="1" hangingPunct="1"/>
            <a:endParaRPr lang="en-US" altLang="en-US" sz="2800" dirty="0">
              <a:latin typeface="+mn-lt"/>
            </a:endParaRPr>
          </a:p>
        </p:txBody>
      </p:sp>
    </p:spTree>
    <p:extLst>
      <p:ext uri="{BB962C8B-B14F-4D97-AF65-F5344CB8AC3E}">
        <p14:creationId xmlns:p14="http://schemas.microsoft.com/office/powerpoint/2010/main" val="215778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6B46-B269-A847-BC14-57F480E28A1C}"/>
              </a:ext>
            </a:extLst>
          </p:cNvPr>
          <p:cNvSpPr>
            <a:spLocks noGrp="1"/>
          </p:cNvSpPr>
          <p:nvPr>
            <p:ph type="title"/>
          </p:nvPr>
        </p:nvSpPr>
        <p:spPr/>
        <p:txBody>
          <a:bodyPr/>
          <a:lstStyle/>
          <a:p>
            <a:r>
              <a:rPr lang="en-US" dirty="0"/>
              <a:t>Food sources of fat</a:t>
            </a:r>
          </a:p>
        </p:txBody>
      </p:sp>
      <p:pic>
        <p:nvPicPr>
          <p:cNvPr id="4" name="Picture 3">
            <a:extLst>
              <a:ext uri="{FF2B5EF4-FFF2-40B4-BE49-F238E27FC236}">
                <a16:creationId xmlns:a16="http://schemas.microsoft.com/office/drawing/2014/main" id="{AD2E38DE-7F92-8C42-B40C-D493A62DAD39}"/>
              </a:ext>
            </a:extLst>
          </p:cNvPr>
          <p:cNvPicPr>
            <a:picLocks noChangeAspect="1"/>
          </p:cNvPicPr>
          <p:nvPr/>
        </p:nvPicPr>
        <p:blipFill>
          <a:blip r:embed="rId2"/>
          <a:stretch>
            <a:fillRect/>
          </a:stretch>
        </p:blipFill>
        <p:spPr>
          <a:xfrm>
            <a:off x="3361634" y="2145747"/>
            <a:ext cx="5025017" cy="3191565"/>
          </a:xfrm>
          <a:prstGeom prst="rect">
            <a:avLst/>
          </a:prstGeom>
        </p:spPr>
      </p:pic>
    </p:spTree>
    <p:extLst>
      <p:ext uri="{BB962C8B-B14F-4D97-AF65-F5344CB8AC3E}">
        <p14:creationId xmlns:p14="http://schemas.microsoft.com/office/powerpoint/2010/main" val="419960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NutriLink3\UNCN6e\Chapter 5\UNCN6e_Ch5_P13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1052513"/>
            <a:ext cx="8140700" cy="5497512"/>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9" name="Text Box 5"/>
          <p:cNvSpPr txBox="1">
            <a:spLocks noChangeArrowheads="1"/>
          </p:cNvSpPr>
          <p:nvPr/>
        </p:nvSpPr>
        <p:spPr bwMode="auto">
          <a:xfrm>
            <a:off x="2286000" y="228601"/>
            <a:ext cx="4451350" cy="461963"/>
          </a:xfrm>
          <a:prstGeom prst="rect">
            <a:avLst/>
          </a:prstGeom>
          <a:solidFill>
            <a:srgbClr val="FFFFFF"/>
          </a:solidFill>
          <a:ln w="28575">
            <a:solidFill>
              <a:schemeClr val="bg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latin typeface="Bookman Old Style" charset="0"/>
              </a:rPr>
              <a:t>Comparison of dietary fats</a:t>
            </a:r>
          </a:p>
        </p:txBody>
      </p:sp>
    </p:spTree>
    <p:extLst>
      <p:ext uri="{BB962C8B-B14F-4D97-AF65-F5344CB8AC3E}">
        <p14:creationId xmlns:p14="http://schemas.microsoft.com/office/powerpoint/2010/main" val="85554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5E70-286B-5342-87E4-41FF4BFC99F1}"/>
              </a:ext>
            </a:extLst>
          </p:cNvPr>
          <p:cNvSpPr>
            <a:spLocks noGrp="1"/>
          </p:cNvSpPr>
          <p:nvPr>
            <p:ph type="title"/>
          </p:nvPr>
        </p:nvSpPr>
        <p:spPr/>
        <p:txBody>
          <a:bodyPr/>
          <a:lstStyle/>
          <a:p>
            <a:r>
              <a:rPr lang="en-US" dirty="0"/>
              <a:t>Energy from Foods </a:t>
            </a:r>
          </a:p>
        </p:txBody>
      </p:sp>
      <p:sp>
        <p:nvSpPr>
          <p:cNvPr id="3" name="Content Placeholder 2">
            <a:extLst>
              <a:ext uri="{FF2B5EF4-FFF2-40B4-BE49-F238E27FC236}">
                <a16:creationId xmlns:a16="http://schemas.microsoft.com/office/drawing/2014/main" id="{1682E368-F218-504E-9AA0-592712ECC050}"/>
              </a:ext>
            </a:extLst>
          </p:cNvPr>
          <p:cNvSpPr>
            <a:spLocks noGrp="1"/>
          </p:cNvSpPr>
          <p:nvPr>
            <p:ph idx="1"/>
          </p:nvPr>
        </p:nvSpPr>
        <p:spPr/>
        <p:txBody>
          <a:bodyPr/>
          <a:lstStyle/>
          <a:p>
            <a:pPr algn="just"/>
            <a:r>
              <a:rPr lang="en-US" dirty="0"/>
              <a:t>The amount of energy a food provides depends on how much carbohydrate, fat, and protein it contains. </a:t>
            </a:r>
          </a:p>
          <a:p>
            <a:pPr algn="just"/>
            <a:r>
              <a:rPr lang="en-US" dirty="0"/>
              <a:t>When completely broken down in the body, a gram of carbohydrate yields about 4 </a:t>
            </a:r>
            <a:r>
              <a:rPr lang="en-US" dirty="0" err="1"/>
              <a:t>kcalories</a:t>
            </a:r>
            <a:r>
              <a:rPr lang="en-US" dirty="0"/>
              <a:t> of energy; a gram of protein also yields 4 </a:t>
            </a:r>
            <a:r>
              <a:rPr lang="en-US" dirty="0" err="1"/>
              <a:t>kcalories</a:t>
            </a:r>
            <a:r>
              <a:rPr lang="en-US" dirty="0"/>
              <a:t>; and a gram of fat yields 9 </a:t>
            </a:r>
            <a:r>
              <a:rPr lang="en-US" dirty="0" err="1"/>
              <a:t>kcalories</a:t>
            </a:r>
            <a:r>
              <a:rPr lang="en-US" dirty="0"/>
              <a:t>.</a:t>
            </a:r>
          </a:p>
          <a:p>
            <a:pPr algn="just"/>
            <a:r>
              <a:rPr lang="en-US" dirty="0"/>
              <a:t> Fat, therefore, has a greater energy density than either carbohydrate or protein. </a:t>
            </a:r>
          </a:p>
        </p:txBody>
      </p:sp>
    </p:spTree>
    <p:extLst>
      <p:ext uri="{BB962C8B-B14F-4D97-AF65-F5344CB8AC3E}">
        <p14:creationId xmlns:p14="http://schemas.microsoft.com/office/powerpoint/2010/main" val="395121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 </a:t>
            </a:r>
            <a:br>
              <a:rPr lang="en-US" dirty="0"/>
            </a:br>
            <a:endParaRPr lang="en-US" dirty="0"/>
          </a:p>
        </p:txBody>
      </p:sp>
      <p:sp>
        <p:nvSpPr>
          <p:cNvPr id="4" name="Content Placeholder 3"/>
          <p:cNvSpPr>
            <a:spLocks noGrp="1"/>
          </p:cNvSpPr>
          <p:nvPr>
            <p:ph idx="1"/>
          </p:nvPr>
        </p:nvSpPr>
        <p:spPr>
          <a:xfrm>
            <a:off x="838200" y="1825625"/>
            <a:ext cx="10515600" cy="4223720"/>
          </a:xfrm>
          <a:prstGeom prst="rect">
            <a:avLst/>
          </a:prstGeom>
        </p:spPr>
        <p:txBody>
          <a:bodyPr wrap="square">
            <a:spAutoFit/>
          </a:bodyPr>
          <a:lstStyle/>
          <a:p>
            <a:endParaRPr lang="en-US" dirty="0"/>
          </a:p>
          <a:p>
            <a:pPr>
              <a:buFont typeface="Arial" pitchFamily="34" charset="0"/>
              <a:buChar char="•"/>
            </a:pPr>
            <a:r>
              <a:rPr lang="en-US" dirty="0"/>
              <a:t> Biochemical compounds consisting of one or more polypeptides typically folded into a globular or fibrous form</a:t>
            </a:r>
          </a:p>
          <a:p>
            <a:pPr>
              <a:buFont typeface="Arial" pitchFamily="34" charset="0"/>
              <a:buChar char="•"/>
            </a:pPr>
            <a:r>
              <a:rPr lang="en-US" dirty="0"/>
              <a:t> Most abundant nitrogen-containing compound in the diet and in the body</a:t>
            </a:r>
          </a:p>
          <a:p>
            <a:pPr>
              <a:buFont typeface="Arial" pitchFamily="34" charset="0"/>
              <a:buChar char="•"/>
            </a:pPr>
            <a:r>
              <a:rPr lang="en-US" dirty="0"/>
              <a:t> Ingested protein are broken into free amino acids ( building block of proteins) that are then used in metabolism</a:t>
            </a:r>
          </a:p>
          <a:p>
            <a:pPr>
              <a:buFont typeface="Arial" pitchFamily="34" charset="0"/>
              <a:buChar char="•"/>
            </a:pPr>
            <a:endParaRPr lang="fr-FR" dirty="0"/>
          </a:p>
          <a:p>
            <a:pPr>
              <a:buFont typeface="Arial" pitchFamily="34" charset="0"/>
              <a:buChar char="•"/>
            </a:pPr>
            <a:endParaRPr lang="fr-FR" dirty="0"/>
          </a:p>
        </p:txBody>
      </p:sp>
    </p:spTree>
    <p:extLst>
      <p:ext uri="{BB962C8B-B14F-4D97-AF65-F5344CB8AC3E}">
        <p14:creationId xmlns:p14="http://schemas.microsoft.com/office/powerpoint/2010/main" val="1628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Proteins?</a:t>
            </a:r>
            <a:br>
              <a:rPr lang="en-US" dirty="0"/>
            </a:br>
            <a:endParaRPr lang="en-US" dirty="0"/>
          </a:p>
        </p:txBody>
      </p:sp>
      <p:sp>
        <p:nvSpPr>
          <p:cNvPr id="4" name="Content Placeholder 3"/>
          <p:cNvSpPr>
            <a:spLocks noGrp="1"/>
          </p:cNvSpPr>
          <p:nvPr>
            <p:ph idx="1"/>
          </p:nvPr>
        </p:nvSpPr>
        <p:spPr>
          <a:xfrm>
            <a:off x="838200" y="1825625"/>
            <a:ext cx="10515600" cy="2249847"/>
          </a:xfrm>
          <a:prstGeom prst="rect">
            <a:avLst/>
          </a:prstGeom>
        </p:spPr>
        <p:txBody>
          <a:bodyPr wrap="square">
            <a:spAutoFit/>
          </a:bodyPr>
          <a:lstStyle/>
          <a:p>
            <a:endParaRPr lang="en-US" sz="2000" dirty="0"/>
          </a:p>
          <a:p>
            <a:r>
              <a:rPr lang="en-US" sz="2000" dirty="0">
                <a:latin typeface="Bookman Old Style" pitchFamily="18" charset="0"/>
              </a:rPr>
              <a:t>Note that proteins function most effectively when we also consume adequate amounts of the other energy nutrients, carbohydrates and fat.</a:t>
            </a:r>
          </a:p>
          <a:p>
            <a:r>
              <a:rPr lang="en-US" sz="2000" dirty="0">
                <a:latin typeface="Bookman Old Style" pitchFamily="18" charset="0"/>
              </a:rPr>
              <a:t>When there is not enough energy available, the body uses proteins as an energy source, limiting their availability for the functions described below.</a:t>
            </a:r>
          </a:p>
          <a:p>
            <a:endParaRPr lang="en-US" dirty="0"/>
          </a:p>
        </p:txBody>
      </p:sp>
    </p:spTree>
    <p:extLst>
      <p:ext uri="{BB962C8B-B14F-4D97-AF65-F5344CB8AC3E}">
        <p14:creationId xmlns:p14="http://schemas.microsoft.com/office/powerpoint/2010/main" val="290863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4035" y="476673"/>
            <a:ext cx="10575235" cy="5693866"/>
          </a:xfrm>
          <a:prstGeom prst="rect">
            <a:avLst/>
          </a:prstGeom>
        </p:spPr>
        <p:txBody>
          <a:bodyPr wrap="square">
            <a:spAutoFit/>
          </a:bodyPr>
          <a:lstStyle/>
          <a:p>
            <a:r>
              <a:rPr lang="en-US" sz="2800" b="1" dirty="0"/>
              <a:t>Proteins Contribute to Cell Growth, Repair, and  maintenance</a:t>
            </a:r>
          </a:p>
          <a:p>
            <a:endParaRPr lang="en-US" sz="2800" dirty="0"/>
          </a:p>
          <a:p>
            <a:pPr marL="342900" indent="-342900">
              <a:buFont typeface="Arial" charset="0"/>
              <a:buChar char="•"/>
            </a:pPr>
            <a:r>
              <a:rPr lang="en-US" sz="2800" dirty="0"/>
              <a:t>The proteins in the body are dynamic. They are constantly being broken down, repaired, and replaced. </a:t>
            </a:r>
          </a:p>
          <a:p>
            <a:pPr marL="342900" indent="-342900">
              <a:buFont typeface="Arial" charset="0"/>
              <a:buChar char="•"/>
            </a:pPr>
            <a:endParaRPr lang="en-US" sz="2800" dirty="0"/>
          </a:p>
          <a:p>
            <a:pPr marL="342900" indent="-342900">
              <a:buFont typeface="Arial" charset="0"/>
              <a:buChar char="•"/>
            </a:pPr>
            <a:r>
              <a:rPr lang="en-US" sz="2800" dirty="0"/>
              <a:t>When proteins are broken down, many amino acids are recycled into new proteins. </a:t>
            </a:r>
          </a:p>
          <a:p>
            <a:pPr marL="342900" indent="-342900">
              <a:buFont typeface="Arial" charset="0"/>
              <a:buChar char="•"/>
            </a:pPr>
            <a:endParaRPr lang="en-US" sz="2800" dirty="0"/>
          </a:p>
          <a:p>
            <a:pPr marL="342900" indent="-342900">
              <a:buFont typeface="Arial" charset="0"/>
              <a:buChar char="•"/>
            </a:pPr>
            <a:r>
              <a:rPr lang="en-US" sz="2800" dirty="0"/>
              <a:t>All cells are constantly turning over, meaning old cells are broken down and parts are used to create new cells.</a:t>
            </a:r>
          </a:p>
          <a:p>
            <a:pPr marL="342900" indent="-342900">
              <a:buFont typeface="Arial" charset="0"/>
              <a:buChar char="•"/>
            </a:pPr>
            <a:endParaRPr lang="en-US" sz="2800" dirty="0"/>
          </a:p>
          <a:p>
            <a:pPr marL="342900" indent="-342900">
              <a:buFont typeface="Arial" charset="0"/>
              <a:buChar char="•"/>
            </a:pPr>
            <a:r>
              <a:rPr lang="en-US" sz="2800" dirty="0"/>
              <a:t> In addition, the cellular damage that occurs on a regular basis must be repaired in order to maintain health.</a:t>
            </a:r>
          </a:p>
        </p:txBody>
      </p:sp>
    </p:spTree>
    <p:extLst>
      <p:ext uri="{BB962C8B-B14F-4D97-AF65-F5344CB8AC3E}">
        <p14:creationId xmlns:p14="http://schemas.microsoft.com/office/powerpoint/2010/main" val="240700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505" y="692697"/>
            <a:ext cx="9799982" cy="4401205"/>
          </a:xfrm>
          <a:prstGeom prst="rect">
            <a:avLst/>
          </a:prstGeom>
        </p:spPr>
        <p:txBody>
          <a:bodyPr wrap="square">
            <a:spAutoFit/>
          </a:bodyPr>
          <a:lstStyle/>
          <a:p>
            <a:r>
              <a:rPr lang="en-US" sz="2800" b="1" dirty="0"/>
              <a:t>Proteins are used in Milk Formation</a:t>
            </a:r>
          </a:p>
          <a:p>
            <a:endParaRPr lang="en-US" sz="2800" dirty="0"/>
          </a:p>
          <a:p>
            <a:pPr marL="342900" indent="-342900">
              <a:buFont typeface="Arial" charset="0"/>
              <a:buChar char="•"/>
            </a:pPr>
            <a:r>
              <a:rPr lang="en-US" sz="2800" dirty="0"/>
              <a:t>Mother’s milk is the first food for a young of any mammal. Human milk contains about 1.2 per cent protein. </a:t>
            </a:r>
          </a:p>
          <a:p>
            <a:pPr marL="342900" indent="-342900">
              <a:buFont typeface="Arial" charset="0"/>
              <a:buChar char="•"/>
            </a:pPr>
            <a:endParaRPr lang="en-US" sz="2800" dirty="0"/>
          </a:p>
          <a:p>
            <a:pPr marL="342900" indent="-342900">
              <a:buFont typeface="Arial" charset="0"/>
              <a:buChar char="•"/>
            </a:pPr>
            <a:r>
              <a:rPr lang="en-US" sz="2800" dirty="0"/>
              <a:t>The milk proteins are synthesized in the mammary gland from the available dietary and tissue proteins. A nursing mother needs to take extra protein in her diet to meet the demands of protein for milk formation.</a:t>
            </a:r>
          </a:p>
          <a:p>
            <a:endParaRPr lang="en-US" sz="2800" dirty="0"/>
          </a:p>
        </p:txBody>
      </p:sp>
    </p:spTree>
    <p:extLst>
      <p:ext uri="{BB962C8B-B14F-4D97-AF65-F5344CB8AC3E}">
        <p14:creationId xmlns:p14="http://schemas.microsoft.com/office/powerpoint/2010/main" val="87595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122" y="302359"/>
            <a:ext cx="10028582" cy="4401205"/>
          </a:xfrm>
          <a:prstGeom prst="rect">
            <a:avLst/>
          </a:prstGeom>
        </p:spPr>
        <p:txBody>
          <a:bodyPr wrap="square">
            <a:spAutoFit/>
          </a:bodyPr>
          <a:lstStyle/>
          <a:p>
            <a:endParaRPr lang="en-US" sz="2800" dirty="0"/>
          </a:p>
          <a:p>
            <a:r>
              <a:rPr lang="en-US" sz="2800" b="1" dirty="0"/>
              <a:t>Proteins Act as Enzymes </a:t>
            </a:r>
          </a:p>
          <a:p>
            <a:pPr marL="342900" indent="-342900">
              <a:buFont typeface="Arial" charset="0"/>
              <a:buChar char="•"/>
            </a:pPr>
            <a:endParaRPr lang="en-US" sz="2800" dirty="0"/>
          </a:p>
          <a:p>
            <a:pPr marL="342900" indent="-342900">
              <a:buFont typeface="Arial" charset="0"/>
              <a:buChar char="•"/>
            </a:pPr>
            <a:r>
              <a:rPr lang="en-US" sz="2800" dirty="0"/>
              <a:t> Enzymes can act to bind substances together or break them apart and can transform one substance into another.</a:t>
            </a:r>
          </a:p>
          <a:p>
            <a:pPr marL="342900" indent="-342900">
              <a:buFont typeface="Arial" charset="0"/>
              <a:buChar char="•"/>
            </a:pPr>
            <a:endParaRPr lang="en-US" sz="2800" dirty="0"/>
          </a:p>
          <a:p>
            <a:pPr marL="342900" indent="-342900">
              <a:buFont typeface="Arial" charset="0"/>
              <a:buChar char="•"/>
            </a:pPr>
            <a:r>
              <a:rPr lang="en-US" sz="2800" dirty="0"/>
              <a:t>Each cell contains thousands of enzymes ( usually proteins) that facilitate specific cellular reactions. </a:t>
            </a:r>
          </a:p>
          <a:p>
            <a:endParaRPr lang="en-US" sz="2800" dirty="0"/>
          </a:p>
          <a:p>
            <a:endParaRPr lang="en-US" sz="2800" dirty="0"/>
          </a:p>
        </p:txBody>
      </p:sp>
    </p:spTree>
    <p:extLst>
      <p:ext uri="{BB962C8B-B14F-4D97-AF65-F5344CB8AC3E}">
        <p14:creationId xmlns:p14="http://schemas.microsoft.com/office/powerpoint/2010/main" val="353536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2513" y="476672"/>
            <a:ext cx="10396329" cy="6124754"/>
          </a:xfrm>
          <a:prstGeom prst="rect">
            <a:avLst/>
          </a:prstGeom>
        </p:spPr>
        <p:txBody>
          <a:bodyPr wrap="square">
            <a:spAutoFit/>
          </a:bodyPr>
          <a:lstStyle/>
          <a:p>
            <a:r>
              <a:rPr lang="en-US" sz="2800" b="1" dirty="0"/>
              <a:t>Proteins Act as Hormones </a:t>
            </a:r>
          </a:p>
          <a:p>
            <a:endParaRPr lang="en-US" sz="2800" dirty="0"/>
          </a:p>
          <a:p>
            <a:pPr marL="342900" indent="-342900">
              <a:buFont typeface="Arial" charset="0"/>
              <a:buChar char="•"/>
            </a:pPr>
            <a:r>
              <a:rPr lang="en-US" sz="2800" dirty="0"/>
              <a:t>Hormones are substances that act as chemical messengers in the body. </a:t>
            </a:r>
          </a:p>
          <a:p>
            <a:pPr marL="342900" indent="-342900">
              <a:buFont typeface="Arial" charset="0"/>
              <a:buChar char="•"/>
            </a:pPr>
            <a:r>
              <a:rPr lang="en-US" sz="2800" dirty="0"/>
              <a:t>Some hormones are made from amino acids, whereas others are made from lipids.</a:t>
            </a:r>
          </a:p>
          <a:p>
            <a:pPr marL="342900" indent="-342900">
              <a:buFont typeface="Arial" charset="0"/>
              <a:buChar char="•"/>
            </a:pPr>
            <a:endParaRPr lang="en-US" sz="2800" dirty="0"/>
          </a:p>
          <a:p>
            <a:pPr marL="342900" indent="-342900">
              <a:buFont typeface="Arial" charset="0"/>
              <a:buChar char="•"/>
            </a:pPr>
            <a:r>
              <a:rPr lang="en-US" sz="2800" dirty="0"/>
              <a:t> Hormones are stored in various glands in the body, which release them in response to changes in the body’s environment. They then act on the body’s organs and tissues to restore the body to normal conditions. </a:t>
            </a:r>
          </a:p>
          <a:p>
            <a:endParaRPr lang="en-US" sz="2800" dirty="0"/>
          </a:p>
          <a:p>
            <a:endParaRPr lang="en-US" sz="2800" dirty="0"/>
          </a:p>
          <a:p>
            <a:endParaRPr lang="en-US" sz="2800" dirty="0"/>
          </a:p>
        </p:txBody>
      </p:sp>
    </p:spTree>
    <p:extLst>
      <p:ext uri="{BB962C8B-B14F-4D97-AF65-F5344CB8AC3E}">
        <p14:creationId xmlns:p14="http://schemas.microsoft.com/office/powerpoint/2010/main" val="1564044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1133</Words>
  <Application>Microsoft Macintosh PowerPoint</Application>
  <PresentationFormat>Widescreen</PresentationFormat>
  <Paragraphs>104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Bookman Old Style</vt:lpstr>
      <vt:lpstr>Calibri</vt:lpstr>
      <vt:lpstr>Calibri Light</vt:lpstr>
      <vt:lpstr>Office Theme</vt:lpstr>
      <vt:lpstr>Macronutrients: Roles and food sources</vt:lpstr>
      <vt:lpstr>The Energy-Yielding Nutrients: Carbohydrate, Fat, and Protein </vt:lpstr>
      <vt:lpstr>Energy from Foods </vt:lpstr>
      <vt:lpstr>Proteins  </vt:lpstr>
      <vt:lpstr>Why Do We Need Proteins?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sources of protein</vt:lpstr>
      <vt:lpstr>Carbohydrates </vt:lpstr>
      <vt:lpstr>Food sources of carbohydrates</vt:lpstr>
      <vt:lpstr>Lipids</vt:lpstr>
      <vt:lpstr>PowerPoint Presentation</vt:lpstr>
      <vt:lpstr>PowerPoint Presentation</vt:lpstr>
      <vt:lpstr>Food sources of fat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nutrient structure : Macronutrients</dc:title>
  <dc:creator>25751794</dc:creator>
  <cp:lastModifiedBy>Maryse    UMUGWANEZA</cp:lastModifiedBy>
  <cp:revision>17</cp:revision>
  <dcterms:created xsi:type="dcterms:W3CDTF">2020-01-11T11:39:33Z</dcterms:created>
  <dcterms:modified xsi:type="dcterms:W3CDTF">2021-07-18T18:49:03Z</dcterms:modified>
</cp:coreProperties>
</file>