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8"/>
  </p:notesMasterIdLst>
  <p:sldIdLst>
    <p:sldId id="349" r:id="rId2"/>
    <p:sldId id="352" r:id="rId3"/>
    <p:sldId id="353" r:id="rId4"/>
    <p:sldId id="354" r:id="rId5"/>
    <p:sldId id="355" r:id="rId6"/>
    <p:sldId id="356" r:id="rId7"/>
    <p:sldId id="357" r:id="rId8"/>
    <p:sldId id="358" r:id="rId9"/>
    <p:sldId id="359" r:id="rId10"/>
    <p:sldId id="360" r:id="rId11"/>
    <p:sldId id="361" r:id="rId12"/>
    <p:sldId id="362" r:id="rId13"/>
    <p:sldId id="363" r:id="rId14"/>
    <p:sldId id="364" r:id="rId15"/>
    <p:sldId id="365" r:id="rId16"/>
    <p:sldId id="366" r:id="rId17"/>
    <p:sldId id="367" r:id="rId18"/>
    <p:sldId id="368" r:id="rId19"/>
    <p:sldId id="369" r:id="rId20"/>
    <p:sldId id="370" r:id="rId21"/>
    <p:sldId id="371" r:id="rId22"/>
    <p:sldId id="372" r:id="rId23"/>
    <p:sldId id="373" r:id="rId24"/>
    <p:sldId id="374" r:id="rId25"/>
    <p:sldId id="375" r:id="rId26"/>
    <p:sldId id="376"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33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2678" autoAdjust="0"/>
    <p:restoredTop sz="94660"/>
  </p:normalViewPr>
  <p:slideViewPr>
    <p:cSldViewPr>
      <p:cViewPr>
        <p:scale>
          <a:sx n="80" d="100"/>
          <a:sy n="80" d="100"/>
        </p:scale>
        <p:origin x="-1536" y="1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53C955B-E2CB-4EE8-9EF7-32EFA16899E9}" type="datetimeFigureOut">
              <a:rPr lang="en-GB" smtClean="0"/>
              <a:pPr/>
              <a:t>12/11/2018</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2FEAB30-3F45-4289-955D-9F6123AC5D2C}" type="slidenum">
              <a:rPr lang="en-GB" smtClean="0"/>
              <a:pPr/>
              <a:t>‹#›</a:t>
            </a:fld>
            <a:endParaRPr lang="en-GB"/>
          </a:p>
        </p:txBody>
      </p:sp>
    </p:spTree>
    <p:extLst>
      <p:ext uri="{BB962C8B-B14F-4D97-AF65-F5344CB8AC3E}">
        <p14:creationId xmlns:p14="http://schemas.microsoft.com/office/powerpoint/2010/main" val="3424223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1D8BD707-D9CF-40AE-B4C6-C98DA3205C09}" type="datetimeFigureOut">
              <a:rPr lang="en-US" smtClean="0"/>
              <a:pPr/>
              <a:t>11/12/2018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D8BD707-D9CF-40AE-B4C6-C98DA3205C09}" type="datetimeFigureOut">
              <a:rPr lang="en-US" smtClean="0"/>
              <a:pPr/>
              <a:t>11/12/2018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D8BD707-D9CF-40AE-B4C6-C98DA3205C09}" type="datetimeFigureOut">
              <a:rPr lang="en-US" smtClean="0"/>
              <a:pPr/>
              <a:t>11/12/2018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D8BD707-D9CF-40AE-B4C6-C98DA3205C09}" type="datetimeFigureOut">
              <a:rPr lang="en-US" smtClean="0"/>
              <a:pPr/>
              <a:t>11/12/2018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1D8BD707-D9CF-40AE-B4C6-C98DA3205C09}" type="datetimeFigureOut">
              <a:rPr lang="en-US" smtClean="0"/>
              <a:pPr/>
              <a:t>11/12/2018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1D8BD707-D9CF-40AE-B4C6-C98DA3205C09}" type="datetimeFigureOut">
              <a:rPr lang="en-US" smtClean="0"/>
              <a:pPr/>
              <a:t>11/12/2018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1D8BD707-D9CF-40AE-B4C6-C98DA3205C09}" type="datetimeFigureOut">
              <a:rPr lang="en-US" smtClean="0"/>
              <a:pPr/>
              <a:t>11/12/2018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11/12/2018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905000"/>
            <a:ext cx="7848600" cy="2057400"/>
          </a:xfrm>
        </p:spPr>
        <p:txBody>
          <a:bodyPr>
            <a:normAutofit/>
          </a:bodyPr>
          <a:lstStyle/>
          <a:p>
            <a:r>
              <a:rPr lang="fr-FR" b="1" dirty="0" smtClean="0"/>
              <a:t>V. </a:t>
            </a:r>
            <a:br>
              <a:rPr lang="fr-FR" b="1" dirty="0" smtClean="0"/>
            </a:br>
            <a:r>
              <a:rPr lang="en-US" b="1" dirty="0" smtClean="0"/>
              <a:t>Availability Indicators</a:t>
            </a:r>
            <a:endParaRPr lang="en-GB"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Potential availability indicators</a:t>
            </a:r>
            <a:r>
              <a:rPr lang="fr-FR" dirty="0" smtClean="0"/>
              <a:t/>
            </a:r>
            <a:br>
              <a:rPr lang="fr-FR" dirty="0" smtClean="0"/>
            </a:br>
            <a:endParaRPr lang="en-GB" dirty="0"/>
          </a:p>
        </p:txBody>
      </p:sp>
      <p:sp>
        <p:nvSpPr>
          <p:cNvPr id="3" name="Content Placeholder 2"/>
          <p:cNvSpPr>
            <a:spLocks noGrp="1"/>
          </p:cNvSpPr>
          <p:nvPr>
            <p:ph idx="1"/>
          </p:nvPr>
        </p:nvSpPr>
        <p:spPr>
          <a:xfrm>
            <a:off x="457200" y="990600"/>
            <a:ext cx="8229600" cy="5638800"/>
          </a:xfrm>
        </p:spPr>
        <p:txBody>
          <a:bodyPr>
            <a:normAutofit lnSpcReduction="10000"/>
          </a:bodyPr>
          <a:lstStyle/>
          <a:p>
            <a:pPr algn="just"/>
            <a:r>
              <a:rPr lang="en-US" dirty="0" smtClean="0"/>
              <a:t>Let’s now have a look at some potential indicators which might be used to collect information</a:t>
            </a:r>
            <a:r>
              <a:rPr lang="fr-FR" dirty="0" smtClean="0"/>
              <a:t> </a:t>
            </a:r>
            <a:r>
              <a:rPr lang="en-US" dirty="0" smtClean="0"/>
              <a:t>on the key aspects of food availability.</a:t>
            </a:r>
          </a:p>
          <a:p>
            <a:pPr algn="just">
              <a:buNone/>
            </a:pPr>
            <a:endParaRPr lang="fr-FR" dirty="0" smtClean="0"/>
          </a:p>
          <a:p>
            <a:pPr algn="just">
              <a:buNone/>
            </a:pPr>
            <a:r>
              <a:rPr lang="en-US" b="1" dirty="0" smtClean="0"/>
              <a:t>A) National availability indicators.</a:t>
            </a:r>
            <a:endParaRPr lang="fr-FR" b="1" dirty="0" smtClean="0"/>
          </a:p>
          <a:p>
            <a:pPr algn="just">
              <a:buNone/>
            </a:pPr>
            <a:r>
              <a:rPr lang="en-US" b="1" dirty="0" smtClean="0"/>
              <a:t>B)Availability indicators for domestic production.</a:t>
            </a:r>
            <a:endParaRPr lang="fr-FR" b="1" dirty="0" smtClean="0"/>
          </a:p>
          <a:p>
            <a:pPr algn="just">
              <a:buNone/>
            </a:pPr>
            <a:r>
              <a:rPr lang="en-US" b="1" dirty="0" smtClean="0"/>
              <a:t>C) Market availability indicators.</a:t>
            </a:r>
            <a:endParaRPr lang="fr-FR" b="1" dirty="0" smtClean="0"/>
          </a:p>
          <a:p>
            <a:pPr algn="just">
              <a:buNone/>
            </a:pPr>
            <a:r>
              <a:rPr lang="en-US" b="1" dirty="0" smtClean="0"/>
              <a:t>D)Potential household level availability indicators.</a:t>
            </a:r>
            <a:endParaRPr lang="fr-FR" b="1" dirty="0" smtClean="0"/>
          </a:p>
          <a:p>
            <a:endParaRPr lang="en-GB"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b="1" dirty="0" smtClean="0"/>
              <a:t/>
            </a:r>
            <a:br>
              <a:rPr lang="en-US" b="1" dirty="0" smtClean="0"/>
            </a:br>
            <a:r>
              <a:rPr lang="en-US" b="1" dirty="0" smtClean="0"/>
              <a:t>A) National availability indicators</a:t>
            </a:r>
            <a:r>
              <a:rPr lang="fr-FR" dirty="0" smtClean="0"/>
              <a:t/>
            </a:r>
            <a:br>
              <a:rPr lang="fr-FR" dirty="0" smtClean="0"/>
            </a:br>
            <a:endParaRPr lang="en-GB" dirty="0"/>
          </a:p>
        </p:txBody>
      </p:sp>
      <p:sp>
        <p:nvSpPr>
          <p:cNvPr id="3" name="Content Placeholder 2"/>
          <p:cNvSpPr>
            <a:spLocks noGrp="1"/>
          </p:cNvSpPr>
          <p:nvPr>
            <p:ph idx="1"/>
          </p:nvPr>
        </p:nvSpPr>
        <p:spPr>
          <a:xfrm>
            <a:off x="457200" y="1066800"/>
            <a:ext cx="8229600" cy="5562600"/>
          </a:xfrm>
        </p:spPr>
        <p:txBody>
          <a:bodyPr>
            <a:normAutofit fontScale="70000" lnSpcReduction="20000"/>
          </a:bodyPr>
          <a:lstStyle/>
          <a:p>
            <a:pPr marL="0" indent="0" algn="just">
              <a:buNone/>
            </a:pPr>
            <a:r>
              <a:rPr lang="en-US" dirty="0" smtClean="0"/>
              <a:t>For national availability estimates, the Food Balance Sheet presents the overall picture. The</a:t>
            </a:r>
            <a:r>
              <a:rPr lang="fr-FR" dirty="0" smtClean="0"/>
              <a:t> </a:t>
            </a:r>
            <a:r>
              <a:rPr lang="en-US" dirty="0" smtClean="0"/>
              <a:t>preciseness and overall quality will vary with the human and other resources available.</a:t>
            </a:r>
            <a:r>
              <a:rPr lang="fr-FR" dirty="0" smtClean="0"/>
              <a:t> </a:t>
            </a:r>
            <a:r>
              <a:rPr lang="en-US" dirty="0" smtClean="0"/>
              <a:t>The Food Balance Sheet can indicate if the amount of food available from national production is</a:t>
            </a:r>
            <a:r>
              <a:rPr lang="fr-FR" dirty="0" smtClean="0"/>
              <a:t> </a:t>
            </a:r>
            <a:r>
              <a:rPr lang="en-US" dirty="0" smtClean="0"/>
              <a:t>less than a normal year and the relative importance of imports.</a:t>
            </a:r>
            <a:r>
              <a:rPr lang="fr-FR" dirty="0" smtClean="0"/>
              <a:t> </a:t>
            </a:r>
            <a:r>
              <a:rPr lang="en-US" dirty="0" smtClean="0"/>
              <a:t>If you develop a Food Balance Sheet, you will have the following national availability indicators:</a:t>
            </a:r>
            <a:endParaRPr lang="fr-FR" dirty="0" smtClean="0"/>
          </a:p>
          <a:p>
            <a:pPr lvl="0" algn="just">
              <a:buFont typeface="Wingdings" pitchFamily="2" charset="2"/>
              <a:buChar char="Ø"/>
            </a:pPr>
            <a:r>
              <a:rPr lang="en-US" b="1" i="1" dirty="0" smtClean="0"/>
              <a:t>Total production of food staples (in metric </a:t>
            </a:r>
            <a:r>
              <a:rPr lang="en-US" b="1" i="1" dirty="0" err="1" smtClean="0"/>
              <a:t>tonnes</a:t>
            </a:r>
            <a:r>
              <a:rPr lang="en-US" b="1" i="1" dirty="0" smtClean="0"/>
              <a:t> or in kilocalories);</a:t>
            </a:r>
            <a:endParaRPr lang="fr-FR" b="1" i="1" dirty="0" smtClean="0"/>
          </a:p>
          <a:p>
            <a:pPr lvl="0" algn="just">
              <a:buFont typeface="Wingdings" pitchFamily="2" charset="2"/>
              <a:buChar char="Ø"/>
            </a:pPr>
            <a:r>
              <a:rPr lang="en-US" b="1" i="1" dirty="0" smtClean="0"/>
              <a:t>Total Gap - difference between total production and total consumption needs, which is the</a:t>
            </a:r>
            <a:r>
              <a:rPr lang="fr-FR" b="1" i="1" dirty="0" smtClean="0"/>
              <a:t> </a:t>
            </a:r>
            <a:r>
              <a:rPr lang="en-US" b="1" i="1" dirty="0" smtClean="0"/>
              <a:t>estimated amount needed from imports (commercial or food aid);</a:t>
            </a:r>
            <a:endParaRPr lang="fr-FR" b="1" i="1" dirty="0" smtClean="0"/>
          </a:p>
          <a:p>
            <a:pPr lvl="0" algn="just">
              <a:buFont typeface="Wingdings" pitchFamily="2" charset="2"/>
              <a:buChar char="Ø"/>
            </a:pPr>
            <a:r>
              <a:rPr lang="en-US" b="1" i="1" dirty="0" smtClean="0"/>
              <a:t>Estimated imports through usual commercial channels and announced imports through</a:t>
            </a:r>
            <a:r>
              <a:rPr lang="fr-FR" b="1" i="1" dirty="0" smtClean="0"/>
              <a:t> </a:t>
            </a:r>
            <a:r>
              <a:rPr lang="en-US" b="1" i="1" dirty="0" smtClean="0"/>
              <a:t>public channels (food aid commitments); and</a:t>
            </a:r>
            <a:endParaRPr lang="fr-FR" b="1" i="1" dirty="0" smtClean="0"/>
          </a:p>
          <a:p>
            <a:pPr lvl="0" algn="just">
              <a:buFont typeface="Wingdings" pitchFamily="2" charset="2"/>
              <a:buChar char="Ø"/>
            </a:pPr>
            <a:r>
              <a:rPr lang="en-US" b="1" i="1" dirty="0" smtClean="0"/>
              <a:t>Uncovered Gap - amount that remains unmet given using information on imports during a</a:t>
            </a:r>
            <a:r>
              <a:rPr lang="fr-FR" b="1" i="1" dirty="0" smtClean="0"/>
              <a:t> </a:t>
            </a:r>
            <a:r>
              <a:rPr lang="en-US" b="1" i="1" dirty="0" smtClean="0"/>
              <a:t>typical year or the previous year.</a:t>
            </a:r>
            <a:endParaRPr lang="fr-FR" b="1" i="1" dirty="0" smtClean="0"/>
          </a:p>
          <a:p>
            <a:endParaRPr lang="en-GB"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629400"/>
          </a:xfrm>
        </p:spPr>
        <p:txBody>
          <a:bodyPr/>
          <a:lstStyle/>
          <a:p>
            <a:pPr marL="0" indent="0">
              <a:buNone/>
            </a:pPr>
            <a:r>
              <a:rPr lang="en-US" b="1" dirty="0" smtClean="0"/>
              <a:t>See Annex 1: Annual cereal Balance Sheet for Somalia 2006/2007 (page 18)</a:t>
            </a:r>
            <a:endParaRPr lang="fr-FR" dirty="0" smtClean="0"/>
          </a:p>
          <a:p>
            <a:pPr marL="0" indent="0" algn="just">
              <a:buNone/>
            </a:pPr>
            <a:r>
              <a:rPr lang="en-US" dirty="0" smtClean="0"/>
              <a:t>The following are some strengths and weaknesses of the national availability indicators used in</a:t>
            </a:r>
            <a:r>
              <a:rPr lang="fr-FR" dirty="0" smtClean="0"/>
              <a:t> a Food Balance </a:t>
            </a:r>
            <a:r>
              <a:rPr lang="fr-FR" dirty="0" err="1" smtClean="0"/>
              <a:t>Sheet</a:t>
            </a:r>
            <a:r>
              <a:rPr lang="fr-FR" dirty="0" smtClean="0"/>
              <a:t>.</a:t>
            </a:r>
          </a:p>
          <a:p>
            <a:pPr>
              <a:buNone/>
            </a:pPr>
            <a:endParaRPr lang="fr-FR" dirty="0" smtClean="0"/>
          </a:p>
          <a:p>
            <a:endParaRPr lang="en-GB" dirty="0"/>
          </a:p>
        </p:txBody>
      </p:sp>
      <p:graphicFrame>
        <p:nvGraphicFramePr>
          <p:cNvPr id="4" name="Table 3"/>
          <p:cNvGraphicFramePr>
            <a:graphicFrameLocks noGrp="1"/>
          </p:cNvGraphicFramePr>
          <p:nvPr/>
        </p:nvGraphicFramePr>
        <p:xfrm>
          <a:off x="533400" y="3048000"/>
          <a:ext cx="8153400" cy="3746009"/>
        </p:xfrm>
        <a:graphic>
          <a:graphicData uri="http://schemas.openxmlformats.org/drawingml/2006/table">
            <a:tbl>
              <a:tblPr firstRow="1" bandRow="1">
                <a:tableStyleId>{5C22544A-7EE6-4342-B048-85BDC9FD1C3A}</a:tableStyleId>
              </a:tblPr>
              <a:tblGrid>
                <a:gridCol w="3352800"/>
                <a:gridCol w="4800600"/>
              </a:tblGrid>
              <a:tr h="499889">
                <a:tc>
                  <a:txBody>
                    <a:bodyPr/>
                    <a:lstStyle/>
                    <a:p>
                      <a:r>
                        <a:rPr lang="en-GB" b="1" dirty="0" smtClean="0"/>
                        <a:t>Strengths</a:t>
                      </a:r>
                      <a:endParaRPr lang="en-GB" b="1" dirty="0"/>
                    </a:p>
                  </a:txBody>
                  <a:tcPr/>
                </a:tc>
                <a:tc>
                  <a:txBody>
                    <a:bodyPr/>
                    <a:lstStyle/>
                    <a:p>
                      <a:r>
                        <a:rPr lang="en-GB" b="1" dirty="0" smtClean="0"/>
                        <a:t>Weaknesses</a:t>
                      </a:r>
                      <a:endParaRPr lang="en-GB" b="1" dirty="0"/>
                    </a:p>
                  </a:txBody>
                  <a:tcPr/>
                </a:tc>
              </a:tr>
              <a:tr h="3081511">
                <a:tc>
                  <a:txBody>
                    <a:bodyPr/>
                    <a:lstStyle/>
                    <a:p>
                      <a:pPr algn="just"/>
                      <a:r>
                        <a:rPr lang="en-US" sz="2300" kern="1200" dirty="0" smtClean="0">
                          <a:solidFill>
                            <a:schemeClr val="dk1"/>
                          </a:solidFill>
                          <a:latin typeface="+mn-lt"/>
                          <a:ea typeface="+mn-ea"/>
                          <a:cs typeface="+mn-cs"/>
                        </a:rPr>
                        <a:t>National availability indicators used in a Food Balance Sheet are useful at national level for overall planning and</a:t>
                      </a:r>
                      <a:endParaRPr lang="fr-FR" sz="2300" kern="1200" dirty="0" smtClean="0">
                        <a:solidFill>
                          <a:schemeClr val="dk1"/>
                        </a:solidFill>
                        <a:latin typeface="+mn-lt"/>
                        <a:ea typeface="+mn-ea"/>
                        <a:cs typeface="+mn-cs"/>
                      </a:endParaRPr>
                    </a:p>
                    <a:p>
                      <a:pPr algn="just"/>
                      <a:r>
                        <a:rPr lang="en-US" sz="2300" kern="1200" dirty="0" smtClean="0">
                          <a:solidFill>
                            <a:schemeClr val="dk1"/>
                          </a:solidFill>
                          <a:latin typeface="+mn-lt"/>
                          <a:ea typeface="+mn-ea"/>
                          <a:cs typeface="+mn-cs"/>
                        </a:rPr>
                        <a:t>relatively easy to get estimates</a:t>
                      </a:r>
                      <a:endParaRPr lang="en-GB" sz="2300" dirty="0"/>
                    </a:p>
                  </a:txBody>
                  <a:tcPr/>
                </a:tc>
                <a:tc>
                  <a:txBody>
                    <a:bodyPr/>
                    <a:lstStyle/>
                    <a:p>
                      <a:pPr algn="just"/>
                      <a:r>
                        <a:rPr lang="en-US" sz="2300" kern="1200" dirty="0" smtClean="0">
                          <a:solidFill>
                            <a:schemeClr val="dk1"/>
                          </a:solidFill>
                          <a:latin typeface="+mn-lt"/>
                          <a:ea typeface="+mn-ea"/>
                          <a:cs typeface="+mn-cs"/>
                        </a:rPr>
                        <a:t>The estimated food gap can give a false picture of high imports needed if supply estimated from production or from trade are inaccurate: analysts must have a good understanding of the markets to use these indicators in the correct way. </a:t>
                      </a:r>
                      <a:r>
                        <a:rPr lang="en-US" sz="2300" b="1" kern="1200" dirty="0" smtClean="0">
                          <a:solidFill>
                            <a:schemeClr val="dk1"/>
                          </a:solidFill>
                          <a:latin typeface="+mn-lt"/>
                          <a:ea typeface="+mn-ea"/>
                          <a:cs typeface="+mn-cs"/>
                        </a:rPr>
                        <a:t>The Food Balance Sheet is not useful for understanding who is food insecure.</a:t>
                      </a:r>
                      <a:endParaRPr lang="en-GB" sz="2300" dirty="0"/>
                    </a:p>
                  </a:txBody>
                  <a:tcPr/>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610600" cy="563562"/>
          </a:xfrm>
        </p:spPr>
        <p:txBody>
          <a:bodyPr>
            <a:normAutofit fontScale="90000"/>
          </a:bodyPr>
          <a:lstStyle/>
          <a:p>
            <a:r>
              <a:rPr lang="en-US" sz="3200" b="1" dirty="0" smtClean="0"/>
              <a:t>B) Availability indicators for domestic production</a:t>
            </a:r>
            <a:endParaRPr lang="en-GB" sz="3200" dirty="0"/>
          </a:p>
        </p:txBody>
      </p:sp>
      <p:sp>
        <p:nvSpPr>
          <p:cNvPr id="3" name="Content Placeholder 2"/>
          <p:cNvSpPr>
            <a:spLocks noGrp="1"/>
          </p:cNvSpPr>
          <p:nvPr>
            <p:ph idx="1"/>
          </p:nvPr>
        </p:nvSpPr>
        <p:spPr>
          <a:xfrm>
            <a:off x="228600" y="914400"/>
            <a:ext cx="8686800" cy="5638800"/>
          </a:xfrm>
        </p:spPr>
        <p:txBody>
          <a:bodyPr>
            <a:normAutofit fontScale="55000" lnSpcReduction="20000"/>
          </a:bodyPr>
          <a:lstStyle/>
          <a:p>
            <a:pPr marL="0" indent="0" algn="just">
              <a:buNone/>
            </a:pPr>
            <a:r>
              <a:rPr lang="en-US" sz="4200" dirty="0" smtClean="0"/>
              <a:t>You may not have the information to complete a Food Balance Sheet, so you may need to</a:t>
            </a:r>
            <a:r>
              <a:rPr lang="fr-FR" sz="4200" dirty="0" smtClean="0"/>
              <a:t> </a:t>
            </a:r>
            <a:r>
              <a:rPr lang="en-US" sz="4200" dirty="0" smtClean="0"/>
              <a:t>estimate supply that will be available from domestic production. As countries have clear local differences, it is valuable to keep the estimates at a sub-country level and then bring them together to get the national level. This enables analysis of surplus and deficit areas within the country.</a:t>
            </a:r>
            <a:endParaRPr lang="fr-FR" sz="4200" dirty="0" smtClean="0"/>
          </a:p>
          <a:p>
            <a:pPr algn="just"/>
            <a:r>
              <a:rPr lang="en-US" sz="4200" dirty="0" smtClean="0"/>
              <a:t>To predict production, you can use a combination of indicators:</a:t>
            </a:r>
            <a:endParaRPr lang="fr-FR" sz="4200" dirty="0" smtClean="0"/>
          </a:p>
          <a:p>
            <a:pPr lvl="0" algn="just">
              <a:buFont typeface="Wingdings" pitchFamily="2" charset="2"/>
              <a:buChar char="Ø"/>
            </a:pPr>
            <a:r>
              <a:rPr lang="en-US" sz="4200" b="1" i="1" dirty="0" smtClean="0"/>
              <a:t>Yield estimates; and</a:t>
            </a:r>
            <a:endParaRPr lang="fr-FR" sz="4200" b="1" i="1" dirty="0" smtClean="0"/>
          </a:p>
          <a:p>
            <a:pPr lvl="0" algn="just">
              <a:buFont typeface="Wingdings" pitchFamily="2" charset="2"/>
              <a:buChar char="Ø"/>
            </a:pPr>
            <a:r>
              <a:rPr lang="en-US" sz="4200" b="1" i="1" dirty="0" smtClean="0"/>
              <a:t>Total area planted.</a:t>
            </a:r>
            <a:endParaRPr lang="fr-FR" sz="4200" b="1" i="1" dirty="0" smtClean="0"/>
          </a:p>
          <a:p>
            <a:pPr marL="0" indent="0" algn="just">
              <a:buNone/>
            </a:pPr>
            <a:r>
              <a:rPr lang="en-US" sz="4200" dirty="0" smtClean="0"/>
              <a:t>You need to combine yield estimates with area planted, comparing the current year to past</a:t>
            </a:r>
            <a:r>
              <a:rPr lang="fr-FR" sz="4200" dirty="0" smtClean="0"/>
              <a:t> </a:t>
            </a:r>
            <a:r>
              <a:rPr lang="en-US" sz="4200" dirty="0" smtClean="0"/>
              <a:t>years (and to the 5 year average) to see how total production may be affected by changes in</a:t>
            </a:r>
            <a:r>
              <a:rPr lang="fr-FR" sz="4200" dirty="0" smtClean="0"/>
              <a:t> </a:t>
            </a:r>
            <a:r>
              <a:rPr lang="en-US" sz="4200" dirty="0" smtClean="0"/>
              <a:t>area, as well as yield. Graphing yields and area planted over time are often valuable to put the current season in context.</a:t>
            </a:r>
            <a:endParaRPr lang="fr-FR" sz="4200"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400800"/>
          </a:xfrm>
        </p:spPr>
        <p:txBody>
          <a:bodyPr>
            <a:normAutofit fontScale="70000" lnSpcReduction="20000"/>
          </a:bodyPr>
          <a:lstStyle/>
          <a:p>
            <a:pPr algn="just"/>
            <a:r>
              <a:rPr lang="en-US" b="1" dirty="0" smtClean="0"/>
              <a:t>Current season’s rainfall pattern compared to 5 year average</a:t>
            </a:r>
            <a:endParaRPr lang="fr-FR" dirty="0" smtClean="0"/>
          </a:p>
          <a:p>
            <a:pPr marL="0" indent="0" algn="just">
              <a:buNone/>
            </a:pPr>
            <a:r>
              <a:rPr lang="en-US" dirty="0" smtClean="0"/>
              <a:t>Rainfall may be a good predictor of yield in agricultural production where crops rely on rain</a:t>
            </a:r>
            <a:r>
              <a:rPr lang="fr-FR" dirty="0" smtClean="0"/>
              <a:t> </a:t>
            </a:r>
            <a:r>
              <a:rPr lang="en-US" dirty="0" smtClean="0"/>
              <a:t>rather than irrigation. Simple total annual rainfall is not a very reliable indicator. Plants really need water at particular times, so distribution of the rainfall is also important. Rainfall in the key crop growth months is reasonable to use for forecasts. There are experts who look at rainfall distribution and plant growth for early warning, such as FEWSNET and GIEWS. Be sure to look for their work, since it requires special skills and access to advanced (and often expensive!) technology.</a:t>
            </a:r>
          </a:p>
          <a:p>
            <a:pPr marL="0" indent="0" algn="just">
              <a:buNone/>
            </a:pPr>
            <a:endParaRPr lang="fr-FR" dirty="0" smtClean="0"/>
          </a:p>
          <a:p>
            <a:pPr algn="just"/>
            <a:r>
              <a:rPr lang="en-US" b="1" dirty="0" smtClean="0"/>
              <a:t>Use of improved inputs</a:t>
            </a:r>
            <a:endParaRPr lang="fr-FR" dirty="0" smtClean="0"/>
          </a:p>
          <a:p>
            <a:pPr marL="0" indent="0" algn="just">
              <a:buNone/>
            </a:pPr>
            <a:r>
              <a:rPr lang="en-US" dirty="0" smtClean="0"/>
              <a:t>Yield may also be influenced by the use of agricultural inputs, so comparing that to the trend</a:t>
            </a:r>
            <a:r>
              <a:rPr lang="fr-FR" dirty="0" smtClean="0"/>
              <a:t> </a:t>
            </a:r>
            <a:r>
              <a:rPr lang="en-US" dirty="0" smtClean="0"/>
              <a:t>use over the previous years can help indicate whether a shift in yields is expected.</a:t>
            </a:r>
          </a:p>
          <a:p>
            <a:pPr marL="0" indent="0" algn="just">
              <a:buNone/>
            </a:pPr>
            <a:endParaRPr lang="fr-FR" dirty="0" smtClean="0"/>
          </a:p>
          <a:p>
            <a:pPr algn="just"/>
            <a:r>
              <a:rPr lang="en-US" b="1" dirty="0" smtClean="0"/>
              <a:t>Damage caused by pests and diseases</a:t>
            </a:r>
            <a:endParaRPr lang="fr-FR" dirty="0" smtClean="0"/>
          </a:p>
          <a:p>
            <a:pPr marL="0" indent="0" algn="just">
              <a:buNone/>
            </a:pPr>
            <a:r>
              <a:rPr lang="en-US" dirty="0" smtClean="0"/>
              <a:t>Pests and diseases may have a strong impact on yield in specific regions or overall.</a:t>
            </a:r>
            <a:r>
              <a:rPr lang="fr-FR" dirty="0" smtClean="0"/>
              <a:t> </a:t>
            </a:r>
            <a:r>
              <a:rPr lang="en-US" dirty="0" smtClean="0"/>
              <a:t>Talk to your agricultural research staff and extension staff to get an estimate of damage.</a:t>
            </a:r>
            <a:endParaRPr lang="fr-F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762000"/>
          </a:xfrm>
        </p:spPr>
        <p:txBody>
          <a:bodyPr>
            <a:normAutofit/>
          </a:bodyPr>
          <a:lstStyle/>
          <a:p>
            <a:r>
              <a:rPr lang="en-US" sz="2000" b="1" dirty="0" smtClean="0"/>
              <a:t>STRENGTHS AND WEAKNESSES</a:t>
            </a:r>
            <a:r>
              <a:rPr lang="fr-FR" sz="2000" b="1" dirty="0" smtClean="0"/>
              <a:t/>
            </a:r>
            <a:br>
              <a:rPr lang="fr-FR" sz="2000" b="1" dirty="0" smtClean="0"/>
            </a:br>
            <a:r>
              <a:rPr lang="en-US" sz="2000" b="1" dirty="0" smtClean="0"/>
              <a:t>OF THE INDICATORS FOR AREA PLANTED AND POTENTIAL YIELD</a:t>
            </a:r>
            <a:endParaRPr lang="en-GB" sz="2000" b="1" dirty="0"/>
          </a:p>
        </p:txBody>
      </p:sp>
      <p:sp>
        <p:nvSpPr>
          <p:cNvPr id="3" name="Content Placeholder 2"/>
          <p:cNvSpPr>
            <a:spLocks noGrp="1"/>
          </p:cNvSpPr>
          <p:nvPr>
            <p:ph idx="1"/>
          </p:nvPr>
        </p:nvSpPr>
        <p:spPr>
          <a:xfrm>
            <a:off x="228600" y="1143000"/>
            <a:ext cx="8686800" cy="5410200"/>
          </a:xfrm>
        </p:spPr>
        <p:txBody>
          <a:bodyPr>
            <a:normAutofit fontScale="47500" lnSpcReduction="20000"/>
          </a:bodyPr>
          <a:lstStyle/>
          <a:p>
            <a:pPr algn="just"/>
            <a:r>
              <a:rPr lang="en-US" sz="3800" b="1" dirty="0" smtClean="0"/>
              <a:t>Yield estimates and total area planted</a:t>
            </a:r>
            <a:endParaRPr lang="fr-FR" sz="3800" dirty="0" smtClean="0"/>
          </a:p>
          <a:p>
            <a:pPr algn="just">
              <a:buNone/>
            </a:pPr>
            <a:r>
              <a:rPr lang="en-US" sz="3800" dirty="0" smtClean="0"/>
              <a:t>Land area estimates can be based on:</a:t>
            </a:r>
            <a:endParaRPr lang="fr-FR" sz="3800" dirty="0" smtClean="0"/>
          </a:p>
          <a:p>
            <a:pPr lvl="0" algn="just">
              <a:buNone/>
            </a:pPr>
            <a:r>
              <a:rPr lang="en-US" sz="3800" dirty="0" smtClean="0"/>
              <a:t>Percentage change from previous years. This is relatively inexpensive, based on local</a:t>
            </a:r>
            <a:endParaRPr lang="fr-FR" sz="3800" dirty="0" smtClean="0"/>
          </a:p>
          <a:p>
            <a:pPr algn="just">
              <a:buNone/>
            </a:pPr>
            <a:r>
              <a:rPr lang="en-US" sz="3800" dirty="0" smtClean="0"/>
              <a:t>knowledge, but can be prone to manipulation for political and other purposes. If</a:t>
            </a:r>
            <a:endParaRPr lang="fr-FR" sz="3800" dirty="0" smtClean="0"/>
          </a:p>
          <a:p>
            <a:pPr algn="just">
              <a:buNone/>
            </a:pPr>
            <a:r>
              <a:rPr lang="en-US" sz="3800" dirty="0" smtClean="0"/>
              <a:t>purchased seed is used by farmers, its availability is important information.</a:t>
            </a:r>
          </a:p>
          <a:p>
            <a:pPr algn="just">
              <a:buNone/>
            </a:pPr>
            <a:endParaRPr lang="en-US" sz="3800" dirty="0" smtClean="0"/>
          </a:p>
          <a:p>
            <a:pPr algn="just">
              <a:buFont typeface="Wingdings" pitchFamily="2" charset="2"/>
              <a:buChar char="Ø"/>
            </a:pPr>
            <a:r>
              <a:rPr lang="en-US" sz="3800" dirty="0" smtClean="0"/>
              <a:t> Expert</a:t>
            </a:r>
            <a:r>
              <a:rPr lang="fr-FR" sz="3800" dirty="0" smtClean="0"/>
              <a:t> </a:t>
            </a:r>
            <a:r>
              <a:rPr lang="en-US" sz="3800" dirty="0" smtClean="0"/>
              <a:t>knowledge of extension agents and others needed.</a:t>
            </a:r>
            <a:endParaRPr lang="fr-FR" sz="3800" dirty="0" smtClean="0"/>
          </a:p>
          <a:p>
            <a:pPr lvl="0" algn="just">
              <a:buFont typeface="Wingdings" pitchFamily="2" charset="2"/>
              <a:buChar char="Ø"/>
            </a:pPr>
            <a:r>
              <a:rPr lang="en-US" sz="3800" dirty="0" smtClean="0"/>
              <a:t>Satellite imagery for planted or cultivated areas. As yet, this is costly and needs advanced technology, but over time may become more accessible as we increase the computer capability to </a:t>
            </a:r>
            <a:r>
              <a:rPr lang="en-US" sz="3800" dirty="0" err="1" smtClean="0"/>
              <a:t>analyse</a:t>
            </a:r>
            <a:r>
              <a:rPr lang="en-US" sz="3800" dirty="0" smtClean="0"/>
              <a:t> images automatically Land areas planted into different crops may not change dramatically from one year to the next, so estimating planted area as a percentage of the previous year’s estimated land area is reasonable. If drought, flooding, etc. cause great harm, then the planted land area will need to be adjusted downward to the harvested area. Since policy, conflict, and other aspects may</a:t>
            </a:r>
            <a:r>
              <a:rPr lang="fr-FR" sz="3800" dirty="0" smtClean="0"/>
              <a:t> </a:t>
            </a:r>
            <a:r>
              <a:rPr lang="en-US" sz="3800" dirty="0" smtClean="0"/>
              <a:t>influence the area in crops in unexpected ways, it is important to use additional information,</a:t>
            </a:r>
            <a:r>
              <a:rPr lang="fr-FR" sz="3800" dirty="0" smtClean="0"/>
              <a:t> </a:t>
            </a:r>
            <a:r>
              <a:rPr lang="en-US" sz="3800" dirty="0" smtClean="0"/>
              <a:t>such as an agricultural census, to evaluate land area and adjust it over time. If shifts are not identified, the estimates each year will gradually get further and further from the real areas</a:t>
            </a:r>
            <a:r>
              <a:rPr lang="fr-FR" sz="3800" dirty="0" smtClean="0"/>
              <a:t> </a:t>
            </a:r>
            <a:r>
              <a:rPr lang="en-US" sz="3800" dirty="0" smtClean="0"/>
              <a:t>over time. The production estimates using land area and yield can be completed for the sub-regions of your country. These regional production numbers should be reported, and then aggregated to the national level.</a:t>
            </a:r>
            <a:endParaRPr lang="fr-FR" sz="3800" dirty="0" smtClean="0"/>
          </a:p>
          <a:p>
            <a:endParaRPr lang="en-GB"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81000"/>
            <a:ext cx="8686800" cy="6248400"/>
          </a:xfrm>
        </p:spPr>
        <p:txBody>
          <a:bodyPr>
            <a:normAutofit fontScale="62500" lnSpcReduction="20000"/>
          </a:bodyPr>
          <a:lstStyle/>
          <a:p>
            <a:pPr algn="just"/>
            <a:r>
              <a:rPr lang="en-US" b="1" dirty="0" smtClean="0"/>
              <a:t>Current season’s rainfall pattern compared to 5 year average</a:t>
            </a:r>
            <a:endParaRPr lang="fr-FR" dirty="0" smtClean="0"/>
          </a:p>
          <a:p>
            <a:pPr marL="0" indent="0" algn="just">
              <a:buNone/>
            </a:pPr>
            <a:r>
              <a:rPr lang="en-US" dirty="0" smtClean="0"/>
              <a:t>Aggregating the data to cover a broad range is not appropriate if you do not have data at a</a:t>
            </a:r>
            <a:r>
              <a:rPr lang="fr-FR" dirty="0" smtClean="0"/>
              <a:t> </a:t>
            </a:r>
            <a:r>
              <a:rPr lang="en-US" dirty="0" smtClean="0"/>
              <a:t>local level in all production areas. Also, timing of weather is very important, so large rainfalls at the wrong time can do more harm than good. Satellite imagery may indicate the ground cover percentage, which may help to indicate the progression of the cropping season and potential damage to crops, particularly for areas with low rainfall. Systems to use remote sensing and mapping of meteorological data may require skilled human resources and financial resources.</a:t>
            </a:r>
            <a:endParaRPr lang="fr-FR" dirty="0" smtClean="0"/>
          </a:p>
          <a:p>
            <a:pPr algn="just">
              <a:buNone/>
            </a:pPr>
            <a:r>
              <a:rPr lang="en-US" dirty="0" smtClean="0"/>
              <a:t> </a:t>
            </a:r>
            <a:endParaRPr lang="fr-FR" dirty="0" smtClean="0"/>
          </a:p>
          <a:p>
            <a:pPr algn="just"/>
            <a:r>
              <a:rPr lang="en-US" b="1" dirty="0" smtClean="0"/>
              <a:t>Estimates of yields including use of inputs and impact of pests and diseases</a:t>
            </a:r>
            <a:endParaRPr lang="fr-FR" dirty="0" smtClean="0"/>
          </a:p>
          <a:p>
            <a:pPr marL="0" indent="0" algn="just">
              <a:buNone/>
            </a:pPr>
            <a:r>
              <a:rPr lang="en-US" dirty="0" smtClean="0"/>
              <a:t>The percentage increase or decrease in previous year’s yields is a relatively inexpensive</a:t>
            </a:r>
            <a:r>
              <a:rPr lang="fr-FR" dirty="0" smtClean="0"/>
              <a:t> </a:t>
            </a:r>
            <a:r>
              <a:rPr lang="en-US" dirty="0" smtClean="0"/>
              <a:t>indicator, based on local knowledge, but can be prone to manipulation for political and other</a:t>
            </a:r>
            <a:r>
              <a:rPr lang="fr-FR" dirty="0" smtClean="0"/>
              <a:t> </a:t>
            </a:r>
            <a:r>
              <a:rPr lang="en-US" dirty="0" smtClean="0"/>
              <a:t>purposes. Another indicator is the geographic distribution of performance – areas with poor or good performance in a given year (floods destroying fields, versus excellent well distributed rains supporting bumper harvests).</a:t>
            </a:r>
          </a:p>
          <a:p>
            <a:pPr marL="0" indent="0" algn="just">
              <a:buNone/>
            </a:pPr>
            <a:endParaRPr lang="fr-FR" dirty="0" smtClean="0"/>
          </a:p>
          <a:p>
            <a:pPr marL="0" indent="0" algn="just">
              <a:buNone/>
            </a:pPr>
            <a:r>
              <a:rPr lang="en-US" dirty="0" smtClean="0"/>
              <a:t>While these estimates may not be accurate down to the last kilogram for yield, you can use</a:t>
            </a:r>
            <a:r>
              <a:rPr lang="fr-FR" dirty="0" smtClean="0"/>
              <a:t> </a:t>
            </a:r>
            <a:r>
              <a:rPr lang="en-US" dirty="0" smtClean="0"/>
              <a:t>them to get a sense of the range of yields. If many more farmers use fertilizers and improved</a:t>
            </a:r>
            <a:r>
              <a:rPr lang="fr-FR" dirty="0" smtClean="0"/>
              <a:t> </a:t>
            </a:r>
            <a:r>
              <a:rPr lang="en-US" dirty="0" smtClean="0"/>
              <a:t>seeds in one year compared to others, you will see higher yields. If locusts attack, field staff</a:t>
            </a:r>
            <a:r>
              <a:rPr lang="fr-FR" dirty="0" smtClean="0"/>
              <a:t> </a:t>
            </a:r>
            <a:r>
              <a:rPr lang="en-US" dirty="0" smtClean="0"/>
              <a:t>can estimate the potential losses in their region.</a:t>
            </a:r>
            <a:endParaRPr lang="fr-FR" dirty="0" smtClean="0"/>
          </a:p>
          <a:p>
            <a:pPr>
              <a:buNone/>
            </a:pPr>
            <a:endParaRPr lang="en-GB"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US" b="1" dirty="0" smtClean="0"/>
              <a:t/>
            </a:r>
            <a:br>
              <a:rPr lang="en-US" b="1" dirty="0" smtClean="0"/>
            </a:br>
            <a:r>
              <a:rPr lang="en-US" b="1" dirty="0" smtClean="0"/>
              <a:t>C) Market availability indicators</a:t>
            </a:r>
            <a:r>
              <a:rPr lang="fr-FR" dirty="0" smtClean="0"/>
              <a:t/>
            </a:r>
            <a:br>
              <a:rPr lang="fr-FR" dirty="0" smtClean="0"/>
            </a:br>
            <a:endParaRPr lang="en-GB" dirty="0"/>
          </a:p>
        </p:txBody>
      </p:sp>
      <p:sp>
        <p:nvSpPr>
          <p:cNvPr id="3" name="Content Placeholder 2"/>
          <p:cNvSpPr>
            <a:spLocks noGrp="1"/>
          </p:cNvSpPr>
          <p:nvPr>
            <p:ph idx="1"/>
          </p:nvPr>
        </p:nvSpPr>
        <p:spPr>
          <a:xfrm>
            <a:off x="304800" y="914400"/>
            <a:ext cx="8382000" cy="5715000"/>
          </a:xfrm>
        </p:spPr>
        <p:txBody>
          <a:bodyPr>
            <a:normAutofit fontScale="70000" lnSpcReduction="20000"/>
          </a:bodyPr>
          <a:lstStyle/>
          <a:p>
            <a:pPr algn="just">
              <a:buNone/>
            </a:pPr>
            <a:r>
              <a:rPr lang="en-US" dirty="0" smtClean="0"/>
              <a:t>Markets may provide part of the puzzle on availability.</a:t>
            </a:r>
            <a:endParaRPr lang="fr-FR" dirty="0" smtClean="0"/>
          </a:p>
          <a:p>
            <a:pPr algn="just">
              <a:buNone/>
            </a:pPr>
            <a:r>
              <a:rPr lang="en-US" dirty="0" smtClean="0"/>
              <a:t>The following are some indicators for availability in the markets:</a:t>
            </a:r>
            <a:endParaRPr lang="fr-FR" dirty="0" smtClean="0"/>
          </a:p>
          <a:p>
            <a:pPr algn="just">
              <a:buNone/>
            </a:pPr>
            <a:r>
              <a:rPr lang="en-US" b="1" i="1" dirty="0" smtClean="0"/>
              <a:t>a) Prices and price shifts for main staples;</a:t>
            </a:r>
            <a:endParaRPr lang="fr-FR" b="1" i="1" dirty="0" smtClean="0"/>
          </a:p>
          <a:p>
            <a:pPr algn="just">
              <a:buNone/>
            </a:pPr>
            <a:r>
              <a:rPr lang="en-US" b="1" i="1" dirty="0" smtClean="0"/>
              <a:t>b) Road and transport access, road closures, security problems limiting transport;</a:t>
            </a:r>
            <a:endParaRPr lang="fr-FR" b="1" i="1" dirty="0" smtClean="0"/>
          </a:p>
          <a:p>
            <a:pPr algn="just">
              <a:buNone/>
            </a:pPr>
            <a:r>
              <a:rPr lang="en-US" b="1" i="1" dirty="0" smtClean="0"/>
              <a:t>c) Percentage of all weather roads; and</a:t>
            </a:r>
            <a:endParaRPr lang="fr-FR" b="1" i="1" dirty="0" smtClean="0"/>
          </a:p>
          <a:p>
            <a:pPr algn="just">
              <a:buNone/>
            </a:pPr>
            <a:r>
              <a:rPr lang="en-US" b="1" i="1" dirty="0" smtClean="0"/>
              <a:t>d) Stocks held by private and public sector.</a:t>
            </a:r>
          </a:p>
          <a:p>
            <a:pPr algn="just">
              <a:buNone/>
            </a:pPr>
            <a:endParaRPr lang="fr-FR" b="1" i="1" dirty="0" smtClean="0"/>
          </a:p>
          <a:p>
            <a:pPr algn="just"/>
            <a:r>
              <a:rPr lang="en-US" b="1" dirty="0" smtClean="0"/>
              <a:t>a) Prices and price shifts for main staples</a:t>
            </a:r>
            <a:endParaRPr lang="fr-FR" dirty="0" smtClean="0"/>
          </a:p>
          <a:p>
            <a:pPr marL="0" indent="0" algn="just">
              <a:buNone/>
            </a:pPr>
            <a:r>
              <a:rPr lang="en-US" dirty="0" smtClean="0"/>
              <a:t>Prices are sometimes used to indicate scarcity in supply, especially when prices are very high</a:t>
            </a:r>
            <a:r>
              <a:rPr lang="fr-FR" dirty="0" smtClean="0"/>
              <a:t> </a:t>
            </a:r>
            <a:r>
              <a:rPr lang="en-US" dirty="0" smtClean="0"/>
              <a:t>compared to the average prices for a given time of year. However, high price may be an</a:t>
            </a:r>
            <a:r>
              <a:rPr lang="fr-FR" dirty="0" smtClean="0"/>
              <a:t> </a:t>
            </a:r>
            <a:r>
              <a:rPr lang="en-US" dirty="0" smtClean="0"/>
              <a:t>indicator of high transport costs, security problems, or other problems which limit availability or</a:t>
            </a:r>
            <a:r>
              <a:rPr lang="fr-FR" dirty="0" smtClean="0"/>
              <a:t> </a:t>
            </a:r>
            <a:r>
              <a:rPr lang="en-US" dirty="0" smtClean="0"/>
              <a:t>limit competition among traders in a given location. Prices may have serious consequences for food access. For purposes of diagnosing availability problems, you should graph the monthly average prices in key markets for the past year and then an average for the previous five years in those same markets</a:t>
            </a:r>
            <a:endParaRPr lang="en-GB"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458200" cy="6324600"/>
          </a:xfrm>
        </p:spPr>
        <p:txBody>
          <a:bodyPr>
            <a:normAutofit fontScale="70000" lnSpcReduction="20000"/>
          </a:bodyPr>
          <a:lstStyle/>
          <a:p>
            <a:pPr algn="just"/>
            <a:r>
              <a:rPr lang="en-US" b="1" dirty="0" smtClean="0"/>
              <a:t>b) Road and transport access, road closures, security problems limiting transport</a:t>
            </a:r>
            <a:r>
              <a:rPr lang="fr-FR" dirty="0" smtClean="0"/>
              <a:t> </a:t>
            </a:r>
            <a:r>
              <a:rPr lang="en-US" b="1" dirty="0" smtClean="0"/>
              <a:t>and (c) Percentage of all weather roads</a:t>
            </a:r>
            <a:endParaRPr lang="fr-FR" dirty="0" smtClean="0"/>
          </a:p>
          <a:p>
            <a:pPr marL="0" indent="0" algn="just">
              <a:buNone/>
            </a:pPr>
            <a:r>
              <a:rPr lang="en-US" dirty="0" smtClean="0"/>
              <a:t>Thinking about factors that shift availability, when did you last get stuck somewhere due to</a:t>
            </a:r>
            <a:r>
              <a:rPr lang="fr-FR" dirty="0" smtClean="0"/>
              <a:t> </a:t>
            </a:r>
            <a:r>
              <a:rPr lang="en-US" dirty="0" smtClean="0"/>
              <a:t>heavy rains and roads and bridges that were impassable? Were you ever stopped from entering an area due to security problems? Traders face the same problems moving food, and that will result in lowered availability of food in affected areas. Having a map to indicate market access problems is useful. Regional knowledge within the country on the percentage of all weather roads can be useful.</a:t>
            </a:r>
          </a:p>
          <a:p>
            <a:pPr marL="0" indent="0" algn="just">
              <a:buNone/>
            </a:pPr>
            <a:endParaRPr lang="fr-FR" dirty="0" smtClean="0"/>
          </a:p>
          <a:p>
            <a:pPr algn="just"/>
            <a:r>
              <a:rPr lang="en-US" b="1" dirty="0" smtClean="0"/>
              <a:t>d) Stocks held by private and public sector</a:t>
            </a:r>
            <a:endParaRPr lang="fr-FR" dirty="0" smtClean="0"/>
          </a:p>
          <a:p>
            <a:pPr marL="0" indent="0" algn="just">
              <a:buNone/>
            </a:pPr>
            <a:r>
              <a:rPr lang="en-US" dirty="0" smtClean="0"/>
              <a:t>Traders, national governments, and local groups may stock food staples in order to release</a:t>
            </a:r>
            <a:r>
              <a:rPr lang="fr-FR" dirty="0" smtClean="0"/>
              <a:t> </a:t>
            </a:r>
            <a:r>
              <a:rPr lang="en-US" dirty="0" smtClean="0"/>
              <a:t>them when those supplies are needed. It is a normal function of traders to do this and it is</a:t>
            </a:r>
            <a:r>
              <a:rPr lang="fr-FR" dirty="0" smtClean="0"/>
              <a:t> </a:t>
            </a:r>
            <a:r>
              <a:rPr lang="en-US" dirty="0" smtClean="0"/>
              <a:t>useful for smoothing out prices. When prices go very high, food may be sold into the market, by either public or private sector, so these stocks should be considered in assessing availability.</a:t>
            </a:r>
            <a:r>
              <a:rPr lang="fr-FR" dirty="0" smtClean="0"/>
              <a:t> </a:t>
            </a:r>
            <a:r>
              <a:rPr lang="en-US" dirty="0" smtClean="0"/>
              <a:t>In your price graphs, if you see prices going down in the usual “hungry” or “lean” season, it</a:t>
            </a:r>
            <a:r>
              <a:rPr lang="fr-FR" dirty="0" smtClean="0"/>
              <a:t> </a:t>
            </a:r>
            <a:r>
              <a:rPr lang="en-US" dirty="0" smtClean="0"/>
              <a:t>may be indicating release of government stocks or food aid, increasing market availability.</a:t>
            </a:r>
            <a:r>
              <a:rPr lang="fr-FR" dirty="0" smtClean="0"/>
              <a:t> </a:t>
            </a:r>
            <a:r>
              <a:rPr lang="en-US" dirty="0" smtClean="0"/>
              <a:t>Those are called “counter-cyclical” price shifts, because they go against the usual trends of</a:t>
            </a:r>
            <a:r>
              <a:rPr lang="fr-FR" dirty="0" smtClean="0"/>
              <a:t> </a:t>
            </a:r>
            <a:r>
              <a:rPr lang="en-US" dirty="0" smtClean="0"/>
              <a:t>continually higher prices until the next harvest.</a:t>
            </a:r>
            <a:endParaRPr lang="fr-FR" dirty="0" smtClean="0"/>
          </a:p>
          <a:p>
            <a:endParaRPr lang="en-GB"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457200" y="304800"/>
          <a:ext cx="8458200" cy="6028944"/>
        </p:xfrm>
        <a:graphic>
          <a:graphicData uri="http://schemas.openxmlformats.org/drawingml/2006/table">
            <a:tbl>
              <a:tblPr firstRow="1" bandRow="1">
                <a:tableStyleId>{5C22544A-7EE6-4342-B048-85BDC9FD1C3A}</a:tableStyleId>
              </a:tblPr>
              <a:tblGrid>
                <a:gridCol w="2976033"/>
                <a:gridCol w="5482167"/>
              </a:tblGrid>
              <a:tr h="533400">
                <a:tc>
                  <a:txBody>
                    <a:bodyPr/>
                    <a:lstStyle/>
                    <a:p>
                      <a:pPr algn="just">
                        <a:lnSpc>
                          <a:spcPct val="115000"/>
                        </a:lnSpc>
                        <a:spcAft>
                          <a:spcPts val="0"/>
                        </a:spcAft>
                      </a:pPr>
                      <a:r>
                        <a:rPr lang="en-US" sz="3200" b="1" dirty="0">
                          <a:latin typeface="Times New Roman"/>
                          <a:ea typeface="Calibri"/>
                          <a:cs typeface="Times New Roman"/>
                        </a:rPr>
                        <a:t>Strengths</a:t>
                      </a:r>
                      <a:endParaRPr lang="fr-FR" sz="3200" dirty="0">
                        <a:latin typeface="Calibri"/>
                        <a:ea typeface="Calibri"/>
                        <a:cs typeface="Times New Roman"/>
                      </a:endParaRPr>
                    </a:p>
                  </a:txBody>
                  <a:tcPr marL="68580" marR="68580" marT="0" marB="0"/>
                </a:tc>
                <a:tc>
                  <a:txBody>
                    <a:bodyPr/>
                    <a:lstStyle/>
                    <a:p>
                      <a:pPr algn="just">
                        <a:lnSpc>
                          <a:spcPct val="115000"/>
                        </a:lnSpc>
                        <a:spcAft>
                          <a:spcPts val="0"/>
                        </a:spcAft>
                      </a:pPr>
                      <a:r>
                        <a:rPr lang="en-US" sz="3200" b="1" dirty="0">
                          <a:latin typeface="Times New Roman"/>
                          <a:ea typeface="Calibri"/>
                          <a:cs typeface="Times New Roman"/>
                        </a:rPr>
                        <a:t>Weaknesses</a:t>
                      </a:r>
                      <a:endParaRPr lang="fr-FR" sz="3200" dirty="0">
                        <a:latin typeface="Calibri"/>
                        <a:ea typeface="Calibri"/>
                        <a:cs typeface="Times New Roman"/>
                      </a:endParaRPr>
                    </a:p>
                  </a:txBody>
                  <a:tcPr marL="68580" marR="68580" marT="0" marB="0"/>
                </a:tc>
              </a:tr>
              <a:tr h="4987892">
                <a:tc>
                  <a:txBody>
                    <a:bodyPr/>
                    <a:lstStyle/>
                    <a:p>
                      <a:pPr algn="just">
                        <a:lnSpc>
                          <a:spcPct val="115000"/>
                        </a:lnSpc>
                        <a:spcAft>
                          <a:spcPts val="0"/>
                        </a:spcAft>
                        <a:buFont typeface="Wingdings" pitchFamily="2" charset="2"/>
                        <a:buChar char="Ø"/>
                      </a:pPr>
                      <a:r>
                        <a:rPr lang="en-US" sz="2400" dirty="0">
                          <a:latin typeface="Times New Roman"/>
                          <a:ea typeface="Calibri"/>
                          <a:cs typeface="Times New Roman"/>
                        </a:rPr>
                        <a:t>Prices as indicators may be regularly collected and easily available, at least for the main markets. </a:t>
                      </a:r>
                      <a:endParaRPr lang="en-US" sz="2400" dirty="0" smtClean="0">
                        <a:latin typeface="Times New Roman"/>
                        <a:ea typeface="Calibri"/>
                        <a:cs typeface="Times New Roman"/>
                      </a:endParaRPr>
                    </a:p>
                    <a:p>
                      <a:pPr algn="just">
                        <a:lnSpc>
                          <a:spcPct val="115000"/>
                        </a:lnSpc>
                        <a:spcAft>
                          <a:spcPts val="0"/>
                        </a:spcAft>
                        <a:buFont typeface="Wingdings" pitchFamily="2" charset="2"/>
                        <a:buChar char="Ø"/>
                      </a:pPr>
                      <a:r>
                        <a:rPr lang="en-US" sz="2400" dirty="0" smtClean="0">
                          <a:latin typeface="Times New Roman"/>
                          <a:ea typeface="Calibri"/>
                          <a:cs typeface="Times New Roman"/>
                        </a:rPr>
                        <a:t>Data </a:t>
                      </a:r>
                      <a:r>
                        <a:rPr lang="en-US" sz="2400" dirty="0">
                          <a:latin typeface="Times New Roman"/>
                          <a:ea typeface="Calibri"/>
                          <a:cs typeface="Times New Roman"/>
                        </a:rPr>
                        <a:t>on stock being held by the government should be available to you without a high cost.</a:t>
                      </a:r>
                      <a:endParaRPr lang="fr-FR" sz="2400" dirty="0">
                        <a:latin typeface="Calibri"/>
                        <a:ea typeface="Calibri"/>
                        <a:cs typeface="Times New Roman"/>
                      </a:endParaRPr>
                    </a:p>
                  </a:txBody>
                  <a:tcPr marL="68580" marR="68580" marT="0" marB="0"/>
                </a:tc>
                <a:tc>
                  <a:txBody>
                    <a:bodyPr/>
                    <a:lstStyle/>
                    <a:p>
                      <a:pPr algn="just">
                        <a:lnSpc>
                          <a:spcPct val="115000"/>
                        </a:lnSpc>
                        <a:spcAft>
                          <a:spcPts val="0"/>
                        </a:spcAft>
                      </a:pPr>
                      <a:r>
                        <a:rPr lang="en-US" sz="2400" dirty="0">
                          <a:latin typeface="Times New Roman"/>
                          <a:ea typeface="Calibri"/>
                          <a:cs typeface="Times New Roman"/>
                        </a:rPr>
                        <a:t>Prices as indicators must be systematically collected at identified market levels (wholesale, retail). They are very rough, as they combine both supply and demand. Prices need to be carefully interpreted. For example, a rapid increase in price may mean reduced </a:t>
                      </a:r>
                      <a:r>
                        <a:rPr lang="en-US" sz="2400" dirty="0" smtClean="0">
                          <a:latin typeface="Times New Roman"/>
                          <a:ea typeface="Calibri"/>
                          <a:cs typeface="Times New Roman"/>
                        </a:rPr>
                        <a:t>supplies</a:t>
                      </a:r>
                      <a:r>
                        <a:rPr lang="fr-FR" sz="2400" baseline="0" dirty="0" smtClean="0">
                          <a:latin typeface="Calibri"/>
                          <a:ea typeface="Calibri"/>
                          <a:cs typeface="Times New Roman"/>
                        </a:rPr>
                        <a:t> </a:t>
                      </a:r>
                      <a:r>
                        <a:rPr lang="en-US" sz="2400" dirty="0" smtClean="0">
                          <a:latin typeface="Times New Roman"/>
                          <a:ea typeface="Calibri"/>
                          <a:cs typeface="Times New Roman"/>
                        </a:rPr>
                        <a:t>coming </a:t>
                      </a:r>
                      <a:r>
                        <a:rPr lang="en-US" sz="2400" dirty="0">
                          <a:latin typeface="Times New Roman"/>
                          <a:ea typeface="Calibri"/>
                          <a:cs typeface="Times New Roman"/>
                        </a:rPr>
                        <a:t>into the market, but also may stem </a:t>
                      </a:r>
                      <a:r>
                        <a:rPr lang="en-US" sz="2400" dirty="0" smtClean="0">
                          <a:latin typeface="Times New Roman"/>
                          <a:ea typeface="Calibri"/>
                          <a:cs typeface="Times New Roman"/>
                        </a:rPr>
                        <a:t>from</a:t>
                      </a:r>
                      <a:r>
                        <a:rPr lang="fr-FR" sz="2400" baseline="0" dirty="0" smtClean="0">
                          <a:latin typeface="Calibri"/>
                          <a:ea typeface="Calibri"/>
                          <a:cs typeface="Times New Roman"/>
                        </a:rPr>
                        <a:t> </a:t>
                      </a:r>
                      <a:r>
                        <a:rPr lang="en-US" sz="2400" dirty="0" smtClean="0">
                          <a:latin typeface="Times New Roman"/>
                          <a:ea typeface="Calibri"/>
                          <a:cs typeface="Times New Roman"/>
                        </a:rPr>
                        <a:t>people </a:t>
                      </a:r>
                      <a:r>
                        <a:rPr lang="en-US" sz="2400" dirty="0">
                          <a:latin typeface="Times New Roman"/>
                          <a:ea typeface="Calibri"/>
                          <a:cs typeface="Times New Roman"/>
                        </a:rPr>
                        <a:t>suddenly having more income and demanding more of the good. Data on price of stocks being held by the private sector may be more difficult to access, </a:t>
                      </a:r>
                      <a:r>
                        <a:rPr lang="en-US" sz="2400" dirty="0" smtClean="0">
                          <a:latin typeface="Times New Roman"/>
                          <a:ea typeface="Calibri"/>
                          <a:cs typeface="Times New Roman"/>
                        </a:rPr>
                        <a:t>as</a:t>
                      </a:r>
                      <a:r>
                        <a:rPr lang="fr-FR" sz="2400" baseline="0" dirty="0" smtClean="0">
                          <a:latin typeface="Calibri"/>
                          <a:ea typeface="Calibri"/>
                          <a:cs typeface="Times New Roman"/>
                        </a:rPr>
                        <a:t> </a:t>
                      </a:r>
                      <a:r>
                        <a:rPr lang="en-US" sz="2400" dirty="0" smtClean="0">
                          <a:latin typeface="Times New Roman"/>
                          <a:ea typeface="Calibri"/>
                          <a:cs typeface="Times New Roman"/>
                        </a:rPr>
                        <a:t>business </a:t>
                      </a:r>
                      <a:r>
                        <a:rPr lang="en-US" sz="2400" dirty="0">
                          <a:latin typeface="Times New Roman"/>
                          <a:ea typeface="Calibri"/>
                          <a:cs typeface="Times New Roman"/>
                        </a:rPr>
                        <a:t>people tend to guard information.</a:t>
                      </a:r>
                      <a:endParaRPr lang="fr-FR" sz="2400" dirty="0">
                        <a:latin typeface="Calibri"/>
                        <a:ea typeface="Calibri"/>
                        <a:cs typeface="Times New Roman"/>
                      </a:endParaRPr>
                    </a:p>
                  </a:txBody>
                  <a:tcPr marL="68580" marR="68580" marT="0" marB="0"/>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fontScale="85000" lnSpcReduction="20000"/>
          </a:bodyPr>
          <a:lstStyle/>
          <a:p>
            <a:pPr algn="just">
              <a:buNone/>
            </a:pPr>
            <a:r>
              <a:rPr lang="en-US" b="1" dirty="0" smtClean="0"/>
              <a:t>Learning Objectives</a:t>
            </a:r>
            <a:endParaRPr lang="fr-FR" dirty="0" smtClean="0"/>
          </a:p>
          <a:p>
            <a:pPr algn="just">
              <a:buNone/>
            </a:pPr>
            <a:r>
              <a:rPr lang="en-US" dirty="0" smtClean="0"/>
              <a:t>At the end of this lesson, you will be able to:</a:t>
            </a:r>
            <a:endParaRPr lang="fr-FR" dirty="0" smtClean="0"/>
          </a:p>
          <a:p>
            <a:pPr algn="just">
              <a:buNone/>
            </a:pPr>
            <a:r>
              <a:rPr lang="en-US" dirty="0" smtClean="0"/>
              <a:t>• identify the most used availability indicators, at both national and household level; and</a:t>
            </a:r>
            <a:endParaRPr lang="fr-FR" dirty="0" smtClean="0"/>
          </a:p>
          <a:p>
            <a:pPr algn="just">
              <a:buNone/>
            </a:pPr>
            <a:r>
              <a:rPr lang="en-US" dirty="0" smtClean="0"/>
              <a:t>• identify the criteria for selecting the appropriate availability indicators.</a:t>
            </a:r>
            <a:endParaRPr lang="fr-FR" dirty="0" smtClean="0"/>
          </a:p>
          <a:p>
            <a:pPr algn="just">
              <a:buNone/>
            </a:pPr>
            <a:r>
              <a:rPr lang="en-US" b="1" dirty="0" smtClean="0"/>
              <a:t>Introduction</a:t>
            </a:r>
            <a:endParaRPr lang="fr-FR" dirty="0" smtClean="0"/>
          </a:p>
          <a:p>
            <a:pPr algn="just"/>
            <a:r>
              <a:rPr lang="en-US" dirty="0" smtClean="0"/>
              <a:t>What are the key aspects to consider in order to understand availability of food?</a:t>
            </a:r>
            <a:endParaRPr lang="fr-FR" dirty="0" smtClean="0"/>
          </a:p>
          <a:p>
            <a:pPr algn="just"/>
            <a:r>
              <a:rPr lang="en-US" dirty="0" smtClean="0"/>
              <a:t>What kind of information should be collected and interpreted to describe these aspects?</a:t>
            </a:r>
            <a:endParaRPr lang="fr-FR" dirty="0" smtClean="0"/>
          </a:p>
          <a:p>
            <a:pPr marL="0" indent="0" algn="just">
              <a:buNone/>
            </a:pPr>
            <a:r>
              <a:rPr lang="en-US" dirty="0" smtClean="0"/>
              <a:t>In this lesson you will find some indications on what aspects to </a:t>
            </a:r>
            <a:r>
              <a:rPr lang="en-US" dirty="0" err="1" smtClean="0"/>
              <a:t>analyse</a:t>
            </a:r>
            <a:r>
              <a:rPr lang="en-US" dirty="0" smtClean="0"/>
              <a:t> when you assess food</a:t>
            </a:r>
            <a:endParaRPr lang="fr-FR" dirty="0" smtClean="0"/>
          </a:p>
          <a:p>
            <a:pPr marL="0" indent="0" algn="just">
              <a:buNone/>
            </a:pPr>
            <a:r>
              <a:rPr lang="en-US" dirty="0" smtClean="0"/>
              <a:t>availability in a country, and some examples of indicators that you could use to do the analysis</a:t>
            </a:r>
            <a:endParaRPr lang="en-GB"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r>
              <a:rPr lang="en-US" sz="4000" b="1" dirty="0" smtClean="0"/>
              <a:t/>
            </a:r>
            <a:br>
              <a:rPr lang="en-US" sz="4000" b="1" dirty="0" smtClean="0"/>
            </a:br>
            <a:r>
              <a:rPr lang="en-US" sz="4000" b="1" dirty="0" smtClean="0"/>
              <a:t>D) Household level availability indicators</a:t>
            </a:r>
            <a:r>
              <a:rPr lang="fr-FR" dirty="0" smtClean="0"/>
              <a:t/>
            </a:r>
            <a:br>
              <a:rPr lang="fr-FR" dirty="0" smtClean="0"/>
            </a:br>
            <a:endParaRPr lang="en-GB" dirty="0"/>
          </a:p>
        </p:txBody>
      </p:sp>
      <p:sp>
        <p:nvSpPr>
          <p:cNvPr id="3" name="Content Placeholder 2"/>
          <p:cNvSpPr>
            <a:spLocks noGrp="1"/>
          </p:cNvSpPr>
          <p:nvPr>
            <p:ph idx="1"/>
          </p:nvPr>
        </p:nvSpPr>
        <p:spPr>
          <a:xfrm>
            <a:off x="457200" y="838200"/>
            <a:ext cx="8229600" cy="5715000"/>
          </a:xfrm>
        </p:spPr>
        <p:txBody>
          <a:bodyPr>
            <a:normAutofit fontScale="77500" lnSpcReduction="20000"/>
          </a:bodyPr>
          <a:lstStyle/>
          <a:p>
            <a:pPr marL="0" indent="0" algn="just">
              <a:buNone/>
            </a:pPr>
            <a:r>
              <a:rPr lang="en-US" dirty="0" smtClean="0"/>
              <a:t>Many households produce much of what they eat, relying on their own fields for food.</a:t>
            </a:r>
            <a:r>
              <a:rPr lang="fr-FR" dirty="0" smtClean="0"/>
              <a:t> </a:t>
            </a:r>
            <a:r>
              <a:rPr lang="en-US" dirty="0" smtClean="0"/>
              <a:t>When this is the case, determining household availability is usually based on total production of</a:t>
            </a:r>
            <a:r>
              <a:rPr lang="fr-FR" dirty="0" smtClean="0"/>
              <a:t> </a:t>
            </a:r>
            <a:r>
              <a:rPr lang="en-US" dirty="0" smtClean="0"/>
              <a:t>food crops (or projected production if the harvest is pending) plus any food stocks that the</a:t>
            </a:r>
            <a:r>
              <a:rPr lang="fr-FR" dirty="0" smtClean="0"/>
              <a:t> </a:t>
            </a:r>
            <a:r>
              <a:rPr lang="en-US" dirty="0" smtClean="0"/>
              <a:t>household may have. For a given season, household availability may be based strictly on current stocks of food. The food included in availability usually contains just the grain crops or the set of main staples, adding up own production from current season plus stocks.</a:t>
            </a:r>
            <a:endParaRPr lang="fr-FR" dirty="0" smtClean="0"/>
          </a:p>
          <a:p>
            <a:pPr algn="just">
              <a:buNone/>
            </a:pPr>
            <a:r>
              <a:rPr lang="en-US" dirty="0" smtClean="0"/>
              <a:t> </a:t>
            </a:r>
            <a:endParaRPr lang="fr-FR" dirty="0" smtClean="0"/>
          </a:p>
          <a:p>
            <a:pPr marL="0" indent="0" algn="just">
              <a:buNone/>
            </a:pPr>
            <a:r>
              <a:rPr lang="en-US" dirty="0" smtClean="0"/>
              <a:t>You can use the following indicators to understand household level availability:</a:t>
            </a:r>
            <a:endParaRPr lang="fr-FR" dirty="0" smtClean="0"/>
          </a:p>
          <a:p>
            <a:pPr marL="0" indent="0" algn="just">
              <a:buNone/>
            </a:pPr>
            <a:r>
              <a:rPr lang="en-US" b="1" dirty="0" smtClean="0"/>
              <a:t>a)</a:t>
            </a:r>
            <a:r>
              <a:rPr lang="en-US" dirty="0" smtClean="0"/>
              <a:t> Months, Annual and Seasonal of food availability from own production and stocks of</a:t>
            </a:r>
            <a:r>
              <a:rPr lang="fr-FR" dirty="0" smtClean="0"/>
              <a:t> </a:t>
            </a:r>
            <a:r>
              <a:rPr lang="en-US" dirty="0" smtClean="0"/>
              <a:t>food staples; and</a:t>
            </a:r>
            <a:endParaRPr lang="fr-FR" dirty="0" smtClean="0"/>
          </a:p>
          <a:p>
            <a:pPr marL="0" indent="0" algn="just">
              <a:buNone/>
            </a:pPr>
            <a:r>
              <a:rPr lang="en-US" b="1" dirty="0" smtClean="0"/>
              <a:t>b)</a:t>
            </a:r>
            <a:r>
              <a:rPr lang="en-US" dirty="0" smtClean="0"/>
              <a:t> Total kilocalories produced of basic staples compared to total kilocalorie needs of</a:t>
            </a:r>
            <a:r>
              <a:rPr lang="fr-FR" dirty="0" smtClean="0"/>
              <a:t> </a:t>
            </a:r>
            <a:r>
              <a:rPr lang="en-US" dirty="0" smtClean="0"/>
              <a:t>household over the year</a:t>
            </a:r>
            <a:endParaRPr lang="en-GB"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686800" cy="6400800"/>
          </a:xfrm>
        </p:spPr>
        <p:txBody>
          <a:bodyPr>
            <a:normAutofit fontScale="62500" lnSpcReduction="20000"/>
          </a:bodyPr>
          <a:lstStyle/>
          <a:p>
            <a:pPr algn="just">
              <a:buNone/>
            </a:pPr>
            <a:r>
              <a:rPr lang="en-US" b="1" dirty="0" smtClean="0"/>
              <a:t>a) Months of food availability from own production and stocks of food staples</a:t>
            </a:r>
            <a:endParaRPr lang="fr-FR" dirty="0" smtClean="0"/>
          </a:p>
          <a:p>
            <a:pPr algn="just">
              <a:buNone/>
            </a:pPr>
            <a:r>
              <a:rPr lang="en-US" b="1" dirty="0" smtClean="0"/>
              <a:t>Months of food availability from own production and stocks of food staples</a:t>
            </a:r>
            <a:endParaRPr lang="fr-FR" dirty="0" smtClean="0"/>
          </a:p>
          <a:p>
            <a:pPr marL="0" indent="0" algn="just">
              <a:buNone/>
            </a:pPr>
            <a:r>
              <a:rPr lang="en-US" dirty="0" smtClean="0"/>
              <a:t>One key availability indicator is the number of months that current production and stocks will</a:t>
            </a:r>
            <a:r>
              <a:rPr lang="fr-FR" dirty="0" smtClean="0"/>
              <a:t> </a:t>
            </a:r>
            <a:r>
              <a:rPr lang="en-US" dirty="0" smtClean="0"/>
              <a:t>last in the household, if consumed by the members. Questionnaires ask the household head or other members directly about this.</a:t>
            </a:r>
            <a:r>
              <a:rPr lang="fr-FR" dirty="0" smtClean="0"/>
              <a:t> </a:t>
            </a:r>
            <a:r>
              <a:rPr lang="en-US" dirty="0" smtClean="0"/>
              <a:t>Due to seasonality, you need to know what to expect at that time of year. In hungry season,</a:t>
            </a:r>
            <a:r>
              <a:rPr lang="fr-FR" dirty="0" smtClean="0"/>
              <a:t> </a:t>
            </a:r>
            <a:r>
              <a:rPr lang="en-US" dirty="0" smtClean="0"/>
              <a:t>you do not expect that households will have stocks for 3 months, yet at harvest in a normal</a:t>
            </a:r>
            <a:r>
              <a:rPr lang="fr-FR" dirty="0" smtClean="0"/>
              <a:t> </a:t>
            </a:r>
            <a:r>
              <a:rPr lang="en-US" dirty="0" smtClean="0"/>
              <a:t>year, you might expect to see this. </a:t>
            </a:r>
            <a:r>
              <a:rPr lang="en-US" dirty="0" smtClean="0">
                <a:solidFill>
                  <a:srgbClr val="FF0000"/>
                </a:solidFill>
              </a:rPr>
              <a:t>One key availability indicator is the number of months that current production and stocks will last in the household, if consumed by the members.</a:t>
            </a:r>
            <a:r>
              <a:rPr lang="fr-FR" dirty="0" smtClean="0">
                <a:solidFill>
                  <a:srgbClr val="FF0000"/>
                </a:solidFill>
              </a:rPr>
              <a:t> </a:t>
            </a:r>
            <a:r>
              <a:rPr lang="en-US" dirty="0" smtClean="0">
                <a:solidFill>
                  <a:srgbClr val="FF0000"/>
                </a:solidFill>
              </a:rPr>
              <a:t>Questionnaires ask the household head or other members directly about this. Due to seasonality, you need to know what to expect at that time of year. In hungry season, you do not expect that households will have stocks for 3 months, yet at harvest in a normal year, you might expect to see this.</a:t>
            </a:r>
          </a:p>
          <a:p>
            <a:pPr marL="0" indent="0" algn="just">
              <a:buNone/>
            </a:pPr>
            <a:endParaRPr lang="fr-FR" dirty="0" smtClean="0"/>
          </a:p>
          <a:p>
            <a:pPr algn="just">
              <a:buNone/>
            </a:pPr>
            <a:r>
              <a:rPr lang="en-US" b="1" dirty="0" smtClean="0"/>
              <a:t>b) Total kilocalories produced compared to total kilocalorie needs</a:t>
            </a:r>
            <a:endParaRPr lang="fr-FR" dirty="0" smtClean="0"/>
          </a:p>
          <a:p>
            <a:pPr marL="0" indent="0" algn="just">
              <a:buNone/>
            </a:pPr>
            <a:r>
              <a:rPr lang="en-US" dirty="0" smtClean="0"/>
              <a:t>You can also estimate the total kilocalorie availability per year and compare that to the total</a:t>
            </a:r>
            <a:r>
              <a:rPr lang="fr-FR" dirty="0" smtClean="0"/>
              <a:t> </a:t>
            </a:r>
            <a:r>
              <a:rPr lang="en-US" dirty="0" smtClean="0"/>
              <a:t>kilocalorie needs for the year, given the composition of the household. FAO gives information</a:t>
            </a:r>
            <a:r>
              <a:rPr lang="fr-FR" dirty="0" smtClean="0"/>
              <a:t> </a:t>
            </a:r>
            <a:r>
              <a:rPr lang="en-US" dirty="0" smtClean="0"/>
              <a:t>on kilocalorie needs for adults and children by age groups and gender. If you have been doing this over the years, you will have the data to compare a given year or season to an average over five years/seasons or at least compared to the previous years. That is the easiest way to understand if the current situation is different, somehow not normal. The following are some strengths and weaknesses of household level availability indicators.</a:t>
            </a:r>
            <a:endParaRPr lang="fr-FR" dirty="0" smtClean="0"/>
          </a:p>
          <a:p>
            <a:endParaRPr lang="en-GB"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457200" y="381000"/>
          <a:ext cx="8229600" cy="5707606"/>
        </p:xfrm>
        <a:graphic>
          <a:graphicData uri="http://schemas.openxmlformats.org/drawingml/2006/table">
            <a:tbl>
              <a:tblPr firstRow="1" bandRow="1">
                <a:tableStyleId>{5C22544A-7EE6-4342-B048-85BDC9FD1C3A}</a:tableStyleId>
              </a:tblPr>
              <a:tblGrid>
                <a:gridCol w="3276600"/>
                <a:gridCol w="4953000"/>
              </a:tblGrid>
              <a:tr h="838200">
                <a:tc>
                  <a:txBody>
                    <a:bodyPr/>
                    <a:lstStyle/>
                    <a:p>
                      <a:pPr algn="just">
                        <a:lnSpc>
                          <a:spcPct val="115000"/>
                        </a:lnSpc>
                        <a:spcAft>
                          <a:spcPts val="0"/>
                        </a:spcAft>
                      </a:pPr>
                      <a:r>
                        <a:rPr lang="fr-FR" sz="3600" b="1" dirty="0" err="1">
                          <a:latin typeface="Times New Roman"/>
                          <a:ea typeface="Calibri"/>
                          <a:cs typeface="Times New Roman"/>
                        </a:rPr>
                        <a:t>Strengths</a:t>
                      </a:r>
                      <a:endParaRPr lang="fr-FR" sz="3600" dirty="0">
                        <a:latin typeface="Calibri"/>
                        <a:ea typeface="Calibri"/>
                        <a:cs typeface="Times New Roman"/>
                      </a:endParaRPr>
                    </a:p>
                  </a:txBody>
                  <a:tcPr marL="68580" marR="68580" marT="0" marB="0"/>
                </a:tc>
                <a:tc>
                  <a:txBody>
                    <a:bodyPr/>
                    <a:lstStyle/>
                    <a:p>
                      <a:pPr algn="just">
                        <a:lnSpc>
                          <a:spcPct val="115000"/>
                        </a:lnSpc>
                        <a:spcAft>
                          <a:spcPts val="0"/>
                        </a:spcAft>
                      </a:pPr>
                      <a:r>
                        <a:rPr lang="fr-FR" sz="3600" b="1" dirty="0" err="1">
                          <a:latin typeface="Times New Roman"/>
                          <a:ea typeface="Calibri"/>
                          <a:cs typeface="Times New Roman"/>
                        </a:rPr>
                        <a:t>Weaknesses</a:t>
                      </a:r>
                      <a:endParaRPr lang="fr-FR" sz="3600" dirty="0">
                        <a:latin typeface="Calibri"/>
                        <a:ea typeface="Calibri"/>
                        <a:cs typeface="Times New Roman"/>
                      </a:endParaRPr>
                    </a:p>
                  </a:txBody>
                  <a:tcPr marL="68580" marR="68580" marT="0" marB="0"/>
                </a:tc>
              </a:tr>
              <a:tr h="4869406">
                <a:tc>
                  <a:txBody>
                    <a:bodyPr/>
                    <a:lstStyle/>
                    <a:p>
                      <a:pPr algn="just">
                        <a:lnSpc>
                          <a:spcPct val="115000"/>
                        </a:lnSpc>
                        <a:spcAft>
                          <a:spcPts val="0"/>
                        </a:spcAft>
                      </a:pPr>
                      <a:r>
                        <a:rPr lang="en-US" sz="2400" dirty="0">
                          <a:latin typeface="Times New Roman"/>
                          <a:ea typeface="Calibri"/>
                          <a:cs typeface="Times New Roman"/>
                        </a:rPr>
                        <a:t>They are critical to:</a:t>
                      </a:r>
                      <a:endParaRPr lang="fr-FR" sz="2400" dirty="0">
                        <a:latin typeface="Calibri"/>
                        <a:ea typeface="Calibri"/>
                        <a:cs typeface="Times New Roman"/>
                      </a:endParaRPr>
                    </a:p>
                    <a:p>
                      <a:pPr marL="342900" lvl="0" indent="-342900" algn="just">
                        <a:lnSpc>
                          <a:spcPct val="115000"/>
                        </a:lnSpc>
                        <a:spcAft>
                          <a:spcPts val="0"/>
                        </a:spcAft>
                        <a:buFont typeface="Wingdings"/>
                        <a:buChar char=""/>
                      </a:pPr>
                      <a:r>
                        <a:rPr lang="en-US" sz="2400" dirty="0">
                          <a:latin typeface="Times New Roman"/>
                          <a:ea typeface="Calibri"/>
                          <a:cs typeface="Times New Roman"/>
                        </a:rPr>
                        <a:t>understand availability</a:t>
                      </a:r>
                      <a:endParaRPr lang="fr-FR" sz="2400" dirty="0">
                        <a:latin typeface="Calibri"/>
                        <a:ea typeface="Calibri"/>
                        <a:cs typeface="Times New Roman"/>
                      </a:endParaRPr>
                    </a:p>
                    <a:p>
                      <a:pPr algn="just">
                        <a:lnSpc>
                          <a:spcPct val="115000"/>
                        </a:lnSpc>
                        <a:spcAft>
                          <a:spcPts val="0"/>
                        </a:spcAft>
                      </a:pPr>
                      <a:r>
                        <a:rPr lang="en-US" sz="2400" dirty="0">
                          <a:latin typeface="Times New Roman"/>
                          <a:ea typeface="Calibri"/>
                          <a:cs typeface="Times New Roman"/>
                        </a:rPr>
                        <a:t>within different regions </a:t>
                      </a:r>
                      <a:r>
                        <a:rPr lang="en-US" sz="2400" dirty="0" smtClean="0">
                          <a:latin typeface="Times New Roman"/>
                          <a:ea typeface="Calibri"/>
                          <a:cs typeface="Times New Roman"/>
                        </a:rPr>
                        <a:t>of</a:t>
                      </a:r>
                      <a:r>
                        <a:rPr lang="fr-FR" sz="2400" baseline="0" dirty="0" smtClean="0">
                          <a:latin typeface="Calibri"/>
                          <a:ea typeface="Calibri"/>
                          <a:cs typeface="Times New Roman"/>
                        </a:rPr>
                        <a:t> </a:t>
                      </a:r>
                      <a:r>
                        <a:rPr lang="en-US" sz="2400" dirty="0" smtClean="0">
                          <a:latin typeface="Times New Roman"/>
                          <a:ea typeface="Calibri"/>
                          <a:cs typeface="Times New Roman"/>
                        </a:rPr>
                        <a:t>your </a:t>
                      </a:r>
                      <a:r>
                        <a:rPr lang="en-US" sz="2400" dirty="0">
                          <a:latin typeface="Times New Roman"/>
                          <a:ea typeface="Calibri"/>
                          <a:cs typeface="Times New Roman"/>
                        </a:rPr>
                        <a:t>country, </a:t>
                      </a:r>
                      <a:r>
                        <a:rPr lang="en-US" sz="2400" dirty="0" smtClean="0">
                          <a:latin typeface="Times New Roman"/>
                          <a:ea typeface="Calibri"/>
                          <a:cs typeface="Times New Roman"/>
                        </a:rPr>
                        <a:t>and</a:t>
                      </a:r>
                    </a:p>
                    <a:p>
                      <a:pPr algn="just">
                        <a:lnSpc>
                          <a:spcPct val="115000"/>
                        </a:lnSpc>
                        <a:spcAft>
                          <a:spcPts val="0"/>
                        </a:spcAft>
                      </a:pPr>
                      <a:endParaRPr lang="fr-FR" sz="2400" dirty="0">
                        <a:latin typeface="Calibri"/>
                        <a:ea typeface="Calibri"/>
                        <a:cs typeface="Times New Roman"/>
                      </a:endParaRPr>
                    </a:p>
                    <a:p>
                      <a:pPr marL="342900" lvl="0" indent="-342900" algn="just">
                        <a:lnSpc>
                          <a:spcPct val="115000"/>
                        </a:lnSpc>
                        <a:spcAft>
                          <a:spcPts val="0"/>
                        </a:spcAft>
                        <a:buFont typeface="Wingdings"/>
                        <a:buChar char=""/>
                      </a:pPr>
                      <a:r>
                        <a:rPr lang="en-US" sz="2400" dirty="0">
                          <a:latin typeface="Times New Roman"/>
                          <a:ea typeface="Calibri"/>
                          <a:cs typeface="Times New Roman"/>
                        </a:rPr>
                        <a:t>identify households </a:t>
                      </a:r>
                      <a:r>
                        <a:rPr lang="en-US" sz="2400" dirty="0" smtClean="0">
                          <a:latin typeface="Times New Roman"/>
                          <a:ea typeface="Calibri"/>
                          <a:cs typeface="Times New Roman"/>
                        </a:rPr>
                        <a:t>with</a:t>
                      </a:r>
                      <a:r>
                        <a:rPr lang="fr-FR" sz="2400" baseline="0" dirty="0" smtClean="0">
                          <a:latin typeface="Calibri"/>
                          <a:ea typeface="Calibri"/>
                          <a:cs typeface="Times New Roman"/>
                        </a:rPr>
                        <a:t> </a:t>
                      </a:r>
                      <a:r>
                        <a:rPr lang="en-US" sz="2400" dirty="0" smtClean="0">
                          <a:latin typeface="Times New Roman"/>
                          <a:ea typeface="Calibri"/>
                          <a:cs typeface="Times New Roman"/>
                        </a:rPr>
                        <a:t>severe </a:t>
                      </a:r>
                      <a:r>
                        <a:rPr lang="en-US" sz="2400" dirty="0">
                          <a:latin typeface="Times New Roman"/>
                          <a:ea typeface="Calibri"/>
                          <a:cs typeface="Times New Roman"/>
                        </a:rPr>
                        <a:t>threats to </a:t>
                      </a:r>
                      <a:r>
                        <a:rPr lang="en-US" sz="2400" dirty="0" smtClean="0">
                          <a:latin typeface="Times New Roman"/>
                          <a:ea typeface="Calibri"/>
                          <a:cs typeface="Times New Roman"/>
                        </a:rPr>
                        <a:t>food</a:t>
                      </a:r>
                      <a:r>
                        <a:rPr lang="fr-FR" sz="2400" baseline="0" dirty="0" smtClean="0">
                          <a:latin typeface="Calibri"/>
                          <a:ea typeface="Calibri"/>
                          <a:cs typeface="Times New Roman"/>
                        </a:rPr>
                        <a:t> </a:t>
                      </a:r>
                      <a:r>
                        <a:rPr lang="fr-FR" sz="2400" dirty="0" smtClean="0">
                          <a:latin typeface="Times New Roman"/>
                          <a:ea typeface="Calibri"/>
                          <a:cs typeface="Times New Roman"/>
                        </a:rPr>
                        <a:t>Security.</a:t>
                      </a:r>
                      <a:endParaRPr lang="fr-FR" sz="2400" dirty="0">
                        <a:latin typeface="Calibri"/>
                        <a:ea typeface="Calibri"/>
                        <a:cs typeface="Times New Roman"/>
                      </a:endParaRPr>
                    </a:p>
                  </a:txBody>
                  <a:tcPr marL="68580" marR="68580" marT="0" marB="0"/>
                </a:tc>
                <a:tc>
                  <a:txBody>
                    <a:bodyPr/>
                    <a:lstStyle/>
                    <a:p>
                      <a:pPr algn="just">
                        <a:lnSpc>
                          <a:spcPct val="115000"/>
                        </a:lnSpc>
                        <a:spcAft>
                          <a:spcPts val="0"/>
                        </a:spcAft>
                      </a:pPr>
                      <a:r>
                        <a:rPr lang="en-US" sz="2400" dirty="0">
                          <a:latin typeface="Times New Roman"/>
                          <a:ea typeface="Calibri"/>
                          <a:cs typeface="Times New Roman"/>
                        </a:rPr>
                        <a:t>They may require survey research, not quick to collect and requiring resources, but you can look at this with rapid assessments in key areas of vulnerability.</a:t>
                      </a:r>
                      <a:endParaRPr lang="fr-FR" sz="2400" dirty="0">
                        <a:latin typeface="Calibri"/>
                        <a:ea typeface="Calibri"/>
                        <a:cs typeface="Times New Roman"/>
                      </a:endParaRPr>
                    </a:p>
                    <a:p>
                      <a:pPr algn="just">
                        <a:lnSpc>
                          <a:spcPct val="115000"/>
                        </a:lnSpc>
                        <a:spcAft>
                          <a:spcPts val="0"/>
                        </a:spcAft>
                      </a:pPr>
                      <a:r>
                        <a:rPr lang="en-US" sz="2400" dirty="0">
                          <a:latin typeface="Times New Roman"/>
                          <a:ea typeface="Calibri"/>
                          <a:cs typeface="Times New Roman"/>
                        </a:rPr>
                        <a:t>They must be put into a context over time to </a:t>
                      </a:r>
                      <a:r>
                        <a:rPr lang="en-US" sz="2400" dirty="0" smtClean="0">
                          <a:latin typeface="Times New Roman"/>
                          <a:ea typeface="Calibri"/>
                          <a:cs typeface="Times New Roman"/>
                        </a:rPr>
                        <a:t>see</a:t>
                      </a:r>
                      <a:r>
                        <a:rPr lang="fr-FR" sz="2400" baseline="0" dirty="0" smtClean="0">
                          <a:latin typeface="Calibri"/>
                          <a:ea typeface="Calibri"/>
                          <a:cs typeface="Times New Roman"/>
                        </a:rPr>
                        <a:t> </a:t>
                      </a:r>
                      <a:r>
                        <a:rPr lang="en-US" sz="2400" dirty="0" smtClean="0">
                          <a:latin typeface="Times New Roman"/>
                          <a:ea typeface="Calibri"/>
                          <a:cs typeface="Times New Roman"/>
                        </a:rPr>
                        <a:t>changes</a:t>
                      </a:r>
                      <a:r>
                        <a:rPr lang="en-US" sz="2400" dirty="0">
                          <a:latin typeface="Times New Roman"/>
                          <a:ea typeface="Calibri"/>
                          <a:cs typeface="Times New Roman"/>
                        </a:rPr>
                        <a:t>. They must be combined with access indicators to</a:t>
                      </a:r>
                      <a:endParaRPr lang="fr-FR" sz="2400" dirty="0">
                        <a:latin typeface="Calibri"/>
                        <a:ea typeface="Calibri"/>
                        <a:cs typeface="Times New Roman"/>
                      </a:endParaRPr>
                    </a:p>
                    <a:p>
                      <a:pPr algn="just">
                        <a:lnSpc>
                          <a:spcPct val="115000"/>
                        </a:lnSpc>
                        <a:spcAft>
                          <a:spcPts val="0"/>
                        </a:spcAft>
                      </a:pPr>
                      <a:r>
                        <a:rPr lang="en-US" sz="2400" dirty="0">
                          <a:latin typeface="Times New Roman"/>
                          <a:ea typeface="Calibri"/>
                          <a:cs typeface="Times New Roman"/>
                        </a:rPr>
                        <a:t>understand food insecurity at the household level.</a:t>
                      </a:r>
                      <a:endParaRPr lang="fr-FR" sz="2400" dirty="0">
                        <a:latin typeface="Calibri"/>
                        <a:ea typeface="Calibri"/>
                        <a:cs typeface="Times New Roman"/>
                      </a:endParaRPr>
                    </a:p>
                  </a:txBody>
                  <a:tcPr marL="68580" marR="68580" marT="0" marB="0"/>
                </a:tc>
              </a:tr>
            </a:tbl>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172200"/>
          </a:xfrm>
        </p:spPr>
        <p:txBody>
          <a:bodyPr>
            <a:normAutofit fontScale="92500" lnSpcReduction="20000"/>
          </a:bodyPr>
          <a:lstStyle/>
          <a:p>
            <a:pPr marL="0" indent="0" algn="just">
              <a:buNone/>
            </a:pPr>
            <a:r>
              <a:rPr lang="en-US" dirty="0" smtClean="0"/>
              <a:t>To understand household availability, it is critical to have a sense of what is “normal” for the</a:t>
            </a:r>
            <a:r>
              <a:rPr lang="fr-FR" dirty="0" smtClean="0"/>
              <a:t> </a:t>
            </a:r>
            <a:r>
              <a:rPr lang="en-US" dirty="0" smtClean="0"/>
              <a:t>households. Pastoralists rarely keep food staple supplies and their own production is not the critical factor in their food security. Meanwhile for grain farmers, such stocks may be extremely important.</a:t>
            </a:r>
            <a:endParaRPr lang="fr-FR" dirty="0" smtClean="0"/>
          </a:p>
          <a:p>
            <a:pPr algn="just"/>
            <a:r>
              <a:rPr lang="en-US" b="1" dirty="0" smtClean="0"/>
              <a:t>Selecting availability indicators</a:t>
            </a:r>
            <a:endParaRPr lang="fr-FR" dirty="0" smtClean="0"/>
          </a:p>
          <a:p>
            <a:pPr marL="0" indent="0" algn="just">
              <a:buNone/>
            </a:pPr>
            <a:r>
              <a:rPr lang="en-US" dirty="0" smtClean="0"/>
              <a:t>How to select the best mix of indicators to understand a specific situation?</a:t>
            </a:r>
          </a:p>
          <a:p>
            <a:pPr marL="0" indent="0" algn="just">
              <a:buNone/>
            </a:pPr>
            <a:endParaRPr lang="fr-FR" dirty="0" smtClean="0"/>
          </a:p>
          <a:p>
            <a:pPr marL="0" indent="0" algn="just">
              <a:buNone/>
            </a:pPr>
            <a:r>
              <a:rPr lang="en-US" dirty="0" smtClean="0"/>
              <a:t>Let’s have a look at the critical qualities that availability indicators should have.</a:t>
            </a:r>
            <a:r>
              <a:rPr lang="fr-FR" dirty="0" smtClean="0"/>
              <a:t> </a:t>
            </a:r>
            <a:r>
              <a:rPr lang="en-US" dirty="0" smtClean="0"/>
              <a:t>A good availability indicator should have the following characteristics...</a:t>
            </a:r>
            <a:endParaRPr lang="fr-FR" dirty="0" smtClean="0"/>
          </a:p>
          <a:p>
            <a:endParaRPr lang="en-GB"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sz="3100" b="1" dirty="0" smtClean="0"/>
              <a:t/>
            </a:r>
            <a:br>
              <a:rPr lang="en-US" sz="3100" b="1" dirty="0" smtClean="0"/>
            </a:br>
            <a:r>
              <a:rPr lang="en-US" sz="3100" b="1" dirty="0" smtClean="0"/>
              <a:t>Table I: Characteristics of a good availability indicator</a:t>
            </a:r>
            <a:r>
              <a:rPr lang="fr-FR" dirty="0" smtClean="0"/>
              <a:t/>
            </a:r>
            <a:br>
              <a:rPr lang="fr-FR" dirty="0" smtClean="0"/>
            </a:br>
            <a:endParaRPr lang="en-GB" dirty="0"/>
          </a:p>
        </p:txBody>
      </p:sp>
      <p:graphicFrame>
        <p:nvGraphicFramePr>
          <p:cNvPr id="4" name="Content Placeholder 3"/>
          <p:cNvGraphicFramePr>
            <a:graphicFrameLocks noGrp="1"/>
          </p:cNvGraphicFramePr>
          <p:nvPr>
            <p:ph idx="1"/>
          </p:nvPr>
        </p:nvGraphicFramePr>
        <p:xfrm>
          <a:off x="228600" y="990599"/>
          <a:ext cx="8686800" cy="5718134"/>
        </p:xfrm>
        <a:graphic>
          <a:graphicData uri="http://schemas.openxmlformats.org/drawingml/2006/table">
            <a:tbl>
              <a:tblPr firstRow="1" bandRow="1">
                <a:tableStyleId>{5C22544A-7EE6-4342-B048-85BDC9FD1C3A}</a:tableStyleId>
              </a:tblPr>
              <a:tblGrid>
                <a:gridCol w="1565189"/>
                <a:gridCol w="7121611"/>
              </a:tblGrid>
              <a:tr h="385857">
                <a:tc>
                  <a:txBody>
                    <a:bodyPr/>
                    <a:lstStyle/>
                    <a:p>
                      <a:pPr algn="just">
                        <a:lnSpc>
                          <a:spcPct val="115000"/>
                        </a:lnSpc>
                        <a:spcBef>
                          <a:spcPts val="1200"/>
                        </a:spcBef>
                        <a:spcAft>
                          <a:spcPts val="0"/>
                        </a:spcAft>
                      </a:pPr>
                      <a:r>
                        <a:rPr lang="en-US" sz="2800" b="1" dirty="0">
                          <a:latin typeface="Times New Roman"/>
                          <a:ea typeface="Calibri"/>
                          <a:cs typeface="Times New Roman"/>
                        </a:rPr>
                        <a:t>Characteristic</a:t>
                      </a:r>
                      <a:endParaRPr lang="fr-FR" sz="2800" dirty="0">
                        <a:latin typeface="Calibri"/>
                        <a:ea typeface="Calibri"/>
                        <a:cs typeface="Times New Roman"/>
                      </a:endParaRPr>
                    </a:p>
                  </a:txBody>
                  <a:tcPr marL="68580" marR="68580" marT="0" marB="0"/>
                </a:tc>
                <a:tc>
                  <a:txBody>
                    <a:bodyPr/>
                    <a:lstStyle/>
                    <a:p>
                      <a:pPr algn="just">
                        <a:lnSpc>
                          <a:spcPct val="115000"/>
                        </a:lnSpc>
                        <a:spcAft>
                          <a:spcPts val="0"/>
                        </a:spcAft>
                      </a:pPr>
                      <a:r>
                        <a:rPr lang="en-US" sz="2800" b="1" dirty="0">
                          <a:latin typeface="Times New Roman"/>
                          <a:ea typeface="Calibri"/>
                          <a:cs typeface="Times New Roman"/>
                        </a:rPr>
                        <a:t>Description</a:t>
                      </a:r>
                      <a:endParaRPr lang="fr-FR" sz="2800" dirty="0">
                        <a:latin typeface="Calibri"/>
                        <a:ea typeface="Calibri"/>
                        <a:cs typeface="Times New Roman"/>
                      </a:endParaRPr>
                    </a:p>
                  </a:txBody>
                  <a:tcPr marL="68580" marR="68580" marT="0" marB="0"/>
                </a:tc>
              </a:tr>
              <a:tr h="2904374">
                <a:tc>
                  <a:txBody>
                    <a:bodyPr/>
                    <a:lstStyle/>
                    <a:p>
                      <a:pPr algn="just">
                        <a:lnSpc>
                          <a:spcPct val="115000"/>
                        </a:lnSpc>
                        <a:spcAft>
                          <a:spcPts val="0"/>
                        </a:spcAft>
                      </a:pPr>
                      <a:r>
                        <a:rPr lang="en-US" sz="2400" b="1" dirty="0">
                          <a:latin typeface="Times New Roman"/>
                          <a:ea typeface="Calibri"/>
                          <a:cs typeface="Times New Roman"/>
                        </a:rPr>
                        <a:t>Be relevant for</a:t>
                      </a:r>
                      <a:endParaRPr lang="fr-FR" sz="2400" dirty="0">
                        <a:latin typeface="Calibri"/>
                        <a:ea typeface="Calibri"/>
                        <a:cs typeface="Times New Roman"/>
                      </a:endParaRPr>
                    </a:p>
                    <a:p>
                      <a:pPr algn="just">
                        <a:lnSpc>
                          <a:spcPct val="115000"/>
                        </a:lnSpc>
                        <a:spcAft>
                          <a:spcPts val="0"/>
                        </a:spcAft>
                      </a:pPr>
                      <a:r>
                        <a:rPr lang="en-US" sz="2400" b="1" dirty="0">
                          <a:latin typeface="Times New Roman"/>
                          <a:ea typeface="Calibri"/>
                          <a:cs typeface="Times New Roman"/>
                        </a:rPr>
                        <a:t>decision-making</a:t>
                      </a:r>
                      <a:endParaRPr lang="fr-FR" sz="2400" dirty="0">
                        <a:latin typeface="Calibri"/>
                        <a:ea typeface="Calibri"/>
                        <a:cs typeface="Times New Roman"/>
                      </a:endParaRPr>
                    </a:p>
                  </a:txBody>
                  <a:tcPr marL="68580" marR="68580" marT="0" marB="0"/>
                </a:tc>
                <a:tc>
                  <a:txBody>
                    <a:bodyPr/>
                    <a:lstStyle/>
                    <a:p>
                      <a:pPr algn="just">
                        <a:lnSpc>
                          <a:spcPct val="115000"/>
                        </a:lnSpc>
                        <a:spcAft>
                          <a:spcPts val="0"/>
                        </a:spcAft>
                      </a:pPr>
                      <a:r>
                        <a:rPr lang="en-US" sz="2400" dirty="0">
                          <a:latin typeface="Times New Roman"/>
                          <a:ea typeface="Calibri"/>
                          <a:cs typeface="Times New Roman"/>
                        </a:rPr>
                        <a:t>A good indicator is relevant to the decisions to be made. For instance, should government food reserves be released? Should import taxes be reduced for staples? Knowing total local production in the year will help answer that question. Use your skills in assessing the needs of your stakeholders to determine what will help in decision-making.</a:t>
                      </a:r>
                      <a:endParaRPr lang="fr-FR" sz="2400" dirty="0">
                        <a:latin typeface="Calibri"/>
                        <a:ea typeface="Calibri"/>
                        <a:cs typeface="Times New Roman"/>
                      </a:endParaRPr>
                    </a:p>
                  </a:txBody>
                  <a:tcPr marL="68580" marR="68580" marT="0" marB="0"/>
                </a:tc>
              </a:tr>
              <a:tr h="1792310">
                <a:tc>
                  <a:txBody>
                    <a:bodyPr/>
                    <a:lstStyle/>
                    <a:p>
                      <a:pPr algn="just">
                        <a:lnSpc>
                          <a:spcPct val="115000"/>
                        </a:lnSpc>
                        <a:spcAft>
                          <a:spcPts val="0"/>
                        </a:spcAft>
                      </a:pPr>
                      <a:r>
                        <a:rPr lang="fr-FR" sz="2400" b="1">
                          <a:latin typeface="Times New Roman"/>
                          <a:ea typeface="Calibri"/>
                          <a:cs typeface="Times New Roman"/>
                        </a:rPr>
                        <a:t>Reflect the reality</a:t>
                      </a:r>
                      <a:endParaRPr lang="fr-FR" sz="2400">
                        <a:latin typeface="Calibri"/>
                        <a:ea typeface="Calibri"/>
                        <a:cs typeface="Times New Roman"/>
                      </a:endParaRPr>
                    </a:p>
                  </a:txBody>
                  <a:tcPr marL="68580" marR="68580" marT="0" marB="0"/>
                </a:tc>
                <a:tc>
                  <a:txBody>
                    <a:bodyPr/>
                    <a:lstStyle/>
                    <a:p>
                      <a:pPr algn="just">
                        <a:lnSpc>
                          <a:spcPct val="115000"/>
                        </a:lnSpc>
                        <a:spcAft>
                          <a:spcPts val="0"/>
                        </a:spcAft>
                      </a:pPr>
                      <a:r>
                        <a:rPr lang="en-US" sz="2400" dirty="0">
                          <a:latin typeface="Times New Roman"/>
                          <a:ea typeface="Calibri"/>
                          <a:cs typeface="Times New Roman"/>
                        </a:rPr>
                        <a:t>For example, to reflect market reality, import data that only </a:t>
                      </a:r>
                      <a:r>
                        <a:rPr lang="en-US" sz="2400" dirty="0" smtClean="0">
                          <a:latin typeface="Times New Roman"/>
                          <a:ea typeface="Calibri"/>
                          <a:cs typeface="Times New Roman"/>
                        </a:rPr>
                        <a:t>include</a:t>
                      </a:r>
                      <a:r>
                        <a:rPr lang="fr-FR" sz="2400" baseline="0" dirty="0" smtClean="0">
                          <a:latin typeface="Calibri"/>
                          <a:ea typeface="Calibri"/>
                          <a:cs typeface="Times New Roman"/>
                        </a:rPr>
                        <a:t> </a:t>
                      </a:r>
                      <a:r>
                        <a:rPr lang="en-US" sz="2400" dirty="0" smtClean="0">
                          <a:latin typeface="Times New Roman"/>
                          <a:ea typeface="Calibri"/>
                          <a:cs typeface="Times New Roman"/>
                        </a:rPr>
                        <a:t>formal </a:t>
                      </a:r>
                      <a:r>
                        <a:rPr lang="en-US" sz="2400" dirty="0">
                          <a:latin typeface="Times New Roman"/>
                          <a:ea typeface="Calibri"/>
                          <a:cs typeface="Times New Roman"/>
                        </a:rPr>
                        <a:t>sector imports will not reflect reality in the markets if </a:t>
                      </a:r>
                      <a:r>
                        <a:rPr lang="en-US" sz="2400" dirty="0" smtClean="0">
                          <a:latin typeface="Times New Roman"/>
                          <a:ea typeface="Calibri"/>
                          <a:cs typeface="Times New Roman"/>
                        </a:rPr>
                        <a:t>informal</a:t>
                      </a:r>
                      <a:r>
                        <a:rPr lang="fr-FR" sz="2400" baseline="0" dirty="0" smtClean="0">
                          <a:latin typeface="Calibri"/>
                          <a:ea typeface="Calibri"/>
                          <a:cs typeface="Times New Roman"/>
                        </a:rPr>
                        <a:t> </a:t>
                      </a:r>
                      <a:r>
                        <a:rPr lang="en-US" sz="2400" dirty="0" smtClean="0">
                          <a:latin typeface="Times New Roman"/>
                          <a:ea typeface="Calibri"/>
                          <a:cs typeface="Times New Roman"/>
                        </a:rPr>
                        <a:t>imports </a:t>
                      </a:r>
                      <a:r>
                        <a:rPr lang="en-US" sz="2400" dirty="0">
                          <a:latin typeface="Times New Roman"/>
                          <a:ea typeface="Calibri"/>
                          <a:cs typeface="Times New Roman"/>
                        </a:rPr>
                        <a:t>are an important source of food commodities.</a:t>
                      </a:r>
                      <a:endParaRPr lang="fr-FR" sz="2400" dirty="0">
                        <a:latin typeface="Calibri"/>
                        <a:ea typeface="Calibri"/>
                        <a:cs typeface="Times New Roman"/>
                      </a:endParaRPr>
                    </a:p>
                  </a:txBody>
                  <a:tcPr marL="68580" marR="68580" marT="0" marB="0"/>
                </a:tc>
              </a:tr>
            </a:tbl>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457200" y="304800"/>
          <a:ext cx="8229600" cy="6324600"/>
        </p:xfrm>
        <a:graphic>
          <a:graphicData uri="http://schemas.openxmlformats.org/drawingml/2006/table">
            <a:tbl>
              <a:tblPr firstRow="1" bandRow="1">
                <a:tableStyleId>{5C22544A-7EE6-4342-B048-85BDC9FD1C3A}</a:tableStyleId>
              </a:tblPr>
              <a:tblGrid>
                <a:gridCol w="1981200"/>
                <a:gridCol w="6248400"/>
              </a:tblGrid>
              <a:tr h="3328736">
                <a:tc>
                  <a:txBody>
                    <a:bodyPr/>
                    <a:lstStyle/>
                    <a:p>
                      <a:pPr algn="just">
                        <a:lnSpc>
                          <a:spcPct val="115000"/>
                        </a:lnSpc>
                        <a:spcAft>
                          <a:spcPts val="0"/>
                        </a:spcAft>
                      </a:pPr>
                      <a:r>
                        <a:rPr lang="fr-FR" sz="1600" b="1" dirty="0">
                          <a:latin typeface="Times New Roman"/>
                          <a:ea typeface="Calibri"/>
                          <a:cs typeface="Times New Roman"/>
                        </a:rPr>
                        <a:t>Use </a:t>
                      </a:r>
                      <a:r>
                        <a:rPr lang="fr-FR" sz="1600" b="1" dirty="0" smtClean="0">
                          <a:latin typeface="Times New Roman"/>
                          <a:ea typeface="Calibri"/>
                          <a:cs typeface="Times New Roman"/>
                        </a:rPr>
                        <a:t>ressources</a:t>
                      </a:r>
                      <a:endParaRPr lang="fr-FR" sz="1600" dirty="0">
                        <a:latin typeface="Calibri"/>
                        <a:ea typeface="Calibri"/>
                        <a:cs typeface="Times New Roman"/>
                      </a:endParaRPr>
                    </a:p>
                    <a:p>
                      <a:pPr algn="just">
                        <a:lnSpc>
                          <a:spcPct val="115000"/>
                        </a:lnSpc>
                        <a:spcAft>
                          <a:spcPts val="0"/>
                        </a:spcAft>
                      </a:pPr>
                      <a:r>
                        <a:rPr lang="fr-FR" sz="1600" b="1" dirty="0" err="1">
                          <a:latin typeface="Times New Roman"/>
                          <a:ea typeface="Calibri"/>
                          <a:cs typeface="Times New Roman"/>
                        </a:rPr>
                        <a:t>efficiently</a:t>
                      </a:r>
                      <a:endParaRPr lang="fr-FR" sz="1600" dirty="0">
                        <a:latin typeface="Calibri"/>
                        <a:ea typeface="Calibri"/>
                        <a:cs typeface="Times New Roman"/>
                      </a:endParaRPr>
                    </a:p>
                  </a:txBody>
                  <a:tcPr marL="68580" marR="68580" marT="0" marB="0"/>
                </a:tc>
                <a:tc>
                  <a:txBody>
                    <a:bodyPr/>
                    <a:lstStyle/>
                    <a:p>
                      <a:pPr algn="just">
                        <a:lnSpc>
                          <a:spcPct val="115000"/>
                        </a:lnSpc>
                        <a:spcAft>
                          <a:spcPts val="0"/>
                        </a:spcAft>
                      </a:pPr>
                      <a:r>
                        <a:rPr lang="en-US" sz="1600" dirty="0">
                          <a:latin typeface="Times New Roman"/>
                          <a:ea typeface="Calibri"/>
                          <a:cs typeface="Times New Roman"/>
                        </a:rPr>
                        <a:t>This quality is related to the trade-off between accuracy and cost of</a:t>
                      </a:r>
                      <a:endParaRPr lang="fr-FR" sz="1600" dirty="0">
                        <a:latin typeface="Calibri"/>
                        <a:ea typeface="Calibri"/>
                        <a:cs typeface="Times New Roman"/>
                      </a:endParaRPr>
                    </a:p>
                    <a:p>
                      <a:pPr algn="just">
                        <a:lnSpc>
                          <a:spcPct val="115000"/>
                        </a:lnSpc>
                        <a:spcAft>
                          <a:spcPts val="0"/>
                        </a:spcAft>
                      </a:pPr>
                      <a:r>
                        <a:rPr lang="en-US" sz="1600" dirty="0">
                          <a:latin typeface="Times New Roman"/>
                          <a:ea typeface="Calibri"/>
                          <a:cs typeface="Times New Roman"/>
                        </a:rPr>
                        <a:t>collection of information. While it would be more accurate to know every </a:t>
                      </a:r>
                      <a:r>
                        <a:rPr lang="en-US" sz="1600" dirty="0" smtClean="0">
                          <a:latin typeface="Times New Roman"/>
                          <a:ea typeface="Calibri"/>
                          <a:cs typeface="Times New Roman"/>
                        </a:rPr>
                        <a:t>tone </a:t>
                      </a:r>
                      <a:r>
                        <a:rPr lang="en-US" sz="1600" dirty="0">
                          <a:latin typeface="Times New Roman"/>
                          <a:ea typeface="Calibri"/>
                          <a:cs typeface="Times New Roman"/>
                        </a:rPr>
                        <a:t>of maize in household stocks, interviewing every household and then </a:t>
                      </a:r>
                      <a:r>
                        <a:rPr lang="en-US" sz="1600" dirty="0" smtClean="0">
                          <a:latin typeface="Times New Roman"/>
                          <a:ea typeface="Calibri"/>
                          <a:cs typeface="Times New Roman"/>
                        </a:rPr>
                        <a:t>analyzing </a:t>
                      </a:r>
                      <a:r>
                        <a:rPr lang="en-US" sz="1600" dirty="0">
                          <a:latin typeface="Times New Roman"/>
                          <a:ea typeface="Calibri"/>
                          <a:cs typeface="Times New Roman"/>
                        </a:rPr>
                        <a:t>the information would take months and be very expensive. That is why we use well-designed sample surveys to get estimates that we can project out to a whole region or population. Even those surveys may take too long given the information needs, such as after an emergency, so indicators based on previous work and rapid assessments with expert judgments may be the best way to go. The new Joint WFP-FAO CFSAM guidelines help to identify criteria and systems for doing this (FAO-WFP, 2007).</a:t>
                      </a:r>
                      <a:endParaRPr lang="fr-FR" sz="1600" dirty="0">
                        <a:latin typeface="Calibri"/>
                        <a:ea typeface="Calibri"/>
                        <a:cs typeface="Times New Roman"/>
                      </a:endParaRPr>
                    </a:p>
                  </a:txBody>
                  <a:tcPr marL="68580" marR="68580" marT="0" marB="0"/>
                </a:tc>
              </a:tr>
              <a:tr h="2995864">
                <a:tc>
                  <a:txBody>
                    <a:bodyPr/>
                    <a:lstStyle/>
                    <a:p>
                      <a:pPr algn="just">
                        <a:lnSpc>
                          <a:spcPct val="115000"/>
                        </a:lnSpc>
                        <a:spcAft>
                          <a:spcPts val="0"/>
                        </a:spcAft>
                      </a:pPr>
                      <a:r>
                        <a:rPr lang="en-US" sz="1600" b="1" dirty="0">
                          <a:latin typeface="Times New Roman"/>
                          <a:ea typeface="Calibri"/>
                          <a:cs typeface="Times New Roman"/>
                        </a:rPr>
                        <a:t>Reflect seasonal</a:t>
                      </a:r>
                      <a:endParaRPr lang="fr-FR" sz="1600" dirty="0">
                        <a:latin typeface="Calibri"/>
                        <a:ea typeface="Calibri"/>
                        <a:cs typeface="Times New Roman"/>
                      </a:endParaRPr>
                    </a:p>
                    <a:p>
                      <a:pPr algn="just">
                        <a:lnSpc>
                          <a:spcPct val="115000"/>
                        </a:lnSpc>
                        <a:spcAft>
                          <a:spcPts val="0"/>
                        </a:spcAft>
                      </a:pPr>
                      <a:r>
                        <a:rPr lang="en-US" sz="1600" b="1" dirty="0">
                          <a:latin typeface="Times New Roman"/>
                          <a:ea typeface="Calibri"/>
                          <a:cs typeface="Times New Roman"/>
                        </a:rPr>
                        <a:t>and geographic</a:t>
                      </a:r>
                      <a:endParaRPr lang="fr-FR" sz="1600" dirty="0">
                        <a:latin typeface="Calibri"/>
                        <a:ea typeface="Calibri"/>
                        <a:cs typeface="Times New Roman"/>
                      </a:endParaRPr>
                    </a:p>
                    <a:p>
                      <a:pPr algn="just">
                        <a:lnSpc>
                          <a:spcPct val="115000"/>
                        </a:lnSpc>
                        <a:spcAft>
                          <a:spcPts val="0"/>
                        </a:spcAft>
                      </a:pPr>
                      <a:r>
                        <a:rPr lang="en-US" sz="1600" b="1" dirty="0">
                          <a:latin typeface="Times New Roman"/>
                          <a:ea typeface="Calibri"/>
                          <a:cs typeface="Times New Roman"/>
                        </a:rPr>
                        <a:t>differences</a:t>
                      </a:r>
                      <a:endParaRPr lang="fr-FR" sz="1600" dirty="0">
                        <a:latin typeface="Calibri"/>
                        <a:ea typeface="Calibri"/>
                        <a:cs typeface="Times New Roman"/>
                      </a:endParaRPr>
                    </a:p>
                  </a:txBody>
                  <a:tcPr marL="68580" marR="68580" marT="0" marB="0"/>
                </a:tc>
                <a:tc>
                  <a:txBody>
                    <a:bodyPr/>
                    <a:lstStyle/>
                    <a:p>
                      <a:pPr algn="just">
                        <a:lnSpc>
                          <a:spcPct val="115000"/>
                        </a:lnSpc>
                        <a:spcAft>
                          <a:spcPts val="0"/>
                        </a:spcAft>
                      </a:pPr>
                      <a:r>
                        <a:rPr lang="en-US" sz="1600" dirty="0">
                          <a:latin typeface="Times New Roman"/>
                          <a:ea typeface="Calibri"/>
                          <a:cs typeface="Times New Roman"/>
                        </a:rPr>
                        <a:t>Fast, low cost indicators that can be collected repeatedly over time and</a:t>
                      </a:r>
                      <a:endParaRPr lang="fr-FR" sz="1600" dirty="0">
                        <a:latin typeface="Calibri"/>
                        <a:ea typeface="Calibri"/>
                        <a:cs typeface="Times New Roman"/>
                      </a:endParaRPr>
                    </a:p>
                    <a:p>
                      <a:pPr algn="just">
                        <a:lnSpc>
                          <a:spcPct val="115000"/>
                        </a:lnSpc>
                        <a:spcAft>
                          <a:spcPts val="0"/>
                        </a:spcAft>
                      </a:pPr>
                      <a:r>
                        <a:rPr lang="en-US" sz="1600" dirty="0">
                          <a:latin typeface="Times New Roman"/>
                          <a:ea typeface="Calibri"/>
                          <a:cs typeface="Times New Roman"/>
                        </a:rPr>
                        <a:t>space contribute greatly to identifying changing conditions.</a:t>
                      </a:r>
                      <a:endParaRPr lang="fr-FR" sz="1600" dirty="0">
                        <a:latin typeface="Calibri"/>
                        <a:ea typeface="Calibri"/>
                        <a:cs typeface="Times New Roman"/>
                      </a:endParaRPr>
                    </a:p>
                    <a:p>
                      <a:pPr algn="just">
                        <a:lnSpc>
                          <a:spcPct val="115000"/>
                        </a:lnSpc>
                        <a:spcAft>
                          <a:spcPts val="0"/>
                        </a:spcAft>
                      </a:pPr>
                      <a:r>
                        <a:rPr lang="en-US" sz="1600" dirty="0">
                          <a:latin typeface="Times New Roman"/>
                          <a:ea typeface="Calibri"/>
                          <a:cs typeface="Times New Roman"/>
                        </a:rPr>
                        <a:t>In Ethiopia, estimates are completed for the two main seasons separately (FAO-WFP, 2007). In countries with clear geographical differences, such as Mozambique with main production zones in the north and centre and main consumption zones in the south, creating a partial Food Balance Sheet for each region in the country is valuable. It looks at basic production estimates within the region and then estimated consumption needs. By comparing to earlier years, you can see where changes have occurred and where availability concerns are highest.</a:t>
                      </a:r>
                      <a:endParaRPr lang="fr-FR" sz="1600" dirty="0">
                        <a:latin typeface="Calibri"/>
                        <a:ea typeface="Calibri"/>
                        <a:cs typeface="Times New Roman"/>
                      </a:endParaRPr>
                    </a:p>
                  </a:txBody>
                  <a:tcPr marL="68580" marR="68580" marT="0" marB="0"/>
                </a:tc>
              </a:tr>
            </a:tbl>
          </a:graphicData>
        </a:graphic>
      </p:graphicFrame>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248400"/>
          </a:xfrm>
        </p:spPr>
        <p:txBody>
          <a:bodyPr>
            <a:normAutofit fontScale="70000" lnSpcReduction="20000"/>
          </a:bodyPr>
          <a:lstStyle/>
          <a:p>
            <a:pPr algn="just"/>
            <a:r>
              <a:rPr lang="en-US" dirty="0" smtClean="0"/>
              <a:t>There are two other qualities of indicators that are not as critical but which are valuable:</a:t>
            </a:r>
          </a:p>
          <a:p>
            <a:pPr algn="just">
              <a:buNone/>
            </a:pPr>
            <a:endParaRPr lang="fr-FR" dirty="0" smtClean="0"/>
          </a:p>
          <a:p>
            <a:pPr algn="just">
              <a:buNone/>
            </a:pPr>
            <a:r>
              <a:rPr lang="en-US" b="1" dirty="0" smtClean="0"/>
              <a:t>1.</a:t>
            </a:r>
            <a:r>
              <a:rPr lang="en-US" dirty="0" smtClean="0"/>
              <a:t> By estimating indicators that are used by other countries, you can better understand your own situation and how availability over a set of countries may be affected in a crisis. That is one reason why the Food Balance Sheets were developed, and why FAO and others provide guidelines and advice on standardized indicators. By using such standard measures over time, you will be able to measure progress or decline systematically.</a:t>
            </a:r>
          </a:p>
          <a:p>
            <a:pPr algn="just"/>
            <a:endParaRPr lang="fr-FR" dirty="0" smtClean="0"/>
          </a:p>
          <a:p>
            <a:pPr algn="just">
              <a:buNone/>
            </a:pPr>
            <a:r>
              <a:rPr lang="en-US" b="1" dirty="0" smtClean="0"/>
              <a:t>2.</a:t>
            </a:r>
            <a:r>
              <a:rPr lang="en-US" dirty="0" smtClean="0"/>
              <a:t> Another valuable quality for indicators is to be useful for other purposes. If multiple stakeholders use an indicator, it is more likely to have the resources available to obtain it. For example, the Food Balance Sheet is often a multi-agency effort, with Ministries, agencies and donors working together. The information on predicted production and imports can be used for a variety of purposes, including overall food security, national income estimates and determination of research investments in agriculture.</a:t>
            </a:r>
            <a:endParaRPr lang="fr-FR" dirty="0" smtClean="0"/>
          </a:p>
          <a:p>
            <a:endParaRPr lang="en-GB"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8229600" cy="639762"/>
          </a:xfrm>
        </p:spPr>
        <p:txBody>
          <a:bodyPr>
            <a:normAutofit fontScale="90000"/>
          </a:bodyPr>
          <a:lstStyle/>
          <a:p>
            <a:r>
              <a:rPr lang="en-US" b="1" dirty="0" smtClean="0"/>
              <a:t/>
            </a:r>
            <a:br>
              <a:rPr lang="en-US" b="1" dirty="0" smtClean="0"/>
            </a:br>
            <a:r>
              <a:rPr lang="en-US" b="1" dirty="0" smtClean="0"/>
              <a:t>Information to understand availability</a:t>
            </a:r>
            <a:r>
              <a:rPr lang="fr-FR" dirty="0" smtClean="0"/>
              <a:t/>
            </a:r>
            <a:br>
              <a:rPr lang="fr-FR" dirty="0" smtClean="0"/>
            </a:br>
            <a:endParaRPr lang="en-GB" dirty="0"/>
          </a:p>
        </p:txBody>
      </p:sp>
      <p:sp>
        <p:nvSpPr>
          <p:cNvPr id="3" name="Content Placeholder 2"/>
          <p:cNvSpPr>
            <a:spLocks noGrp="1"/>
          </p:cNvSpPr>
          <p:nvPr>
            <p:ph idx="1"/>
          </p:nvPr>
        </p:nvSpPr>
        <p:spPr>
          <a:xfrm>
            <a:off x="228600" y="914400"/>
            <a:ext cx="8686800" cy="5715000"/>
          </a:xfrm>
        </p:spPr>
        <p:txBody>
          <a:bodyPr>
            <a:normAutofit fontScale="62500" lnSpcReduction="20000"/>
          </a:bodyPr>
          <a:lstStyle/>
          <a:p>
            <a:pPr algn="just">
              <a:buNone/>
            </a:pPr>
            <a:r>
              <a:rPr lang="en-US" dirty="0" smtClean="0"/>
              <a:t>The following are key aspects for understanding availability:</a:t>
            </a:r>
            <a:endParaRPr lang="fr-FR" dirty="0" smtClean="0"/>
          </a:p>
          <a:p>
            <a:pPr lvl="0" algn="just">
              <a:buFont typeface="Wingdings" pitchFamily="2" charset="2"/>
              <a:buChar char="Ø"/>
            </a:pPr>
            <a:r>
              <a:rPr lang="en-US" b="1" i="1" dirty="0" smtClean="0"/>
              <a:t>The availability of basic foods, such as cereals, roots, tubers, etc, and their nutritional</a:t>
            </a:r>
            <a:r>
              <a:rPr lang="fr-FR" b="1" i="1" dirty="0" smtClean="0"/>
              <a:t> </a:t>
            </a:r>
            <a:r>
              <a:rPr lang="en-US" b="1" i="1" dirty="0" smtClean="0"/>
              <a:t>components.</a:t>
            </a:r>
            <a:endParaRPr lang="fr-FR" b="1" i="1" dirty="0" smtClean="0"/>
          </a:p>
          <a:p>
            <a:pPr lvl="0" algn="just">
              <a:buFont typeface="Wingdings" pitchFamily="2" charset="2"/>
              <a:buChar char="Ø"/>
            </a:pPr>
            <a:r>
              <a:rPr lang="en-US" b="1" i="1" dirty="0" smtClean="0"/>
              <a:t>The location of households, their livelihood and agro-ecological zones</a:t>
            </a:r>
            <a:endParaRPr lang="fr-FR" b="1" i="1" dirty="0" smtClean="0"/>
          </a:p>
          <a:p>
            <a:pPr lvl="0" algn="just">
              <a:buFont typeface="Wingdings" pitchFamily="2" charset="2"/>
              <a:buChar char="Ø"/>
            </a:pPr>
            <a:r>
              <a:rPr lang="en-US" b="1" i="1" dirty="0" smtClean="0"/>
              <a:t>Seasonality in supplies and consumption, as well as the key </a:t>
            </a:r>
            <a:r>
              <a:rPr lang="en-US" b="1" i="1" dirty="0" smtClean="0">
                <a:solidFill>
                  <a:srgbClr val="FF0000"/>
                </a:solidFill>
              </a:rPr>
              <a:t>factors affecting local production of food (weather, pests, inputs, etc.).</a:t>
            </a:r>
            <a:endParaRPr lang="fr-FR" b="1" i="1" dirty="0" smtClean="0">
              <a:solidFill>
                <a:srgbClr val="FF0000"/>
              </a:solidFill>
            </a:endParaRPr>
          </a:p>
          <a:p>
            <a:pPr lvl="0" algn="just">
              <a:buFont typeface="Wingdings" pitchFamily="2" charset="2"/>
              <a:buChar char="Ø"/>
            </a:pPr>
            <a:r>
              <a:rPr lang="en-US" b="1" i="1" dirty="0" smtClean="0"/>
              <a:t>Factors affecting other sources of supply, including food stocks and reserves, food aid,</a:t>
            </a:r>
            <a:r>
              <a:rPr lang="fr-FR" b="1" i="1" dirty="0" smtClean="0"/>
              <a:t> </a:t>
            </a:r>
            <a:r>
              <a:rPr lang="en-US" b="1" i="1" dirty="0" smtClean="0"/>
              <a:t>international trade and local markets.</a:t>
            </a:r>
            <a:endParaRPr lang="fr-FR" b="1" i="1" dirty="0" smtClean="0"/>
          </a:p>
          <a:p>
            <a:pPr algn="just">
              <a:buNone/>
            </a:pPr>
            <a:r>
              <a:rPr lang="en-US" dirty="0" smtClean="0"/>
              <a:t>Let’s look at these aspects more in details:</a:t>
            </a:r>
            <a:endParaRPr lang="fr-FR" dirty="0" smtClean="0"/>
          </a:p>
          <a:p>
            <a:pPr algn="just">
              <a:buNone/>
            </a:pPr>
            <a:r>
              <a:rPr lang="en-US" b="1" dirty="0" smtClean="0"/>
              <a:t>1) Key commodities for consumption</a:t>
            </a:r>
            <a:endParaRPr lang="fr-FR" dirty="0" smtClean="0"/>
          </a:p>
          <a:p>
            <a:pPr marL="0" indent="0" algn="just">
              <a:buNone/>
            </a:pPr>
            <a:r>
              <a:rPr lang="en-US" dirty="0" smtClean="0"/>
              <a:t>Which foods are really important to basic consumption? Making a list of the key staples is the first place to start, and that may vary by region within a country.</a:t>
            </a:r>
            <a:endParaRPr lang="fr-FR" dirty="0" smtClean="0"/>
          </a:p>
          <a:p>
            <a:pPr algn="just">
              <a:buNone/>
            </a:pPr>
            <a:r>
              <a:rPr lang="en-US" b="1" dirty="0" smtClean="0"/>
              <a:t>Examples of key commodities</a:t>
            </a:r>
            <a:endParaRPr lang="fr-FR" b="1" dirty="0" smtClean="0"/>
          </a:p>
          <a:p>
            <a:pPr marL="0" indent="0" algn="just">
              <a:buNone/>
            </a:pPr>
            <a:r>
              <a:rPr lang="en-US" i="1" dirty="0" smtClean="0"/>
              <a:t>In Bangladesh, clearly rice is the most important staple. In Zambia, maize is very important, but</a:t>
            </a:r>
            <a:r>
              <a:rPr lang="fr-FR" i="1" dirty="0" smtClean="0"/>
              <a:t> </a:t>
            </a:r>
            <a:r>
              <a:rPr lang="en-US" i="1" dirty="0" smtClean="0"/>
              <a:t>in some areas cassava is what households eat every day as a basic staple. Pastoralists in</a:t>
            </a:r>
            <a:r>
              <a:rPr lang="fr-FR" i="1" dirty="0" smtClean="0"/>
              <a:t> </a:t>
            </a:r>
            <a:r>
              <a:rPr lang="en-US" i="1" dirty="0" err="1" smtClean="0"/>
              <a:t>Sahelian</a:t>
            </a:r>
            <a:r>
              <a:rPr lang="en-US" i="1" dirty="0" smtClean="0"/>
              <a:t> zones depend heavily on purchases of millet and harvest of wild seeds (</a:t>
            </a:r>
            <a:r>
              <a:rPr lang="en-US" i="1" dirty="0" err="1" smtClean="0"/>
              <a:t>fonio</a:t>
            </a:r>
            <a:r>
              <a:rPr lang="en-US" i="1" dirty="0" smtClean="0"/>
              <a:t>) as well</a:t>
            </a:r>
            <a:r>
              <a:rPr lang="fr-FR" i="1" dirty="0" smtClean="0"/>
              <a:t> </a:t>
            </a:r>
            <a:r>
              <a:rPr lang="en-US" i="1" dirty="0" smtClean="0"/>
              <a:t>as consuming animal products.</a:t>
            </a:r>
            <a:endParaRPr lang="fr-FR" i="1" dirty="0" smtClean="0"/>
          </a:p>
          <a:p>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2) Nutritional components of basic staples</a:t>
            </a:r>
            <a:r>
              <a:rPr lang="fr-FR" dirty="0" smtClean="0"/>
              <a:t/>
            </a:r>
            <a:br>
              <a:rPr lang="fr-FR" dirty="0" smtClean="0"/>
            </a:br>
            <a:endParaRPr lang="en-GB" dirty="0"/>
          </a:p>
        </p:txBody>
      </p:sp>
      <p:sp>
        <p:nvSpPr>
          <p:cNvPr id="3" name="Content Placeholder 2"/>
          <p:cNvSpPr>
            <a:spLocks noGrp="1"/>
          </p:cNvSpPr>
          <p:nvPr>
            <p:ph idx="1"/>
          </p:nvPr>
        </p:nvSpPr>
        <p:spPr>
          <a:xfrm>
            <a:off x="457200" y="1143000"/>
            <a:ext cx="8229600" cy="5486400"/>
          </a:xfrm>
        </p:spPr>
        <p:txBody>
          <a:bodyPr>
            <a:normAutofit fontScale="85000" lnSpcReduction="20000"/>
          </a:bodyPr>
          <a:lstStyle/>
          <a:p>
            <a:pPr algn="just"/>
            <a:r>
              <a:rPr lang="en-US" dirty="0" smtClean="0"/>
              <a:t>To help link food staples availability to utilization in human consumption within food security, it is valuable to look at the nutritional content of the food staples. </a:t>
            </a:r>
            <a:r>
              <a:rPr lang="en-US" b="1" i="1" dirty="0" smtClean="0"/>
              <a:t>A common estimate is availability of kilocalories, based on the staple foods available</a:t>
            </a:r>
            <a:r>
              <a:rPr lang="en-US" dirty="0" smtClean="0"/>
              <a:t>. There are other macro and micro nutrients that might be evaluated, </a:t>
            </a:r>
            <a:r>
              <a:rPr lang="en-US" b="1" i="1" dirty="0" smtClean="0"/>
              <a:t>including fats (lipids) and proteins, but kilocalories are the most common nutrient evaluated for availability</a:t>
            </a:r>
            <a:r>
              <a:rPr lang="en-US" dirty="0" smtClean="0"/>
              <a:t>. Since diets may change during the year, kilocalorie availability may change as well. </a:t>
            </a:r>
            <a:r>
              <a:rPr lang="en-US" b="1" i="1" dirty="0" smtClean="0"/>
              <a:t>For example, shifting from maize to cassava will have nutritional consequences and the availability of different nutrients will change</a:t>
            </a:r>
            <a:r>
              <a:rPr lang="en-US" dirty="0" smtClean="0"/>
              <a:t>. With emergencies, food staples may not be available, so the availability of kilocalories and some nutrients will be reduced.</a:t>
            </a:r>
            <a:endParaRPr lang="fr-FR" dirty="0" smtClean="0"/>
          </a:p>
          <a:p>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3) Seasonality in supplies and consumption</a:t>
            </a:r>
            <a:r>
              <a:rPr lang="fr-FR" dirty="0" smtClean="0"/>
              <a:t/>
            </a:r>
            <a:br>
              <a:rPr lang="fr-FR" dirty="0" smtClean="0"/>
            </a:br>
            <a:endParaRPr lang="en-GB" dirty="0"/>
          </a:p>
        </p:txBody>
      </p:sp>
      <p:sp>
        <p:nvSpPr>
          <p:cNvPr id="3" name="Content Placeholder 2"/>
          <p:cNvSpPr>
            <a:spLocks noGrp="1"/>
          </p:cNvSpPr>
          <p:nvPr>
            <p:ph idx="1"/>
          </p:nvPr>
        </p:nvSpPr>
        <p:spPr>
          <a:xfrm>
            <a:off x="457200" y="1219200"/>
            <a:ext cx="8229600" cy="5410200"/>
          </a:xfrm>
        </p:spPr>
        <p:txBody>
          <a:bodyPr>
            <a:normAutofit fontScale="92500" lnSpcReduction="20000"/>
          </a:bodyPr>
          <a:lstStyle/>
          <a:p>
            <a:pPr marL="0" indent="0" algn="just"/>
            <a:r>
              <a:rPr lang="en-US" dirty="0" smtClean="0"/>
              <a:t>What and how much people eat will vary, based on price changes, season and geographic area.</a:t>
            </a:r>
            <a:endParaRPr lang="fr-FR" dirty="0" smtClean="0"/>
          </a:p>
          <a:p>
            <a:pPr marL="0" indent="0" algn="just">
              <a:buNone/>
            </a:pPr>
            <a:r>
              <a:rPr lang="en-US" dirty="0" smtClean="0"/>
              <a:t>Farmers may eat more meals at harvest time when they have more food available from their</a:t>
            </a:r>
            <a:r>
              <a:rPr lang="fr-FR" dirty="0" smtClean="0"/>
              <a:t> </a:t>
            </a:r>
            <a:r>
              <a:rPr lang="en-US" dirty="0" smtClean="0"/>
              <a:t>production. </a:t>
            </a:r>
            <a:r>
              <a:rPr lang="en-US" b="1" i="1" dirty="0" smtClean="0"/>
              <a:t>There typically is a “hungry season” or “lean season” between harvests, when household stocks have been eaten or sold, and the new crop isn’t yet ready</a:t>
            </a:r>
            <a:r>
              <a:rPr lang="en-US" dirty="0" smtClean="0"/>
              <a:t>. Creating a cropping calendar is useful to see these periods. At harvest, availability may be from own production and so you need to measure this. Later in the season, household stocks are important, as well as market stocks and movements.</a:t>
            </a:r>
            <a:endParaRPr lang="fr-FR" dirty="0" smtClean="0"/>
          </a:p>
          <a:p>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4) Vulnerability of households</a:t>
            </a:r>
            <a:r>
              <a:rPr lang="fr-FR" dirty="0" smtClean="0"/>
              <a:t/>
            </a:r>
            <a:br>
              <a:rPr lang="fr-FR" dirty="0" smtClean="0"/>
            </a:br>
            <a:endParaRPr lang="en-GB" dirty="0"/>
          </a:p>
        </p:txBody>
      </p:sp>
      <p:sp>
        <p:nvSpPr>
          <p:cNvPr id="3" name="Content Placeholder 2"/>
          <p:cNvSpPr>
            <a:spLocks noGrp="1"/>
          </p:cNvSpPr>
          <p:nvPr>
            <p:ph idx="1"/>
          </p:nvPr>
        </p:nvSpPr>
        <p:spPr>
          <a:xfrm>
            <a:off x="457200" y="1066800"/>
            <a:ext cx="8229600" cy="5486400"/>
          </a:xfrm>
        </p:spPr>
        <p:txBody>
          <a:bodyPr>
            <a:normAutofit lnSpcReduction="10000"/>
          </a:bodyPr>
          <a:lstStyle/>
          <a:p>
            <a:pPr marL="0" indent="0" algn="just"/>
            <a:r>
              <a:rPr lang="en-US" dirty="0" smtClean="0"/>
              <a:t>Another aspect to consider is the vulnerability to a specific supply or availability problem. If households depend on a single source of supply and that source is no longer available, they</a:t>
            </a:r>
            <a:r>
              <a:rPr lang="fr-FR" dirty="0" smtClean="0"/>
              <a:t> </a:t>
            </a:r>
            <a:r>
              <a:rPr lang="en-US" dirty="0" smtClean="0"/>
              <a:t>may be vulnerable, and you need to highlight that key availability problem. </a:t>
            </a:r>
            <a:r>
              <a:rPr lang="en-US" b="1" i="1" dirty="0" smtClean="0"/>
              <a:t>Farmers who produce much of what they eat will be vulnerable if there is a drought or a major pest</a:t>
            </a:r>
            <a:r>
              <a:rPr lang="en-US" dirty="0" smtClean="0"/>
              <a:t>. If a family buys much of what they eat, then they will be vulnerable if their incomes go down, but this would not due to availability of food, it would be an access problem.</a:t>
            </a:r>
            <a:endParaRPr lang="fr-FR" dirty="0" smtClean="0"/>
          </a:p>
          <a:p>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US" b="1" dirty="0" smtClean="0"/>
              <a:t/>
            </a:r>
            <a:br>
              <a:rPr lang="en-US" b="1" dirty="0" smtClean="0"/>
            </a:br>
            <a:r>
              <a:rPr lang="en-US" b="1" dirty="0" smtClean="0"/>
              <a:t>5) Factors affecting local supply</a:t>
            </a:r>
            <a:r>
              <a:rPr lang="fr-FR" dirty="0" smtClean="0"/>
              <a:t/>
            </a:r>
            <a:br>
              <a:rPr lang="fr-FR" dirty="0" smtClean="0"/>
            </a:br>
            <a:endParaRPr lang="en-GB" dirty="0"/>
          </a:p>
        </p:txBody>
      </p:sp>
      <p:sp>
        <p:nvSpPr>
          <p:cNvPr id="3" name="Content Placeholder 2"/>
          <p:cNvSpPr>
            <a:spLocks noGrp="1"/>
          </p:cNvSpPr>
          <p:nvPr>
            <p:ph idx="1"/>
          </p:nvPr>
        </p:nvSpPr>
        <p:spPr>
          <a:xfrm>
            <a:off x="457200" y="1066800"/>
            <a:ext cx="8229600" cy="5791200"/>
          </a:xfrm>
        </p:spPr>
        <p:txBody>
          <a:bodyPr>
            <a:normAutofit fontScale="92500" lnSpcReduction="20000"/>
          </a:bodyPr>
          <a:lstStyle/>
          <a:p>
            <a:pPr algn="just"/>
            <a:r>
              <a:rPr lang="en-US" dirty="0" smtClean="0"/>
              <a:t>What affects supply in the country?</a:t>
            </a:r>
          </a:p>
          <a:p>
            <a:pPr algn="just">
              <a:buNone/>
            </a:pPr>
            <a:endParaRPr lang="en-US" dirty="0" smtClean="0"/>
          </a:p>
          <a:p>
            <a:pPr algn="just">
              <a:buFont typeface="Wingdings" pitchFamily="2" charset="2"/>
              <a:buChar char="Ø"/>
            </a:pPr>
            <a:r>
              <a:rPr lang="en-US" dirty="0" smtClean="0"/>
              <a:t> </a:t>
            </a:r>
            <a:r>
              <a:rPr lang="en-US" dirty="0" smtClean="0">
                <a:solidFill>
                  <a:srgbClr val="FF0000"/>
                </a:solidFill>
              </a:rPr>
              <a:t>Immediately you may think of what is produced and the things that might negatively affect production, such as pests, diseases, and lack of rainfall.</a:t>
            </a:r>
            <a:endParaRPr lang="fr-FR" dirty="0" smtClean="0">
              <a:solidFill>
                <a:srgbClr val="FF0000"/>
              </a:solidFill>
            </a:endParaRPr>
          </a:p>
          <a:p>
            <a:pPr algn="just">
              <a:buFont typeface="Wingdings" pitchFamily="2" charset="2"/>
              <a:buChar char="Ø"/>
            </a:pPr>
            <a:r>
              <a:rPr lang="en-US" dirty="0" smtClean="0">
                <a:solidFill>
                  <a:srgbClr val="FF0000"/>
                </a:solidFill>
              </a:rPr>
              <a:t>Positive factors could be farmer access to improved inputs, increasing local supply availability,</a:t>
            </a:r>
            <a:endParaRPr lang="fr-FR" dirty="0" smtClean="0">
              <a:solidFill>
                <a:srgbClr val="FF0000"/>
              </a:solidFill>
            </a:endParaRPr>
          </a:p>
          <a:p>
            <a:pPr algn="just">
              <a:buFont typeface="Wingdings" pitchFamily="2" charset="2"/>
              <a:buChar char="Ø"/>
            </a:pPr>
            <a:r>
              <a:rPr lang="en-US" dirty="0" smtClean="0">
                <a:solidFill>
                  <a:srgbClr val="FF0000"/>
                </a:solidFill>
              </a:rPr>
              <a:t>or farmers deciding to cultivate more land for food crops. In addition to local production in the current year, government reserves may be used at any given point in time and must be considered as part of availability.</a:t>
            </a:r>
            <a:endParaRPr lang="fr-FR" dirty="0" smtClean="0">
              <a:solidFill>
                <a:srgbClr val="FF0000"/>
              </a:solidFill>
            </a:endParaRPr>
          </a:p>
          <a:p>
            <a:endParaRPr lang="en-GB"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fontScale="90000"/>
          </a:bodyPr>
          <a:lstStyle/>
          <a:p>
            <a:r>
              <a:rPr lang="en-US" b="1" dirty="0" smtClean="0"/>
              <a:t/>
            </a:r>
            <a:br>
              <a:rPr lang="en-US" b="1" dirty="0" smtClean="0"/>
            </a:br>
            <a:r>
              <a:rPr lang="en-US" b="1" dirty="0" smtClean="0"/>
              <a:t>Example: Zambia</a:t>
            </a:r>
            <a:r>
              <a:rPr lang="fr-FR" dirty="0" smtClean="0"/>
              <a:t/>
            </a:r>
            <a:br>
              <a:rPr lang="fr-FR" dirty="0" smtClean="0"/>
            </a:br>
            <a:endParaRPr lang="en-GB" dirty="0"/>
          </a:p>
        </p:txBody>
      </p:sp>
      <p:sp>
        <p:nvSpPr>
          <p:cNvPr id="3" name="Content Placeholder 2"/>
          <p:cNvSpPr>
            <a:spLocks noGrp="1"/>
          </p:cNvSpPr>
          <p:nvPr>
            <p:ph idx="1"/>
          </p:nvPr>
        </p:nvSpPr>
        <p:spPr>
          <a:xfrm>
            <a:off x="457200" y="1143000"/>
            <a:ext cx="8229600" cy="5410200"/>
          </a:xfrm>
        </p:spPr>
        <p:txBody>
          <a:bodyPr>
            <a:normAutofit/>
          </a:bodyPr>
          <a:lstStyle/>
          <a:p>
            <a:pPr marL="0" indent="0" algn="just"/>
            <a:r>
              <a:rPr lang="en-US" dirty="0" smtClean="0"/>
              <a:t>In Zambia, the Food Reserve Agency bought maize grain from farmers in 2006 and is storing</a:t>
            </a:r>
            <a:r>
              <a:rPr lang="fr-FR" dirty="0" smtClean="0"/>
              <a:t> </a:t>
            </a:r>
            <a:r>
              <a:rPr lang="en-US" dirty="0" smtClean="0"/>
              <a:t>the maize grain to meet future needs. As the maize gets older, it may be less appropriate for human consumption and used for other purposes, so you will need to assess whether the full amount in storage is really food available.</a:t>
            </a:r>
            <a:endParaRPr lang="fr-FR" dirty="0" smtClean="0"/>
          </a:p>
          <a:p>
            <a:endParaRPr lang="en-GB"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6) Factors affecting other sources of supply</a:t>
            </a:r>
            <a:r>
              <a:rPr lang="fr-FR" dirty="0" smtClean="0"/>
              <a:t/>
            </a:r>
            <a:br>
              <a:rPr lang="fr-FR" dirty="0" smtClean="0"/>
            </a:br>
            <a:endParaRPr lang="en-GB" dirty="0"/>
          </a:p>
        </p:txBody>
      </p:sp>
      <p:sp>
        <p:nvSpPr>
          <p:cNvPr id="3" name="Content Placeholder 2"/>
          <p:cNvSpPr>
            <a:spLocks noGrp="1"/>
          </p:cNvSpPr>
          <p:nvPr>
            <p:ph idx="1"/>
          </p:nvPr>
        </p:nvSpPr>
        <p:spPr>
          <a:xfrm>
            <a:off x="457200" y="1143000"/>
            <a:ext cx="8229600" cy="5486400"/>
          </a:xfrm>
        </p:spPr>
        <p:txBody>
          <a:bodyPr>
            <a:normAutofit fontScale="85000" lnSpcReduction="20000"/>
          </a:bodyPr>
          <a:lstStyle/>
          <a:p>
            <a:pPr algn="just">
              <a:buNone/>
            </a:pPr>
            <a:r>
              <a:rPr lang="en-US" dirty="0" smtClean="0"/>
              <a:t>Trade and food aid are other components of availability.</a:t>
            </a:r>
            <a:endParaRPr lang="fr-FR" dirty="0" smtClean="0"/>
          </a:p>
          <a:p>
            <a:pPr algn="just">
              <a:buFont typeface="Wingdings" pitchFamily="2" charset="2"/>
              <a:buChar char="Ø"/>
            </a:pPr>
            <a:r>
              <a:rPr lang="en-US" dirty="0" smtClean="0"/>
              <a:t>The trade and policy aspects don’t always come to mind when you think of food availability.</a:t>
            </a:r>
            <a:endParaRPr lang="fr-FR" dirty="0" smtClean="0"/>
          </a:p>
          <a:p>
            <a:pPr algn="just">
              <a:buFont typeface="Wingdings" pitchFamily="2" charset="2"/>
              <a:buChar char="Ø"/>
            </a:pPr>
            <a:r>
              <a:rPr lang="en-US" dirty="0" smtClean="0"/>
              <a:t>However, availability may be quickly reduced if your government closes the border to imports.</a:t>
            </a:r>
            <a:endParaRPr lang="fr-FR" dirty="0" smtClean="0"/>
          </a:p>
          <a:p>
            <a:pPr algn="just">
              <a:buFont typeface="Wingdings" pitchFamily="2" charset="2"/>
              <a:buChar char="Ø"/>
            </a:pPr>
            <a:r>
              <a:rPr lang="en-US" dirty="0" smtClean="0"/>
              <a:t>If </a:t>
            </a:r>
            <a:r>
              <a:rPr lang="en-US" smtClean="0"/>
              <a:t>a </a:t>
            </a:r>
            <a:r>
              <a:rPr lang="en-US" smtClean="0"/>
              <a:t>neighbor </a:t>
            </a:r>
            <a:r>
              <a:rPr lang="en-US" dirty="0" smtClean="0"/>
              <a:t>changes import and export requirements, it may also mean less trade and</a:t>
            </a:r>
            <a:r>
              <a:rPr lang="fr-FR" dirty="0" smtClean="0"/>
              <a:t> </a:t>
            </a:r>
            <a:r>
              <a:rPr lang="en-US" dirty="0" smtClean="0"/>
              <a:t>lowered availability. It is hard to find an indicator for the policy side, but it should not be left</a:t>
            </a:r>
            <a:r>
              <a:rPr lang="fr-FR" dirty="0" smtClean="0"/>
              <a:t> </a:t>
            </a:r>
            <a:r>
              <a:rPr lang="en-US" dirty="0" smtClean="0"/>
              <a:t>out of the picture on food availability. Locally, problems with availability occur when the roads become impassable with rain, and no food stocks can arrive, so more local and sub-regional analysis is needed to add to the national and household availability analysis.</a:t>
            </a:r>
            <a:endParaRPr lang="fr-FR" dirty="0" smtClean="0"/>
          </a:p>
          <a:p>
            <a:endParaRPr lang="en-GB"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6425</TotalTime>
  <Words>3723</Words>
  <Application>Microsoft Office PowerPoint</Application>
  <PresentationFormat>On-screen Show (4:3)</PresentationFormat>
  <Paragraphs>161</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Office Theme</vt:lpstr>
      <vt:lpstr>V.  Availability Indicators</vt:lpstr>
      <vt:lpstr>PowerPoint Presentation</vt:lpstr>
      <vt:lpstr> Information to understand availability </vt:lpstr>
      <vt:lpstr>2) Nutritional components of basic staples </vt:lpstr>
      <vt:lpstr>3) Seasonality in supplies and consumption </vt:lpstr>
      <vt:lpstr>4) Vulnerability of households </vt:lpstr>
      <vt:lpstr> 5) Factors affecting local supply </vt:lpstr>
      <vt:lpstr> Example: Zambia </vt:lpstr>
      <vt:lpstr>6) Factors affecting other sources of supply </vt:lpstr>
      <vt:lpstr>Potential availability indicators </vt:lpstr>
      <vt:lpstr> A) National availability indicators </vt:lpstr>
      <vt:lpstr>PowerPoint Presentation</vt:lpstr>
      <vt:lpstr>B) Availability indicators for domestic production</vt:lpstr>
      <vt:lpstr>PowerPoint Presentation</vt:lpstr>
      <vt:lpstr>STRENGTHS AND WEAKNESSES OF THE INDICATORS FOR AREA PLANTED AND POTENTIAL YIELD</vt:lpstr>
      <vt:lpstr>PowerPoint Presentation</vt:lpstr>
      <vt:lpstr> C) Market availability indicators </vt:lpstr>
      <vt:lpstr>PowerPoint Presentation</vt:lpstr>
      <vt:lpstr>PowerPoint Presentation</vt:lpstr>
      <vt:lpstr> D) Household level availability indicators </vt:lpstr>
      <vt:lpstr>PowerPoint Presentation</vt:lpstr>
      <vt:lpstr>PowerPoint Presentation</vt:lpstr>
      <vt:lpstr>PowerPoint Presentation</vt:lpstr>
      <vt:lpstr> Table I: Characteristics of a good availability indicator </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Food Security(FSS15210) 50 hours(Face to Face, SDL) </dc:title>
  <dc:creator>BRILLE</dc:creator>
  <cp:lastModifiedBy>Sunday</cp:lastModifiedBy>
  <cp:revision>257</cp:revision>
  <dcterms:created xsi:type="dcterms:W3CDTF">2006-08-16T00:00:00Z</dcterms:created>
  <dcterms:modified xsi:type="dcterms:W3CDTF">2018-11-12T08:35:59Z</dcterms:modified>
</cp:coreProperties>
</file>