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5"/>
  </p:notesMasterIdLst>
  <p:sldIdLst>
    <p:sldId id="1104" r:id="rId2"/>
    <p:sldId id="955" r:id="rId3"/>
    <p:sldId id="1105" r:id="rId4"/>
    <p:sldId id="1106" r:id="rId5"/>
    <p:sldId id="1085" r:id="rId6"/>
    <p:sldId id="956" r:id="rId7"/>
    <p:sldId id="280" r:id="rId8"/>
    <p:sldId id="1107" r:id="rId9"/>
    <p:sldId id="1108" r:id="rId10"/>
    <p:sldId id="1109" r:id="rId11"/>
    <p:sldId id="1110" r:id="rId12"/>
    <p:sldId id="1111" r:id="rId13"/>
    <p:sldId id="959" r:id="rId14"/>
    <p:sldId id="1112" r:id="rId15"/>
    <p:sldId id="1113" r:id="rId16"/>
    <p:sldId id="1114" r:id="rId17"/>
    <p:sldId id="1086" r:id="rId18"/>
    <p:sldId id="957" r:id="rId19"/>
    <p:sldId id="1087" r:id="rId20"/>
    <p:sldId id="1088" r:id="rId21"/>
    <p:sldId id="1090" r:id="rId22"/>
    <p:sldId id="1115" r:id="rId23"/>
    <p:sldId id="1116" r:id="rId24"/>
    <p:sldId id="961" r:id="rId25"/>
    <p:sldId id="962" r:id="rId26"/>
    <p:sldId id="1117" r:id="rId27"/>
    <p:sldId id="963" r:id="rId28"/>
    <p:sldId id="1118" r:id="rId29"/>
    <p:sldId id="1120" r:id="rId30"/>
    <p:sldId id="1119" r:id="rId31"/>
    <p:sldId id="1121" r:id="rId32"/>
    <p:sldId id="1122" r:id="rId33"/>
    <p:sldId id="1124" r:id="rId34"/>
    <p:sldId id="965" r:id="rId35"/>
    <p:sldId id="1123" r:id="rId36"/>
    <p:sldId id="966" r:id="rId37"/>
    <p:sldId id="967" r:id="rId38"/>
    <p:sldId id="968" r:id="rId39"/>
    <p:sldId id="969" r:id="rId40"/>
    <p:sldId id="970" r:id="rId41"/>
    <p:sldId id="973" r:id="rId42"/>
    <p:sldId id="1099" r:id="rId43"/>
    <p:sldId id="974" r:id="rId44"/>
    <p:sldId id="975" r:id="rId45"/>
    <p:sldId id="976" r:id="rId46"/>
    <p:sldId id="1100" r:id="rId47"/>
    <p:sldId id="977" r:id="rId48"/>
    <p:sldId id="978" r:id="rId49"/>
    <p:sldId id="1096" r:id="rId50"/>
    <p:sldId id="1097" r:id="rId51"/>
    <p:sldId id="1101" r:id="rId52"/>
    <p:sldId id="262" r:id="rId53"/>
    <p:sldId id="979" r:id="rId54"/>
    <p:sldId id="258" r:id="rId55"/>
    <p:sldId id="261" r:id="rId56"/>
    <p:sldId id="1125" r:id="rId57"/>
    <p:sldId id="981" r:id="rId58"/>
    <p:sldId id="1091" r:id="rId59"/>
    <p:sldId id="982" r:id="rId60"/>
    <p:sldId id="983" r:id="rId61"/>
    <p:sldId id="985" r:id="rId62"/>
    <p:sldId id="984" r:id="rId63"/>
    <p:sldId id="986" r:id="rId64"/>
    <p:sldId id="987" r:id="rId65"/>
    <p:sldId id="988" r:id="rId66"/>
    <p:sldId id="990" r:id="rId67"/>
    <p:sldId id="991" r:id="rId68"/>
    <p:sldId id="1126" r:id="rId69"/>
    <p:sldId id="1127" r:id="rId70"/>
    <p:sldId id="993" r:id="rId71"/>
    <p:sldId id="994" r:id="rId72"/>
    <p:sldId id="996" r:id="rId73"/>
    <p:sldId id="1009" r:id="rId74"/>
    <p:sldId id="1010" r:id="rId75"/>
    <p:sldId id="1130" r:id="rId76"/>
    <p:sldId id="1011" r:id="rId77"/>
    <p:sldId id="1129" r:id="rId78"/>
    <p:sldId id="1012" r:id="rId79"/>
    <p:sldId id="1000" r:id="rId80"/>
    <p:sldId id="1001" r:id="rId81"/>
    <p:sldId id="1131" r:id="rId82"/>
    <p:sldId id="1006" r:id="rId83"/>
    <p:sldId id="1002" r:id="rId84"/>
    <p:sldId id="1132" r:id="rId85"/>
    <p:sldId id="1007" r:id="rId86"/>
    <p:sldId id="1008" r:id="rId87"/>
    <p:sldId id="1133" r:id="rId88"/>
    <p:sldId id="1003" r:id="rId89"/>
    <p:sldId id="284" r:id="rId90"/>
    <p:sldId id="1004" r:id="rId91"/>
    <p:sldId id="1005" r:id="rId92"/>
    <p:sldId id="1134" r:id="rId93"/>
    <p:sldId id="929" r:id="rId94"/>
  </p:sldIdLst>
  <p:sldSz cx="12192000" cy="6858000"/>
  <p:notesSz cx="6858000" cy="9144000"/>
  <p:defaultText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35" autoAdjust="0"/>
    <p:restoredTop sz="94651"/>
  </p:normalViewPr>
  <p:slideViewPr>
    <p:cSldViewPr snapToGrid="0">
      <p:cViewPr varScale="1">
        <p:scale>
          <a:sx n="105" d="100"/>
          <a:sy n="105" d="100"/>
        </p:scale>
        <p:origin x="1056" y="192"/>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R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43ED4-0FAA-4CD2-9B30-96FD55AB2258}" type="datetimeFigureOut">
              <a:rPr lang="en-RW" smtClean="0"/>
              <a:t>05/02/2025</a:t>
            </a:fld>
            <a:endParaRPr lang="en-R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R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R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1D376D-E6DC-4827-98AA-F80263C1E0E7}" type="slidenum">
              <a:rPr lang="en-RW" smtClean="0"/>
              <a:t>‹#›</a:t>
            </a:fld>
            <a:endParaRPr lang="en-RW"/>
          </a:p>
        </p:txBody>
      </p:sp>
    </p:spTree>
    <p:extLst>
      <p:ext uri="{BB962C8B-B14F-4D97-AF65-F5344CB8AC3E}">
        <p14:creationId xmlns:p14="http://schemas.microsoft.com/office/powerpoint/2010/main" val="3330500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6421" y="4400688"/>
            <a:ext cx="5485158" cy="3600706"/>
          </a:xfrm>
          <a:prstGeom prst="rect">
            <a:avLst/>
          </a:prstGeom>
        </p:spPr>
        <p:txBody>
          <a:bodyPr spcFirstLastPara="1" wrap="square" lIns="90044" tIns="45010" rIns="90044" bIns="45010" anchor="t" anchorCtr="0">
            <a:noAutofit/>
          </a:bodyPr>
          <a:lstStyle/>
          <a:p>
            <a:endParaRPr dirty="0">
              <a:latin typeface="Calibri" panose="020F0502020204030204" pitchFamily="34" charset="0"/>
              <a:cs typeface="Calibri" panose="020F0502020204030204" pitchFamily="34" charset="0"/>
            </a:endParaRPr>
          </a:p>
        </p:txBody>
      </p:sp>
      <p:sp>
        <p:nvSpPr>
          <p:cNvPr id="145" name="Google Shape;14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sz="1200" dirty="0">
                <a:latin typeface="Times New Roman" panose="02020603050405020304" pitchFamily="18" charset="0"/>
                <a:cs typeface="Times New Roman" panose="02020603050405020304" pitchFamily="18" charset="0"/>
              </a:rPr>
              <a:t>In the context of </a:t>
            </a:r>
            <a:r>
              <a:rPr lang="en-US" sz="1200" b="1" dirty="0">
                <a:latin typeface="Times New Roman" panose="02020603050405020304" pitchFamily="18" charset="0"/>
                <a:cs typeface="Times New Roman" panose="02020603050405020304" pitchFamily="18" charset="0"/>
              </a:rPr>
              <a:t>education</a:t>
            </a:r>
            <a:r>
              <a:rPr lang="en-US" sz="1200" dirty="0">
                <a:latin typeface="Times New Roman" panose="02020603050405020304" pitchFamily="18" charset="0"/>
                <a:cs typeface="Times New Roman" panose="02020603050405020304" pitchFamily="18" charset="0"/>
              </a:rPr>
              <a:t>, the role of an </a:t>
            </a:r>
            <a:r>
              <a:rPr lang="en-US" sz="1200" b="1" dirty="0">
                <a:latin typeface="Times New Roman" panose="02020603050405020304" pitchFamily="18" charset="0"/>
                <a:cs typeface="Times New Roman" panose="02020603050405020304" pitchFamily="18" charset="0"/>
              </a:rPr>
              <a:t>agogos</a:t>
            </a:r>
            <a:r>
              <a:rPr lang="en-US" sz="1200" dirty="0">
                <a:latin typeface="Times New Roman" panose="02020603050405020304" pitchFamily="18" charset="0"/>
                <a:cs typeface="Times New Roman" panose="02020603050405020304" pitchFamily="18" charset="0"/>
              </a:rPr>
              <a:t> is typically associated with guiding or leading the learners through the process of knowledge acquisition. </a:t>
            </a:r>
          </a:p>
          <a:p>
            <a:pPr algn="just"/>
            <a:r>
              <a:rPr lang="en-US" sz="1200" dirty="0">
                <a:latin typeface="Times New Roman" panose="02020603050405020304" pitchFamily="18" charset="0"/>
                <a:cs typeface="Times New Roman" panose="02020603050405020304" pitchFamily="18" charset="0"/>
              </a:rPr>
              <a:t>The educator, teacher, or trainer takes on the responsibility of guiding the students and fostering an environment where learning can occur.</a:t>
            </a:r>
          </a:p>
          <a:p>
            <a:endParaRPr lang="en-RW" dirty="0"/>
          </a:p>
        </p:txBody>
      </p:sp>
      <p:sp>
        <p:nvSpPr>
          <p:cNvPr id="4" name="Slide Number Placeholder 3"/>
          <p:cNvSpPr>
            <a:spLocks noGrp="1"/>
          </p:cNvSpPr>
          <p:nvPr>
            <p:ph type="sldNum" sz="quarter" idx="5"/>
          </p:nvPr>
        </p:nvSpPr>
        <p:spPr/>
        <p:txBody>
          <a:bodyPr/>
          <a:lstStyle/>
          <a:p>
            <a:fld id="{241D376D-E6DC-4827-98AA-F80263C1E0E7}" type="slidenum">
              <a:rPr lang="en-RW" smtClean="0"/>
              <a:t>22</a:t>
            </a:fld>
            <a:endParaRPr lang="en-RW"/>
          </a:p>
        </p:txBody>
      </p:sp>
    </p:spTree>
    <p:extLst>
      <p:ext uri="{BB962C8B-B14F-4D97-AF65-F5344CB8AC3E}">
        <p14:creationId xmlns:p14="http://schemas.microsoft.com/office/powerpoint/2010/main" val="1302826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Kinesthetic learners</a:t>
            </a:r>
            <a:r>
              <a:rPr lang="en-US" dirty="0"/>
              <a:t> are individuals who learn best through </a:t>
            </a:r>
            <a:r>
              <a:rPr lang="en-US" b="1" dirty="0"/>
              <a:t>physical movement</a:t>
            </a:r>
            <a:r>
              <a:rPr lang="en-US" dirty="0"/>
              <a:t> and hands-on activities.</a:t>
            </a:r>
            <a:endParaRPr lang="en-RW" dirty="0"/>
          </a:p>
        </p:txBody>
      </p:sp>
      <p:sp>
        <p:nvSpPr>
          <p:cNvPr id="4" name="Slide Number Placeholder 3"/>
          <p:cNvSpPr>
            <a:spLocks noGrp="1"/>
          </p:cNvSpPr>
          <p:nvPr>
            <p:ph type="sldNum" sz="quarter" idx="5"/>
          </p:nvPr>
        </p:nvSpPr>
        <p:spPr/>
        <p:txBody>
          <a:bodyPr/>
          <a:lstStyle/>
          <a:p>
            <a:fld id="{241D376D-E6DC-4827-98AA-F80263C1E0E7}" type="slidenum">
              <a:rPr lang="en-RW" smtClean="0"/>
              <a:t>68</a:t>
            </a:fld>
            <a:endParaRPr lang="en-RW"/>
          </a:p>
        </p:txBody>
      </p:sp>
    </p:spTree>
    <p:extLst>
      <p:ext uri="{BB962C8B-B14F-4D97-AF65-F5344CB8AC3E}">
        <p14:creationId xmlns:p14="http://schemas.microsoft.com/office/powerpoint/2010/main" val="2316064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15D69-0F1D-4E16-0944-B97E7A473F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RW"/>
          </a:p>
        </p:txBody>
      </p:sp>
      <p:sp>
        <p:nvSpPr>
          <p:cNvPr id="3" name="Subtitle 2">
            <a:extLst>
              <a:ext uri="{FF2B5EF4-FFF2-40B4-BE49-F238E27FC236}">
                <a16:creationId xmlns:a16="http://schemas.microsoft.com/office/drawing/2014/main" id="{2535A68D-35F9-5483-6B81-DB797BA91B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RW"/>
          </a:p>
        </p:txBody>
      </p:sp>
      <p:sp>
        <p:nvSpPr>
          <p:cNvPr id="4" name="Date Placeholder 3">
            <a:extLst>
              <a:ext uri="{FF2B5EF4-FFF2-40B4-BE49-F238E27FC236}">
                <a16:creationId xmlns:a16="http://schemas.microsoft.com/office/drawing/2014/main" id="{CC872E1A-1969-D853-E486-B999D7B3A3D2}"/>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5" name="Footer Placeholder 4">
            <a:extLst>
              <a:ext uri="{FF2B5EF4-FFF2-40B4-BE49-F238E27FC236}">
                <a16:creationId xmlns:a16="http://schemas.microsoft.com/office/drawing/2014/main" id="{714FE690-837E-C500-05C6-637A649E713F}"/>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ABEEF15A-3280-5827-BFC6-4EAEBE6FD22C}"/>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1373694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DB82D-C895-9D71-5979-7D6C095A56BE}"/>
              </a:ext>
            </a:extLst>
          </p:cNvPr>
          <p:cNvSpPr>
            <a:spLocks noGrp="1"/>
          </p:cNvSpPr>
          <p:nvPr>
            <p:ph type="title"/>
          </p:nvPr>
        </p:nvSpPr>
        <p:spPr/>
        <p:txBody>
          <a:bodyPr/>
          <a:lstStyle/>
          <a:p>
            <a:r>
              <a:rPr lang="en-US"/>
              <a:t>Click to edit Master title style</a:t>
            </a:r>
            <a:endParaRPr lang="en-RW"/>
          </a:p>
        </p:txBody>
      </p:sp>
      <p:sp>
        <p:nvSpPr>
          <p:cNvPr id="3" name="Vertical Text Placeholder 2">
            <a:extLst>
              <a:ext uri="{FF2B5EF4-FFF2-40B4-BE49-F238E27FC236}">
                <a16:creationId xmlns:a16="http://schemas.microsoft.com/office/drawing/2014/main" id="{9793EF1F-CFDA-13CE-FE8A-56FA8E9805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85E5A498-DC04-FF0D-C841-4D49F1A42FD3}"/>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5" name="Footer Placeholder 4">
            <a:extLst>
              <a:ext uri="{FF2B5EF4-FFF2-40B4-BE49-F238E27FC236}">
                <a16:creationId xmlns:a16="http://schemas.microsoft.com/office/drawing/2014/main" id="{D57E4CDF-7D8C-AD51-5837-1B04557D254A}"/>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527DA35E-D840-9489-A638-DC4E58752266}"/>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38687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16126D-0AAB-4C0B-AB29-D82F0E719A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RW"/>
          </a:p>
        </p:txBody>
      </p:sp>
      <p:sp>
        <p:nvSpPr>
          <p:cNvPr id="3" name="Vertical Text Placeholder 2">
            <a:extLst>
              <a:ext uri="{FF2B5EF4-FFF2-40B4-BE49-F238E27FC236}">
                <a16:creationId xmlns:a16="http://schemas.microsoft.com/office/drawing/2014/main" id="{AB106307-AD18-60A4-CA0D-2327376101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C0B6F90E-F3B8-B8F0-D7D9-C5FEB3E2E57C}"/>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5" name="Footer Placeholder 4">
            <a:extLst>
              <a:ext uri="{FF2B5EF4-FFF2-40B4-BE49-F238E27FC236}">
                <a16:creationId xmlns:a16="http://schemas.microsoft.com/office/drawing/2014/main" id="{E01B89E3-6499-340C-DDD5-6591823BE983}"/>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07FE1BAC-EE5A-F276-936E-DF38F4E4EFE4}"/>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1713790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ADEF4-B5CA-C42B-6E2B-45497E3D738C}"/>
              </a:ext>
            </a:extLst>
          </p:cNvPr>
          <p:cNvSpPr>
            <a:spLocks noGrp="1"/>
          </p:cNvSpPr>
          <p:nvPr>
            <p:ph type="title"/>
          </p:nvPr>
        </p:nvSpPr>
        <p:spPr/>
        <p:txBody>
          <a:bodyPr/>
          <a:lstStyle/>
          <a:p>
            <a:r>
              <a:rPr lang="en-US"/>
              <a:t>Click to edit Master title style</a:t>
            </a:r>
            <a:endParaRPr lang="en-RW"/>
          </a:p>
        </p:txBody>
      </p:sp>
      <p:sp>
        <p:nvSpPr>
          <p:cNvPr id="3" name="Content Placeholder 2">
            <a:extLst>
              <a:ext uri="{FF2B5EF4-FFF2-40B4-BE49-F238E27FC236}">
                <a16:creationId xmlns:a16="http://schemas.microsoft.com/office/drawing/2014/main" id="{A81C6317-807D-B22D-5375-61277F7B21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E434364D-9E4E-A82C-A264-2072D3854297}"/>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5" name="Footer Placeholder 4">
            <a:extLst>
              <a:ext uri="{FF2B5EF4-FFF2-40B4-BE49-F238E27FC236}">
                <a16:creationId xmlns:a16="http://schemas.microsoft.com/office/drawing/2014/main" id="{F0485DAC-8FDE-1557-0E2E-041BC5A8A920}"/>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E03BD376-94D6-500E-CB2A-649EC46B3097}"/>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2741087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99951-8888-E79B-09F0-6FDD68FD16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RW"/>
          </a:p>
        </p:txBody>
      </p:sp>
      <p:sp>
        <p:nvSpPr>
          <p:cNvPr id="3" name="Text Placeholder 2">
            <a:extLst>
              <a:ext uri="{FF2B5EF4-FFF2-40B4-BE49-F238E27FC236}">
                <a16:creationId xmlns:a16="http://schemas.microsoft.com/office/drawing/2014/main" id="{BA16CA9D-AF0A-50D9-47EC-32E56C8AF29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E3762BE-A7B5-20AD-BDE9-D9812088B727}"/>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5" name="Footer Placeholder 4">
            <a:extLst>
              <a:ext uri="{FF2B5EF4-FFF2-40B4-BE49-F238E27FC236}">
                <a16:creationId xmlns:a16="http://schemas.microsoft.com/office/drawing/2014/main" id="{9185C05E-EBA7-54E0-C419-BC26482CB0B0}"/>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B0E8566D-F2AA-6E05-006F-22B7AC110AD6}"/>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313847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E4D4F-2810-F943-743E-0E4DE128E09E}"/>
              </a:ext>
            </a:extLst>
          </p:cNvPr>
          <p:cNvSpPr>
            <a:spLocks noGrp="1"/>
          </p:cNvSpPr>
          <p:nvPr>
            <p:ph type="title"/>
          </p:nvPr>
        </p:nvSpPr>
        <p:spPr/>
        <p:txBody>
          <a:bodyPr/>
          <a:lstStyle/>
          <a:p>
            <a:r>
              <a:rPr lang="en-US"/>
              <a:t>Click to edit Master title style</a:t>
            </a:r>
            <a:endParaRPr lang="en-RW"/>
          </a:p>
        </p:txBody>
      </p:sp>
      <p:sp>
        <p:nvSpPr>
          <p:cNvPr id="3" name="Content Placeholder 2">
            <a:extLst>
              <a:ext uri="{FF2B5EF4-FFF2-40B4-BE49-F238E27FC236}">
                <a16:creationId xmlns:a16="http://schemas.microsoft.com/office/drawing/2014/main" id="{310BA11B-97ED-33F4-D556-04090AC6FB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Content Placeholder 3">
            <a:extLst>
              <a:ext uri="{FF2B5EF4-FFF2-40B4-BE49-F238E27FC236}">
                <a16:creationId xmlns:a16="http://schemas.microsoft.com/office/drawing/2014/main" id="{0F9AA1A7-7EA3-CDD5-0091-82E7C9024B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5" name="Date Placeholder 4">
            <a:extLst>
              <a:ext uri="{FF2B5EF4-FFF2-40B4-BE49-F238E27FC236}">
                <a16:creationId xmlns:a16="http://schemas.microsoft.com/office/drawing/2014/main" id="{9A98AB2D-53A1-992D-140D-D7CB9CF5F3B9}"/>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6" name="Footer Placeholder 5">
            <a:extLst>
              <a:ext uri="{FF2B5EF4-FFF2-40B4-BE49-F238E27FC236}">
                <a16:creationId xmlns:a16="http://schemas.microsoft.com/office/drawing/2014/main" id="{1642AB23-9095-C5D5-197C-FD3EF9C74817}"/>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7321B6FD-2608-1994-0F56-E0AB390BE09D}"/>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70564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D574-80DA-0B43-DE20-E7E60075DD02}"/>
              </a:ext>
            </a:extLst>
          </p:cNvPr>
          <p:cNvSpPr>
            <a:spLocks noGrp="1"/>
          </p:cNvSpPr>
          <p:nvPr>
            <p:ph type="title"/>
          </p:nvPr>
        </p:nvSpPr>
        <p:spPr>
          <a:xfrm>
            <a:off x="839788" y="365125"/>
            <a:ext cx="10515600" cy="1325563"/>
          </a:xfrm>
        </p:spPr>
        <p:txBody>
          <a:bodyPr/>
          <a:lstStyle/>
          <a:p>
            <a:r>
              <a:rPr lang="en-US"/>
              <a:t>Click to edit Master title style</a:t>
            </a:r>
            <a:endParaRPr lang="en-RW"/>
          </a:p>
        </p:txBody>
      </p:sp>
      <p:sp>
        <p:nvSpPr>
          <p:cNvPr id="3" name="Text Placeholder 2">
            <a:extLst>
              <a:ext uri="{FF2B5EF4-FFF2-40B4-BE49-F238E27FC236}">
                <a16:creationId xmlns:a16="http://schemas.microsoft.com/office/drawing/2014/main" id="{22529365-97D6-11A8-7DAA-707A2EE5C1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03B0C-0C7D-BA72-4337-C1164D4C92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5" name="Text Placeholder 4">
            <a:extLst>
              <a:ext uri="{FF2B5EF4-FFF2-40B4-BE49-F238E27FC236}">
                <a16:creationId xmlns:a16="http://schemas.microsoft.com/office/drawing/2014/main" id="{9E2B4E23-C994-458D-D9CE-7C5022FF77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337C43-F5D5-B2A9-FF9A-2956617D85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7" name="Date Placeholder 6">
            <a:extLst>
              <a:ext uri="{FF2B5EF4-FFF2-40B4-BE49-F238E27FC236}">
                <a16:creationId xmlns:a16="http://schemas.microsoft.com/office/drawing/2014/main" id="{A34D8AC7-28CD-3A74-12B8-BBF97A906D9B}"/>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8" name="Footer Placeholder 7">
            <a:extLst>
              <a:ext uri="{FF2B5EF4-FFF2-40B4-BE49-F238E27FC236}">
                <a16:creationId xmlns:a16="http://schemas.microsoft.com/office/drawing/2014/main" id="{B31C1D1F-3CD5-DC7F-4541-9D9960E3948F}"/>
              </a:ext>
            </a:extLst>
          </p:cNvPr>
          <p:cNvSpPr>
            <a:spLocks noGrp="1"/>
          </p:cNvSpPr>
          <p:nvPr>
            <p:ph type="ftr" sz="quarter" idx="11"/>
          </p:nvPr>
        </p:nvSpPr>
        <p:spPr/>
        <p:txBody>
          <a:bodyPr/>
          <a:lstStyle/>
          <a:p>
            <a:endParaRPr lang="en-RW"/>
          </a:p>
        </p:txBody>
      </p:sp>
      <p:sp>
        <p:nvSpPr>
          <p:cNvPr id="9" name="Slide Number Placeholder 8">
            <a:extLst>
              <a:ext uri="{FF2B5EF4-FFF2-40B4-BE49-F238E27FC236}">
                <a16:creationId xmlns:a16="http://schemas.microsoft.com/office/drawing/2014/main" id="{BBC39007-D863-5773-4BD3-14353ECDB16B}"/>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3218453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43709-93F4-26E3-5B83-057F419B8020}"/>
              </a:ext>
            </a:extLst>
          </p:cNvPr>
          <p:cNvSpPr>
            <a:spLocks noGrp="1"/>
          </p:cNvSpPr>
          <p:nvPr>
            <p:ph type="title"/>
          </p:nvPr>
        </p:nvSpPr>
        <p:spPr/>
        <p:txBody>
          <a:bodyPr/>
          <a:lstStyle/>
          <a:p>
            <a:r>
              <a:rPr lang="en-US"/>
              <a:t>Click to edit Master title style</a:t>
            </a:r>
            <a:endParaRPr lang="en-RW"/>
          </a:p>
        </p:txBody>
      </p:sp>
      <p:sp>
        <p:nvSpPr>
          <p:cNvPr id="3" name="Date Placeholder 2">
            <a:extLst>
              <a:ext uri="{FF2B5EF4-FFF2-40B4-BE49-F238E27FC236}">
                <a16:creationId xmlns:a16="http://schemas.microsoft.com/office/drawing/2014/main" id="{5F1614E2-E7C2-1578-321C-66E36C56BAC6}"/>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4" name="Footer Placeholder 3">
            <a:extLst>
              <a:ext uri="{FF2B5EF4-FFF2-40B4-BE49-F238E27FC236}">
                <a16:creationId xmlns:a16="http://schemas.microsoft.com/office/drawing/2014/main" id="{F53C8FD5-8F0F-0BA9-D60F-5DDA796A9205}"/>
              </a:ext>
            </a:extLst>
          </p:cNvPr>
          <p:cNvSpPr>
            <a:spLocks noGrp="1"/>
          </p:cNvSpPr>
          <p:nvPr>
            <p:ph type="ftr" sz="quarter" idx="11"/>
          </p:nvPr>
        </p:nvSpPr>
        <p:spPr/>
        <p:txBody>
          <a:bodyPr/>
          <a:lstStyle/>
          <a:p>
            <a:endParaRPr lang="en-RW"/>
          </a:p>
        </p:txBody>
      </p:sp>
      <p:sp>
        <p:nvSpPr>
          <p:cNvPr id="5" name="Slide Number Placeholder 4">
            <a:extLst>
              <a:ext uri="{FF2B5EF4-FFF2-40B4-BE49-F238E27FC236}">
                <a16:creationId xmlns:a16="http://schemas.microsoft.com/office/drawing/2014/main" id="{B8835AD1-BF20-BC32-D106-D23B576EFB93}"/>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3849171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FF9969-2A73-E8F8-EF40-2262290827A9}"/>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3" name="Footer Placeholder 2">
            <a:extLst>
              <a:ext uri="{FF2B5EF4-FFF2-40B4-BE49-F238E27FC236}">
                <a16:creationId xmlns:a16="http://schemas.microsoft.com/office/drawing/2014/main" id="{9425AF1F-C973-3367-FC6E-B3268F0E4B5B}"/>
              </a:ext>
            </a:extLst>
          </p:cNvPr>
          <p:cNvSpPr>
            <a:spLocks noGrp="1"/>
          </p:cNvSpPr>
          <p:nvPr>
            <p:ph type="ftr" sz="quarter" idx="11"/>
          </p:nvPr>
        </p:nvSpPr>
        <p:spPr/>
        <p:txBody>
          <a:bodyPr/>
          <a:lstStyle/>
          <a:p>
            <a:endParaRPr lang="en-RW"/>
          </a:p>
        </p:txBody>
      </p:sp>
      <p:sp>
        <p:nvSpPr>
          <p:cNvPr id="4" name="Slide Number Placeholder 3">
            <a:extLst>
              <a:ext uri="{FF2B5EF4-FFF2-40B4-BE49-F238E27FC236}">
                <a16:creationId xmlns:a16="http://schemas.microsoft.com/office/drawing/2014/main" id="{8E838D25-E52B-356F-64ED-A752CF998B2A}"/>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1690230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91AF-3461-61BF-8B77-60D0D85F8D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RW"/>
          </a:p>
        </p:txBody>
      </p:sp>
      <p:sp>
        <p:nvSpPr>
          <p:cNvPr id="3" name="Content Placeholder 2">
            <a:extLst>
              <a:ext uri="{FF2B5EF4-FFF2-40B4-BE49-F238E27FC236}">
                <a16:creationId xmlns:a16="http://schemas.microsoft.com/office/drawing/2014/main" id="{EAAFE9A9-5335-F1A3-08ED-44B3756EEC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Text Placeholder 3">
            <a:extLst>
              <a:ext uri="{FF2B5EF4-FFF2-40B4-BE49-F238E27FC236}">
                <a16:creationId xmlns:a16="http://schemas.microsoft.com/office/drawing/2014/main" id="{B848BBD1-9B86-48CD-E832-6357438A8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594D78-8137-1056-2BAD-2AA15A8F086E}"/>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6" name="Footer Placeholder 5">
            <a:extLst>
              <a:ext uri="{FF2B5EF4-FFF2-40B4-BE49-F238E27FC236}">
                <a16:creationId xmlns:a16="http://schemas.microsoft.com/office/drawing/2014/main" id="{991B937A-1C69-7AC6-40E5-EB768091A9C5}"/>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DC1220C6-AF19-B317-94C5-37E871A8581A}"/>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394156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CE8DF-FCE3-4D9E-7FE7-E3A3278C84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RW"/>
          </a:p>
        </p:txBody>
      </p:sp>
      <p:sp>
        <p:nvSpPr>
          <p:cNvPr id="3" name="Picture Placeholder 2">
            <a:extLst>
              <a:ext uri="{FF2B5EF4-FFF2-40B4-BE49-F238E27FC236}">
                <a16:creationId xmlns:a16="http://schemas.microsoft.com/office/drawing/2014/main" id="{20A1DE05-14E4-CD4D-0417-1D3CB82871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RW"/>
          </a:p>
        </p:txBody>
      </p:sp>
      <p:sp>
        <p:nvSpPr>
          <p:cNvPr id="4" name="Text Placeholder 3">
            <a:extLst>
              <a:ext uri="{FF2B5EF4-FFF2-40B4-BE49-F238E27FC236}">
                <a16:creationId xmlns:a16="http://schemas.microsoft.com/office/drawing/2014/main" id="{0413E2F5-D5AE-FA5F-D4D2-F4EC4D727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385797-CA07-4DF0-C9FC-3C8C140C99F7}"/>
              </a:ext>
            </a:extLst>
          </p:cNvPr>
          <p:cNvSpPr>
            <a:spLocks noGrp="1"/>
          </p:cNvSpPr>
          <p:nvPr>
            <p:ph type="dt" sz="half" idx="10"/>
          </p:nvPr>
        </p:nvSpPr>
        <p:spPr/>
        <p:txBody>
          <a:bodyPr/>
          <a:lstStyle/>
          <a:p>
            <a:fld id="{565DB831-66F6-4EEC-AF56-F01D5B3DC0D7}" type="datetimeFigureOut">
              <a:rPr lang="en-RW" smtClean="0"/>
              <a:t>05/02/2025</a:t>
            </a:fld>
            <a:endParaRPr lang="en-RW"/>
          </a:p>
        </p:txBody>
      </p:sp>
      <p:sp>
        <p:nvSpPr>
          <p:cNvPr id="6" name="Footer Placeholder 5">
            <a:extLst>
              <a:ext uri="{FF2B5EF4-FFF2-40B4-BE49-F238E27FC236}">
                <a16:creationId xmlns:a16="http://schemas.microsoft.com/office/drawing/2014/main" id="{A1758517-34D3-9CF2-4010-CFF52CE4A6B5}"/>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22E08715-D8E1-FAAD-5CB8-16A3ACE255CD}"/>
              </a:ext>
            </a:extLst>
          </p:cNvPr>
          <p:cNvSpPr>
            <a:spLocks noGrp="1"/>
          </p:cNvSpPr>
          <p:nvPr>
            <p:ph type="sldNum" sz="quarter" idx="12"/>
          </p:nvPr>
        </p:nvSpPr>
        <p:spPr/>
        <p:txBody>
          <a:bodyPr/>
          <a:lstStyle/>
          <a:p>
            <a:fld id="{8D79951C-C82D-403C-9123-5718092F984D}" type="slidenum">
              <a:rPr lang="en-RW" smtClean="0"/>
              <a:t>‹#›</a:t>
            </a:fld>
            <a:endParaRPr lang="en-RW"/>
          </a:p>
        </p:txBody>
      </p:sp>
    </p:spTree>
    <p:extLst>
      <p:ext uri="{BB962C8B-B14F-4D97-AF65-F5344CB8AC3E}">
        <p14:creationId xmlns:p14="http://schemas.microsoft.com/office/powerpoint/2010/main" val="1365547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B100E5-3AB4-8CDD-E381-14700CE65C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RW"/>
          </a:p>
        </p:txBody>
      </p:sp>
      <p:sp>
        <p:nvSpPr>
          <p:cNvPr id="3" name="Text Placeholder 2">
            <a:extLst>
              <a:ext uri="{FF2B5EF4-FFF2-40B4-BE49-F238E27FC236}">
                <a16:creationId xmlns:a16="http://schemas.microsoft.com/office/drawing/2014/main" id="{C33A775F-E9F5-F2D7-BD83-892B01E543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0542EAA5-92BB-E886-AF17-E5DC65E877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5DB831-66F6-4EEC-AF56-F01D5B3DC0D7}" type="datetimeFigureOut">
              <a:rPr lang="en-RW" smtClean="0"/>
              <a:t>05/02/2025</a:t>
            </a:fld>
            <a:endParaRPr lang="en-RW"/>
          </a:p>
        </p:txBody>
      </p:sp>
      <p:sp>
        <p:nvSpPr>
          <p:cNvPr id="5" name="Footer Placeholder 4">
            <a:extLst>
              <a:ext uri="{FF2B5EF4-FFF2-40B4-BE49-F238E27FC236}">
                <a16:creationId xmlns:a16="http://schemas.microsoft.com/office/drawing/2014/main" id="{054166C0-B91C-D760-F80B-2AFE5FC2F0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RW"/>
          </a:p>
        </p:txBody>
      </p:sp>
      <p:sp>
        <p:nvSpPr>
          <p:cNvPr id="6" name="Slide Number Placeholder 5">
            <a:extLst>
              <a:ext uri="{FF2B5EF4-FFF2-40B4-BE49-F238E27FC236}">
                <a16:creationId xmlns:a16="http://schemas.microsoft.com/office/drawing/2014/main" id="{AF2BECA9-DE4F-9525-EA4A-581B6DD055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79951C-C82D-403C-9123-5718092F984D}" type="slidenum">
              <a:rPr lang="en-RW" smtClean="0"/>
              <a:t>‹#›</a:t>
            </a:fld>
            <a:endParaRPr lang="en-RW"/>
          </a:p>
        </p:txBody>
      </p:sp>
    </p:spTree>
    <p:extLst>
      <p:ext uri="{BB962C8B-B14F-4D97-AF65-F5344CB8AC3E}">
        <p14:creationId xmlns:p14="http://schemas.microsoft.com/office/powerpoint/2010/main" val="3806046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CAF9F-DE99-5F68-C46F-0FAAF9203AFF}"/>
              </a:ext>
            </a:extLst>
          </p:cNvPr>
          <p:cNvSpPr>
            <a:spLocks noGrp="1"/>
          </p:cNvSpPr>
          <p:nvPr>
            <p:ph type="ctrTitle"/>
          </p:nvPr>
        </p:nvSpPr>
        <p:spPr/>
        <p:txBody>
          <a:bodyPr>
            <a:normAutofit/>
          </a:bodyPr>
          <a:lstStyle/>
          <a:p>
            <a:r>
              <a:rPr lang="en-US" altLang="en-US" sz="3200" b="1" dirty="0"/>
              <a:t>Unit 2:</a:t>
            </a:r>
            <a:r>
              <a:rPr lang="en-US" altLang="en-US" sz="3200" dirty="0"/>
              <a:t> </a:t>
            </a:r>
            <a:r>
              <a:rPr lang="en-US" altLang="en-US" sz="3200" b="1" dirty="0"/>
              <a:t>Key</a:t>
            </a:r>
            <a:r>
              <a:rPr lang="en-US" altLang="en-US" sz="3200" dirty="0"/>
              <a:t> </a:t>
            </a:r>
            <a:r>
              <a:rPr lang="en-US" altLang="en-US" sz="3200" b="1" dirty="0"/>
              <a:t>pedagogical concepts</a:t>
            </a:r>
            <a:endParaRPr lang="en-RW" sz="3200" dirty="0"/>
          </a:p>
        </p:txBody>
      </p:sp>
      <p:sp>
        <p:nvSpPr>
          <p:cNvPr id="3" name="Subtitle 2">
            <a:extLst>
              <a:ext uri="{FF2B5EF4-FFF2-40B4-BE49-F238E27FC236}">
                <a16:creationId xmlns:a16="http://schemas.microsoft.com/office/drawing/2014/main" id="{02379344-D49F-8FE8-8CDD-BBDCA7082DDB}"/>
              </a:ext>
            </a:extLst>
          </p:cNvPr>
          <p:cNvSpPr>
            <a:spLocks noGrp="1"/>
          </p:cNvSpPr>
          <p:nvPr>
            <p:ph type="subTitle" idx="1"/>
          </p:nvPr>
        </p:nvSpPr>
        <p:spPr/>
        <p:txBody>
          <a:bodyPr/>
          <a:lstStyle/>
          <a:p>
            <a:endParaRPr lang="en-RW"/>
          </a:p>
        </p:txBody>
      </p:sp>
    </p:spTree>
    <p:extLst>
      <p:ext uri="{BB962C8B-B14F-4D97-AF65-F5344CB8AC3E}">
        <p14:creationId xmlns:p14="http://schemas.microsoft.com/office/powerpoint/2010/main" val="3398208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9D7B4-74CC-5A1E-955F-A44E266615D9}"/>
              </a:ext>
            </a:extLst>
          </p:cNvPr>
          <p:cNvSpPr>
            <a:spLocks noGrp="1"/>
          </p:cNvSpPr>
          <p:nvPr>
            <p:ph type="title"/>
          </p:nvPr>
        </p:nvSpPr>
        <p:spPr/>
        <p:txBody>
          <a:bodyPr>
            <a:normAutofit/>
          </a:bodyPr>
          <a:lstStyle/>
          <a:p>
            <a:r>
              <a:rPr lang="en-US" sz="3200" b="1" dirty="0"/>
              <a:t>Non-formal education</a:t>
            </a:r>
            <a:endParaRPr lang="en-RW" sz="3200" b="1" dirty="0"/>
          </a:p>
        </p:txBody>
      </p:sp>
      <p:sp>
        <p:nvSpPr>
          <p:cNvPr id="3" name="Content Placeholder 2">
            <a:extLst>
              <a:ext uri="{FF2B5EF4-FFF2-40B4-BE49-F238E27FC236}">
                <a16:creationId xmlns:a16="http://schemas.microsoft.com/office/drawing/2014/main" id="{14E6A2FC-E9CD-676C-5B4A-8E8B3F954AD0}"/>
              </a:ext>
            </a:extLst>
          </p:cNvPr>
          <p:cNvSpPr>
            <a:spLocks noGrp="1"/>
          </p:cNvSpPr>
          <p:nvPr>
            <p:ph idx="1"/>
          </p:nvPr>
        </p:nvSpPr>
        <p:spPr>
          <a:xfrm>
            <a:off x="838200" y="1465006"/>
            <a:ext cx="10213258" cy="5152104"/>
          </a:xfrm>
        </p:spPr>
        <p:txBody>
          <a:bodyPr>
            <a:normAutofit lnSpcReduction="10000"/>
          </a:bodyPr>
          <a:lstStyle/>
          <a:p>
            <a:pPr algn="just"/>
            <a:r>
              <a:rPr lang="en-GB" sz="2600" dirty="0">
                <a:cs typeface="Times New Roman" panose="02020603050405020304" pitchFamily="18" charset="0"/>
              </a:rPr>
              <a:t>Structured and non regular.</a:t>
            </a:r>
          </a:p>
          <a:p>
            <a:pPr lvl="0">
              <a:lnSpc>
                <a:spcPct val="107000"/>
              </a:lnSpc>
              <a:tabLst>
                <a:tab pos="457200" algn="l"/>
              </a:tabLst>
            </a:pPr>
            <a:r>
              <a:rPr lang="en-US" sz="2600" dirty="0"/>
              <a:t>Occur outside the traditional, structured school system</a:t>
            </a:r>
          </a:p>
          <a:p>
            <a:pPr lvl="0">
              <a:lnSpc>
                <a:spcPct val="107000"/>
              </a:lnSpc>
              <a:tabLst>
                <a:tab pos="457200" algn="l"/>
              </a:tabLst>
            </a:pPr>
            <a:r>
              <a:rPr lang="en-US" sz="2600" dirty="0">
                <a:effectLst/>
                <a:ea typeface="Times New Roman" panose="02020603050405020304" pitchFamily="18" charset="0"/>
                <a:cs typeface="Times New Roman" panose="02020603050405020304" pitchFamily="18" charset="0"/>
              </a:rPr>
              <a:t>Acquired during </a:t>
            </a:r>
            <a:r>
              <a:rPr lang="en-RW" sz="2600" dirty="0">
                <a:effectLst/>
                <a:ea typeface="Times New Roman" panose="02020603050405020304" pitchFamily="18" charset="0"/>
                <a:cs typeface="Times New Roman" panose="02020603050405020304" pitchFamily="18" charset="0"/>
              </a:rPr>
              <a:t>workshops, training programs, </a:t>
            </a:r>
            <a:r>
              <a:rPr lang="en-US" sz="2600" dirty="0">
                <a:effectLst/>
                <a:ea typeface="Times New Roman" panose="02020603050405020304" pitchFamily="18" charset="0"/>
                <a:cs typeface="Times New Roman" panose="02020603050405020304" pitchFamily="18" charset="0"/>
              </a:rPr>
              <a:t>conferences, seminars, </a:t>
            </a:r>
            <a:r>
              <a:rPr lang="en-RW" sz="2600" dirty="0">
                <a:effectLst/>
                <a:ea typeface="Times New Roman" panose="02020603050405020304" pitchFamily="18" charset="0"/>
                <a:cs typeface="Times New Roman" panose="02020603050405020304" pitchFamily="18" charset="0"/>
              </a:rPr>
              <a:t>adult education, and </a:t>
            </a:r>
            <a:r>
              <a:rPr lang="en-US" sz="2600" dirty="0">
                <a:effectLst/>
                <a:ea typeface="Times New Roman" panose="02020603050405020304" pitchFamily="18" charset="0"/>
                <a:cs typeface="Times New Roman" panose="02020603050405020304" pitchFamily="18" charset="0"/>
              </a:rPr>
              <a:t>some </a:t>
            </a:r>
            <a:r>
              <a:rPr lang="en-RW" sz="2600" dirty="0">
                <a:effectLst/>
                <a:ea typeface="Times New Roman" panose="02020603050405020304" pitchFamily="18" charset="0"/>
                <a:cs typeface="Times New Roman" panose="02020603050405020304" pitchFamily="18" charset="0"/>
              </a:rPr>
              <a:t>online courses.</a:t>
            </a:r>
            <a:endParaRPr lang="en-RW" sz="2600" dirty="0">
              <a:effectLst/>
              <a:ea typeface="Aptos" panose="020B0004020202020204" pitchFamily="34" charset="0"/>
              <a:cs typeface="Times New Roman" panose="02020603050405020304" pitchFamily="18" charset="0"/>
            </a:endParaRPr>
          </a:p>
          <a:p>
            <a:pPr lvl="0">
              <a:lnSpc>
                <a:spcPct val="107000"/>
              </a:lnSpc>
              <a:spcAft>
                <a:spcPts val="800"/>
              </a:spcAft>
              <a:tabLst>
                <a:tab pos="457200" algn="l"/>
              </a:tabLst>
            </a:pPr>
            <a:r>
              <a:rPr lang="en-RW" sz="2600" dirty="0">
                <a:effectLst/>
                <a:ea typeface="Times New Roman" panose="02020603050405020304" pitchFamily="18" charset="0"/>
                <a:cs typeface="Times New Roman" panose="02020603050405020304" pitchFamily="18" charset="0"/>
              </a:rPr>
              <a:t> </a:t>
            </a:r>
            <a:r>
              <a:rPr lang="en-US" sz="2600" dirty="0">
                <a:ea typeface="Times New Roman" panose="02020603050405020304" pitchFamily="18" charset="0"/>
                <a:cs typeface="Times New Roman" panose="02020603050405020304" pitchFamily="18" charset="0"/>
              </a:rPr>
              <a:t>A</a:t>
            </a:r>
            <a:r>
              <a:rPr lang="en-RW" sz="2600" dirty="0" err="1">
                <a:effectLst/>
                <a:ea typeface="Times New Roman" panose="02020603050405020304" pitchFamily="18" charset="0"/>
                <a:cs typeface="Times New Roman" panose="02020603050405020304" pitchFamily="18" charset="0"/>
              </a:rPr>
              <a:t>ims</a:t>
            </a:r>
            <a:r>
              <a:rPr lang="en-RW" sz="2600" dirty="0">
                <a:effectLst/>
                <a:ea typeface="Times New Roman" panose="02020603050405020304" pitchFamily="18" charset="0"/>
                <a:cs typeface="Times New Roman" panose="02020603050405020304" pitchFamily="18" charset="0"/>
              </a:rPr>
              <a:t> to meet specific learning needs, including vocational training or personal development.</a:t>
            </a:r>
            <a:endParaRPr lang="en-US" sz="2600" dirty="0">
              <a:effectLst/>
              <a:ea typeface="Times New Roman" panose="02020603050405020304" pitchFamily="18" charset="0"/>
              <a:cs typeface="Times New Roman" panose="02020603050405020304" pitchFamily="18" charset="0"/>
            </a:endParaRPr>
          </a:p>
          <a:p>
            <a:pPr lvl="0">
              <a:lnSpc>
                <a:spcPct val="107000"/>
              </a:lnSpc>
              <a:spcAft>
                <a:spcPts val="800"/>
              </a:spcAft>
              <a:tabLst>
                <a:tab pos="457200" algn="l"/>
              </a:tabLst>
            </a:pPr>
            <a:r>
              <a:rPr lang="en-US" sz="2600" dirty="0"/>
              <a:t>Does not follow a rigid curriculum or structure like formal education. </a:t>
            </a:r>
          </a:p>
          <a:p>
            <a:pPr lvl="0">
              <a:lnSpc>
                <a:spcPct val="107000"/>
              </a:lnSpc>
              <a:spcAft>
                <a:spcPts val="800"/>
              </a:spcAft>
              <a:tabLst>
                <a:tab pos="457200" algn="l"/>
              </a:tabLst>
            </a:pPr>
            <a:r>
              <a:rPr lang="en-US" sz="2600" dirty="0"/>
              <a:t>Often learner-centered and can be customized to fit the specific needs of participants. </a:t>
            </a:r>
          </a:p>
          <a:p>
            <a:pPr lvl="0">
              <a:lnSpc>
                <a:spcPct val="107000"/>
              </a:lnSpc>
              <a:spcAft>
                <a:spcPts val="800"/>
              </a:spcAft>
              <a:tabLst>
                <a:tab pos="457200" algn="l"/>
              </a:tabLst>
            </a:pPr>
            <a:r>
              <a:rPr lang="en-US" sz="2600" dirty="0"/>
              <a:t>The content can vary widely depending on the goals of the program.</a:t>
            </a:r>
            <a:endParaRPr lang="en-RW" sz="2600" dirty="0">
              <a:effectLst/>
              <a:ea typeface="Aptos" panose="020B0004020202020204" pitchFamily="34" charset="0"/>
              <a:cs typeface="Times New Roman" panose="02020603050405020304" pitchFamily="18" charset="0"/>
            </a:endParaRPr>
          </a:p>
          <a:p>
            <a:pPr>
              <a:buFont typeface="Wingdings" panose="05000000000000000000" pitchFamily="2" charset="2"/>
              <a:buChar char="§"/>
            </a:pPr>
            <a:endParaRPr lang="en-US" dirty="0"/>
          </a:p>
          <a:p>
            <a:endParaRPr lang="en-RW" dirty="0"/>
          </a:p>
        </p:txBody>
      </p:sp>
    </p:spTree>
    <p:extLst>
      <p:ext uri="{BB962C8B-B14F-4D97-AF65-F5344CB8AC3E}">
        <p14:creationId xmlns:p14="http://schemas.microsoft.com/office/powerpoint/2010/main" val="3533768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52A3-7946-17D0-2851-0400E2E9EBB9}"/>
              </a:ext>
            </a:extLst>
          </p:cNvPr>
          <p:cNvSpPr>
            <a:spLocks noGrp="1"/>
          </p:cNvSpPr>
          <p:nvPr>
            <p:ph type="title"/>
          </p:nvPr>
        </p:nvSpPr>
        <p:spPr/>
        <p:txBody>
          <a:bodyPr>
            <a:normAutofit/>
          </a:bodyPr>
          <a:lstStyle/>
          <a:p>
            <a:r>
              <a:rPr lang="en-US" sz="3200" b="1" dirty="0"/>
              <a:t>Non-formal education</a:t>
            </a:r>
            <a:endParaRPr lang="en-RW" sz="3200" dirty="0"/>
          </a:p>
        </p:txBody>
      </p:sp>
      <p:sp>
        <p:nvSpPr>
          <p:cNvPr id="3" name="Content Placeholder 2">
            <a:extLst>
              <a:ext uri="{FF2B5EF4-FFF2-40B4-BE49-F238E27FC236}">
                <a16:creationId xmlns:a16="http://schemas.microsoft.com/office/drawing/2014/main" id="{E612D12C-E822-719D-598B-2EFF6F9C8F45}"/>
              </a:ext>
            </a:extLst>
          </p:cNvPr>
          <p:cNvSpPr>
            <a:spLocks noGrp="1"/>
          </p:cNvSpPr>
          <p:nvPr>
            <p:ph idx="1"/>
          </p:nvPr>
        </p:nvSpPr>
        <p:spPr>
          <a:xfrm>
            <a:off x="838200" y="1543665"/>
            <a:ext cx="9908458" cy="4633298"/>
          </a:xfrm>
        </p:spPr>
        <p:txBody>
          <a:bodyPr>
            <a:normAutofit fontScale="92500" lnSpcReduction="20000"/>
          </a:bodyPr>
          <a:lstStyle/>
          <a:p>
            <a:pPr algn="just"/>
            <a:r>
              <a:rPr lang="en-US" sz="2600" dirty="0"/>
              <a:t>Normally voluntary: learners choose to participate based on their interests or needs.</a:t>
            </a:r>
          </a:p>
          <a:p>
            <a:pPr algn="just"/>
            <a:r>
              <a:rPr lang="en-US" sz="2600" dirty="0"/>
              <a:t>Often focus on specific practical skills, personal development, or knowledge that may not be covered in formal education: vocational training, adult literacy programs, life skills courses, or hobby-based workshops;</a:t>
            </a:r>
          </a:p>
          <a:p>
            <a:pPr algn="just"/>
            <a:r>
              <a:rPr lang="en-US" sz="2600" dirty="0"/>
              <a:t>Can take many forms, such as </a:t>
            </a:r>
            <a:r>
              <a:rPr lang="en-US" sz="2600" b="1" dirty="0"/>
              <a:t>workshops, seminars, community learning circles, online courses, internships, apprenticeships</a:t>
            </a:r>
            <a:r>
              <a:rPr lang="en-US" sz="2600" dirty="0"/>
              <a:t>, or even </a:t>
            </a:r>
            <a:r>
              <a:rPr lang="en-US" sz="2600" b="1" dirty="0"/>
              <a:t>learning through social activities</a:t>
            </a:r>
            <a:r>
              <a:rPr lang="en-US" sz="2600" dirty="0"/>
              <a:t>. </a:t>
            </a:r>
          </a:p>
          <a:p>
            <a:pPr algn="just"/>
            <a:r>
              <a:rPr lang="en-US" sz="2600" dirty="0"/>
              <a:t>May offer certificates of completion or informal recognition of achievement, generally do not grant academic degrees or qualifications in the same way formal education does. </a:t>
            </a:r>
          </a:p>
          <a:p>
            <a:pPr algn="just"/>
            <a:r>
              <a:rPr lang="en-US" sz="2600" dirty="0"/>
              <a:t>The focus is often on personal or professional development rather than certification.</a:t>
            </a:r>
          </a:p>
          <a:p>
            <a:endParaRPr lang="en-US" dirty="0"/>
          </a:p>
          <a:p>
            <a:endParaRPr lang="en-RW" dirty="0"/>
          </a:p>
        </p:txBody>
      </p:sp>
    </p:spTree>
    <p:extLst>
      <p:ext uri="{BB962C8B-B14F-4D97-AF65-F5344CB8AC3E}">
        <p14:creationId xmlns:p14="http://schemas.microsoft.com/office/powerpoint/2010/main" val="1807037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1B6B2-B4FE-F85C-5A03-A1F8A7BF3BEA}"/>
              </a:ext>
            </a:extLst>
          </p:cNvPr>
          <p:cNvSpPr>
            <a:spLocks noGrp="1"/>
          </p:cNvSpPr>
          <p:nvPr>
            <p:ph type="title"/>
          </p:nvPr>
        </p:nvSpPr>
        <p:spPr/>
        <p:txBody>
          <a:bodyPr>
            <a:normAutofit/>
          </a:bodyPr>
          <a:lstStyle/>
          <a:p>
            <a:r>
              <a:rPr lang="en-US" sz="3200" b="1" dirty="0"/>
              <a:t>Non-formal education</a:t>
            </a:r>
            <a:endParaRPr lang="en-RW" sz="3200" b="1" dirty="0"/>
          </a:p>
        </p:txBody>
      </p:sp>
      <p:sp>
        <p:nvSpPr>
          <p:cNvPr id="3" name="Content Placeholder 2">
            <a:extLst>
              <a:ext uri="{FF2B5EF4-FFF2-40B4-BE49-F238E27FC236}">
                <a16:creationId xmlns:a16="http://schemas.microsoft.com/office/drawing/2014/main" id="{9ADAC7DC-3769-4BEF-6BFE-C709EE212AEA}"/>
              </a:ext>
            </a:extLst>
          </p:cNvPr>
          <p:cNvSpPr>
            <a:spLocks noGrp="1"/>
          </p:cNvSpPr>
          <p:nvPr>
            <p:ph idx="1"/>
          </p:nvPr>
        </p:nvSpPr>
        <p:spPr>
          <a:xfrm>
            <a:off x="838200" y="1494503"/>
            <a:ext cx="9849465" cy="4682460"/>
          </a:xfrm>
        </p:spPr>
        <p:txBody>
          <a:bodyPr/>
          <a:lstStyle/>
          <a:p>
            <a:pPr algn="just"/>
            <a:r>
              <a:rPr lang="en-US" sz="2400" dirty="0">
                <a:latin typeface="Times New Roman" panose="02020603050405020304" pitchFamily="18" charset="0"/>
                <a:cs typeface="Times New Roman" panose="02020603050405020304" pitchFamily="18" charset="0"/>
              </a:rPr>
              <a:t>Often seen as a way to facilitate </a:t>
            </a:r>
            <a:r>
              <a:rPr lang="en-US" sz="2400" b="1" dirty="0">
                <a:latin typeface="Times New Roman" panose="02020603050405020304" pitchFamily="18" charset="0"/>
                <a:cs typeface="Times New Roman" panose="02020603050405020304" pitchFamily="18" charset="0"/>
              </a:rPr>
              <a:t>lifelong </a:t>
            </a:r>
            <a:r>
              <a:rPr lang="en-US" sz="2400" b="1" dirty="0" err="1">
                <a:latin typeface="Times New Roman" panose="02020603050405020304" pitchFamily="18" charset="0"/>
                <a:cs typeface="Times New Roman" panose="02020603050405020304" pitchFamily="18" charset="0"/>
              </a:rPr>
              <a:t>learning,</a:t>
            </a:r>
            <a:r>
              <a:rPr lang="en-US" sz="2400" dirty="0" err="1">
                <a:latin typeface="Times New Roman" panose="02020603050405020304" pitchFamily="18" charset="0"/>
                <a:cs typeface="Times New Roman" panose="02020603050405020304" pitchFamily="18" charset="0"/>
              </a:rPr>
              <a:t>offering</a:t>
            </a:r>
            <a:r>
              <a:rPr lang="en-US" sz="2400" dirty="0">
                <a:latin typeface="Times New Roman" panose="02020603050405020304" pitchFamily="18" charset="0"/>
                <a:cs typeface="Times New Roman" panose="02020603050405020304" pitchFamily="18" charset="0"/>
              </a:rPr>
              <a:t> opportunities for individuals to continue learning and developing skills throughout their lives, beyond traditional schooling years.</a:t>
            </a:r>
          </a:p>
          <a:p>
            <a:pPr algn="just"/>
            <a:r>
              <a:rPr lang="en-US" sz="2400" dirty="0">
                <a:latin typeface="Times New Roman" panose="02020603050405020304" pitchFamily="18" charset="0"/>
                <a:cs typeface="Times New Roman" panose="02020603050405020304" pitchFamily="18" charset="0"/>
              </a:rPr>
              <a:t>May be designed to bridge gaps in formal education or address specific needs in society.</a:t>
            </a:r>
          </a:p>
          <a:p>
            <a:pPr algn="just"/>
            <a:r>
              <a:rPr lang="en-GB" sz="2400" dirty="0">
                <a:latin typeface="Times New Roman" panose="02020603050405020304" pitchFamily="18" charset="0"/>
                <a:cs typeface="Times New Roman" panose="02020603050405020304" pitchFamily="18" charset="0"/>
              </a:rPr>
              <a:t>Formal and non-formal education refer to </a:t>
            </a:r>
            <a:r>
              <a:rPr lang="en-GB" sz="2400" b="1" dirty="0">
                <a:latin typeface="Times New Roman" panose="02020603050405020304" pitchFamily="18" charset="0"/>
                <a:cs typeface="Times New Roman" panose="02020603050405020304" pitchFamily="18" charset="0"/>
              </a:rPr>
              <a:t>hetero-education </a:t>
            </a:r>
            <a:r>
              <a:rPr lang="en-GB" sz="2400" dirty="0">
                <a:latin typeface="Times New Roman" panose="02020603050405020304" pitchFamily="18" charset="0"/>
                <a:cs typeface="Times New Roman" panose="02020603050405020304" pitchFamily="18" charset="0"/>
              </a:rPr>
              <a:t>(education by others) by opposition to </a:t>
            </a:r>
            <a:r>
              <a:rPr lang="en-GB" sz="2400" b="1" dirty="0">
                <a:latin typeface="Times New Roman" panose="02020603050405020304" pitchFamily="18" charset="0"/>
                <a:cs typeface="Times New Roman" panose="02020603050405020304" pitchFamily="18" charset="0"/>
              </a:rPr>
              <a:t>auto- education </a:t>
            </a:r>
            <a:r>
              <a:rPr lang="en-GB" sz="2400" dirty="0">
                <a:latin typeface="Times New Roman" panose="02020603050405020304" pitchFamily="18" charset="0"/>
                <a:cs typeface="Times New Roman" panose="02020603050405020304" pitchFamily="18" charset="0"/>
              </a:rPr>
              <a:t>(education by oneself).</a:t>
            </a:r>
          </a:p>
          <a:p>
            <a:endParaRPr lang="en-RW" dirty="0"/>
          </a:p>
        </p:txBody>
      </p:sp>
    </p:spTree>
    <p:extLst>
      <p:ext uri="{BB962C8B-B14F-4D97-AF65-F5344CB8AC3E}">
        <p14:creationId xmlns:p14="http://schemas.microsoft.com/office/powerpoint/2010/main" val="1529920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2ABB9-64C2-FAAD-FC84-0238CF4DF7AE}"/>
              </a:ext>
            </a:extLst>
          </p:cNvPr>
          <p:cNvSpPr>
            <a:spLocks noGrp="1"/>
          </p:cNvSpPr>
          <p:nvPr>
            <p:ph type="title"/>
          </p:nvPr>
        </p:nvSpPr>
        <p:spPr/>
        <p:txBody>
          <a:bodyPr/>
          <a:lstStyle/>
          <a:p>
            <a:r>
              <a:rPr lang="en-GB" sz="3200" b="1" dirty="0">
                <a:cs typeface="Times New Roman" panose="02020603050405020304" pitchFamily="18" charset="0"/>
              </a:rPr>
              <a:t>Informal education</a:t>
            </a:r>
            <a:endParaRPr lang="en-RW" sz="3200" b="1" dirty="0"/>
          </a:p>
        </p:txBody>
      </p:sp>
      <p:sp>
        <p:nvSpPr>
          <p:cNvPr id="3" name="Content Placeholder 2">
            <a:extLst>
              <a:ext uri="{FF2B5EF4-FFF2-40B4-BE49-F238E27FC236}">
                <a16:creationId xmlns:a16="http://schemas.microsoft.com/office/drawing/2014/main" id="{09D9FE02-9429-3161-36A1-96D2F5B90ACB}"/>
              </a:ext>
            </a:extLst>
          </p:cNvPr>
          <p:cNvSpPr>
            <a:spLocks noGrp="1"/>
          </p:cNvSpPr>
          <p:nvPr>
            <p:ph idx="1"/>
          </p:nvPr>
        </p:nvSpPr>
        <p:spPr/>
        <p:txBody>
          <a:bodyPr/>
          <a:lstStyle/>
          <a:p>
            <a:pPr algn="just"/>
            <a:r>
              <a:rPr lang="en-GB" sz="2400" dirty="0">
                <a:latin typeface="Times New Roman" panose="02020603050405020304" pitchFamily="18" charset="0"/>
                <a:cs typeface="Times New Roman" panose="02020603050405020304" pitchFamily="18" charset="0"/>
              </a:rPr>
              <a:t>At the same time non structured and non – regular:</a:t>
            </a:r>
          </a:p>
          <a:p>
            <a:pPr algn="just"/>
            <a:r>
              <a:rPr lang="en-US" sz="2400" dirty="0">
                <a:latin typeface="Times New Roman" panose="02020603050405020304" pitchFamily="18" charset="0"/>
                <a:cs typeface="Times New Roman" panose="02020603050405020304" pitchFamily="18" charset="0"/>
              </a:rPr>
              <a:t>doesn’t follow a fixed curriculum or standardized learning pathway. </a:t>
            </a:r>
          </a:p>
          <a:p>
            <a:pPr algn="just"/>
            <a:r>
              <a:rPr lang="en-US" sz="2400" dirty="0">
                <a:latin typeface="Times New Roman" panose="02020603050405020304" pitchFamily="18" charset="0"/>
                <a:cs typeface="Times New Roman" panose="02020603050405020304" pitchFamily="18" charset="0"/>
              </a:rPr>
              <a:t>Often emerges naturally from daily experiences or activities,</a:t>
            </a:r>
            <a:endParaRPr lang="en-GB"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Occurs outside the structured, formal classroom environment and every day life.</a:t>
            </a:r>
            <a:r>
              <a:rPr lang="en-GB" sz="2400" dirty="0">
                <a:latin typeface="Times New Roman" panose="02020603050405020304" pitchFamily="18" charset="0"/>
                <a:cs typeface="Times New Roman" panose="02020603050405020304" pitchFamily="18" charset="0"/>
              </a:rPr>
              <a:t> </a:t>
            </a:r>
          </a:p>
          <a:p>
            <a:pPr algn="just"/>
            <a:r>
              <a:rPr lang="en-GB" sz="2400" dirty="0">
                <a:latin typeface="Times New Roman" panose="02020603050405020304" pitchFamily="18" charset="0"/>
                <a:cs typeface="Times New Roman" panose="02020603050405020304" pitchFamily="18" charset="0"/>
              </a:rPr>
              <a:t>Acquired in life circumstances through personal readings, inter- personal relationships, various events, </a:t>
            </a:r>
            <a:r>
              <a:rPr lang="en-RW" sz="2400" dirty="0">
                <a:latin typeface="Times New Roman" panose="02020603050405020304" pitchFamily="18" charset="0"/>
                <a:ea typeface="Aptos" panose="020B0004020202020204" pitchFamily="34" charset="0"/>
                <a:cs typeface="Times New Roman" panose="02020603050405020304" pitchFamily="18" charset="0"/>
              </a:rPr>
              <a:t>life experiences, family interactions, community involvement, </a:t>
            </a:r>
            <a:r>
              <a:rPr lang="en-US" sz="2400" dirty="0">
                <a:latin typeface="Times New Roman" panose="02020603050405020304" pitchFamily="18" charset="0"/>
                <a:ea typeface="Aptos" panose="020B0004020202020204" pitchFamily="34" charset="0"/>
                <a:cs typeface="Times New Roman" panose="02020603050405020304" pitchFamily="18" charset="0"/>
              </a:rPr>
              <a:t>observing others, </a:t>
            </a:r>
            <a:r>
              <a:rPr lang="en-RW" sz="2400" dirty="0">
                <a:latin typeface="Times New Roman" panose="02020603050405020304" pitchFamily="18" charset="0"/>
                <a:ea typeface="Aptos" panose="020B0004020202020204" pitchFamily="34" charset="0"/>
                <a:cs typeface="Times New Roman" panose="02020603050405020304" pitchFamily="18" charset="0"/>
              </a:rPr>
              <a:t>and self-directed study</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US" sz="2400" dirty="0" err="1">
                <a:latin typeface="Times New Roman" panose="02020603050405020304" pitchFamily="18" charset="0"/>
                <a:ea typeface="Aptos" panose="020B0004020202020204" pitchFamily="34" charset="0"/>
                <a:cs typeface="Times New Roman" panose="02020603050405020304" pitchFamily="18" charset="0"/>
              </a:rPr>
              <a:t>etc</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algn="just">
              <a:lnSpc>
                <a:spcPct val="107000"/>
              </a:lnSpc>
              <a:spcAft>
                <a:spcPts val="800"/>
              </a:spcAft>
              <a:tabLst>
                <a:tab pos="457200" algn="l"/>
              </a:tabLst>
            </a:pPr>
            <a:r>
              <a:rPr lang="en-US" sz="2400" dirty="0">
                <a:latin typeface="Times New Roman" panose="02020603050405020304" pitchFamily="18" charset="0"/>
                <a:ea typeface="Aptos" panose="020B0004020202020204" pitchFamily="34" charset="0"/>
                <a:cs typeface="Times New Roman" panose="02020603050405020304" pitchFamily="18" charset="0"/>
              </a:rPr>
              <a:t>Typically </a:t>
            </a:r>
            <a:r>
              <a:rPr lang="en-RW" sz="2400" dirty="0">
                <a:latin typeface="Times New Roman" panose="02020603050405020304" pitchFamily="18" charset="0"/>
                <a:ea typeface="Aptos" panose="020B0004020202020204" pitchFamily="34" charset="0"/>
                <a:cs typeface="Times New Roman" panose="02020603050405020304" pitchFamily="18" charset="0"/>
              </a:rPr>
              <a:t>spontaneous, learner-driven</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by his/her curiosity, motivation, and interests rather than a predetermined educational framework</a:t>
            </a:r>
            <a:r>
              <a:rPr lang="en-RW" sz="2400" dirty="0">
                <a:latin typeface="Times New Roman" panose="02020603050405020304" pitchFamily="18" charset="0"/>
                <a:ea typeface="Aptos" panose="020B0004020202020204" pitchFamily="34" charset="0"/>
                <a:cs typeface="Times New Roman" panose="02020603050405020304" pitchFamily="18" charset="0"/>
              </a:rPr>
              <a:t>, and adaptable to the needs and interests of individuals.</a:t>
            </a:r>
            <a:endParaRPr lang="en-US" sz="24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70411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3C2B-D5FA-EDD0-33E7-DA05B9818F08}"/>
              </a:ext>
            </a:extLst>
          </p:cNvPr>
          <p:cNvSpPr>
            <a:spLocks noGrp="1"/>
          </p:cNvSpPr>
          <p:nvPr>
            <p:ph type="title"/>
          </p:nvPr>
        </p:nvSpPr>
        <p:spPr/>
        <p:txBody>
          <a:bodyPr>
            <a:normAutofit/>
          </a:bodyPr>
          <a:lstStyle/>
          <a:p>
            <a:r>
              <a:rPr lang="en-US" sz="3200" b="1" dirty="0"/>
              <a:t>Informal education</a:t>
            </a:r>
            <a:endParaRPr lang="en-RW" sz="3200" b="1" dirty="0"/>
          </a:p>
        </p:txBody>
      </p:sp>
      <p:sp>
        <p:nvSpPr>
          <p:cNvPr id="3" name="Content Placeholder 2">
            <a:extLst>
              <a:ext uri="{FF2B5EF4-FFF2-40B4-BE49-F238E27FC236}">
                <a16:creationId xmlns:a16="http://schemas.microsoft.com/office/drawing/2014/main" id="{2AB5CBC6-3C05-9FDB-A26E-008DED0FD34B}"/>
              </a:ext>
            </a:extLst>
          </p:cNvPr>
          <p:cNvSpPr>
            <a:spLocks noGrp="1"/>
          </p:cNvSpPr>
          <p:nvPr>
            <p:ph idx="1"/>
          </p:nvPr>
        </p:nvSpPr>
        <p:spPr/>
        <p:txBody>
          <a:bodyPr/>
          <a:lstStyle/>
          <a:p>
            <a:r>
              <a:rPr lang="en-US" dirty="0"/>
              <a:t>Usually doesn’t lead to formal qualifications, diplomas, or certificates. </a:t>
            </a:r>
          </a:p>
          <a:p>
            <a:r>
              <a:rPr lang="en-US" dirty="0"/>
              <a:t>Not usually accredited or formally recognized by educational institutions, though it can still be valuable for personal growth, skill development, and career advancement</a:t>
            </a:r>
          </a:p>
          <a:p>
            <a:r>
              <a:rPr lang="en-US" dirty="0"/>
              <a:t>A continuous, lifelong process that occurs at any age, from childhood through adulthood.</a:t>
            </a:r>
            <a:endParaRPr lang="en-RW" dirty="0"/>
          </a:p>
        </p:txBody>
      </p:sp>
    </p:spTree>
    <p:extLst>
      <p:ext uri="{BB962C8B-B14F-4D97-AF65-F5344CB8AC3E}">
        <p14:creationId xmlns:p14="http://schemas.microsoft.com/office/powerpoint/2010/main" val="3565697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C1399-07C7-1128-63E4-3B67E5188EDB}"/>
              </a:ext>
            </a:extLst>
          </p:cNvPr>
          <p:cNvSpPr>
            <a:spLocks noGrp="1"/>
          </p:cNvSpPr>
          <p:nvPr>
            <p:ph type="title"/>
          </p:nvPr>
        </p:nvSpPr>
        <p:spPr/>
        <p:txBody>
          <a:bodyPr/>
          <a:lstStyle/>
          <a:p>
            <a:r>
              <a:rPr lang="en-US" b="1" dirty="0"/>
              <a:t>Activities</a:t>
            </a:r>
            <a:endParaRPr lang="en-RW" b="1" dirty="0"/>
          </a:p>
        </p:txBody>
      </p:sp>
      <p:sp>
        <p:nvSpPr>
          <p:cNvPr id="3" name="Content Placeholder 2">
            <a:extLst>
              <a:ext uri="{FF2B5EF4-FFF2-40B4-BE49-F238E27FC236}">
                <a16:creationId xmlns:a16="http://schemas.microsoft.com/office/drawing/2014/main" id="{57DAED6D-2D06-3571-FFB2-6BFAAC87E523}"/>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1. Give examples of things that you can learn informally and where  you can learn them.</a:t>
            </a:r>
          </a:p>
          <a:p>
            <a:r>
              <a:rPr lang="en-US" sz="2400" dirty="0">
                <a:latin typeface="Times New Roman" panose="02020603050405020304" pitchFamily="18" charset="0"/>
                <a:cs typeface="Times New Roman" panose="02020603050405020304" pitchFamily="18" charset="0"/>
              </a:rPr>
              <a:t>2. Discuss the advantages and challenges of each of the three forms of education.</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615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7218D-8EA9-EDE6-C528-2C3AE3B4445A}"/>
              </a:ext>
            </a:extLst>
          </p:cNvPr>
          <p:cNvSpPr>
            <a:spLocks noGrp="1"/>
          </p:cNvSpPr>
          <p:nvPr>
            <p:ph type="title"/>
          </p:nvPr>
        </p:nvSpPr>
        <p:spPr/>
        <p:txBody>
          <a:bodyPr>
            <a:normAutofit/>
          </a:bodyPr>
          <a:lstStyle/>
          <a:p>
            <a:r>
              <a:rPr lang="en-US" sz="3200" b="1" dirty="0"/>
              <a:t>2. Teaching and learning</a:t>
            </a:r>
            <a:endParaRPr lang="en-RW" sz="3200" b="1" dirty="0"/>
          </a:p>
        </p:txBody>
      </p:sp>
      <p:sp>
        <p:nvSpPr>
          <p:cNvPr id="3" name="Content Placeholder 2">
            <a:extLst>
              <a:ext uri="{FF2B5EF4-FFF2-40B4-BE49-F238E27FC236}">
                <a16:creationId xmlns:a16="http://schemas.microsoft.com/office/drawing/2014/main" id="{0F131542-B062-CF3C-532A-BDA2D7C528B2}"/>
              </a:ext>
            </a:extLst>
          </p:cNvPr>
          <p:cNvSpPr>
            <a:spLocks noGrp="1"/>
          </p:cNvSpPr>
          <p:nvPr>
            <p:ph idx="1"/>
          </p:nvPr>
        </p:nvSpPr>
        <p:spPr>
          <a:xfrm>
            <a:off x="838200" y="1690688"/>
            <a:ext cx="9977284" cy="4975583"/>
          </a:xfrm>
        </p:spPr>
        <p:txBody>
          <a:bodyPr>
            <a:normAutofit fontScale="70000" lnSpcReduction="20000"/>
          </a:bodyPr>
          <a:lstStyle/>
          <a:p>
            <a:pPr algn="just"/>
            <a:r>
              <a:rPr lang="en-GB" sz="3100" b="1" dirty="0">
                <a:latin typeface="Times New Roman" panose="02020603050405020304" pitchFamily="18" charset="0"/>
                <a:cs typeface="Times New Roman" panose="02020603050405020304" pitchFamily="18" charset="0"/>
              </a:rPr>
              <a:t>Teaching:</a:t>
            </a:r>
          </a:p>
          <a:p>
            <a:pPr algn="just"/>
            <a:r>
              <a:rPr lang="en-US" sz="3100" b="1" dirty="0">
                <a:latin typeface="Times New Roman" panose="02020603050405020304" pitchFamily="18" charset="0"/>
                <a:cs typeface="Times New Roman" panose="02020603050405020304" pitchFamily="18" charset="0"/>
              </a:rPr>
              <a:t>"teaching"</a:t>
            </a:r>
            <a:r>
              <a:rPr lang="en-US" sz="3100" dirty="0">
                <a:latin typeface="Times New Roman" panose="02020603050405020304" pitchFamily="18" charset="0"/>
                <a:cs typeface="Times New Roman" panose="02020603050405020304" pitchFamily="18" charset="0"/>
              </a:rPr>
              <a:t> has its origins in the idea of showing or pointing out, which aligns with the modern sense of educating or instructing someone</a:t>
            </a:r>
            <a:r>
              <a:rPr lang="en-GB" sz="3100" b="1" dirty="0">
                <a:latin typeface="Times New Roman" panose="02020603050405020304" pitchFamily="18" charset="0"/>
                <a:cs typeface="Times New Roman" panose="02020603050405020304" pitchFamily="18" charset="0"/>
              </a:rPr>
              <a:t>.</a:t>
            </a:r>
          </a:p>
          <a:p>
            <a:pPr algn="just"/>
            <a:r>
              <a:rPr lang="en-RW" sz="3100" dirty="0">
                <a:latin typeface="Times New Roman" panose="02020603050405020304" pitchFamily="18" charset="0"/>
                <a:ea typeface="Aptos" panose="020B0004020202020204" pitchFamily="34" charset="0"/>
                <a:cs typeface="Times New Roman" panose="02020603050405020304" pitchFamily="18" charset="0"/>
              </a:rPr>
              <a:t>The word </a:t>
            </a:r>
            <a:r>
              <a:rPr lang="en-RW" sz="3100" b="1" dirty="0">
                <a:latin typeface="Times New Roman" panose="02020603050405020304" pitchFamily="18" charset="0"/>
                <a:ea typeface="Aptos" panose="020B0004020202020204" pitchFamily="34" charset="0"/>
                <a:cs typeface="Times New Roman" panose="02020603050405020304" pitchFamily="18" charset="0"/>
              </a:rPr>
              <a:t>"teaching"</a:t>
            </a:r>
            <a:r>
              <a:rPr lang="en-RW" sz="3100" dirty="0">
                <a:latin typeface="Times New Roman" panose="02020603050405020304" pitchFamily="18" charset="0"/>
                <a:ea typeface="Aptos" panose="020B0004020202020204" pitchFamily="34" charset="0"/>
                <a:cs typeface="Times New Roman" panose="02020603050405020304" pitchFamily="18" charset="0"/>
              </a:rPr>
              <a:t> has its roots in Old English</a:t>
            </a:r>
            <a:r>
              <a:rPr lang="en-US" sz="3100" dirty="0">
                <a:latin typeface="Times New Roman" panose="02020603050405020304" pitchFamily="18" charset="0"/>
                <a:ea typeface="Aptos" panose="020B0004020202020204" pitchFamily="34" charset="0"/>
                <a:cs typeface="Times New Roman" panose="02020603050405020304" pitchFamily="18" charset="0"/>
              </a:rPr>
              <a:t> verb </a:t>
            </a:r>
            <a:r>
              <a:rPr lang="en-RW" sz="3100" b="1" dirty="0">
                <a:latin typeface="Times New Roman" panose="02020603050405020304" pitchFamily="18" charset="0"/>
                <a:ea typeface="Aptos" panose="020B0004020202020204" pitchFamily="34" charset="0"/>
                <a:cs typeface="Times New Roman" panose="02020603050405020304" pitchFamily="18" charset="0"/>
              </a:rPr>
              <a:t>"</a:t>
            </a:r>
            <a:r>
              <a:rPr lang="en-RW" sz="3100" b="1" dirty="0" err="1">
                <a:latin typeface="Times New Roman" panose="02020603050405020304" pitchFamily="18" charset="0"/>
                <a:ea typeface="Aptos" panose="020B0004020202020204" pitchFamily="34" charset="0"/>
                <a:cs typeface="Times New Roman" panose="02020603050405020304" pitchFamily="18" charset="0"/>
              </a:rPr>
              <a:t>tǣcan</a:t>
            </a:r>
            <a:r>
              <a:rPr lang="en-RW" sz="3100" b="1" dirty="0">
                <a:latin typeface="Times New Roman" panose="02020603050405020304" pitchFamily="18" charset="0"/>
                <a:ea typeface="Aptos" panose="020B0004020202020204" pitchFamily="34" charset="0"/>
                <a:cs typeface="Times New Roman" panose="02020603050405020304" pitchFamily="18" charset="0"/>
              </a:rPr>
              <a:t>“</a:t>
            </a:r>
            <a:r>
              <a:rPr lang="en-US" sz="3100" b="1" dirty="0">
                <a:latin typeface="Times New Roman" panose="02020603050405020304" pitchFamily="18" charset="0"/>
                <a:ea typeface="Aptos" panose="020B0004020202020204" pitchFamily="34" charset="0"/>
                <a:cs typeface="Times New Roman" panose="02020603050405020304" pitchFamily="18" charset="0"/>
              </a:rPr>
              <a:t> </a:t>
            </a:r>
            <a:r>
              <a:rPr lang="en-RW" sz="3100" dirty="0">
                <a:latin typeface="Times New Roman" panose="02020603050405020304" pitchFamily="18" charset="0"/>
                <a:ea typeface="Aptos" panose="020B0004020202020204" pitchFamily="34" charset="0"/>
                <a:cs typeface="Times New Roman" panose="02020603050405020304" pitchFamily="18" charset="0"/>
              </a:rPr>
              <a:t>mean</a:t>
            </a:r>
            <a:r>
              <a:rPr lang="en-US" sz="3100" dirty="0" err="1">
                <a:latin typeface="Times New Roman" panose="02020603050405020304" pitchFamily="18" charset="0"/>
                <a:ea typeface="Aptos" panose="020B0004020202020204" pitchFamily="34" charset="0"/>
                <a:cs typeface="Times New Roman" panose="02020603050405020304" pitchFamily="18" charset="0"/>
              </a:rPr>
              <a:t>ing</a:t>
            </a:r>
            <a:r>
              <a:rPr lang="en-RW" sz="3100" dirty="0">
                <a:latin typeface="Times New Roman" panose="02020603050405020304" pitchFamily="18" charset="0"/>
                <a:ea typeface="Aptos" panose="020B0004020202020204" pitchFamily="34" charset="0"/>
                <a:cs typeface="Times New Roman" panose="02020603050405020304" pitchFamily="18" charset="0"/>
              </a:rPr>
              <a:t> "to show, point out, or instruct." </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3100" dirty="0">
                <a:latin typeface="Times New Roman" panose="02020603050405020304" pitchFamily="18" charset="0"/>
                <a:ea typeface="Aptos" panose="020B0004020202020204" pitchFamily="34" charset="0"/>
                <a:cs typeface="Times New Roman" panose="02020603050405020304" pitchFamily="18" charset="0"/>
              </a:rPr>
              <a:t>This Old English word is derived from the Proto-Germanic verb </a:t>
            </a:r>
            <a:r>
              <a:rPr lang="en-RW" sz="3100" b="1" dirty="0">
                <a:latin typeface="Times New Roman" panose="02020603050405020304" pitchFamily="18" charset="0"/>
                <a:ea typeface="Aptos" panose="020B0004020202020204" pitchFamily="34" charset="0"/>
                <a:cs typeface="Times New Roman" panose="02020603050405020304" pitchFamily="18" charset="0"/>
              </a:rPr>
              <a:t>"</a:t>
            </a:r>
            <a:r>
              <a:rPr lang="en-RW" sz="3100" b="1" dirty="0" err="1">
                <a:latin typeface="Times New Roman" panose="02020603050405020304" pitchFamily="18" charset="0"/>
                <a:ea typeface="Aptos" panose="020B0004020202020204" pitchFamily="34" charset="0"/>
                <a:cs typeface="Times New Roman" panose="02020603050405020304" pitchFamily="18" charset="0"/>
              </a:rPr>
              <a:t>taikjan</a:t>
            </a:r>
            <a:r>
              <a:rPr lang="en-RW" sz="3100" b="1" dirty="0">
                <a:latin typeface="Times New Roman" panose="02020603050405020304" pitchFamily="18" charset="0"/>
                <a:ea typeface="Aptos" panose="020B0004020202020204" pitchFamily="34" charset="0"/>
                <a:cs typeface="Times New Roman" panose="02020603050405020304" pitchFamily="18" charset="0"/>
              </a:rPr>
              <a:t>"</a:t>
            </a:r>
            <a:r>
              <a:rPr lang="en-RW" sz="3100" dirty="0">
                <a:latin typeface="Times New Roman" panose="02020603050405020304" pitchFamily="18" charset="0"/>
                <a:ea typeface="Aptos" panose="020B0004020202020204" pitchFamily="34" charset="0"/>
                <a:cs typeface="Times New Roman" panose="02020603050405020304" pitchFamily="18" charset="0"/>
              </a:rPr>
              <a:t>, meaning "to show" or "to instruct.“</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US" sz="3100" b="1" dirty="0">
                <a:latin typeface="Times New Roman" panose="02020603050405020304" pitchFamily="18" charset="0"/>
                <a:ea typeface="Aptos" panose="020B0004020202020204" pitchFamily="34" charset="0"/>
                <a:cs typeface="Times New Roman" panose="02020603050405020304" pitchFamily="18" charset="0"/>
              </a:rPr>
              <a:t>Its evolution</a:t>
            </a:r>
            <a:r>
              <a:rPr lang="en-RW" sz="3100" dirty="0">
                <a:latin typeface="Times New Roman" panose="02020603050405020304" pitchFamily="18" charset="0"/>
                <a:ea typeface="Aptos" panose="020B0004020202020204" pitchFamily="34" charset="0"/>
                <a:cs typeface="Times New Roman" panose="02020603050405020304" pitchFamily="18" charset="0"/>
              </a:rPr>
              <a:t>: </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SzPts val="1000"/>
              <a:buFont typeface="Wingdings" panose="05000000000000000000" pitchFamily="2" charset="2"/>
              <a:buChar char="Ø"/>
              <a:tabLst>
                <a:tab pos="457200" algn="l"/>
              </a:tabLst>
            </a:pPr>
            <a:r>
              <a:rPr lang="en-US" sz="3100" b="1" dirty="0">
                <a:latin typeface="Times New Roman" panose="02020603050405020304" pitchFamily="18" charset="0"/>
                <a:ea typeface="Aptos" panose="020B0004020202020204" pitchFamily="34" charset="0"/>
                <a:cs typeface="Times New Roman" panose="02020603050405020304" pitchFamily="18" charset="0"/>
              </a:rPr>
              <a:t>Middle English</a:t>
            </a:r>
            <a:r>
              <a:rPr lang="en-US" sz="3100" dirty="0">
                <a:latin typeface="Times New Roman" panose="02020603050405020304" pitchFamily="18" charset="0"/>
                <a:ea typeface="Aptos" panose="020B0004020202020204" pitchFamily="34" charset="0"/>
                <a:cs typeface="Times New Roman" panose="02020603050405020304" pitchFamily="18" charset="0"/>
              </a:rPr>
              <a:t>: </a:t>
            </a:r>
            <a:r>
              <a:rPr lang="en-RW" sz="3100" dirty="0">
                <a:latin typeface="Times New Roman" panose="02020603050405020304" pitchFamily="18" charset="0"/>
                <a:ea typeface="Aptos" panose="020B0004020202020204" pitchFamily="34" charset="0"/>
                <a:cs typeface="Times New Roman" panose="02020603050405020304" pitchFamily="18" charset="0"/>
              </a:rPr>
              <a:t>The word </a:t>
            </a:r>
            <a:r>
              <a:rPr lang="en-RW" sz="3100" b="1" dirty="0">
                <a:latin typeface="Times New Roman" panose="02020603050405020304" pitchFamily="18" charset="0"/>
                <a:ea typeface="Aptos" panose="020B0004020202020204" pitchFamily="34" charset="0"/>
                <a:cs typeface="Times New Roman" panose="02020603050405020304" pitchFamily="18" charset="0"/>
              </a:rPr>
              <a:t>"</a:t>
            </a:r>
            <a:r>
              <a:rPr lang="en-RW" sz="3100" b="1" dirty="0" err="1">
                <a:latin typeface="Times New Roman" panose="02020603050405020304" pitchFamily="18" charset="0"/>
                <a:ea typeface="Aptos" panose="020B0004020202020204" pitchFamily="34" charset="0"/>
                <a:cs typeface="Times New Roman" panose="02020603050405020304" pitchFamily="18" charset="0"/>
              </a:rPr>
              <a:t>techen</a:t>
            </a:r>
            <a:r>
              <a:rPr lang="en-RW" sz="3100" b="1" dirty="0">
                <a:latin typeface="Times New Roman" panose="02020603050405020304" pitchFamily="18" charset="0"/>
                <a:ea typeface="Aptos" panose="020B0004020202020204" pitchFamily="34" charset="0"/>
                <a:cs typeface="Times New Roman" panose="02020603050405020304" pitchFamily="18" charset="0"/>
              </a:rPr>
              <a:t>"</a:t>
            </a:r>
            <a:r>
              <a:rPr lang="en-RW" sz="3100" dirty="0">
                <a:latin typeface="Times New Roman" panose="02020603050405020304" pitchFamily="18" charset="0"/>
                <a:ea typeface="Aptos" panose="020B0004020202020204" pitchFamily="34" charset="0"/>
                <a:cs typeface="Times New Roman" panose="02020603050405020304" pitchFamily="18" charset="0"/>
              </a:rPr>
              <a:t> (the Middle English form) retained the meaning of "to show, to instruct, or to teach," and it gradually came to be associated with formal or structured instruction, as we understand it today.</a:t>
            </a:r>
          </a:p>
          <a:p>
            <a:pPr algn="just">
              <a:lnSpc>
                <a:spcPct val="107000"/>
              </a:lnSpc>
              <a:spcAft>
                <a:spcPts val="800"/>
              </a:spcAft>
              <a:buSzPts val="1000"/>
              <a:buFont typeface="Wingdings" panose="05000000000000000000" pitchFamily="2" charset="2"/>
              <a:buChar char="Ø"/>
              <a:tabLst>
                <a:tab pos="4572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Modern English</a:t>
            </a:r>
            <a:r>
              <a:rPr lang="en-RW" sz="3100" dirty="0">
                <a:latin typeface="Times New Roman" panose="02020603050405020304" pitchFamily="18" charset="0"/>
                <a:ea typeface="Aptos" panose="020B0004020202020204" pitchFamily="34" charset="0"/>
                <a:cs typeface="Times New Roman" panose="02020603050405020304" pitchFamily="18" charset="0"/>
              </a:rPr>
              <a:t>: The word </a:t>
            </a:r>
            <a:r>
              <a:rPr lang="en-RW" sz="3100" b="1" dirty="0">
                <a:latin typeface="Times New Roman" panose="02020603050405020304" pitchFamily="18" charset="0"/>
                <a:ea typeface="Aptos" panose="020B0004020202020204" pitchFamily="34" charset="0"/>
                <a:cs typeface="Times New Roman" panose="02020603050405020304" pitchFamily="18" charset="0"/>
              </a:rPr>
              <a:t>"teaching"</a:t>
            </a:r>
            <a:r>
              <a:rPr lang="en-RW" sz="3100" dirty="0">
                <a:latin typeface="Times New Roman" panose="02020603050405020304" pitchFamily="18" charset="0"/>
                <a:ea typeface="Aptos" panose="020B0004020202020204" pitchFamily="34" charset="0"/>
                <a:cs typeface="Times New Roman" panose="02020603050405020304" pitchFamily="18" charset="0"/>
              </a:rPr>
              <a:t> came to denote the act of imparting knowledge, skills, or wisdom, as well as the profession or role of those who do so.</a:t>
            </a:r>
          </a:p>
          <a:p>
            <a:endParaRPr lang="en-RW" dirty="0"/>
          </a:p>
        </p:txBody>
      </p:sp>
    </p:spTree>
    <p:extLst>
      <p:ext uri="{BB962C8B-B14F-4D97-AF65-F5344CB8AC3E}">
        <p14:creationId xmlns:p14="http://schemas.microsoft.com/office/powerpoint/2010/main" val="4181748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BF438-6597-6D45-6884-DC9164DDE67B}"/>
              </a:ext>
            </a:extLst>
          </p:cNvPr>
          <p:cNvSpPr>
            <a:spLocks noGrp="1"/>
          </p:cNvSpPr>
          <p:nvPr>
            <p:ph type="title"/>
          </p:nvPr>
        </p:nvSpPr>
        <p:spPr>
          <a:xfrm>
            <a:off x="838200" y="365125"/>
            <a:ext cx="10515600" cy="1217869"/>
          </a:xfrm>
        </p:spPr>
        <p:txBody>
          <a:bodyPr/>
          <a:lstStyle/>
          <a:p>
            <a:r>
              <a:rPr lang="en-US" sz="3200" b="1" dirty="0"/>
              <a:t>Meaning of “teaching”</a:t>
            </a:r>
            <a:endParaRPr lang="en-RW" sz="3200" b="1" dirty="0"/>
          </a:p>
        </p:txBody>
      </p:sp>
      <p:sp>
        <p:nvSpPr>
          <p:cNvPr id="3" name="Content Placeholder 2">
            <a:extLst>
              <a:ext uri="{FF2B5EF4-FFF2-40B4-BE49-F238E27FC236}">
                <a16:creationId xmlns:a16="http://schemas.microsoft.com/office/drawing/2014/main" id="{E8562181-778C-7AF5-A308-7E7EDD6BDC4F}"/>
              </a:ext>
            </a:extLst>
          </p:cNvPr>
          <p:cNvSpPr>
            <a:spLocks noGrp="1"/>
          </p:cNvSpPr>
          <p:nvPr>
            <p:ph idx="1"/>
          </p:nvPr>
        </p:nvSpPr>
        <p:spPr>
          <a:xfrm>
            <a:off x="838200" y="1661652"/>
            <a:ext cx="10144432" cy="4515311"/>
          </a:xfrm>
        </p:spPr>
        <p:txBody>
          <a:bodyPr>
            <a:normAutofit lnSpcReduction="10000"/>
          </a:bodyPr>
          <a:lstStyle/>
          <a:p>
            <a:pPr algn="just"/>
            <a:r>
              <a:rPr lang="en-GB" sz="2400" dirty="0">
                <a:cs typeface="Times New Roman" panose="02020603050405020304" pitchFamily="18" charset="0"/>
              </a:rPr>
              <a:t>Teaching is defined as a set of steps, operations and conditions that are implemented by the environment (the teacher, parents,…) in order to facilitate learning.</a:t>
            </a:r>
          </a:p>
          <a:p>
            <a:pPr algn="just"/>
            <a:r>
              <a:rPr lang="en-US" sz="2400" dirty="0">
                <a:ea typeface="Aptos" panose="020B0004020202020204" pitchFamily="34" charset="0"/>
                <a:cs typeface="Times New Roman" panose="02020603050405020304" pitchFamily="18" charset="0"/>
              </a:rPr>
              <a:t>It is the process of imparting knowledge, skills, values, or behaviors to others, typically in an educational context. </a:t>
            </a:r>
          </a:p>
          <a:p>
            <a:pPr algn="just"/>
            <a:r>
              <a:rPr lang="en-US" sz="2400" dirty="0">
                <a:ea typeface="Aptos" panose="020B0004020202020204" pitchFamily="34" charset="0"/>
                <a:cs typeface="Times New Roman" panose="02020603050405020304" pitchFamily="18" charset="0"/>
              </a:rPr>
              <a:t>It involves guiding, instructing, and supporting students to understand concepts, develop critical thinking, and apply learning. </a:t>
            </a:r>
          </a:p>
          <a:p>
            <a:pPr algn="just"/>
            <a:r>
              <a:rPr lang="en-US" sz="2400" dirty="0">
                <a:ea typeface="Aptos" panose="020B0004020202020204" pitchFamily="34" charset="0"/>
                <a:cs typeface="Times New Roman" panose="02020603050405020304" pitchFamily="18" charset="0"/>
              </a:rPr>
              <a:t>It is often characterized by communication, interaction, and assessment of progress.</a:t>
            </a:r>
          </a:p>
          <a:p>
            <a:pPr algn="just"/>
            <a:r>
              <a:rPr lang="en-US" sz="2400" dirty="0">
                <a:ea typeface="Aptos" panose="020B0004020202020204" pitchFamily="34" charset="0"/>
                <a:cs typeface="Times New Roman" panose="02020603050405020304" pitchFamily="18" charset="0"/>
              </a:rPr>
              <a:t>Teaching is not just about delivering information, but also about facilitating the learning process, adapting to learners' needs, and fostering a deeper understanding that can be applied in real-life contexts.</a:t>
            </a:r>
            <a:endParaRPr lang="en-US" sz="2400" dirty="0">
              <a:cs typeface="Times New Roman" panose="02020603050405020304" pitchFamily="18" charset="0"/>
            </a:endParaRPr>
          </a:p>
          <a:p>
            <a:endParaRPr lang="en-RW" dirty="0"/>
          </a:p>
        </p:txBody>
      </p:sp>
    </p:spTree>
    <p:extLst>
      <p:ext uri="{BB962C8B-B14F-4D97-AF65-F5344CB8AC3E}">
        <p14:creationId xmlns:p14="http://schemas.microsoft.com/office/powerpoint/2010/main" val="729005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55637-7F94-07C3-DC59-59E6303108FC}"/>
              </a:ext>
            </a:extLst>
          </p:cNvPr>
          <p:cNvSpPr>
            <a:spLocks noGrp="1"/>
          </p:cNvSpPr>
          <p:nvPr>
            <p:ph type="title"/>
          </p:nvPr>
        </p:nvSpPr>
        <p:spPr>
          <a:xfrm>
            <a:off x="395749" y="414286"/>
            <a:ext cx="10515600" cy="1325563"/>
          </a:xfrm>
        </p:spPr>
        <p:txBody>
          <a:bodyPr/>
          <a:lstStyle/>
          <a:p>
            <a:r>
              <a:rPr lang="en-US" sz="3200" b="1" dirty="0">
                <a:latin typeface="+mn-lt"/>
              </a:rPr>
              <a:t>Meaning of learning</a:t>
            </a:r>
            <a:endParaRPr lang="en-RW" sz="3200" b="1" dirty="0">
              <a:latin typeface="+mn-lt"/>
            </a:endParaRPr>
          </a:p>
        </p:txBody>
      </p:sp>
      <p:sp>
        <p:nvSpPr>
          <p:cNvPr id="3" name="Content Placeholder 2">
            <a:extLst>
              <a:ext uri="{FF2B5EF4-FFF2-40B4-BE49-F238E27FC236}">
                <a16:creationId xmlns:a16="http://schemas.microsoft.com/office/drawing/2014/main" id="{546C4F61-0239-6A8B-43F6-F4ACEAEAD00F}"/>
              </a:ext>
            </a:extLst>
          </p:cNvPr>
          <p:cNvSpPr>
            <a:spLocks noGrp="1"/>
          </p:cNvSpPr>
          <p:nvPr>
            <p:ph idx="1"/>
          </p:nvPr>
        </p:nvSpPr>
        <p:spPr>
          <a:xfrm>
            <a:off x="766916" y="1600200"/>
            <a:ext cx="9960078" cy="5105400"/>
          </a:xfrm>
        </p:spPr>
        <p:txBody>
          <a:bodyPr/>
          <a:lstStyle/>
          <a:p>
            <a:pPr marL="0" indent="0" algn="just">
              <a:buNone/>
            </a:pPr>
            <a:r>
              <a:rPr lang="en-GB" sz="2200" dirty="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The word </a:t>
            </a:r>
            <a:r>
              <a:rPr lang="en-US" sz="2400" b="1" dirty="0">
                <a:latin typeface="Times New Roman" panose="02020603050405020304" pitchFamily="18" charset="0"/>
                <a:cs typeface="Times New Roman" panose="02020603050405020304" pitchFamily="18" charset="0"/>
              </a:rPr>
              <a:t>"learning"</a:t>
            </a:r>
            <a:r>
              <a:rPr lang="en-US" sz="2400" dirty="0">
                <a:latin typeface="Times New Roman" panose="02020603050405020304" pitchFamily="18" charset="0"/>
                <a:cs typeface="Times New Roman" panose="02020603050405020304" pitchFamily="18" charset="0"/>
              </a:rPr>
              <a:t> has its roots in Old English verb </a:t>
            </a:r>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leornian</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meaning "to learn“, "to study or get knowledge“.</a:t>
            </a:r>
          </a:p>
          <a:p>
            <a:r>
              <a:rPr lang="en-US" sz="2400" dirty="0">
                <a:latin typeface="Times New Roman" panose="02020603050405020304" pitchFamily="18" charset="0"/>
                <a:cs typeface="Times New Roman" panose="02020603050405020304" pitchFamily="18" charset="0"/>
              </a:rPr>
              <a:t>It comes from the Proto-Germanic root </a:t>
            </a:r>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lizn</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or </a:t>
            </a:r>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leizn</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which also meant "to learn" or "to acquire knowledge.“</a:t>
            </a:r>
          </a:p>
          <a:p>
            <a:r>
              <a:rPr lang="en-RW" sz="2400" dirty="0">
                <a:latin typeface="Times New Roman" panose="02020603050405020304" pitchFamily="18" charset="0"/>
                <a:ea typeface="Aptos" panose="020B0004020202020204" pitchFamily="34" charset="0"/>
                <a:cs typeface="Times New Roman" panose="02020603050405020304" pitchFamily="18" charset="0"/>
              </a:rPr>
              <a:t>The verb </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leornian</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dirty="0">
                <a:latin typeface="Times New Roman" panose="02020603050405020304" pitchFamily="18" charset="0"/>
                <a:ea typeface="Aptos" panose="020B0004020202020204" pitchFamily="34" charset="0"/>
                <a:cs typeface="Times New Roman" panose="02020603050405020304" pitchFamily="18" charset="0"/>
              </a:rPr>
              <a:t> evolved into the noun </a:t>
            </a:r>
            <a:r>
              <a:rPr lang="en-RW" sz="2400" b="1" dirty="0">
                <a:latin typeface="Times New Roman" panose="02020603050405020304" pitchFamily="18" charset="0"/>
                <a:ea typeface="Aptos" panose="020B0004020202020204" pitchFamily="34" charset="0"/>
                <a:cs typeface="Times New Roman" panose="02020603050405020304" pitchFamily="18" charset="0"/>
              </a:rPr>
              <a:t>"learning"</a:t>
            </a:r>
            <a:r>
              <a:rPr lang="en-RW" sz="2400" dirty="0">
                <a:latin typeface="Times New Roman" panose="02020603050405020304" pitchFamily="18" charset="0"/>
                <a:ea typeface="Aptos" panose="020B0004020202020204" pitchFamily="34" charset="0"/>
                <a:cs typeface="Times New Roman" panose="02020603050405020304" pitchFamily="18" charset="0"/>
              </a:rPr>
              <a:t>, which referred to the process of acquiring knowledge or understanding.</a:t>
            </a:r>
          </a:p>
          <a:p>
            <a:r>
              <a:rPr lang="en-RW" sz="2400" dirty="0">
                <a:latin typeface="Times New Roman" panose="02020603050405020304" pitchFamily="18" charset="0"/>
                <a:ea typeface="Aptos" panose="020B0004020202020204" pitchFamily="34" charset="0"/>
                <a:cs typeface="Times New Roman" panose="02020603050405020304" pitchFamily="18" charset="0"/>
              </a:rPr>
              <a:t>By the 14th century, "learning" referred not only to the act of acquiring knowledge but also to the body of knowledge itself</a:t>
            </a:r>
            <a:r>
              <a:rPr lang="en-US" sz="2400" dirty="0">
                <a:latin typeface="Times New Roman" panose="02020603050405020304" pitchFamily="18" charset="0"/>
                <a:ea typeface="Aptos" panose="020B0004020202020204" pitchFamily="34"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The concept of "learning" as the process of acquiring and understanding knowledge has remained central to its meaning through its linguistic history.</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0593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378A2-9FFE-EB26-D6EE-51AFA605E323}"/>
              </a:ext>
            </a:extLst>
          </p:cNvPr>
          <p:cNvSpPr>
            <a:spLocks noGrp="1"/>
          </p:cNvSpPr>
          <p:nvPr>
            <p:ph type="title"/>
          </p:nvPr>
        </p:nvSpPr>
        <p:spPr/>
        <p:txBody>
          <a:bodyPr>
            <a:normAutofit/>
          </a:bodyPr>
          <a:lstStyle/>
          <a:p>
            <a:r>
              <a:rPr lang="en-US" sz="3200" b="1" dirty="0">
                <a:latin typeface="Times New Roman" panose="02020603050405020304" pitchFamily="18" charset="0"/>
                <a:cs typeface="Times New Roman" panose="02020603050405020304" pitchFamily="18" charset="0"/>
              </a:rPr>
              <a:t>Meaning of learning</a:t>
            </a:r>
            <a:endParaRPr lang="en-RW"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1CC5475-AFEF-DAFD-DD72-6B1BE686CA83}"/>
              </a:ext>
            </a:extLst>
          </p:cNvPr>
          <p:cNvSpPr>
            <a:spLocks noGrp="1"/>
          </p:cNvSpPr>
          <p:nvPr>
            <p:ph idx="1"/>
          </p:nvPr>
        </p:nvSpPr>
        <p:spPr>
          <a:xfrm>
            <a:off x="993058" y="1690688"/>
            <a:ext cx="9348019" cy="4001294"/>
          </a:xfrm>
        </p:spPr>
        <p:txBody>
          <a:bodyPr/>
          <a:lstStyle/>
          <a:p>
            <a:pPr algn="just"/>
            <a:r>
              <a:rPr lang="en-GB" sz="2400" dirty="0">
                <a:cs typeface="Times New Roman" panose="02020603050405020304" pitchFamily="18" charset="0"/>
              </a:rPr>
              <a:t>Learning is a personal activity that consists of integrating new knowledge into the existing one.</a:t>
            </a:r>
          </a:p>
          <a:p>
            <a:pPr algn="just"/>
            <a:r>
              <a:rPr lang="en-US" sz="2400" dirty="0"/>
              <a:t>It is the process of acquiring knowledge, skills, behaviors, or understanding through study, experience, or teaching.</a:t>
            </a:r>
            <a:endParaRPr lang="en-GB" sz="2400" dirty="0">
              <a:cs typeface="Times New Roman" panose="02020603050405020304" pitchFamily="18" charset="0"/>
            </a:endParaRPr>
          </a:p>
          <a:p>
            <a:pPr algn="just"/>
            <a:r>
              <a:rPr lang="en-GB" sz="2400" dirty="0">
                <a:cs typeface="Times New Roman" panose="02020603050405020304" pitchFamily="18" charset="0"/>
              </a:rPr>
              <a:t>Both concepts go together and we usually say: </a:t>
            </a:r>
            <a:r>
              <a:rPr lang="en-GB" sz="2400" b="1" dirty="0">
                <a:cs typeface="Times New Roman" panose="02020603050405020304" pitchFamily="18" charset="0"/>
              </a:rPr>
              <a:t>Teaching – learning process,</a:t>
            </a:r>
          </a:p>
          <a:p>
            <a:r>
              <a:rPr lang="en-US" sz="2400" dirty="0"/>
              <a:t>Learning can be defined in many ways, but psychologists often define learning as</a:t>
            </a:r>
            <a:r>
              <a:rPr lang="en-US" sz="2400" i="1" dirty="0"/>
              <a:t> </a:t>
            </a:r>
            <a:r>
              <a:rPr lang="en-US" sz="2400" b="1" i="1" dirty="0"/>
              <a:t>a relatively permanent change in behavior as a result of experience or practice</a:t>
            </a:r>
            <a:r>
              <a:rPr lang="en-US" sz="2400" b="1" dirty="0"/>
              <a:t>.</a:t>
            </a:r>
          </a:p>
          <a:p>
            <a:r>
              <a:rPr lang="en-US" sz="2400" dirty="0"/>
              <a:t>This definition has </a:t>
            </a:r>
            <a:r>
              <a:rPr lang="en-US" sz="2400" b="1" dirty="0"/>
              <a:t>three</a:t>
            </a:r>
            <a:r>
              <a:rPr lang="en-US" sz="2400" dirty="0"/>
              <a:t> important terms:</a:t>
            </a:r>
          </a:p>
          <a:p>
            <a:pPr marL="0" indent="0" algn="just">
              <a:buNone/>
            </a:pPr>
            <a:endParaRPr lang="en-US" sz="2400" b="1" dirty="0">
              <a:cs typeface="Times New Roman" panose="02020603050405020304" pitchFamily="18" charset="0"/>
            </a:endParaRPr>
          </a:p>
          <a:p>
            <a:endParaRPr lang="en-RW" dirty="0"/>
          </a:p>
        </p:txBody>
      </p:sp>
    </p:spTree>
    <p:extLst>
      <p:ext uri="{BB962C8B-B14F-4D97-AF65-F5344CB8AC3E}">
        <p14:creationId xmlns:p14="http://schemas.microsoft.com/office/powerpoint/2010/main" val="3658576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863A-010D-F79A-DB6C-1BA03D77B1B9}"/>
              </a:ext>
            </a:extLst>
          </p:cNvPr>
          <p:cNvSpPr>
            <a:spLocks noGrp="1"/>
          </p:cNvSpPr>
          <p:nvPr>
            <p:ph type="title"/>
          </p:nvPr>
        </p:nvSpPr>
        <p:spPr/>
        <p:txBody>
          <a:bodyPr/>
          <a:lstStyle/>
          <a:p>
            <a:r>
              <a:rPr lang="en-US" sz="3200" b="1" dirty="0">
                <a:latin typeface="Times New Roman" panose="02020603050405020304" pitchFamily="18" charset="0"/>
                <a:cs typeface="Times New Roman" panose="02020603050405020304" pitchFamily="18" charset="0"/>
              </a:rPr>
              <a:t>Unit Learning outcomes</a:t>
            </a:r>
            <a:br>
              <a:rPr lang="en-US" b="1" dirty="0">
                <a:latin typeface="Times New Roman" panose="02020603050405020304" pitchFamily="18"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646871B7-FD7A-3519-B209-0F3A2CEEE58E}"/>
              </a:ext>
            </a:extLst>
          </p:cNvPr>
          <p:cNvSpPr>
            <a:spLocks noGrp="1"/>
          </p:cNvSpPr>
          <p:nvPr>
            <p:ph idx="1"/>
          </p:nvPr>
        </p:nvSpPr>
        <p:spPr/>
        <p:txBody>
          <a:bodyPr/>
          <a:lstStyle/>
          <a:p>
            <a:pPr marL="0" indent="0" algn="just">
              <a:buNone/>
            </a:pPr>
            <a:r>
              <a:rPr lang="en-US" sz="2400" b="1" dirty="0">
                <a:latin typeface="Times New Roman" panose="02020603050405020304" pitchFamily="18" charset="0"/>
                <a:cs typeface="Times New Roman" panose="02020603050405020304" pitchFamily="18" charset="0"/>
              </a:rPr>
              <a:t>By the end of this unit, you should be able to: </a:t>
            </a:r>
          </a:p>
          <a:p>
            <a:pPr algn="just"/>
            <a:r>
              <a:rPr lang="en-US" sz="2400" dirty="0">
                <a:latin typeface="Times New Roman" panose="02020603050405020304" pitchFamily="18" charset="0"/>
                <a:cs typeface="Times New Roman" panose="02020603050405020304" pitchFamily="18" charset="0"/>
              </a:rPr>
              <a:t>Explain key pedagogical concepts as applied in the teaching and learning process</a:t>
            </a:r>
          </a:p>
          <a:p>
            <a:pPr algn="just"/>
            <a:r>
              <a:rPr lang="en-RW" sz="2400" dirty="0">
                <a:effectLst/>
                <a:latin typeface="Times New Roman" panose="02020603050405020304" pitchFamily="18" charset="0"/>
                <a:ea typeface="Aptos" panose="020B0004020202020204" pitchFamily="34" charset="0"/>
                <a:cs typeface="Times New Roman" panose="02020603050405020304" pitchFamily="18" charset="0"/>
              </a:rPr>
              <a:t>Apply key pedagogical concepts, in diverse teaching</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and</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learning</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situations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to enhance student engagement and achievement.</a:t>
            </a:r>
            <a:endParaRPr lang="en-US" sz="24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686050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EE933-408A-D720-75FB-DA4E68CC32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EE9C1-2C7E-EA72-FB9B-06F2FF8526DB}"/>
              </a:ext>
            </a:extLst>
          </p:cNvPr>
          <p:cNvSpPr>
            <a:spLocks noGrp="1"/>
          </p:cNvSpPr>
          <p:nvPr>
            <p:ph type="title"/>
          </p:nvPr>
        </p:nvSpPr>
        <p:spPr>
          <a:xfrm>
            <a:off x="1396181" y="228600"/>
            <a:ext cx="8814619" cy="911942"/>
          </a:xfrm>
          <a:noFill/>
        </p:spPr>
        <p:txBody>
          <a:bodyPr>
            <a:normAutofit fontScale="90000"/>
          </a:bodyPr>
          <a:lstStyle/>
          <a:p>
            <a:r>
              <a:rPr lang="en-US" sz="3200" b="1" dirty="0"/>
              <a:t>Meaning of learning</a:t>
            </a:r>
            <a:br>
              <a:rPr lang="en-US" sz="3200" b="1" dirty="0"/>
            </a:br>
            <a:r>
              <a:rPr lang="en-US" sz="3000" b="1" dirty="0">
                <a:solidFill>
                  <a:schemeClr val="bg1"/>
                </a:solidFill>
                <a:latin typeface="Times New Roman" panose="02020603050405020304" pitchFamily="18" charset="0"/>
                <a:cs typeface="Times New Roman" panose="02020603050405020304" pitchFamily="18" charset="0"/>
              </a:rPr>
              <a:t>d learning theories</a:t>
            </a:r>
          </a:p>
        </p:txBody>
      </p:sp>
      <p:sp>
        <p:nvSpPr>
          <p:cNvPr id="5" name="Content Placeholder 4">
            <a:extLst>
              <a:ext uri="{FF2B5EF4-FFF2-40B4-BE49-F238E27FC236}">
                <a16:creationId xmlns:a16="http://schemas.microsoft.com/office/drawing/2014/main" id="{C04191DB-BDE8-D919-8C97-C12D377F127C}"/>
              </a:ext>
            </a:extLst>
          </p:cNvPr>
          <p:cNvSpPr>
            <a:spLocks noGrp="1"/>
          </p:cNvSpPr>
          <p:nvPr>
            <p:ph idx="1"/>
          </p:nvPr>
        </p:nvSpPr>
        <p:spPr>
          <a:xfrm>
            <a:off x="1061884" y="1514168"/>
            <a:ext cx="9148916" cy="4984955"/>
          </a:xfrm>
        </p:spPr>
        <p:txBody>
          <a:bodyPr/>
          <a:lstStyle/>
          <a:p>
            <a:pPr algn="just">
              <a:buFont typeface="Wingdings" panose="05000000000000000000" pitchFamily="2" charset="2"/>
              <a:buChar char="ü"/>
            </a:pPr>
            <a:r>
              <a:rPr lang="en-US" sz="2400" b="1" dirty="0">
                <a:latin typeface="Times New Roman" panose="02020603050405020304" pitchFamily="18" charset="0"/>
                <a:cs typeface="Times New Roman" panose="02020603050405020304" pitchFamily="18" charset="0"/>
              </a:rPr>
              <a:t>Change in behavior</a:t>
            </a:r>
            <a:r>
              <a:rPr lang="en-US" sz="2400" dirty="0">
                <a:latin typeface="Times New Roman" panose="02020603050405020304" pitchFamily="18" charset="0"/>
                <a:cs typeface="Times New Roman" panose="02020603050405020304" pitchFamily="18" charset="0"/>
              </a:rPr>
              <a:t>: learning involves a change for </a:t>
            </a:r>
            <a:r>
              <a:rPr lang="en-US" sz="2400" b="1" dirty="0">
                <a:latin typeface="Times New Roman" panose="02020603050405020304" pitchFamily="18" charset="0"/>
                <a:cs typeface="Times New Roman" panose="02020603050405020304" pitchFamily="18" charset="0"/>
              </a:rPr>
              <a:t>better or worse </a:t>
            </a:r>
            <a:r>
              <a:rPr lang="en-US" sz="2400" dirty="0">
                <a:latin typeface="Times New Roman" panose="02020603050405020304" pitchFamily="18" charset="0"/>
                <a:cs typeface="Times New Roman" panose="02020603050405020304" pitchFamily="18" charset="0"/>
              </a:rPr>
              <a:t>i.e. learning can involve both beneficial and negative behaviors.</a:t>
            </a:r>
          </a:p>
          <a:p>
            <a:pPr algn="just"/>
            <a:r>
              <a:rPr lang="en-US" sz="2400" dirty="0">
                <a:latin typeface="Times New Roman" panose="02020603050405020304" pitchFamily="18" charset="0"/>
                <a:cs typeface="Times New Roman" panose="02020603050405020304" pitchFamily="18" charset="0"/>
              </a:rPr>
              <a:t>Sometimes people learn things that help them become more knowledgeable and lead better lives.</a:t>
            </a:r>
          </a:p>
          <a:p>
            <a:pPr algn="just"/>
            <a:r>
              <a:rPr lang="en-US" sz="2400" dirty="0">
                <a:latin typeface="Times New Roman" panose="02020603050405020304" pitchFamily="18" charset="0"/>
                <a:cs typeface="Times New Roman" panose="02020603050405020304" pitchFamily="18" charset="0"/>
              </a:rPr>
              <a:t>In other instances, people can learn things that are detrimental to their overall health and well being.</a:t>
            </a:r>
          </a:p>
          <a:p>
            <a:pPr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Change takes place through </a:t>
            </a:r>
            <a:r>
              <a:rPr lang="en-US" sz="2400" b="1" dirty="0">
                <a:latin typeface="Times New Roman" panose="02020603050405020304" pitchFamily="18" charset="0"/>
                <a:cs typeface="Times New Roman" panose="02020603050405020304" pitchFamily="18" charset="0"/>
              </a:rPr>
              <a:t>experience or practice</a:t>
            </a:r>
            <a:r>
              <a:rPr lang="en-US" sz="2400" dirty="0">
                <a:latin typeface="Times New Roman" panose="02020603050405020304" pitchFamily="18" charset="0"/>
                <a:cs typeface="Times New Roman" panose="02020603050405020304" pitchFamily="18" charset="0"/>
              </a:rPr>
              <a:t>; changes due to growth or maturation are not learning;</a:t>
            </a:r>
          </a:p>
          <a:p>
            <a:pPr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Before it can be called learning</a:t>
            </a:r>
            <a:r>
              <a:rPr lang="en-US" sz="2400" b="1" dirty="0">
                <a:latin typeface="Times New Roman" panose="02020603050405020304" pitchFamily="18" charset="0"/>
                <a:cs typeface="Times New Roman" panose="02020603050405020304" pitchFamily="18" charset="0"/>
              </a:rPr>
              <a:t>, the changes must be relatively permanent</a:t>
            </a:r>
            <a:r>
              <a:rPr lang="en-US" sz="2400" dirty="0">
                <a:latin typeface="Times New Roman" panose="02020603050405020304" pitchFamily="18" charset="0"/>
                <a:cs typeface="Times New Roman" panose="02020603050405020304" pitchFamily="18" charset="0"/>
              </a:rPr>
              <a:t>. What one learns is relatively permanent  because it </a:t>
            </a:r>
            <a:r>
              <a:rPr lang="en-US" sz="2400" b="1" dirty="0">
                <a:latin typeface="Times New Roman" panose="02020603050405020304" pitchFamily="18" charset="0"/>
                <a:cs typeface="Times New Roman" panose="02020603050405020304" pitchFamily="18" charset="0"/>
              </a:rPr>
              <a:t>can be changed by future experience.</a:t>
            </a:r>
          </a:p>
          <a:p>
            <a:endParaRPr lang="en-US" sz="2000" dirty="0"/>
          </a:p>
          <a:p>
            <a:pPr marL="0" indent="0">
              <a:buNone/>
            </a:pPr>
            <a:endParaRPr lang="en-US" sz="2000" b="1" dirty="0"/>
          </a:p>
          <a:p>
            <a:pPr marL="0" indent="0">
              <a:buNone/>
            </a:pPr>
            <a:endParaRPr lang="en-US" sz="2000" dirty="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737092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0F140-22D6-D3D3-B736-78F7D3A833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3DFAF7-0D8D-CF7E-4D61-F26C4F8121C3}"/>
              </a:ext>
            </a:extLst>
          </p:cNvPr>
          <p:cNvSpPr>
            <a:spLocks noGrp="1"/>
          </p:cNvSpPr>
          <p:nvPr>
            <p:ph type="title"/>
          </p:nvPr>
        </p:nvSpPr>
        <p:spPr/>
        <p:txBody>
          <a:bodyPr>
            <a:normAutofit/>
          </a:bodyPr>
          <a:lstStyle/>
          <a:p>
            <a:r>
              <a:rPr lang="en-US" sz="3200" b="1" dirty="0"/>
              <a:t>Meaning of learning</a:t>
            </a:r>
            <a:endParaRPr lang="en-US" sz="3200" dirty="0"/>
          </a:p>
        </p:txBody>
      </p:sp>
      <p:sp>
        <p:nvSpPr>
          <p:cNvPr id="3" name="Content Placeholder 2">
            <a:extLst>
              <a:ext uri="{FF2B5EF4-FFF2-40B4-BE49-F238E27FC236}">
                <a16:creationId xmlns:a16="http://schemas.microsoft.com/office/drawing/2014/main" id="{4703C005-E482-72E8-39B5-3C358789D961}"/>
              </a:ext>
            </a:extLst>
          </p:cNvPr>
          <p:cNvSpPr>
            <a:spLocks noGrp="1"/>
          </p:cNvSpPr>
          <p:nvPr>
            <p:ph idx="1"/>
          </p:nvPr>
        </p:nvSpPr>
        <p:spPr/>
        <p:txBody>
          <a:bodyPr>
            <a:normAutofit/>
          </a:bodyPr>
          <a:lstStyle/>
          <a:p>
            <a:pPr algn="just"/>
            <a:r>
              <a:rPr lang="en-US" sz="2400" dirty="0">
                <a:latin typeface="Times New Roman" panose="02020603050405020304" pitchFamily="18" charset="0"/>
                <a:cs typeface="Times New Roman" panose="02020603050405020304" pitchFamily="18" charset="0"/>
              </a:rPr>
              <a:t>The ability to learn is possessed by humans, animals and machines. </a:t>
            </a:r>
          </a:p>
          <a:p>
            <a:pPr algn="just"/>
            <a:r>
              <a:rPr lang="en-US" sz="2400" dirty="0">
                <a:latin typeface="Times New Roman" panose="02020603050405020304" pitchFamily="18" charset="0"/>
                <a:cs typeface="Times New Roman" panose="02020603050405020304" pitchFamily="18" charset="0"/>
              </a:rPr>
              <a:t>There is evidence for some kind of learning in some plants.</a:t>
            </a:r>
          </a:p>
          <a:p>
            <a:pPr algn="just"/>
            <a:r>
              <a:rPr lang="en-US" sz="2400" dirty="0">
                <a:latin typeface="Times New Roman" panose="02020603050405020304" pitchFamily="18" charset="0"/>
                <a:cs typeface="Times New Roman" panose="02020603050405020304" pitchFamily="18" charset="0"/>
              </a:rPr>
              <a:t>Learning is perhaps </a:t>
            </a:r>
            <a:r>
              <a:rPr lang="en-US" sz="2400" b="1" dirty="0">
                <a:latin typeface="Times New Roman" panose="02020603050405020304" pitchFamily="18" charset="0"/>
                <a:cs typeface="Times New Roman" panose="02020603050405020304" pitchFamily="18" charset="0"/>
              </a:rPr>
              <a:t>the most important human capacity</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It is </a:t>
            </a:r>
            <a:r>
              <a:rPr lang="en-US" sz="2400" b="1" dirty="0">
                <a:latin typeface="Times New Roman" panose="02020603050405020304" pitchFamily="18" charset="0"/>
                <a:cs typeface="Times New Roman" panose="02020603050405020304" pitchFamily="18" charset="0"/>
              </a:rPr>
              <a:t>an ongoing process that takes place throughout all of life.</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Human learning begins before birth and continues until death as a consequence of ongoing interactions between person and environment.</a:t>
            </a:r>
          </a:p>
          <a:p>
            <a:endParaRPr lang="en-US" dirty="0"/>
          </a:p>
        </p:txBody>
      </p:sp>
    </p:spTree>
    <p:extLst>
      <p:ext uri="{BB962C8B-B14F-4D97-AF65-F5344CB8AC3E}">
        <p14:creationId xmlns:p14="http://schemas.microsoft.com/office/powerpoint/2010/main" val="38559952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52F53-8151-60DE-B0F7-A0961AC45F61}"/>
              </a:ext>
            </a:extLst>
          </p:cNvPr>
          <p:cNvSpPr>
            <a:spLocks noGrp="1"/>
          </p:cNvSpPr>
          <p:nvPr>
            <p:ph type="title"/>
          </p:nvPr>
        </p:nvSpPr>
        <p:spPr/>
        <p:txBody>
          <a:bodyPr>
            <a:normAutofit/>
          </a:bodyPr>
          <a:lstStyle/>
          <a:p>
            <a:r>
              <a:rPr lang="en-US" sz="3200" b="1" dirty="0"/>
              <a:t>3. Pedagogy and andragogy</a:t>
            </a:r>
            <a:endParaRPr lang="en-RW" sz="3200" b="1" dirty="0"/>
          </a:p>
        </p:txBody>
      </p:sp>
      <p:sp>
        <p:nvSpPr>
          <p:cNvPr id="3" name="Content Placeholder 2">
            <a:extLst>
              <a:ext uri="{FF2B5EF4-FFF2-40B4-BE49-F238E27FC236}">
                <a16:creationId xmlns:a16="http://schemas.microsoft.com/office/drawing/2014/main" id="{06D72B8E-A63A-D001-A345-51DAE8B18B9E}"/>
              </a:ext>
            </a:extLst>
          </p:cNvPr>
          <p:cNvSpPr>
            <a:spLocks noGrp="1"/>
          </p:cNvSpPr>
          <p:nvPr>
            <p:ph idx="1"/>
          </p:nvPr>
        </p:nvSpPr>
        <p:spPr>
          <a:xfrm>
            <a:off x="838200" y="1386348"/>
            <a:ext cx="10213258" cy="5270091"/>
          </a:xfrm>
        </p:spPr>
        <p:txBody>
          <a:bodyPr>
            <a:normAutofit fontScale="92500" lnSpcReduction="10000"/>
          </a:bodyPr>
          <a:lstStyle/>
          <a:p>
            <a:r>
              <a:rPr lang="en-RW" sz="2800" b="1" dirty="0">
                <a:latin typeface="Times New Roman" panose="02020603050405020304" pitchFamily="18" charset="0"/>
                <a:ea typeface="Times New Roman" panose="02020603050405020304" pitchFamily="18" charset="0"/>
              </a:rPr>
              <a:t>Pedagogy</a:t>
            </a:r>
            <a:r>
              <a:rPr lang="en-RW" sz="2800" dirty="0">
                <a:latin typeface="Times New Roman" panose="02020603050405020304" pitchFamily="18" charset="0"/>
                <a:ea typeface="Times New Roman" panose="02020603050405020304" pitchFamily="18" charset="0"/>
              </a:rPr>
              <a:t> and </a:t>
            </a:r>
            <a:r>
              <a:rPr lang="en-RW" sz="2800" b="1" dirty="0">
                <a:latin typeface="Times New Roman" panose="02020603050405020304" pitchFamily="18" charset="0"/>
                <a:ea typeface="Times New Roman" panose="02020603050405020304" pitchFamily="18" charset="0"/>
              </a:rPr>
              <a:t>andragogy</a:t>
            </a:r>
            <a:r>
              <a:rPr lang="en-RW" sz="2800" dirty="0">
                <a:latin typeface="Times New Roman" panose="02020603050405020304" pitchFamily="18" charset="0"/>
                <a:ea typeface="Times New Roman" panose="02020603050405020304" pitchFamily="18" charset="0"/>
              </a:rPr>
              <a:t> are terms used to describe two different approaches to teaching and learning, each based on the age and developmental stage of the learner</a:t>
            </a:r>
            <a:r>
              <a:rPr lang="en-US" sz="2800" dirty="0">
                <a:latin typeface="Times New Roman" panose="02020603050405020304" pitchFamily="18" charset="0"/>
                <a:ea typeface="Times New Roman" panose="02020603050405020304" pitchFamily="18" charset="0"/>
              </a:rPr>
              <a:t>.</a:t>
            </a:r>
          </a:p>
          <a:p>
            <a:pPr>
              <a:buFont typeface="Arial" panose="020B0604020202020204" pitchFamily="34" charset="0"/>
              <a:buChar char="•"/>
            </a:pPr>
            <a:r>
              <a:rPr lang="en-US" sz="2800" dirty="0"/>
              <a:t>The word pedagogy comes from the Greek word </a:t>
            </a:r>
            <a:r>
              <a:rPr lang="en-US" sz="2800" b="1" dirty="0"/>
              <a:t>"</a:t>
            </a:r>
            <a:r>
              <a:rPr lang="en-US" sz="2800" b="1" dirty="0" err="1"/>
              <a:t>paidagōgia</a:t>
            </a:r>
            <a:r>
              <a:rPr lang="en-US" sz="2800" b="1" dirty="0"/>
              <a:t>“,</a:t>
            </a:r>
            <a:r>
              <a:rPr lang="en-US" sz="2800" dirty="0"/>
              <a:t>which is derived from two words :</a:t>
            </a:r>
          </a:p>
          <a:p>
            <a:pPr>
              <a:buFont typeface="Wingdings" panose="05000000000000000000" pitchFamily="2" charset="2"/>
              <a:buChar char="Ø"/>
            </a:pPr>
            <a:r>
              <a:rPr lang="en-US" sz="2800" b="1" dirty="0"/>
              <a:t>"</a:t>
            </a:r>
            <a:r>
              <a:rPr lang="en-US" sz="2800" b="1" dirty="0" err="1"/>
              <a:t>pais</a:t>
            </a:r>
            <a:r>
              <a:rPr lang="en-US" sz="2800" b="1" dirty="0"/>
              <a:t>"</a:t>
            </a:r>
            <a:r>
              <a:rPr lang="en-US" sz="2800" dirty="0"/>
              <a:t>, meaning </a:t>
            </a:r>
            <a:r>
              <a:rPr lang="en-US" sz="2800" b="1" dirty="0"/>
              <a:t>"child"</a:t>
            </a:r>
            <a:r>
              <a:rPr lang="en-US" sz="2800" dirty="0"/>
              <a:t>.</a:t>
            </a:r>
          </a:p>
          <a:p>
            <a:pPr>
              <a:buFont typeface="Wingdings" panose="05000000000000000000" pitchFamily="2" charset="2"/>
              <a:buChar char="Ø"/>
            </a:pPr>
            <a:r>
              <a:rPr lang="en-US" sz="2800" b="1" dirty="0"/>
              <a:t>"</a:t>
            </a:r>
            <a:r>
              <a:rPr lang="en-US" sz="2800" b="1" dirty="0" err="1"/>
              <a:t>agōgos</a:t>
            </a:r>
            <a:r>
              <a:rPr lang="en-US" sz="2800" b="1" dirty="0"/>
              <a:t>"</a:t>
            </a:r>
            <a:r>
              <a:rPr lang="en-US" sz="2800" dirty="0"/>
              <a:t> meaning </a:t>
            </a:r>
            <a:r>
              <a:rPr lang="en-US" sz="2800" b="1" dirty="0"/>
              <a:t>"leader"</a:t>
            </a:r>
            <a:r>
              <a:rPr lang="en-US" sz="2800" dirty="0"/>
              <a:t> or </a:t>
            </a:r>
            <a:r>
              <a:rPr lang="en-US" sz="2800" b="1" dirty="0"/>
              <a:t>"guide"</a:t>
            </a:r>
            <a:r>
              <a:rPr lang="en-US" sz="2800" dirty="0"/>
              <a:t> (from the verb </a:t>
            </a:r>
            <a:r>
              <a:rPr lang="en-US" sz="2800" b="1" dirty="0"/>
              <a:t>"</a:t>
            </a:r>
            <a:r>
              <a:rPr lang="en-US" sz="2800" b="1" dirty="0" err="1"/>
              <a:t>agō</a:t>
            </a:r>
            <a:r>
              <a:rPr lang="en-US" sz="2800" b="1" dirty="0"/>
              <a:t>"</a:t>
            </a:r>
            <a:r>
              <a:rPr lang="en-US" sz="2800" dirty="0"/>
              <a:t>, meaning "to lead" or "to bring").</a:t>
            </a:r>
          </a:p>
          <a:p>
            <a:r>
              <a:rPr lang="en-US" i="1" dirty="0"/>
              <a:t>Agogos</a:t>
            </a:r>
            <a:r>
              <a:rPr lang="en-US" dirty="0"/>
              <a:t> is derived from the verb </a:t>
            </a:r>
            <a:r>
              <a:rPr lang="en-US" b="1" dirty="0"/>
              <a:t>"</a:t>
            </a:r>
            <a:r>
              <a:rPr lang="en-US" dirty="0"/>
              <a:t> </a:t>
            </a:r>
            <a:r>
              <a:rPr lang="en-US" dirty="0" err="1"/>
              <a:t>ageirō</a:t>
            </a:r>
            <a:r>
              <a:rPr lang="en-US" dirty="0"/>
              <a:t> </a:t>
            </a:r>
            <a:r>
              <a:rPr lang="en-US" b="1" dirty="0"/>
              <a:t>"</a:t>
            </a:r>
            <a:r>
              <a:rPr lang="en-US" dirty="0"/>
              <a:t>, which means </a:t>
            </a:r>
            <a:r>
              <a:rPr lang="en-US" b="1" dirty="0"/>
              <a:t>"to lead“.</a:t>
            </a:r>
            <a:endParaRPr lang="en-US" sz="2800" dirty="0">
              <a:solidFill>
                <a:srgbClr val="454545"/>
              </a:solidFill>
            </a:endParaRPr>
          </a:p>
          <a:p>
            <a:r>
              <a:rPr lang="en-US" b="1" dirty="0"/>
              <a:t>Agogos</a:t>
            </a:r>
            <a:r>
              <a:rPr lang="en-US" dirty="0"/>
              <a:t> refers to someone who leads, directs, or guides others, especially in the context of learning, teaching, or social movements </a:t>
            </a:r>
          </a:p>
          <a:p>
            <a:pPr>
              <a:buFont typeface="Arial" panose="020B0604020202020204" pitchFamily="34" charset="0"/>
              <a:buChar char="•"/>
            </a:pPr>
            <a:r>
              <a:rPr lang="en-US" sz="2800" dirty="0"/>
              <a:t>"</a:t>
            </a:r>
            <a:r>
              <a:rPr lang="en-US" sz="2800" dirty="0" err="1"/>
              <a:t>Paidagōgia</a:t>
            </a:r>
            <a:r>
              <a:rPr lang="en-US" sz="2800" dirty="0"/>
              <a:t>" literally means "the act of leading a child" or "the practice of guiding children.“</a:t>
            </a:r>
          </a:p>
          <a:p>
            <a:endParaRPr lang="en-RW" dirty="0"/>
          </a:p>
        </p:txBody>
      </p:sp>
    </p:spTree>
    <p:extLst>
      <p:ext uri="{BB962C8B-B14F-4D97-AF65-F5344CB8AC3E}">
        <p14:creationId xmlns:p14="http://schemas.microsoft.com/office/powerpoint/2010/main" val="1007063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380B6-6A29-9D2B-903A-BF4DD0B3ACC7}"/>
              </a:ext>
            </a:extLst>
          </p:cNvPr>
          <p:cNvSpPr>
            <a:spLocks noGrp="1"/>
          </p:cNvSpPr>
          <p:nvPr>
            <p:ph type="title"/>
          </p:nvPr>
        </p:nvSpPr>
        <p:spPr/>
        <p:txBody>
          <a:bodyPr>
            <a:normAutofit/>
          </a:bodyPr>
          <a:lstStyle/>
          <a:p>
            <a:r>
              <a:rPr lang="en-US" sz="3200" b="1" dirty="0"/>
              <a:t>Meaning of </a:t>
            </a:r>
            <a:r>
              <a:rPr lang="en-US" sz="3200" b="1" dirty="0" err="1"/>
              <a:t>pedadogy</a:t>
            </a:r>
            <a:endParaRPr lang="en-RW" sz="3200" b="1" dirty="0"/>
          </a:p>
        </p:txBody>
      </p:sp>
      <p:sp>
        <p:nvSpPr>
          <p:cNvPr id="3" name="Content Placeholder 2">
            <a:extLst>
              <a:ext uri="{FF2B5EF4-FFF2-40B4-BE49-F238E27FC236}">
                <a16:creationId xmlns:a16="http://schemas.microsoft.com/office/drawing/2014/main" id="{B9D7632B-B7A3-E31D-04BD-69BDAB1E32A7}"/>
              </a:ext>
            </a:extLst>
          </p:cNvPr>
          <p:cNvSpPr>
            <a:spLocks noGrp="1"/>
          </p:cNvSpPr>
          <p:nvPr>
            <p:ph idx="1"/>
          </p:nvPr>
        </p:nvSpPr>
        <p:spPr>
          <a:xfrm>
            <a:off x="838200" y="1347020"/>
            <a:ext cx="10515600" cy="5368412"/>
          </a:xfrm>
        </p:spPr>
        <p:txBody>
          <a:bodyPr>
            <a:normAutofit lnSpcReduction="10000"/>
          </a:bodyPr>
          <a:lstStyle/>
          <a:p>
            <a:pPr>
              <a:buFont typeface="Arial" panose="020B0604020202020204" pitchFamily="34" charset="0"/>
              <a:buChar char="•"/>
            </a:pPr>
            <a:r>
              <a:rPr lang="en-US" sz="2400" dirty="0"/>
              <a:t>In ancient Greece, a </a:t>
            </a:r>
            <a:r>
              <a:rPr lang="en-US" sz="2400" b="1" dirty="0" err="1"/>
              <a:t>paidagōgos</a:t>
            </a:r>
            <a:r>
              <a:rPr lang="en-US" sz="2400" dirty="0"/>
              <a:t> was a </a:t>
            </a:r>
            <a:r>
              <a:rPr lang="en-US" sz="2400" b="1" dirty="0"/>
              <a:t>slave or servant</a:t>
            </a:r>
            <a:r>
              <a:rPr lang="en-US" sz="2400" dirty="0"/>
              <a:t> responsible for escorting and supervising the education of children.</a:t>
            </a:r>
          </a:p>
          <a:p>
            <a:r>
              <a:rPr lang="en-US" sz="2400" dirty="0">
                <a:solidFill>
                  <a:srgbClr val="454545"/>
                </a:solidFill>
              </a:rPr>
              <a:t>It is true, the word pedagogy refers historically to a person who leads a child, but this leader was not the “teacher,”</a:t>
            </a:r>
          </a:p>
          <a:p>
            <a:r>
              <a:rPr lang="en-US" sz="2400" dirty="0">
                <a:solidFill>
                  <a:srgbClr val="454545"/>
                </a:solidFill>
              </a:rPr>
              <a:t>The “pedagogue” was a slave who led a male child to school in the morning and then back home again in the afternoon.</a:t>
            </a:r>
          </a:p>
          <a:p>
            <a:pPr>
              <a:buFont typeface="Arial" panose="020B0604020202020204" pitchFamily="34" charset="0"/>
              <a:buChar char="•"/>
            </a:pPr>
            <a:r>
              <a:rPr lang="en-US" sz="2400" dirty="0"/>
              <a:t>Over time, the term evolved to refer more broadly to the </a:t>
            </a:r>
            <a:r>
              <a:rPr lang="en-US" sz="2400" b="1" dirty="0"/>
              <a:t>theory and practice of education</a:t>
            </a:r>
            <a:r>
              <a:rPr lang="en-US" sz="2400" dirty="0"/>
              <a:t>, not just the supervision of children. </a:t>
            </a:r>
          </a:p>
          <a:p>
            <a:r>
              <a:rPr lang="en-US" sz="2400" dirty="0"/>
              <a:t>Today, </a:t>
            </a:r>
            <a:r>
              <a:rPr lang="en-US" sz="2400" b="1" dirty="0"/>
              <a:t>pedagogy</a:t>
            </a:r>
            <a:r>
              <a:rPr lang="en-US" sz="2400" dirty="0"/>
              <a:t> refers to the methods and strategies of teaching, particularly in formal educational settings, especially the </a:t>
            </a:r>
            <a:r>
              <a:rPr lang="en-RW" sz="2400" dirty="0">
                <a:ea typeface="Times New Roman" panose="02020603050405020304" pitchFamily="18" charset="0"/>
              </a:rPr>
              <a:t>teaching children or young learners.</a:t>
            </a:r>
            <a:endParaRPr lang="en-US" sz="2400" dirty="0">
              <a:ea typeface="Times New Roman" panose="02020603050405020304" pitchFamily="18" charset="0"/>
            </a:endParaRPr>
          </a:p>
          <a:p>
            <a:pPr algn="just"/>
            <a:r>
              <a:rPr lang="en-GB" sz="2400" dirty="0">
                <a:latin typeface="Times New Roman" panose="02020603050405020304" pitchFamily="18" charset="0"/>
                <a:cs typeface="Times New Roman" panose="02020603050405020304" pitchFamily="18" charset="0"/>
              </a:rPr>
              <a:t>Pedagogy is concerned with the education of the child. </a:t>
            </a:r>
          </a:p>
          <a:p>
            <a:pPr algn="just"/>
            <a:r>
              <a:rPr lang="en-GB" sz="2400" dirty="0">
                <a:latin typeface="Times New Roman" panose="02020603050405020304" pitchFamily="18" charset="0"/>
                <a:cs typeface="Times New Roman" panose="02020603050405020304" pitchFamily="18" charset="0"/>
              </a:rPr>
              <a:t>It implies the science of the child (psychology), the knowledge of educational techniques and the art to put them into practice (pedagogy itself).  </a:t>
            </a:r>
            <a:endParaRPr lang="en-US" sz="2400" dirty="0"/>
          </a:p>
          <a:p>
            <a:endParaRPr lang="en-RW" dirty="0"/>
          </a:p>
        </p:txBody>
      </p:sp>
    </p:spTree>
    <p:extLst>
      <p:ext uri="{BB962C8B-B14F-4D97-AF65-F5344CB8AC3E}">
        <p14:creationId xmlns:p14="http://schemas.microsoft.com/office/powerpoint/2010/main" val="284451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8CA4-4B27-F368-DC43-38A579099DE2}"/>
              </a:ext>
            </a:extLst>
          </p:cNvPr>
          <p:cNvSpPr>
            <a:spLocks noGrp="1"/>
          </p:cNvSpPr>
          <p:nvPr>
            <p:ph type="title"/>
          </p:nvPr>
        </p:nvSpPr>
        <p:spPr/>
        <p:txBody>
          <a:bodyPr/>
          <a:lstStyle/>
          <a:p>
            <a:r>
              <a:rPr lang="en-US" sz="3200" b="1" dirty="0"/>
              <a:t>The meaning of Pedagogy</a:t>
            </a:r>
            <a:endParaRPr lang="en-RW" sz="3200" b="1" dirty="0"/>
          </a:p>
        </p:txBody>
      </p:sp>
      <p:sp>
        <p:nvSpPr>
          <p:cNvPr id="3" name="Content Placeholder 2">
            <a:extLst>
              <a:ext uri="{FF2B5EF4-FFF2-40B4-BE49-F238E27FC236}">
                <a16:creationId xmlns:a16="http://schemas.microsoft.com/office/drawing/2014/main" id="{3FFDE89D-8EED-CFB4-73B2-8EA97C482F17}"/>
              </a:ext>
            </a:extLst>
          </p:cNvPr>
          <p:cNvSpPr>
            <a:spLocks noGrp="1"/>
          </p:cNvSpPr>
          <p:nvPr>
            <p:ph idx="1"/>
          </p:nvPr>
        </p:nvSpPr>
        <p:spPr>
          <a:xfrm>
            <a:off x="737419" y="1602658"/>
            <a:ext cx="9778181" cy="4965290"/>
          </a:xfrm>
        </p:spPr>
        <p:txBody>
          <a:bodyPr/>
          <a:lstStyle/>
          <a:p>
            <a:r>
              <a:rPr lang="en-US" sz="2400" dirty="0">
                <a:latin typeface="Times New Roman" panose="02020603050405020304" pitchFamily="18" charset="0"/>
                <a:ea typeface="Times New Roman" panose="02020603050405020304" pitchFamily="18" charset="0"/>
                <a:cs typeface="Times New Roman" panose="02020603050405020304" pitchFamily="18" charset="0"/>
              </a:rPr>
              <a:t>Pedagogy </a:t>
            </a:r>
            <a:r>
              <a:rPr lang="en-RW" sz="2400" dirty="0">
                <a:latin typeface="Times New Roman" panose="02020603050405020304" pitchFamily="18" charset="0"/>
                <a:ea typeface="Times New Roman" panose="02020603050405020304" pitchFamily="18" charset="0"/>
                <a:cs typeface="Times New Roman" panose="02020603050405020304" pitchFamily="18" charset="0"/>
              </a:rPr>
              <a:t>often focuses on foundational knowledge, skills, and </a:t>
            </a:r>
            <a:r>
              <a:rPr lang="en-RW" sz="2400" dirty="0" err="1">
                <a:latin typeface="Times New Roman" panose="02020603050405020304" pitchFamily="18" charset="0"/>
                <a:ea typeface="Times New Roman" panose="02020603050405020304" pitchFamily="18" charset="0"/>
                <a:cs typeface="Times New Roman" panose="02020603050405020304" pitchFamily="18" charset="0"/>
              </a:rPr>
              <a:t>behaviors</a:t>
            </a:r>
            <a:r>
              <a:rPr lang="en-RW" sz="2400" dirty="0">
                <a:latin typeface="Times New Roman" panose="02020603050405020304" pitchFamily="18" charset="0"/>
                <a:ea typeface="Times New Roman" panose="02020603050405020304" pitchFamily="18" charset="0"/>
                <a:cs typeface="Times New Roman" panose="02020603050405020304" pitchFamily="18" charset="0"/>
              </a:rPr>
              <a:t> that learners need for future learning.</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RW" sz="2400" dirty="0">
                <a:latin typeface="Times New Roman" panose="02020603050405020304" pitchFamily="18" charset="0"/>
                <a:ea typeface="Times New Roman" panose="02020603050405020304" pitchFamily="18" charset="0"/>
                <a:cs typeface="Times New Roman" panose="02020603050405020304" pitchFamily="18" charset="0"/>
              </a:rPr>
              <a:t>Example: A teacher explaining a history lesson to a group of children, guiding them step by step through the material.</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GB" sz="2400" dirty="0">
                <a:latin typeface="Times New Roman" panose="02020603050405020304" pitchFamily="18" charset="0"/>
                <a:cs typeface="Times New Roman" panose="02020603050405020304" pitchFamily="18" charset="0"/>
              </a:rPr>
              <a:t>For Durkheim (1911), pedagogy is "the practical theory of education”.</a:t>
            </a:r>
          </a:p>
          <a:p>
            <a:pPr algn="just"/>
            <a:r>
              <a:rPr lang="en-GB" sz="2400" dirty="0">
                <a:latin typeface="Times New Roman" panose="02020603050405020304" pitchFamily="18" charset="0"/>
                <a:cs typeface="Times New Roman" panose="02020603050405020304" pitchFamily="18" charset="0"/>
              </a:rPr>
              <a:t>Lafon (1969, 537) believes that "Pedagogy is a technique of education that is both a science and an art". </a:t>
            </a:r>
            <a:endParaRPr lang="en-GB" sz="2400" b="1" dirty="0">
              <a:latin typeface="Times New Roman" panose="02020603050405020304" pitchFamily="18" charset="0"/>
              <a:cs typeface="Times New Roman" panose="02020603050405020304" pitchFamily="18" charset="0"/>
            </a:endParaRPr>
          </a:p>
          <a:p>
            <a:endParaRPr lang="en-US" sz="2300" dirty="0">
              <a:ea typeface="Times New Roman" panose="02020603050405020304" pitchFamily="18" charset="0"/>
            </a:endParaRPr>
          </a:p>
          <a:p>
            <a:endParaRPr lang="en-RW" dirty="0"/>
          </a:p>
        </p:txBody>
      </p:sp>
    </p:spTree>
    <p:extLst>
      <p:ext uri="{BB962C8B-B14F-4D97-AF65-F5344CB8AC3E}">
        <p14:creationId xmlns:p14="http://schemas.microsoft.com/office/powerpoint/2010/main" val="30568946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6A33C-32AD-84D7-8D72-0C4F425A7C69}"/>
              </a:ext>
            </a:extLst>
          </p:cNvPr>
          <p:cNvSpPr>
            <a:spLocks noGrp="1"/>
          </p:cNvSpPr>
          <p:nvPr>
            <p:ph type="title"/>
          </p:nvPr>
        </p:nvSpPr>
        <p:spPr/>
        <p:txBody>
          <a:bodyPr/>
          <a:lstStyle/>
          <a:p>
            <a:r>
              <a:rPr lang="en-US" sz="3200" b="1" dirty="0"/>
              <a:t>The meaning of Andragogy</a:t>
            </a:r>
            <a:endParaRPr lang="en-RW" sz="3200" b="1" dirty="0"/>
          </a:p>
        </p:txBody>
      </p:sp>
      <p:sp>
        <p:nvSpPr>
          <p:cNvPr id="3" name="Content Placeholder 2">
            <a:extLst>
              <a:ext uri="{FF2B5EF4-FFF2-40B4-BE49-F238E27FC236}">
                <a16:creationId xmlns:a16="http://schemas.microsoft.com/office/drawing/2014/main" id="{8EBBAC4F-9DED-417D-214F-9690C3ADD2AC}"/>
              </a:ext>
            </a:extLst>
          </p:cNvPr>
          <p:cNvSpPr>
            <a:spLocks noGrp="1"/>
          </p:cNvSpPr>
          <p:nvPr>
            <p:ph idx="1"/>
          </p:nvPr>
        </p:nvSpPr>
        <p:spPr>
          <a:xfrm>
            <a:off x="766916" y="1386348"/>
            <a:ext cx="10068232" cy="5279924"/>
          </a:xfrm>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Deals with the theory and practice of teaching adults. </a:t>
            </a:r>
          </a:p>
          <a:p>
            <a:r>
              <a:rPr lang="en-US" sz="2400" dirty="0">
                <a:latin typeface="Times New Roman" panose="02020603050405020304" pitchFamily="18" charset="0"/>
                <a:cs typeface="Times New Roman" panose="02020603050405020304" pitchFamily="18" charset="0"/>
              </a:rPr>
              <a:t>The term itself comes from the Greek word </a:t>
            </a:r>
            <a:r>
              <a:rPr lang="en-US" sz="2400" b="1" dirty="0">
                <a:latin typeface="Times New Roman" panose="02020603050405020304" pitchFamily="18" charset="0"/>
                <a:cs typeface="Times New Roman" panose="02020603050405020304" pitchFamily="18" charset="0"/>
              </a:rPr>
              <a:t>"aner"</a:t>
            </a:r>
            <a:r>
              <a:rPr lang="en-US" sz="2400" dirty="0">
                <a:latin typeface="Times New Roman" panose="02020603050405020304" pitchFamily="18" charset="0"/>
                <a:cs typeface="Times New Roman" panose="02020603050405020304" pitchFamily="18" charset="0"/>
              </a:rPr>
              <a:t> (man) and </a:t>
            </a:r>
            <a:r>
              <a:rPr lang="en-US" sz="2400" b="1" dirty="0">
                <a:latin typeface="Times New Roman" panose="02020603050405020304" pitchFamily="18" charset="0"/>
                <a:cs typeface="Times New Roman" panose="02020603050405020304" pitchFamily="18" charset="0"/>
              </a:rPr>
              <a:t>"agoge"</a:t>
            </a:r>
            <a:r>
              <a:rPr lang="en-US" sz="2400" dirty="0">
                <a:latin typeface="Times New Roman" panose="02020603050405020304" pitchFamily="18" charset="0"/>
                <a:cs typeface="Times New Roman" panose="02020603050405020304" pitchFamily="18" charset="0"/>
              </a:rPr>
              <a:t> (leading), literally meaning </a:t>
            </a:r>
            <a:r>
              <a:rPr lang="en-US" sz="2400" b="1" dirty="0">
                <a:latin typeface="Times New Roman" panose="02020603050405020304" pitchFamily="18" charset="0"/>
                <a:cs typeface="Times New Roman" panose="02020603050405020304" pitchFamily="18" charset="0"/>
              </a:rPr>
              <a:t>"the art and science of adult learning</a:t>
            </a:r>
          </a:p>
          <a:p>
            <a:r>
              <a:rPr lang="en-US" sz="2400" dirty="0">
                <a:latin typeface="Times New Roman" panose="02020603050405020304" pitchFamily="18" charset="0"/>
                <a:cs typeface="Times New Roman" panose="02020603050405020304" pitchFamily="18" charset="0"/>
              </a:rPr>
              <a:t>the concept of </a:t>
            </a:r>
            <a:r>
              <a:rPr lang="en-US" sz="2400" b="1" dirty="0">
                <a:latin typeface="Times New Roman" panose="02020603050405020304" pitchFamily="18" charset="0"/>
                <a:cs typeface="Times New Roman" panose="02020603050405020304" pitchFamily="18" charset="0"/>
              </a:rPr>
              <a:t>andragogy was developed by an American educator Malcolm Knowles</a:t>
            </a:r>
            <a:r>
              <a:rPr lang="en-US" sz="2400" dirty="0">
                <a:latin typeface="Times New Roman" panose="02020603050405020304" pitchFamily="18" charset="0"/>
                <a:cs typeface="Times New Roman" panose="02020603050405020304" pitchFamily="18" charset="0"/>
              </a:rPr>
              <a:t> (1913–1997) in the 20th century.</a:t>
            </a:r>
          </a:p>
          <a:p>
            <a:r>
              <a:rPr lang="en-US" sz="2400" dirty="0">
                <a:latin typeface="Times New Roman" panose="02020603050405020304" pitchFamily="18" charset="0"/>
                <a:cs typeface="Times New Roman" panose="02020603050405020304" pitchFamily="18" charset="0"/>
              </a:rPr>
              <a:t>Malcolm </a:t>
            </a:r>
            <a:r>
              <a:rPr lang="en-US" sz="2400" dirty="0" err="1">
                <a:latin typeface="Times New Roman" panose="02020603050405020304" pitchFamily="18" charset="0"/>
                <a:cs typeface="Times New Roman" panose="02020603050405020304" pitchFamily="18" charset="0"/>
              </a:rPr>
              <a:t>Knowless</a:t>
            </a:r>
            <a:r>
              <a:rPr lang="en-US" sz="2400" dirty="0">
                <a:latin typeface="Times New Roman" panose="02020603050405020304" pitchFamily="18" charset="0"/>
                <a:cs typeface="Times New Roman" panose="02020603050405020304" pitchFamily="18" charset="0"/>
              </a:rPr>
              <a:t> developed it into a theory  (theory of andragogy) based on the differences between how adults and children learn.</a:t>
            </a:r>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He is often referred to as the "</a:t>
            </a:r>
            <a:r>
              <a:rPr lang="en-US" sz="2400" b="1" dirty="0">
                <a:latin typeface="Times New Roman" panose="02020603050405020304" pitchFamily="18" charset="0"/>
                <a:cs typeface="Times New Roman" panose="02020603050405020304" pitchFamily="18" charset="0"/>
              </a:rPr>
              <a:t>father of adult education</a:t>
            </a:r>
            <a:r>
              <a:rPr lang="en-US" sz="2400" dirty="0">
                <a:latin typeface="Times New Roman" panose="02020603050405020304" pitchFamily="18" charset="0"/>
                <a:cs typeface="Times New Roman" panose="02020603050405020304" pitchFamily="18" charset="0"/>
              </a:rPr>
              <a:t>" because of his pioneering work in understanding how adults learn and how their learning needs differ from those of children </a:t>
            </a:r>
          </a:p>
        </p:txBody>
      </p:sp>
    </p:spTree>
    <p:extLst>
      <p:ext uri="{BB962C8B-B14F-4D97-AF65-F5344CB8AC3E}">
        <p14:creationId xmlns:p14="http://schemas.microsoft.com/office/powerpoint/2010/main" val="3139568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A488D-C439-3299-2C90-4A3CEA19FB74}"/>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Application of Andragogy</a:t>
            </a:r>
            <a:endParaRPr lang="en-RW" sz="3200" dirty="0"/>
          </a:p>
        </p:txBody>
      </p:sp>
      <p:sp>
        <p:nvSpPr>
          <p:cNvPr id="3" name="Content Placeholder 2">
            <a:extLst>
              <a:ext uri="{FF2B5EF4-FFF2-40B4-BE49-F238E27FC236}">
                <a16:creationId xmlns:a16="http://schemas.microsoft.com/office/drawing/2014/main" id="{155B1588-E254-AC5E-3810-A39C0F2BABD5}"/>
              </a:ext>
            </a:extLst>
          </p:cNvPr>
          <p:cNvSpPr>
            <a:spLocks noGrp="1"/>
          </p:cNvSpPr>
          <p:nvPr>
            <p:ph idx="1"/>
          </p:nvPr>
        </p:nvSpPr>
        <p:spPr/>
        <p:txBody>
          <a:bodyPr>
            <a:normAutofit/>
          </a:bodyPr>
          <a:lstStyle/>
          <a:p>
            <a:pPr algn="just"/>
            <a:r>
              <a:rPr lang="en-RW" sz="2400" dirty="0">
                <a:effectLst/>
                <a:latin typeface="Times New Roman" panose="02020603050405020304" pitchFamily="18" charset="0"/>
                <a:ea typeface="Aptos" panose="020B0004020202020204" pitchFamily="34" charset="0"/>
                <a:cs typeface="Times New Roman" panose="02020603050405020304" pitchFamily="18" charset="0"/>
              </a:rPr>
              <a:t>Andragogy is widely used in</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t>
            </a:r>
          </a:p>
          <a:p>
            <a:pPr algn="just"/>
            <a:r>
              <a:rPr lang="en-US" sz="2400" b="1" dirty="0">
                <a:latin typeface="Times New Roman" panose="02020603050405020304" pitchFamily="18" charset="0"/>
                <a:ea typeface="Aptos" panose="020B0004020202020204" pitchFamily="34" charset="0"/>
                <a:cs typeface="Times New Roman" panose="02020603050405020304" pitchFamily="18" charset="0"/>
              </a:rPr>
              <a:t>A</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dult</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 education</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programs, such as those found in community, vocational training, continuing education, or training</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t>
            </a:r>
          </a:p>
          <a:p>
            <a:pPr algn="just"/>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Workplace Learning and Training</a:t>
            </a:r>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 programs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to</a:t>
            </a:r>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help employees improve job-related skills. </a:t>
            </a: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Many online education platforms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(e.g., Coursera, edX) by offering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self-paced courses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that allow adult learners to choose what they want to learn, when they want to learn it, and how they approach the material.</a:t>
            </a: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US" sz="2400" b="1" dirty="0">
                <a:latin typeface="Times New Roman" panose="02020603050405020304" pitchFamily="18" charset="0"/>
                <a:ea typeface="Aptos" panose="020B0004020202020204" pitchFamily="34" charset="0"/>
                <a:cs typeface="Times New Roman" panose="02020603050405020304" pitchFamily="18" charset="0"/>
              </a:rPr>
              <a:t>C</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ommunity</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-based learning and social movements</a:t>
            </a:r>
            <a:r>
              <a:rPr lang="en-US"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Adults participate in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community workshops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or groups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where they can share their experiences and apply their learning in practical, socially relevant ways</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811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61004-9268-EBEA-AB92-1798E2AC71B5}"/>
              </a:ext>
            </a:extLst>
          </p:cNvPr>
          <p:cNvSpPr>
            <a:spLocks noGrp="1"/>
          </p:cNvSpPr>
          <p:nvPr>
            <p:ph type="title"/>
          </p:nvPr>
        </p:nvSpPr>
        <p:spPr/>
        <p:txBody>
          <a:bodyPr>
            <a:normAutofit/>
          </a:bodyPr>
          <a:lstStyle/>
          <a:p>
            <a:br>
              <a:rPr lang="en-US" sz="3200" b="1" dirty="0">
                <a:latin typeface="Times New Roman" panose="02020603050405020304" pitchFamily="18" charset="0"/>
                <a:ea typeface="Times New Roman" panose="02020603050405020304" pitchFamily="18" charset="0"/>
              </a:rPr>
            </a:br>
            <a:r>
              <a:rPr lang="en-US" sz="3200" b="1" dirty="0">
                <a:latin typeface="Times New Roman" panose="02020603050405020304" pitchFamily="18" charset="0"/>
                <a:ea typeface="Times New Roman" panose="02020603050405020304" pitchFamily="18" charset="0"/>
              </a:rPr>
              <a:t>D</a:t>
            </a:r>
            <a:r>
              <a:rPr lang="en-RW" sz="3200" b="1" dirty="0" err="1">
                <a:latin typeface="Times New Roman" panose="02020603050405020304" pitchFamily="18" charset="0"/>
                <a:ea typeface="Times New Roman" panose="02020603050405020304" pitchFamily="18" charset="0"/>
              </a:rPr>
              <a:t>ifferences</a:t>
            </a:r>
            <a:r>
              <a:rPr lang="en-US" sz="3200" b="1" dirty="0">
                <a:latin typeface="Times New Roman" panose="02020603050405020304" pitchFamily="18" charset="0"/>
                <a:ea typeface="Times New Roman" panose="02020603050405020304" pitchFamily="18" charset="0"/>
              </a:rPr>
              <a:t> between Andragogy and pedagogy</a:t>
            </a:r>
            <a:endParaRPr lang="en-RW" dirty="0"/>
          </a:p>
        </p:txBody>
      </p:sp>
      <p:graphicFrame>
        <p:nvGraphicFramePr>
          <p:cNvPr id="7" name="Content Placeholder 6">
            <a:extLst>
              <a:ext uri="{FF2B5EF4-FFF2-40B4-BE49-F238E27FC236}">
                <a16:creationId xmlns:a16="http://schemas.microsoft.com/office/drawing/2014/main" id="{589BF3EE-77C8-9522-A6F2-E9501305F337}"/>
              </a:ext>
            </a:extLst>
          </p:cNvPr>
          <p:cNvGraphicFramePr>
            <a:graphicFrameLocks noGrp="1"/>
          </p:cNvGraphicFramePr>
          <p:nvPr>
            <p:ph idx="1"/>
            <p:extLst>
              <p:ext uri="{D42A27DB-BD31-4B8C-83A1-F6EECF244321}">
                <p14:modId xmlns:p14="http://schemas.microsoft.com/office/powerpoint/2010/main" val="3454594792"/>
              </p:ext>
            </p:extLst>
          </p:nvPr>
        </p:nvGraphicFramePr>
        <p:xfrm>
          <a:off x="838200" y="1307690"/>
          <a:ext cx="10515599" cy="5388077"/>
        </p:xfrm>
        <a:graphic>
          <a:graphicData uri="http://schemas.openxmlformats.org/drawingml/2006/table">
            <a:tbl>
              <a:tblPr firstRow="1" firstCol="1" bandRow="1">
                <a:tableStyleId>{5C22544A-7EE6-4342-B048-85BDC9FD1C3A}</a:tableStyleId>
              </a:tblPr>
              <a:tblGrid>
                <a:gridCol w="1013901">
                  <a:extLst>
                    <a:ext uri="{9D8B030D-6E8A-4147-A177-3AD203B41FA5}">
                      <a16:colId xmlns:a16="http://schemas.microsoft.com/office/drawing/2014/main" val="1106206411"/>
                    </a:ext>
                  </a:extLst>
                </a:gridCol>
                <a:gridCol w="4750849">
                  <a:extLst>
                    <a:ext uri="{9D8B030D-6E8A-4147-A177-3AD203B41FA5}">
                      <a16:colId xmlns:a16="http://schemas.microsoft.com/office/drawing/2014/main" val="84076126"/>
                    </a:ext>
                  </a:extLst>
                </a:gridCol>
                <a:gridCol w="4750849">
                  <a:extLst>
                    <a:ext uri="{9D8B030D-6E8A-4147-A177-3AD203B41FA5}">
                      <a16:colId xmlns:a16="http://schemas.microsoft.com/office/drawing/2014/main" val="1310101140"/>
                    </a:ext>
                  </a:extLst>
                </a:gridCol>
              </a:tblGrid>
              <a:tr h="394303">
                <a:tc>
                  <a:txBody>
                    <a:bodyPr/>
                    <a:lstStyle/>
                    <a:p>
                      <a:pPr>
                        <a:lnSpc>
                          <a:spcPct val="107000"/>
                        </a:lnSpc>
                        <a:spcAft>
                          <a:spcPts val="800"/>
                        </a:spcAft>
                      </a:pPr>
                      <a:r>
                        <a:rPr lang="en-RW" sz="1100">
                          <a:effectLst/>
                        </a:rPr>
                        <a:t>Feature</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Andragogy (Adult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Pedagogy (Child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014259638"/>
                  </a:ext>
                </a:extLst>
              </a:tr>
              <a:tr h="394303">
                <a:tc>
                  <a:txBody>
                    <a:bodyPr/>
                    <a:lstStyle/>
                    <a:p>
                      <a:pPr>
                        <a:lnSpc>
                          <a:spcPct val="107000"/>
                        </a:lnSpc>
                        <a:spcAft>
                          <a:spcPts val="800"/>
                        </a:spcAft>
                      </a:pPr>
                      <a:r>
                        <a:rPr lang="en-RW" sz="1100">
                          <a:effectLst/>
                        </a:rPr>
                        <a:t>Learner’s age</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Applies to adults </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Applies to children and adolescents </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51920041"/>
                  </a:ext>
                </a:extLst>
              </a:tr>
              <a:tr h="394303">
                <a:tc>
                  <a:txBody>
                    <a:bodyPr/>
                    <a:lstStyle/>
                    <a:p>
                      <a:pPr>
                        <a:lnSpc>
                          <a:spcPct val="107000"/>
                        </a:lnSpc>
                        <a:spcAft>
                          <a:spcPts val="800"/>
                        </a:spcAft>
                      </a:pPr>
                      <a:r>
                        <a:rPr lang="en-RW" sz="1100">
                          <a:effectLst/>
                        </a:rPr>
                        <a:t>Learner's Role</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Self-directed and responsible for their own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Dependent on the teacher for direction.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135626157"/>
                  </a:ext>
                </a:extLst>
              </a:tr>
              <a:tr h="394303">
                <a:tc>
                  <a:txBody>
                    <a:bodyPr/>
                    <a:lstStyle/>
                    <a:p>
                      <a:pPr>
                        <a:lnSpc>
                          <a:spcPct val="107000"/>
                        </a:lnSpc>
                        <a:spcAft>
                          <a:spcPts val="800"/>
                        </a:spcAft>
                      </a:pPr>
                      <a:r>
                        <a:rPr lang="en-RW" sz="1100">
                          <a:effectLst/>
                        </a:rPr>
                        <a:t>Experience</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Prior experiences are a key resource for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Learners have less experience to build on.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54987114"/>
                  </a:ext>
                </a:extLst>
              </a:tr>
              <a:tr h="762173">
                <a:tc>
                  <a:txBody>
                    <a:bodyPr/>
                    <a:lstStyle/>
                    <a:p>
                      <a:pPr>
                        <a:lnSpc>
                          <a:spcPct val="107000"/>
                        </a:lnSpc>
                        <a:spcAft>
                          <a:spcPts val="800"/>
                        </a:spcAft>
                      </a:pPr>
                      <a:r>
                        <a:rPr lang="en-RW" sz="1100">
                          <a:effectLst/>
                        </a:rPr>
                        <a:t>Learning Motivation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Primarily intrinsic motivation (personal goals, career).</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Primarily extrinsic motivation (grades, external rewards).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43106604"/>
                  </a:ext>
                </a:extLst>
              </a:tr>
              <a:tr h="762173">
                <a:tc>
                  <a:txBody>
                    <a:bodyPr/>
                    <a:lstStyle/>
                    <a:p>
                      <a:pPr>
                        <a:lnSpc>
                          <a:spcPct val="107000"/>
                        </a:lnSpc>
                        <a:spcAft>
                          <a:spcPts val="800"/>
                        </a:spcAft>
                      </a:pPr>
                      <a:r>
                        <a:rPr lang="en-RW" sz="1100">
                          <a:effectLst/>
                        </a:rPr>
                        <a:t>Learning Approach</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Problem-centered, focuses on real-world issues.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Content-centered, often focuses on theory or abstract concepts.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94188485"/>
                  </a:ext>
                </a:extLst>
              </a:tr>
              <a:tr h="762173">
                <a:tc>
                  <a:txBody>
                    <a:bodyPr/>
                    <a:lstStyle/>
                    <a:p>
                      <a:pPr>
                        <a:lnSpc>
                          <a:spcPct val="107000"/>
                        </a:lnSpc>
                        <a:spcAft>
                          <a:spcPts val="800"/>
                        </a:spcAft>
                      </a:pPr>
                      <a:r>
                        <a:rPr lang="en-RW" sz="1100">
                          <a:effectLst/>
                        </a:rPr>
                        <a:t>Learning Environment</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Collaborative, learner-centered.</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Teacher-centered, with more direction from the educator.</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49980954"/>
                  </a:ext>
                </a:extLst>
              </a:tr>
              <a:tr h="762173">
                <a:tc>
                  <a:txBody>
                    <a:bodyPr/>
                    <a:lstStyle/>
                    <a:p>
                      <a:pPr>
                        <a:lnSpc>
                          <a:spcPct val="107000"/>
                        </a:lnSpc>
                        <a:spcAft>
                          <a:spcPts val="800"/>
                        </a:spcAft>
                      </a:pPr>
                      <a:r>
                        <a:rPr lang="en-RW" sz="1100">
                          <a:effectLst/>
                        </a:rPr>
                        <a:t>Readiness to Learn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Readiness is related to life’s immediate needs.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Readiness is based on age and developmental stage.</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06672177"/>
                  </a:ext>
                </a:extLst>
              </a:tr>
              <a:tr h="762173">
                <a:tc>
                  <a:txBody>
                    <a:bodyPr/>
                    <a:lstStyle/>
                    <a:p>
                      <a:pPr>
                        <a:lnSpc>
                          <a:spcPct val="107000"/>
                        </a:lnSpc>
                      </a:pPr>
                      <a:r>
                        <a:rPr lang="en-RW" sz="1100">
                          <a:effectLst/>
                        </a:rPr>
                        <a:t>Application </a:t>
                      </a:r>
                      <a:endParaRPr lang="en-RW" sz="1100">
                        <a:effectLst/>
                        <a:latin typeface="Aptos" panose="020B0004020202020204" pitchFamily="34" charset="0"/>
                      </a:endParaRPr>
                    </a:p>
                  </a:txBody>
                  <a:tcPr marL="9525" marR="9525" marT="9525" marB="9525" anchor="ctr"/>
                </a:tc>
                <a:tc>
                  <a:txBody>
                    <a:bodyPr/>
                    <a:lstStyle/>
                    <a:p>
                      <a:pPr>
                        <a:lnSpc>
                          <a:spcPct val="107000"/>
                        </a:lnSpc>
                        <a:spcAft>
                          <a:spcPts val="800"/>
                        </a:spcAft>
                      </a:pPr>
                      <a:r>
                        <a:rPr lang="en-RW" sz="1100">
                          <a:effectLst/>
                        </a:rPr>
                        <a:t>Immediate application: Adults want to see how what they learn applies to their lives.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dirty="0">
                          <a:effectLst/>
                        </a:rPr>
                        <a:t>Future application: Children typically learn for future knowledge, without immediate practical use.</a:t>
                      </a:r>
                      <a:endParaRPr lang="en-RW" sz="1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01958552"/>
                  </a:ext>
                </a:extLst>
              </a:tr>
            </a:tbl>
          </a:graphicData>
        </a:graphic>
      </p:graphicFrame>
    </p:spTree>
    <p:extLst>
      <p:ext uri="{BB962C8B-B14F-4D97-AF65-F5344CB8AC3E}">
        <p14:creationId xmlns:p14="http://schemas.microsoft.com/office/powerpoint/2010/main" val="3907947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CD8B4-961E-3CCF-A3B7-7C4F99F70693}"/>
              </a:ext>
            </a:extLst>
          </p:cNvPr>
          <p:cNvSpPr>
            <a:spLocks noGrp="1"/>
          </p:cNvSpPr>
          <p:nvPr>
            <p:ph type="title"/>
          </p:nvPr>
        </p:nvSpPr>
        <p:spPr/>
        <p:txBody>
          <a:bodyPr>
            <a:normAutofit/>
          </a:bodyPr>
          <a:lstStyle/>
          <a:p>
            <a:r>
              <a:rPr lang="en-US" sz="3200" b="1" dirty="0"/>
              <a:t>4. Didactics</a:t>
            </a:r>
            <a:endParaRPr lang="en-RW" sz="3200" b="1" dirty="0"/>
          </a:p>
        </p:txBody>
      </p:sp>
      <p:sp>
        <p:nvSpPr>
          <p:cNvPr id="3" name="Content Placeholder 2">
            <a:extLst>
              <a:ext uri="{FF2B5EF4-FFF2-40B4-BE49-F238E27FC236}">
                <a16:creationId xmlns:a16="http://schemas.microsoft.com/office/drawing/2014/main" id="{974BC68F-6D8A-5CE7-E93D-FE51B7C9801B}"/>
              </a:ext>
            </a:extLst>
          </p:cNvPr>
          <p:cNvSpPr>
            <a:spLocks noGrp="1"/>
          </p:cNvSpPr>
          <p:nvPr>
            <p:ph idx="1"/>
          </p:nvPr>
        </p:nvSpPr>
        <p:spPr>
          <a:xfrm>
            <a:off x="838200" y="1376516"/>
            <a:ext cx="9869129" cy="5348749"/>
          </a:xfrm>
        </p:spPr>
        <p:txBody>
          <a:bodyPr>
            <a:normAutofit fontScale="92500" lnSpcReduction="20000"/>
          </a:bodyPr>
          <a:lstStyle/>
          <a:p>
            <a:pPr>
              <a:lnSpc>
                <a:spcPct val="107000"/>
              </a:lnSpc>
              <a:spcAft>
                <a:spcPts val="800"/>
              </a:spcAft>
            </a:pPr>
            <a:r>
              <a:rPr lang="en-US" sz="2000" dirty="0">
                <a:effectLst/>
                <a:latin typeface="Times New Roman" panose="02020603050405020304" pitchFamily="18" charset="0"/>
                <a:ea typeface="Aptos" panose="020B0004020202020204" pitchFamily="34" charset="0"/>
                <a:cs typeface="Times New Roman" panose="02020603050405020304" pitchFamily="18" charset="0"/>
              </a:rPr>
              <a:t>The term "didactics" has its roots in </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Greek</a:t>
            </a:r>
            <a:r>
              <a:rPr lang="en-US" sz="20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Latin</a:t>
            </a:r>
            <a:r>
              <a:rPr lang="en-US" sz="2000" dirty="0">
                <a:effectLst/>
                <a:latin typeface="Times New Roman" panose="02020603050405020304" pitchFamily="18" charset="0"/>
                <a:ea typeface="Aptos" panose="020B0004020202020204" pitchFamily="34" charset="0"/>
                <a:cs typeface="Times New Roman" panose="02020603050405020304" pitchFamily="18" charset="0"/>
              </a:rPr>
              <a:t>.</a:t>
            </a:r>
            <a:endParaRPr lang="en-RW" sz="20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pPr>
            <a:r>
              <a:rPr lang="en-US" sz="2000" dirty="0">
                <a:effectLst/>
                <a:latin typeface="Times New Roman" panose="02020603050405020304" pitchFamily="18" charset="0"/>
                <a:ea typeface="Aptos" panose="020B0004020202020204" pitchFamily="34" charset="0"/>
                <a:cs typeface="Times New Roman" panose="02020603050405020304" pitchFamily="18" charset="0"/>
              </a:rPr>
              <a:t>The word </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"didactics"</a:t>
            </a:r>
            <a:r>
              <a:rPr lang="en-US" sz="2000" dirty="0">
                <a:effectLst/>
                <a:latin typeface="Times New Roman" panose="02020603050405020304" pitchFamily="18" charset="0"/>
                <a:ea typeface="Aptos" panose="020B0004020202020204" pitchFamily="34" charset="0"/>
                <a:cs typeface="Times New Roman" panose="02020603050405020304" pitchFamily="18" charset="0"/>
              </a:rPr>
              <a:t> comes from the Greek word </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a:t>
            </a:r>
            <a:r>
              <a:rPr lang="en-US" sz="2000" b="1" dirty="0" err="1">
                <a:effectLst/>
                <a:latin typeface="Times New Roman" panose="02020603050405020304" pitchFamily="18" charset="0"/>
                <a:ea typeface="Aptos" panose="020B0004020202020204" pitchFamily="34" charset="0"/>
                <a:cs typeface="Times New Roman" panose="02020603050405020304" pitchFamily="18" charset="0"/>
              </a:rPr>
              <a:t>didaktikos</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a:t>
            </a:r>
            <a:r>
              <a:rPr lang="en-US" sz="2000" dirty="0">
                <a:effectLst/>
                <a:latin typeface="Times New Roman" panose="02020603050405020304" pitchFamily="18" charset="0"/>
                <a:ea typeface="Aptos" panose="020B0004020202020204" pitchFamily="34" charset="0"/>
                <a:cs typeface="Times New Roman" panose="02020603050405020304" pitchFamily="18" charset="0"/>
              </a:rPr>
              <a:t> , which means "apt to teach" or “suitable for teaching." The root of this word is </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a:t>
            </a:r>
            <a:r>
              <a:rPr lang="en-US" sz="2000" b="1" dirty="0" err="1">
                <a:effectLst/>
                <a:latin typeface="Times New Roman" panose="02020603050405020304" pitchFamily="18" charset="0"/>
                <a:ea typeface="Aptos" panose="020B0004020202020204" pitchFamily="34" charset="0"/>
                <a:cs typeface="Times New Roman" panose="02020603050405020304" pitchFamily="18" charset="0"/>
              </a:rPr>
              <a:t>didaskalos</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a:t>
            </a:r>
            <a:r>
              <a:rPr lang="en-US" sz="2000" dirty="0">
                <a:effectLst/>
                <a:latin typeface="Times New Roman" panose="02020603050405020304" pitchFamily="18" charset="0"/>
                <a:ea typeface="Aptos" panose="020B0004020202020204" pitchFamily="34" charset="0"/>
                <a:cs typeface="Times New Roman" panose="02020603050405020304" pitchFamily="18" charset="0"/>
              </a:rPr>
              <a:t>  meaning "teacher."</a:t>
            </a:r>
            <a:endParaRPr lang="en-RW" sz="20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pPr>
            <a:r>
              <a:rPr lang="en-RW" sz="2000" dirty="0">
                <a:effectLst/>
                <a:latin typeface="Times New Roman" panose="02020603050405020304" pitchFamily="18" charset="0"/>
                <a:ea typeface="Aptos" panose="020B0004020202020204" pitchFamily="34" charset="0"/>
                <a:cs typeface="Times New Roman" panose="02020603050405020304" pitchFamily="18" charset="0"/>
              </a:rPr>
              <a:t>The term was then borrowed into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Latin</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as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a:t>
            </a:r>
            <a:r>
              <a:rPr lang="en-RW" sz="2000" b="1" dirty="0" err="1">
                <a:effectLst/>
                <a:latin typeface="Times New Roman" panose="02020603050405020304" pitchFamily="18" charset="0"/>
                <a:ea typeface="Aptos" panose="020B0004020202020204" pitchFamily="34" charset="0"/>
                <a:cs typeface="Times New Roman" panose="02020603050405020304" pitchFamily="18" charset="0"/>
              </a:rPr>
              <a:t>didacticus</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maintaining its meaning related to teaching or instruction.</a:t>
            </a:r>
          </a:p>
          <a:p>
            <a:pPr>
              <a:lnSpc>
                <a:spcPct val="107000"/>
              </a:lnSpc>
              <a:spcAft>
                <a:spcPts val="800"/>
              </a:spcAft>
            </a:pPr>
            <a:r>
              <a:rPr lang="en-RW" sz="2000" dirty="0">
                <a:effectLst/>
                <a:latin typeface="Times New Roman" panose="02020603050405020304" pitchFamily="18" charset="0"/>
                <a:ea typeface="Aptos" panose="020B0004020202020204" pitchFamily="34" charset="0"/>
                <a:cs typeface="Times New Roman" panose="02020603050405020304" pitchFamily="18" charset="0"/>
              </a:rPr>
              <a:t>From Latin, the word entered modern European languages, including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English</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in the 17th century, where it came to refer to the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art or science of teaching</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and the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methods and principles</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of instruction, especially those applied in formal educational contexts.</a:t>
            </a:r>
          </a:p>
          <a:p>
            <a:pPr>
              <a:lnSpc>
                <a:spcPct val="107000"/>
              </a:lnSpc>
              <a:spcAft>
                <a:spcPts val="800"/>
              </a:spcAft>
            </a:pPr>
            <a:r>
              <a:rPr lang="en-RW" sz="2000" dirty="0">
                <a:effectLst/>
                <a:latin typeface="Times New Roman" panose="02020603050405020304" pitchFamily="18" charset="0"/>
                <a:ea typeface="Aptos" panose="020B0004020202020204" pitchFamily="34" charset="0"/>
                <a:cs typeface="Times New Roman" panose="02020603050405020304" pitchFamily="18" charset="0"/>
              </a:rPr>
              <a:t>Thus,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"didactics"</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literally means the theory or practice of </a:t>
            </a:r>
            <a:r>
              <a:rPr lang="en-RW" sz="2000" b="1" dirty="0">
                <a:effectLst/>
                <a:latin typeface="Times New Roman" panose="02020603050405020304" pitchFamily="18" charset="0"/>
                <a:ea typeface="Aptos" panose="020B0004020202020204" pitchFamily="34" charset="0"/>
                <a:cs typeface="Times New Roman" panose="02020603050405020304" pitchFamily="18" charset="0"/>
              </a:rPr>
              <a:t>teaching</a:t>
            </a:r>
            <a:r>
              <a:rPr lang="en-RW" sz="2000" dirty="0">
                <a:effectLst/>
                <a:latin typeface="Times New Roman" panose="02020603050405020304" pitchFamily="18" charset="0"/>
                <a:ea typeface="Aptos" panose="020B0004020202020204" pitchFamily="34" charset="0"/>
                <a:cs typeface="Times New Roman" panose="02020603050405020304" pitchFamily="18" charset="0"/>
              </a:rPr>
              <a:t>, specifically focusing on instructional methods and the way knowledge is imparted to others.</a:t>
            </a:r>
          </a:p>
          <a:p>
            <a:pPr>
              <a:lnSpc>
                <a:spcPct val="107000"/>
              </a:lnSpc>
              <a:spcAft>
                <a:spcPts val="800"/>
              </a:spcAft>
            </a:pPr>
            <a:r>
              <a:rPr lang="en-US" sz="2000" dirty="0">
                <a:effectLst/>
                <a:latin typeface="Times New Roman" panose="02020603050405020304" pitchFamily="18" charset="0"/>
                <a:ea typeface="Aptos" panose="020B0004020202020204" pitchFamily="34" charset="0"/>
                <a:cs typeface="Times New Roman" panose="02020603050405020304" pitchFamily="18" charset="0"/>
              </a:rPr>
              <a:t>Didactics became more formally recognized as a discipline in the 18th and 19th centuries, especially in Europe. </a:t>
            </a:r>
          </a:p>
          <a:p>
            <a:pPr>
              <a:lnSpc>
                <a:spcPct val="107000"/>
              </a:lnSpc>
              <a:spcAft>
                <a:spcPts val="800"/>
              </a:spcAft>
            </a:pPr>
            <a:r>
              <a:rPr lang="en-US" sz="2000" dirty="0">
                <a:effectLst/>
                <a:latin typeface="Times New Roman" panose="02020603050405020304" pitchFamily="18" charset="0"/>
                <a:ea typeface="Aptos" panose="020B0004020202020204" pitchFamily="34" charset="0"/>
                <a:cs typeface="Times New Roman" panose="02020603050405020304" pitchFamily="18" charset="0"/>
              </a:rPr>
              <a:t>Notable figures, such as </a:t>
            </a: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Johann Amos Comenius</a:t>
            </a:r>
            <a:r>
              <a:rPr lang="en-US" sz="2000" dirty="0">
                <a:effectLst/>
                <a:latin typeface="Times New Roman" panose="02020603050405020304" pitchFamily="18" charset="0"/>
                <a:ea typeface="Aptos" panose="020B0004020202020204" pitchFamily="34" charset="0"/>
                <a:cs typeface="Times New Roman" panose="02020603050405020304" pitchFamily="18" charset="0"/>
              </a:rPr>
              <a:t>, contributed to the development of didactics as a methodical approach to teaching</a:t>
            </a:r>
            <a:endParaRPr lang="en-RW" sz="20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879516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04A8D-6812-17E3-68F9-4001D6FCB907}"/>
              </a:ext>
            </a:extLst>
          </p:cNvPr>
          <p:cNvSpPr>
            <a:spLocks noGrp="1"/>
          </p:cNvSpPr>
          <p:nvPr>
            <p:ph type="title"/>
          </p:nvPr>
        </p:nvSpPr>
        <p:spPr>
          <a:xfrm>
            <a:off x="838200" y="365125"/>
            <a:ext cx="10515600" cy="1227701"/>
          </a:xfrm>
        </p:spPr>
        <p:txBody>
          <a:bodyPr>
            <a:normAutofit/>
          </a:bodyPr>
          <a:lstStyle/>
          <a:p>
            <a:r>
              <a:rPr lang="en-US" sz="3200" b="1" dirty="0"/>
              <a:t>Didactics</a:t>
            </a:r>
            <a:endParaRPr lang="en-RW" sz="3200" b="1" dirty="0"/>
          </a:p>
        </p:txBody>
      </p:sp>
      <p:sp>
        <p:nvSpPr>
          <p:cNvPr id="3" name="Content Placeholder 2">
            <a:extLst>
              <a:ext uri="{FF2B5EF4-FFF2-40B4-BE49-F238E27FC236}">
                <a16:creationId xmlns:a16="http://schemas.microsoft.com/office/drawing/2014/main" id="{9D97C131-FBDB-770E-0D20-2F0AB1553A26}"/>
              </a:ext>
            </a:extLst>
          </p:cNvPr>
          <p:cNvSpPr>
            <a:spLocks noGrp="1"/>
          </p:cNvSpPr>
          <p:nvPr>
            <p:ph idx="1"/>
          </p:nvPr>
        </p:nvSpPr>
        <p:spPr>
          <a:xfrm>
            <a:off x="838200" y="1825625"/>
            <a:ext cx="9220200" cy="4351338"/>
          </a:xfrm>
        </p:spPr>
        <p:txBody>
          <a:bodyPr>
            <a:normAutofit/>
          </a:bodyPr>
          <a:lstStyle/>
          <a:p>
            <a:pPr algn="just"/>
            <a:r>
              <a:rPr lang="en-US" sz="2400" b="1" dirty="0">
                <a:latin typeface="Times New Roman" panose="02020603050405020304" pitchFamily="18" charset="0"/>
                <a:cs typeface="Times New Roman" panose="02020603050405020304" pitchFamily="18" charset="0"/>
              </a:rPr>
              <a:t>Johann Amos Comenius</a:t>
            </a:r>
            <a:r>
              <a:rPr lang="en-US" sz="2400" dirty="0">
                <a:latin typeface="Times New Roman" panose="02020603050405020304" pitchFamily="18" charset="0"/>
                <a:cs typeface="Times New Roman" panose="02020603050405020304" pitchFamily="18" charset="0"/>
              </a:rPr>
              <a:t> (1592–1670) was a </a:t>
            </a:r>
            <a:r>
              <a:rPr lang="en-US" sz="2400" b="1" dirty="0">
                <a:latin typeface="Times New Roman" panose="02020603050405020304" pitchFamily="18" charset="0"/>
                <a:cs typeface="Times New Roman" panose="02020603050405020304" pitchFamily="18" charset="0"/>
              </a:rPr>
              <a:t>Czech philosopher</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theologian</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educator</a:t>
            </a:r>
            <a:r>
              <a:rPr lang="en-US" sz="2400" dirty="0">
                <a:latin typeface="Times New Roman" panose="02020603050405020304" pitchFamily="18" charset="0"/>
                <a:cs typeface="Times New Roman" panose="02020603050405020304" pitchFamily="18" charset="0"/>
              </a:rPr>
              <a:t>, often referred to as the "father of modern education." </a:t>
            </a:r>
          </a:p>
          <a:p>
            <a:pPr algn="just"/>
            <a:r>
              <a:rPr lang="en-US" sz="2400" dirty="0">
                <a:latin typeface="Times New Roman" panose="02020603050405020304" pitchFamily="18" charset="0"/>
                <a:cs typeface="Times New Roman" panose="02020603050405020304" pitchFamily="18" charset="0"/>
              </a:rPr>
              <a:t>His ideas and contributions significantly influenced educational theory and practice, especially in Europe and beyond. </a:t>
            </a:r>
          </a:p>
          <a:p>
            <a:pPr algn="just"/>
            <a:r>
              <a:rPr lang="en-US" sz="2400" dirty="0">
                <a:latin typeface="Times New Roman" panose="02020603050405020304" pitchFamily="18" charset="0"/>
                <a:cs typeface="Times New Roman" panose="02020603050405020304" pitchFamily="18" charset="0"/>
              </a:rPr>
              <a:t>He is best known for his pioneering work in </a:t>
            </a:r>
            <a:r>
              <a:rPr lang="en-US" sz="2400" b="1" dirty="0">
                <a:latin typeface="Times New Roman" panose="02020603050405020304" pitchFamily="18" charset="0"/>
                <a:cs typeface="Times New Roman" panose="02020603050405020304" pitchFamily="18" charset="0"/>
              </a:rPr>
              <a:t>universal education</a:t>
            </a:r>
            <a:r>
              <a:rPr lang="en-US" sz="2400" dirty="0">
                <a:latin typeface="Times New Roman" panose="02020603050405020304" pitchFamily="18" charset="0"/>
                <a:cs typeface="Times New Roman" panose="02020603050405020304" pitchFamily="18" charset="0"/>
              </a:rPr>
              <a:t>, advocating for the education of all people, regardless of their social class, gender, or background, and for his innovative ideas on teaching methods.</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0197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B6CFC-A75E-6760-167B-A40C77F85D47}"/>
              </a:ext>
            </a:extLst>
          </p:cNvPr>
          <p:cNvSpPr>
            <a:spLocks noGrp="1"/>
          </p:cNvSpPr>
          <p:nvPr>
            <p:ph type="title"/>
          </p:nvPr>
        </p:nvSpPr>
        <p:spPr/>
        <p:txBody>
          <a:bodyPr>
            <a:normAutofit/>
          </a:bodyPr>
          <a:lstStyle/>
          <a:p>
            <a:r>
              <a:rPr lang="en-US" sz="3200" b="1" dirty="0"/>
              <a:t>Key pedagogical concepts</a:t>
            </a:r>
            <a:endParaRPr lang="en-RW" sz="3200" b="1" dirty="0"/>
          </a:p>
        </p:txBody>
      </p:sp>
      <p:sp>
        <p:nvSpPr>
          <p:cNvPr id="3" name="Content Placeholder 2">
            <a:extLst>
              <a:ext uri="{FF2B5EF4-FFF2-40B4-BE49-F238E27FC236}">
                <a16:creationId xmlns:a16="http://schemas.microsoft.com/office/drawing/2014/main" id="{668809B2-0F4D-9889-7030-E047D2BA6405}"/>
              </a:ext>
            </a:extLst>
          </p:cNvPr>
          <p:cNvSpPr>
            <a:spLocks noGrp="1"/>
          </p:cNvSpPr>
          <p:nvPr>
            <p:ph idx="1"/>
          </p:nvPr>
        </p:nvSpPr>
        <p:spPr>
          <a:xfrm>
            <a:off x="838200" y="1494503"/>
            <a:ext cx="10515600" cy="4682460"/>
          </a:xfrm>
        </p:spPr>
        <p:txBody>
          <a:bodyPr>
            <a:normAutofit/>
          </a:bodyPr>
          <a:lstStyle/>
          <a:p>
            <a:r>
              <a:rPr lang="en-US" sz="2800" dirty="0"/>
              <a:t>Education</a:t>
            </a:r>
          </a:p>
          <a:p>
            <a:r>
              <a:rPr lang="en-US" sz="2800" dirty="0"/>
              <a:t>Teaching and learning</a:t>
            </a:r>
          </a:p>
          <a:p>
            <a:r>
              <a:rPr lang="en-US" sz="2800" dirty="0"/>
              <a:t>Pedagogy and andragogy</a:t>
            </a:r>
          </a:p>
          <a:p>
            <a:r>
              <a:rPr lang="en-US" sz="2800" dirty="0"/>
              <a:t>Didactics (didactic triangle, didactic contract, didactic transportation)</a:t>
            </a:r>
          </a:p>
          <a:p>
            <a:r>
              <a:rPr lang="en-US" sz="2800" dirty="0"/>
              <a:t>Transfer of learning</a:t>
            </a:r>
          </a:p>
          <a:p>
            <a:r>
              <a:rPr lang="en-US" sz="2800" dirty="0"/>
              <a:t>Pupil’s representations</a:t>
            </a:r>
          </a:p>
          <a:p>
            <a:r>
              <a:rPr lang="en-US" sz="2800" dirty="0"/>
              <a:t>Socio-cognitive conflicts</a:t>
            </a:r>
          </a:p>
          <a:p>
            <a:r>
              <a:rPr lang="en-US" sz="2800" dirty="0"/>
              <a:t>Meta-cognition</a:t>
            </a:r>
          </a:p>
          <a:p>
            <a:endParaRPr lang="en-RW" dirty="0"/>
          </a:p>
        </p:txBody>
      </p:sp>
    </p:spTree>
    <p:extLst>
      <p:ext uri="{BB962C8B-B14F-4D97-AF65-F5344CB8AC3E}">
        <p14:creationId xmlns:p14="http://schemas.microsoft.com/office/powerpoint/2010/main" val="33308530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9B3D2-0C22-C123-253C-F02089EE5F30}"/>
              </a:ext>
            </a:extLst>
          </p:cNvPr>
          <p:cNvSpPr>
            <a:spLocks noGrp="1"/>
          </p:cNvSpPr>
          <p:nvPr>
            <p:ph type="title"/>
          </p:nvPr>
        </p:nvSpPr>
        <p:spPr/>
        <p:txBody>
          <a:bodyPr>
            <a:normAutofit/>
          </a:bodyPr>
          <a:lstStyle/>
          <a:p>
            <a:r>
              <a:rPr lang="en-US" sz="3200" b="1" dirty="0"/>
              <a:t>Didactics</a:t>
            </a:r>
            <a:endParaRPr lang="en-RW" sz="3200" dirty="0"/>
          </a:p>
        </p:txBody>
      </p:sp>
      <p:sp>
        <p:nvSpPr>
          <p:cNvPr id="3" name="Content Placeholder 2">
            <a:extLst>
              <a:ext uri="{FF2B5EF4-FFF2-40B4-BE49-F238E27FC236}">
                <a16:creationId xmlns:a16="http://schemas.microsoft.com/office/drawing/2014/main" id="{33B53228-A323-E5E9-FF41-49B3BADD17E2}"/>
              </a:ext>
            </a:extLst>
          </p:cNvPr>
          <p:cNvSpPr>
            <a:spLocks noGrp="1"/>
          </p:cNvSpPr>
          <p:nvPr>
            <p:ph idx="1"/>
          </p:nvPr>
        </p:nvSpPr>
        <p:spPr/>
        <p:txBody>
          <a:bodyPr>
            <a:normAutofit/>
          </a:bodyPr>
          <a:lstStyle/>
          <a:p>
            <a:r>
              <a:rPr lang="en-RW" sz="2800" dirty="0">
                <a:latin typeface="Times New Roman" panose="02020603050405020304" pitchFamily="18" charset="0"/>
                <a:ea typeface="Times New Roman" panose="02020603050405020304" pitchFamily="18" charset="0"/>
              </a:rPr>
              <a:t>Didactics involves the </a:t>
            </a:r>
            <a:r>
              <a:rPr lang="en-US" sz="2800" dirty="0">
                <a:latin typeface="Times New Roman" panose="02020603050405020304" pitchFamily="18" charset="0"/>
                <a:ea typeface="Times New Roman" panose="02020603050405020304" pitchFamily="18" charset="0"/>
              </a:rPr>
              <a:t>methods, </a:t>
            </a:r>
            <a:r>
              <a:rPr lang="en-RW" sz="2800" dirty="0">
                <a:latin typeface="Times New Roman" panose="02020603050405020304" pitchFamily="18" charset="0"/>
                <a:ea typeface="Times New Roman" panose="02020603050405020304" pitchFamily="18" charset="0"/>
              </a:rPr>
              <a:t>strategies, </a:t>
            </a:r>
            <a:r>
              <a:rPr lang="en-US" sz="2800" dirty="0">
                <a:latin typeface="Times New Roman" panose="02020603050405020304" pitchFamily="18" charset="0"/>
                <a:ea typeface="Times New Roman" panose="02020603050405020304" pitchFamily="18" charset="0"/>
              </a:rPr>
              <a:t>or </a:t>
            </a:r>
            <a:r>
              <a:rPr lang="en-RW" sz="2800" dirty="0">
                <a:latin typeface="Times New Roman" panose="02020603050405020304" pitchFamily="18" charset="0"/>
                <a:ea typeface="Times New Roman" panose="02020603050405020304" pitchFamily="18" charset="0"/>
              </a:rPr>
              <a:t>techniques, and principles used to effectively deliver content and facilitate learning. </a:t>
            </a:r>
            <a:endParaRPr lang="en-US" sz="2800" dirty="0">
              <a:latin typeface="Times New Roman" panose="02020603050405020304" pitchFamily="18" charset="0"/>
              <a:ea typeface="Times New Roman" panose="02020603050405020304" pitchFamily="18" charset="0"/>
            </a:endParaRPr>
          </a:p>
          <a:p>
            <a:r>
              <a:rPr lang="en-RW" sz="2800" dirty="0">
                <a:latin typeface="Times New Roman" panose="02020603050405020304" pitchFamily="18" charset="0"/>
                <a:ea typeface="Times New Roman" panose="02020603050405020304" pitchFamily="18" charset="0"/>
              </a:rPr>
              <a:t>The term is often used to describe a more formal or structured approach to teaching, focusing on how knowledge is conveyed, understood, and applied by learners.</a:t>
            </a:r>
            <a:endParaRPr lang="en-US" sz="2800" dirty="0">
              <a:latin typeface="Times New Roman" panose="02020603050405020304" pitchFamily="18" charset="0"/>
              <a:ea typeface="Times New Roman" panose="02020603050405020304" pitchFamily="18" charset="0"/>
            </a:endParaRPr>
          </a:p>
          <a:p>
            <a:r>
              <a:rPr lang="en-US" sz="2800" dirty="0">
                <a:latin typeface="Times New Roman" panose="02020603050405020304" pitchFamily="18" charset="0"/>
                <a:ea typeface="Times New Roman" panose="02020603050405020304" pitchFamily="18" charset="0"/>
              </a:rPr>
              <a:t>It </a:t>
            </a:r>
            <a:r>
              <a:rPr lang="en-RW" sz="2800" dirty="0">
                <a:latin typeface="Times New Roman" panose="02020603050405020304" pitchFamily="18" charset="0"/>
                <a:ea typeface="Times New Roman" panose="02020603050405020304" pitchFamily="18" charset="0"/>
              </a:rPr>
              <a:t>is about choosing and applying the most effective methods and strategies to help learners achieve educational goals. </a:t>
            </a:r>
            <a:endParaRPr lang="en-US" sz="2800" dirty="0">
              <a:latin typeface="Times New Roman" panose="02020603050405020304" pitchFamily="18" charset="0"/>
              <a:ea typeface="Times New Roman" panose="02020603050405020304" pitchFamily="18" charset="0"/>
            </a:endParaRPr>
          </a:p>
          <a:p>
            <a:endParaRPr lang="en-RW" dirty="0"/>
          </a:p>
        </p:txBody>
      </p:sp>
    </p:spTree>
    <p:extLst>
      <p:ext uri="{BB962C8B-B14F-4D97-AF65-F5344CB8AC3E}">
        <p14:creationId xmlns:p14="http://schemas.microsoft.com/office/powerpoint/2010/main" val="3238448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490F6-A5E4-C51F-0F1D-F9C63DCCA1F2}"/>
              </a:ext>
            </a:extLst>
          </p:cNvPr>
          <p:cNvSpPr>
            <a:spLocks noGrp="1"/>
          </p:cNvSpPr>
          <p:nvPr>
            <p:ph type="title"/>
          </p:nvPr>
        </p:nvSpPr>
        <p:spPr/>
        <p:txBody>
          <a:bodyPr>
            <a:normAutofit/>
          </a:bodyPr>
          <a:lstStyle/>
          <a:p>
            <a:r>
              <a:rPr lang="en-US" sz="3200" b="1" dirty="0"/>
              <a:t>Key aspects of didactics</a:t>
            </a:r>
            <a:endParaRPr lang="en-RW" sz="3200" b="1" dirty="0"/>
          </a:p>
        </p:txBody>
      </p:sp>
      <p:sp>
        <p:nvSpPr>
          <p:cNvPr id="3" name="Content Placeholder 2">
            <a:extLst>
              <a:ext uri="{FF2B5EF4-FFF2-40B4-BE49-F238E27FC236}">
                <a16:creationId xmlns:a16="http://schemas.microsoft.com/office/drawing/2014/main" id="{9D9CA448-C559-4394-2C79-F76B0191FB4A}"/>
              </a:ext>
            </a:extLst>
          </p:cNvPr>
          <p:cNvSpPr>
            <a:spLocks noGrp="1"/>
          </p:cNvSpPr>
          <p:nvPr>
            <p:ph idx="1"/>
          </p:nvPr>
        </p:nvSpPr>
        <p:spPr>
          <a:xfrm>
            <a:off x="838200" y="1386348"/>
            <a:ext cx="10193594" cy="4790615"/>
          </a:xfrm>
        </p:spPr>
        <p:txBody>
          <a:bodyPr>
            <a:normAutofit fontScale="92500" lnSpcReduction="10000"/>
          </a:bodyPr>
          <a:lstStyle/>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Theories of Teaching and learning:</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Didactics involves understanding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teaching and learning theories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that guide the instructional process. These theories provide frameworks for how best to approach teaching, depending on the subject, learner characteristics, and the learning environment.</a:t>
            </a:r>
          </a:p>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Methods and Techniques: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Didactics includes the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methods and strategies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teachers use to deliver content. This could range from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lectures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discussions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problem-solving activities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to more active learning approaches like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project-based learning</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or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experiential learning</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a:t>
            </a:r>
          </a:p>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Curriculum Development:</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It also relates to how educational content is structured, organized, and sequenced. Didactics involves the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design of curriculum</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that is aligned with learning objectives and outcomes, ensuring that students receive a comprehensive education in a particular subject area.</a:t>
            </a:r>
          </a:p>
          <a:p>
            <a:endParaRPr lang="en-RW" dirty="0"/>
          </a:p>
        </p:txBody>
      </p:sp>
    </p:spTree>
    <p:extLst>
      <p:ext uri="{BB962C8B-B14F-4D97-AF65-F5344CB8AC3E}">
        <p14:creationId xmlns:p14="http://schemas.microsoft.com/office/powerpoint/2010/main" val="2406529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7194A-B255-2DFC-73AB-20811A8B9732}"/>
              </a:ext>
            </a:extLst>
          </p:cNvPr>
          <p:cNvSpPr>
            <a:spLocks noGrp="1"/>
          </p:cNvSpPr>
          <p:nvPr>
            <p:ph type="title"/>
          </p:nvPr>
        </p:nvSpPr>
        <p:spPr/>
        <p:txBody>
          <a:bodyPr>
            <a:normAutofit/>
          </a:bodyPr>
          <a:lstStyle/>
          <a:p>
            <a:r>
              <a:rPr lang="en-US" sz="3200" b="1" dirty="0"/>
              <a:t>Key aspects of didactics</a:t>
            </a:r>
            <a:endParaRPr lang="en-RW" sz="3200" dirty="0"/>
          </a:p>
        </p:txBody>
      </p:sp>
      <p:sp>
        <p:nvSpPr>
          <p:cNvPr id="3" name="Content Placeholder 2">
            <a:extLst>
              <a:ext uri="{FF2B5EF4-FFF2-40B4-BE49-F238E27FC236}">
                <a16:creationId xmlns:a16="http://schemas.microsoft.com/office/drawing/2014/main" id="{12ED3249-6E4B-07C7-80B7-BC93FC407967}"/>
              </a:ext>
            </a:extLst>
          </p:cNvPr>
          <p:cNvSpPr>
            <a:spLocks noGrp="1"/>
          </p:cNvSpPr>
          <p:nvPr>
            <p:ph idx="1"/>
          </p:nvPr>
        </p:nvSpPr>
        <p:spPr>
          <a:xfrm>
            <a:off x="838200" y="1406013"/>
            <a:ext cx="10124768" cy="5086862"/>
          </a:xfrm>
        </p:spPr>
        <p:txBody>
          <a:bodyPr>
            <a:normAutofit fontScale="92500" lnSpcReduction="20000"/>
          </a:bodyPr>
          <a:lstStyle/>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Learning Objectives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didactics involves setting clear learning objectives/outcomes for what learners should achieve, such as acquiring specific knowledge or developing particular skills.</a:t>
            </a:r>
          </a:p>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Student-</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Centered</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 Focus: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While didactics has historically been teacher-</a:t>
            </a:r>
            <a:r>
              <a:rPr lang="en-RW" sz="2400" dirty="0" err="1">
                <a:effectLst/>
                <a:latin typeface="Times New Roman" panose="02020603050405020304" pitchFamily="18" charset="0"/>
                <a:ea typeface="Aptos" panose="020B0004020202020204" pitchFamily="34" charset="0"/>
                <a:cs typeface="Times New Roman" panose="02020603050405020304" pitchFamily="18" charset="0"/>
              </a:rPr>
              <a:t>centered</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modern didactics emphasizes the importance of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student-</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centered</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 learning</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focusing on creating engaging and interactive learning experiences that consider learners' needs, interests, and abilities.</a:t>
            </a:r>
          </a:p>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Learner Engagement</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Didactics also involves how teachers engage and motivate learners to actively participate and understand the material.</a:t>
            </a:r>
          </a:p>
          <a:p>
            <a:pPr lvl="0" algn="just">
              <a:lnSpc>
                <a:spcPct val="107000"/>
              </a:lnSpc>
              <a:spcAft>
                <a:spcPts val="800"/>
              </a:spcAft>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Assessment and Evaluation:</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Didactics involves the methods used to measure and evaluate learning outcomes, such as tests, assignments, or performance assessments. Teachers must use appropriate assessments to gauge how well students have learned and to adjust their teaching methods accordingly.</a:t>
            </a:r>
          </a:p>
          <a:p>
            <a:endParaRPr lang="en-RW" dirty="0"/>
          </a:p>
        </p:txBody>
      </p:sp>
    </p:spTree>
    <p:extLst>
      <p:ext uri="{BB962C8B-B14F-4D97-AF65-F5344CB8AC3E}">
        <p14:creationId xmlns:p14="http://schemas.microsoft.com/office/powerpoint/2010/main" val="31268715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2F145-D2EE-89F0-C30E-77C8082EA25F}"/>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Types of Didactics</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4A3DB2FE-A017-5BC9-4491-84DD383E3DA3}"/>
              </a:ext>
            </a:extLst>
          </p:cNvPr>
          <p:cNvSpPr>
            <a:spLocks noGrp="1"/>
          </p:cNvSpPr>
          <p:nvPr>
            <p:ph idx="1"/>
          </p:nvPr>
        </p:nvSpPr>
        <p:spPr>
          <a:xfrm>
            <a:off x="838200" y="1366684"/>
            <a:ext cx="10232923" cy="5270089"/>
          </a:xfrm>
        </p:spPr>
        <p:txBody>
          <a:bodyPr>
            <a:normAutofit fontScale="92500"/>
          </a:bodyPr>
          <a:lstStyle/>
          <a:p>
            <a:pPr marL="342900" lvl="0" indent="-342900">
              <a:lnSpc>
                <a:spcPct val="107000"/>
              </a:lnSpc>
              <a:spcAft>
                <a:spcPts val="800"/>
              </a:spcAft>
              <a:buFont typeface="+mj-lt"/>
              <a:buAutoNum type="arabicPeriod"/>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General </a:t>
            </a:r>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d</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idactics</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a:t>
            </a:r>
            <a:endParaRPr lang="en-RW" sz="2400" dirty="0">
              <a:effectLst/>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Aptos" panose="020B0004020202020204" pitchFamily="34" charset="0"/>
                <a:cs typeface="Times New Roman" panose="02020603050405020304" pitchFamily="18" charset="0"/>
              </a:rPr>
              <a:t>General didactics refers to the overall </a:t>
            </a:r>
            <a:r>
              <a:rPr lang="en-RW" b="1" dirty="0">
                <a:effectLst/>
                <a:latin typeface="Times New Roman" panose="02020603050405020304" pitchFamily="18" charset="0"/>
                <a:ea typeface="Aptos" panose="020B0004020202020204" pitchFamily="34" charset="0"/>
                <a:cs typeface="Times New Roman" panose="02020603050405020304" pitchFamily="18" charset="0"/>
              </a:rPr>
              <a:t>principles, methods and techniques of teaching</a:t>
            </a:r>
            <a:r>
              <a:rPr lang="en-RW" dirty="0">
                <a:effectLst/>
                <a:latin typeface="Times New Roman" panose="02020603050405020304" pitchFamily="18" charset="0"/>
                <a:ea typeface="Aptos" panose="020B0004020202020204" pitchFamily="34" charset="0"/>
                <a:cs typeface="Times New Roman" panose="02020603050405020304" pitchFamily="18" charset="0"/>
              </a:rPr>
              <a:t> that can be applied across various subjects and educational levels. </a:t>
            </a:r>
            <a:endParaRPr lang="en-US" dirty="0">
              <a:effectLst/>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Aptos" panose="020B0004020202020204" pitchFamily="34" charset="0"/>
                <a:cs typeface="Times New Roman" panose="02020603050405020304" pitchFamily="18" charset="0"/>
              </a:rPr>
              <a:t>It addresses broad issues like how to engage students, how to organize lessons, and how to adapt teaching to different contexts.</a:t>
            </a:r>
          </a:p>
          <a:p>
            <a:pPr marL="342900" lvl="0" indent="-342900">
              <a:lnSpc>
                <a:spcPct val="107000"/>
              </a:lnSpc>
              <a:spcAft>
                <a:spcPts val="800"/>
              </a:spcAft>
              <a:buFont typeface="+mj-lt"/>
              <a:buAutoNum type="arabicPeriod"/>
              <a:tabLst>
                <a:tab pos="457200" algn="l"/>
              </a:tabLst>
            </a:pP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Subject-specific </a:t>
            </a:r>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d</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idactics</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a:t>
            </a:r>
            <a:endParaRPr lang="en-RW" sz="2400" dirty="0">
              <a:effectLst/>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Aptos" panose="020B0004020202020204" pitchFamily="34" charset="0"/>
                <a:cs typeface="Times New Roman" panose="02020603050405020304" pitchFamily="18" charset="0"/>
              </a:rPr>
              <a:t>This refers to teaching strategies and methods specific to particular subjects, such as </a:t>
            </a:r>
            <a:r>
              <a:rPr lang="en-RW" b="1" dirty="0">
                <a:effectLst/>
                <a:latin typeface="Times New Roman" panose="02020603050405020304" pitchFamily="18" charset="0"/>
                <a:ea typeface="Aptos" panose="020B0004020202020204" pitchFamily="34" charset="0"/>
                <a:cs typeface="Times New Roman" panose="02020603050405020304" pitchFamily="18" charset="0"/>
              </a:rPr>
              <a:t>mathematics didactics</a:t>
            </a:r>
            <a:r>
              <a:rPr lang="en-RW" dirty="0">
                <a:effectLst/>
                <a:latin typeface="Times New Roman" panose="02020603050405020304" pitchFamily="18" charset="0"/>
                <a:ea typeface="Aptos" panose="020B0004020202020204" pitchFamily="34" charset="0"/>
                <a:cs typeface="Times New Roman" panose="02020603050405020304" pitchFamily="18" charset="0"/>
              </a:rPr>
              <a:t> or </a:t>
            </a:r>
            <a:r>
              <a:rPr lang="en-RW" b="1" dirty="0">
                <a:effectLst/>
                <a:latin typeface="Times New Roman" panose="02020603050405020304" pitchFamily="18" charset="0"/>
                <a:ea typeface="Aptos" panose="020B0004020202020204" pitchFamily="34" charset="0"/>
                <a:cs typeface="Times New Roman" panose="02020603050405020304" pitchFamily="18" charset="0"/>
              </a:rPr>
              <a:t>language didactics</a:t>
            </a:r>
            <a:r>
              <a:rPr lang="en-RW"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dirty="0">
              <a:effectLst/>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Aptos" panose="020B0004020202020204" pitchFamily="34" charset="0"/>
                <a:cs typeface="Times New Roman" panose="02020603050405020304" pitchFamily="18" charset="0"/>
              </a:rPr>
              <a:t>Each subject has its own unique set of instructional methods and content structures, which can be addressed by specialized didactic frameworks.</a:t>
            </a:r>
            <a:endParaRPr lang="en-US" dirty="0">
              <a:effectLst/>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US" dirty="0">
                <a:latin typeface="Times New Roman" panose="02020603050405020304" pitchFamily="18" charset="0"/>
                <a:ea typeface="Aptos" panose="020B0004020202020204" pitchFamily="34" charset="0"/>
                <a:cs typeface="Times New Roman" panose="02020603050405020304" pitchFamily="18" charset="0"/>
              </a:rPr>
              <a:t>Examples: Special didactics of Mathematics, Geography, History, Biology, etc.</a:t>
            </a:r>
            <a:endParaRPr lang="en-RW"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1565649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B17AA-6ED8-B372-F1AF-5D1FB76C4BF8}"/>
              </a:ext>
            </a:extLst>
          </p:cNvPr>
          <p:cNvSpPr>
            <a:spLocks noGrp="1"/>
          </p:cNvSpPr>
          <p:nvPr>
            <p:ph type="title"/>
          </p:nvPr>
        </p:nvSpPr>
        <p:spPr/>
        <p:txBody>
          <a:bodyPr/>
          <a:lstStyle/>
          <a:p>
            <a:r>
              <a:rPr lang="en-US" sz="3200" b="1" dirty="0"/>
              <a:t>4.1 Didactic triangle</a:t>
            </a:r>
            <a:endParaRPr lang="en-RW" sz="3200" b="1" dirty="0"/>
          </a:p>
        </p:txBody>
      </p:sp>
      <p:sp>
        <p:nvSpPr>
          <p:cNvPr id="3" name="Content Placeholder 2">
            <a:extLst>
              <a:ext uri="{FF2B5EF4-FFF2-40B4-BE49-F238E27FC236}">
                <a16:creationId xmlns:a16="http://schemas.microsoft.com/office/drawing/2014/main" id="{C1993E1C-CB0A-6E77-4D89-410B2D065AD6}"/>
              </a:ext>
            </a:extLst>
          </p:cNvPr>
          <p:cNvSpPr>
            <a:spLocks noGrp="1"/>
          </p:cNvSpPr>
          <p:nvPr>
            <p:ph idx="1"/>
          </p:nvPr>
        </p:nvSpPr>
        <p:spPr>
          <a:xfrm>
            <a:off x="838200" y="1295400"/>
            <a:ext cx="9372600" cy="5181600"/>
          </a:xfrm>
        </p:spPr>
        <p:txBody>
          <a:bodyPr>
            <a:normAutofit lnSpcReduction="10000"/>
          </a:bodyPr>
          <a:lstStyle/>
          <a:p>
            <a:pPr algn="just"/>
            <a:r>
              <a:rPr lang="en-GB" sz="2400" dirty="0">
                <a:latin typeface="Times New Roman" panose="02020603050405020304" pitchFamily="18" charset="0"/>
                <a:cs typeface="Times New Roman" panose="02020603050405020304" pitchFamily="18" charset="0"/>
              </a:rPr>
              <a:t>Every teaching and learning/pedagogical situation can be analysed through a triangular diagram</a:t>
            </a:r>
          </a:p>
          <a:p>
            <a:pPr algn="just"/>
            <a:r>
              <a:rPr lang="en-RW" sz="2400" dirty="0">
                <a:latin typeface="Times New Roman" panose="02020603050405020304" pitchFamily="18" charset="0"/>
                <a:ea typeface="Times New Roman" panose="02020603050405020304" pitchFamily="18" charset="0"/>
              </a:rPr>
              <a:t>The </a:t>
            </a:r>
            <a:r>
              <a:rPr lang="en-RW" sz="2400" b="1" dirty="0">
                <a:latin typeface="Times New Roman" panose="02020603050405020304" pitchFamily="18" charset="0"/>
                <a:ea typeface="Times New Roman" panose="02020603050405020304" pitchFamily="18" charset="0"/>
              </a:rPr>
              <a:t>Didactic Triangle</a:t>
            </a:r>
            <a:r>
              <a:rPr lang="en-RW" sz="2400" dirty="0">
                <a:latin typeface="Times New Roman" panose="02020603050405020304" pitchFamily="18" charset="0"/>
                <a:ea typeface="Times New Roman" panose="02020603050405020304" pitchFamily="18" charset="0"/>
              </a:rPr>
              <a:t> is a conceptual model that represents the core elements of the teaching and learning process. </a:t>
            </a:r>
            <a:endParaRPr lang="en-US" sz="2400" dirty="0">
              <a:latin typeface="Times New Roman" panose="02020603050405020304" pitchFamily="18" charset="0"/>
              <a:ea typeface="Times New Roman" panose="02020603050405020304" pitchFamily="18" charset="0"/>
            </a:endParaRPr>
          </a:p>
          <a:p>
            <a:pPr algn="just"/>
            <a:r>
              <a:rPr lang="en-RW" sz="2400" dirty="0">
                <a:latin typeface="Times New Roman" panose="02020603050405020304" pitchFamily="18" charset="0"/>
                <a:ea typeface="Times New Roman" panose="02020603050405020304" pitchFamily="18" charset="0"/>
              </a:rPr>
              <a:t>It highlights the relationship between </a:t>
            </a:r>
            <a:r>
              <a:rPr lang="en-RW" sz="2400" b="1" dirty="0">
                <a:latin typeface="Times New Roman" panose="02020603050405020304" pitchFamily="18" charset="0"/>
                <a:ea typeface="Times New Roman" panose="02020603050405020304" pitchFamily="18" charset="0"/>
              </a:rPr>
              <a:t>three</a:t>
            </a:r>
            <a:r>
              <a:rPr lang="en-RW" sz="2400" dirty="0">
                <a:latin typeface="Times New Roman" panose="02020603050405020304" pitchFamily="18" charset="0"/>
                <a:ea typeface="Times New Roman" panose="02020603050405020304" pitchFamily="18" charset="0"/>
              </a:rPr>
              <a:t> key components:</a:t>
            </a:r>
            <a:endParaRPr lang="en-US" sz="2400" dirty="0">
              <a:latin typeface="Times New Roman" panose="02020603050405020304" pitchFamily="18" charset="0"/>
              <a:ea typeface="Times New Roman" panose="02020603050405020304" pitchFamily="18" charset="0"/>
            </a:endParaRPr>
          </a:p>
          <a:p>
            <a:pPr algn="just"/>
            <a:r>
              <a:rPr lang="en-GB" sz="2400" b="1" dirty="0">
                <a:latin typeface="Times New Roman" panose="02020603050405020304" pitchFamily="18" charset="0"/>
                <a:cs typeface="Times New Roman" panose="02020603050405020304" pitchFamily="18" charset="0"/>
              </a:rPr>
              <a:t>Knowledge (K)/ Content (C) </a:t>
            </a:r>
            <a:r>
              <a:rPr lang="en-GB" sz="2400" dirty="0">
                <a:latin typeface="Times New Roman" panose="02020603050405020304" pitchFamily="18" charset="0"/>
                <a:cs typeface="Times New Roman" panose="02020603050405020304" pitchFamily="18" charset="0"/>
              </a:rPr>
              <a:t>represents the content, disciplines, programs, etc. </a:t>
            </a:r>
            <a:r>
              <a:rPr lang="en-RW" sz="2400" dirty="0">
                <a:latin typeface="Times New Roman" panose="02020603050405020304" pitchFamily="18" charset="0"/>
                <a:ea typeface="Times New Roman" panose="02020603050405020304" pitchFamily="18" charset="0"/>
              </a:rPr>
              <a:t>The subject matter, information, or material being taught and learned</a:t>
            </a:r>
            <a:r>
              <a:rPr lang="en-US" sz="2400" dirty="0">
                <a:latin typeface="Times New Roman" panose="02020603050405020304" pitchFamily="18" charset="0"/>
                <a:ea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pPr algn="just"/>
            <a:r>
              <a:rPr lang="en-GB" sz="2400" b="1" dirty="0">
                <a:latin typeface="Times New Roman" panose="02020603050405020304" pitchFamily="18" charset="0"/>
                <a:cs typeface="Times New Roman" panose="02020603050405020304" pitchFamily="18" charset="0"/>
              </a:rPr>
              <a:t>Learners (L) </a:t>
            </a:r>
            <a:r>
              <a:rPr lang="en-GB" sz="2400" dirty="0">
                <a:latin typeface="Times New Roman" panose="02020603050405020304" pitchFamily="18" charset="0"/>
                <a:cs typeface="Times New Roman" panose="02020603050405020304" pitchFamily="18" charset="0"/>
              </a:rPr>
              <a:t>refer to pupils, trainees, students, etc. </a:t>
            </a:r>
            <a:r>
              <a:rPr lang="en-RW" sz="2400" dirty="0">
                <a:latin typeface="Times New Roman" panose="02020603050405020304" pitchFamily="18" charset="0"/>
                <a:ea typeface="Times New Roman" panose="02020603050405020304" pitchFamily="18" charset="0"/>
              </a:rPr>
              <a:t>The student or individual who receives, processes, and engages with the knowledge or skills being taught.</a:t>
            </a:r>
            <a:endParaRPr lang="en-GB" sz="2400" dirty="0">
              <a:latin typeface="Times New Roman" panose="02020603050405020304" pitchFamily="18" charset="0"/>
              <a:cs typeface="Times New Roman" panose="02020603050405020304" pitchFamily="18" charset="0"/>
            </a:endParaRPr>
          </a:p>
          <a:p>
            <a:pPr algn="just"/>
            <a:r>
              <a:rPr lang="en-GB" sz="2400" b="1" dirty="0">
                <a:latin typeface="Times New Roman" panose="02020603050405020304" pitchFamily="18" charset="0"/>
                <a:cs typeface="Times New Roman" panose="02020603050405020304" pitchFamily="18" charset="0"/>
              </a:rPr>
              <a:t>The teacher (T) </a:t>
            </a:r>
            <a:r>
              <a:rPr lang="en-GB" sz="2400" dirty="0">
                <a:latin typeface="Times New Roman" panose="02020603050405020304" pitchFamily="18" charset="0"/>
                <a:cs typeface="Times New Roman" panose="02020603050405020304" pitchFamily="18" charset="0"/>
              </a:rPr>
              <a:t>refers to the lecturer, trainer, educator, initiator, accompanist, etc. </a:t>
            </a:r>
            <a:r>
              <a:rPr lang="en-RW" sz="2400" dirty="0">
                <a:latin typeface="Times New Roman" panose="02020603050405020304" pitchFamily="18" charset="0"/>
                <a:ea typeface="Times New Roman" panose="02020603050405020304" pitchFamily="18" charset="0"/>
              </a:rPr>
              <a:t>The individual responsible for imparting knowledge, guiding learning, and facilitating the overall learning experience</a:t>
            </a:r>
            <a:endParaRPr lang="en-US" sz="2400" dirty="0">
              <a:latin typeface="Times New Roman" panose="02020603050405020304" pitchFamily="18" charset="0"/>
              <a:cs typeface="Times New Roman" panose="02020603050405020304" pitchFamily="18" charset="0"/>
            </a:endParaRPr>
          </a:p>
          <a:p>
            <a:endParaRPr lang="en-RW" sz="2400" dirty="0">
              <a:latin typeface="Times New Roman" panose="02020603050405020304" pitchFamily="18" charset="0"/>
              <a:ea typeface="Times New Roman" panose="02020603050405020304" pitchFamily="18" charset="0"/>
            </a:endParaRPr>
          </a:p>
          <a:p>
            <a:endParaRPr lang="en-RW" dirty="0"/>
          </a:p>
        </p:txBody>
      </p:sp>
    </p:spTree>
    <p:extLst>
      <p:ext uri="{BB962C8B-B14F-4D97-AF65-F5344CB8AC3E}">
        <p14:creationId xmlns:p14="http://schemas.microsoft.com/office/powerpoint/2010/main" val="10699898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5822A-BDE9-2FC0-E16D-6BDCF5142CA2}"/>
              </a:ext>
            </a:extLst>
          </p:cNvPr>
          <p:cNvSpPr>
            <a:spLocks noGrp="1"/>
          </p:cNvSpPr>
          <p:nvPr>
            <p:ph type="title"/>
          </p:nvPr>
        </p:nvSpPr>
        <p:spPr/>
        <p:txBody>
          <a:bodyPr>
            <a:normAutofit/>
          </a:bodyPr>
          <a:lstStyle/>
          <a:p>
            <a:r>
              <a:rPr lang="en-US" sz="3200" b="1" dirty="0"/>
              <a:t>Illustration of the didactic triangle</a:t>
            </a:r>
            <a:endParaRPr lang="en-RW" sz="3200" dirty="0"/>
          </a:p>
        </p:txBody>
      </p:sp>
      <p:pic>
        <p:nvPicPr>
          <p:cNvPr id="5" name="Content Placeholder 4">
            <a:extLst>
              <a:ext uri="{FF2B5EF4-FFF2-40B4-BE49-F238E27FC236}">
                <a16:creationId xmlns:a16="http://schemas.microsoft.com/office/drawing/2014/main" id="{505CA528-5E4E-5C11-2DAE-96389565F7F7}"/>
              </a:ext>
            </a:extLst>
          </p:cNvPr>
          <p:cNvPicPr>
            <a:picLocks noGrp="1" noChangeAspect="1"/>
          </p:cNvPicPr>
          <p:nvPr>
            <p:ph idx="1"/>
          </p:nvPr>
        </p:nvPicPr>
        <p:blipFill>
          <a:blip r:embed="rId2"/>
          <a:stretch>
            <a:fillRect/>
          </a:stretch>
        </p:blipFill>
        <p:spPr>
          <a:xfrm>
            <a:off x="1838632" y="1995948"/>
            <a:ext cx="3087330" cy="3342968"/>
          </a:xfrm>
        </p:spPr>
      </p:pic>
      <p:pic>
        <p:nvPicPr>
          <p:cNvPr id="7" name="Picture 6">
            <a:extLst>
              <a:ext uri="{FF2B5EF4-FFF2-40B4-BE49-F238E27FC236}">
                <a16:creationId xmlns:a16="http://schemas.microsoft.com/office/drawing/2014/main" id="{E3105F39-E66E-5A6B-3140-84B20AAECE66}"/>
              </a:ext>
            </a:extLst>
          </p:cNvPr>
          <p:cNvPicPr>
            <a:picLocks noChangeAspect="1"/>
          </p:cNvPicPr>
          <p:nvPr/>
        </p:nvPicPr>
        <p:blipFill>
          <a:blip r:embed="rId3"/>
          <a:stretch>
            <a:fillRect/>
          </a:stretch>
        </p:blipFill>
        <p:spPr>
          <a:xfrm>
            <a:off x="5053517" y="1327355"/>
            <a:ext cx="6096528" cy="4400766"/>
          </a:xfrm>
          <a:prstGeom prst="rect">
            <a:avLst/>
          </a:prstGeom>
        </p:spPr>
      </p:pic>
    </p:spTree>
    <p:extLst>
      <p:ext uri="{BB962C8B-B14F-4D97-AF65-F5344CB8AC3E}">
        <p14:creationId xmlns:p14="http://schemas.microsoft.com/office/powerpoint/2010/main" val="19369634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064DC-393A-7337-9B76-A0C5D535C98D}"/>
              </a:ext>
            </a:extLst>
          </p:cNvPr>
          <p:cNvSpPr>
            <a:spLocks noGrp="1"/>
          </p:cNvSpPr>
          <p:nvPr>
            <p:ph type="title"/>
          </p:nvPr>
        </p:nvSpPr>
        <p:spPr/>
        <p:txBody>
          <a:bodyPr/>
          <a:lstStyle/>
          <a:p>
            <a:r>
              <a:rPr lang="en-RW" sz="3200" b="1" dirty="0">
                <a:ea typeface="Times New Roman" panose="02020603050405020304" pitchFamily="18" charset="0"/>
              </a:rPr>
              <a:t>The Relationships in the Didactic Triangle</a:t>
            </a:r>
            <a:endParaRPr lang="en-RW" sz="3200" b="1" dirty="0"/>
          </a:p>
        </p:txBody>
      </p:sp>
      <p:sp>
        <p:nvSpPr>
          <p:cNvPr id="3" name="Content Placeholder 2">
            <a:extLst>
              <a:ext uri="{FF2B5EF4-FFF2-40B4-BE49-F238E27FC236}">
                <a16:creationId xmlns:a16="http://schemas.microsoft.com/office/drawing/2014/main" id="{2E6272C0-658B-123E-1B8D-A4CAEA62B00F}"/>
              </a:ext>
            </a:extLst>
          </p:cNvPr>
          <p:cNvSpPr>
            <a:spLocks noGrp="1"/>
          </p:cNvSpPr>
          <p:nvPr>
            <p:ph idx="1"/>
          </p:nvPr>
        </p:nvSpPr>
        <p:spPr>
          <a:xfrm>
            <a:off x="838199" y="1396180"/>
            <a:ext cx="9554497" cy="5309419"/>
          </a:xfrm>
        </p:spPr>
        <p:txBody>
          <a:bodyPr>
            <a:normAutofit lnSpcReduction="10000"/>
          </a:bodyPr>
          <a:lstStyle/>
          <a:p>
            <a:pPr marL="342900" indent="-342900">
              <a:buSzPts val="1000"/>
              <a:buFont typeface="Symbol" panose="05050102010706020507" pitchFamily="18" charset="2"/>
              <a:buChar char=""/>
              <a:tabLst>
                <a:tab pos="457200" algn="l"/>
              </a:tabLst>
            </a:pPr>
            <a:r>
              <a:rPr lang="en-RW" sz="2300" b="1" dirty="0">
                <a:ea typeface="Times New Roman" panose="02020603050405020304" pitchFamily="18" charset="0"/>
              </a:rPr>
              <a:t>Teacher ↔ Learner</a:t>
            </a:r>
            <a:r>
              <a:rPr lang="en-RW" sz="2300" dirty="0">
                <a:ea typeface="Times New Roman" panose="02020603050405020304" pitchFamily="18" charset="0"/>
              </a:rPr>
              <a:t>: This relationship is crucial for effective communication, understanding, and feedback. </a:t>
            </a:r>
            <a:endParaRPr lang="en-US" sz="2300" dirty="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RW" sz="2300" dirty="0">
                <a:ea typeface="Times New Roman" panose="02020603050405020304" pitchFamily="18" charset="0"/>
              </a:rPr>
              <a:t>The teacher must be able to connect with the learner, recognize their needs, and adapt their teaching approach accordingly.</a:t>
            </a:r>
          </a:p>
          <a:p>
            <a:pPr marL="342900" indent="-342900">
              <a:buSzPts val="1000"/>
              <a:buFont typeface="Symbol" panose="05050102010706020507" pitchFamily="18" charset="2"/>
              <a:buChar char=""/>
              <a:tabLst>
                <a:tab pos="457200" algn="l"/>
              </a:tabLst>
            </a:pPr>
            <a:r>
              <a:rPr lang="en-RW" sz="2300" b="1" dirty="0">
                <a:ea typeface="Times New Roman" panose="02020603050405020304" pitchFamily="18" charset="0"/>
              </a:rPr>
              <a:t>Teacher ↔ </a:t>
            </a:r>
            <a:r>
              <a:rPr lang="en-US" sz="2300" b="1" dirty="0">
                <a:ea typeface="Times New Roman" panose="02020603050405020304" pitchFamily="18" charset="0"/>
              </a:rPr>
              <a:t>Knowledge/</a:t>
            </a:r>
            <a:r>
              <a:rPr lang="en-RW" sz="2300" b="1" dirty="0">
                <a:ea typeface="Times New Roman" panose="02020603050405020304" pitchFamily="18" charset="0"/>
              </a:rPr>
              <a:t>Content</a:t>
            </a:r>
            <a:r>
              <a:rPr lang="en-RW" sz="2300" dirty="0">
                <a:ea typeface="Times New Roman" panose="02020603050405020304" pitchFamily="18" charset="0"/>
              </a:rPr>
              <a:t>: The teacher’s role involves selecting, structuring, and presenting content in an engaging and comprehensible way. </a:t>
            </a:r>
            <a:endParaRPr lang="en-US" sz="2300" dirty="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RW" sz="2300" dirty="0">
                <a:ea typeface="Times New Roman" panose="02020603050405020304" pitchFamily="18" charset="0"/>
              </a:rPr>
              <a:t>The teacher needs to have a deep understanding of the content and how best to teach it.</a:t>
            </a:r>
          </a:p>
          <a:p>
            <a:pPr marL="342900" indent="-342900">
              <a:buSzPts val="1000"/>
              <a:buFont typeface="Symbol" panose="05050102010706020507" pitchFamily="18" charset="2"/>
              <a:buChar char=""/>
              <a:tabLst>
                <a:tab pos="457200" algn="l"/>
              </a:tabLst>
            </a:pPr>
            <a:r>
              <a:rPr lang="en-RW" sz="2300" b="1" dirty="0">
                <a:ea typeface="Times New Roman" panose="02020603050405020304" pitchFamily="18" charset="0"/>
              </a:rPr>
              <a:t>Learner ↔ </a:t>
            </a:r>
            <a:r>
              <a:rPr lang="en-US" sz="2300" b="1" dirty="0">
                <a:ea typeface="Times New Roman" panose="02020603050405020304" pitchFamily="18" charset="0"/>
              </a:rPr>
              <a:t>Knowledge/</a:t>
            </a:r>
            <a:r>
              <a:rPr lang="en-RW" sz="2300" b="1" dirty="0">
                <a:ea typeface="Times New Roman" panose="02020603050405020304" pitchFamily="18" charset="0"/>
              </a:rPr>
              <a:t>Content</a:t>
            </a:r>
            <a:r>
              <a:rPr lang="en-RW" sz="2300" dirty="0">
                <a:ea typeface="Times New Roman" panose="02020603050405020304" pitchFamily="18" charset="0"/>
              </a:rPr>
              <a:t>: This represents how the learner interacts with the material. </a:t>
            </a:r>
            <a:endParaRPr lang="en-US" sz="2300" dirty="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RW" sz="2300" dirty="0">
                <a:ea typeface="Times New Roman" panose="02020603050405020304" pitchFamily="18" charset="0"/>
              </a:rPr>
              <a:t>The learner engages with the content, makes sense of it, and internalizes or applies it. </a:t>
            </a:r>
            <a:endParaRPr lang="en-US" sz="2300" dirty="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RW" sz="2300" dirty="0">
                <a:ea typeface="Times New Roman" panose="02020603050405020304" pitchFamily="18" charset="0"/>
              </a:rPr>
              <a:t>The learner’s prior knowledge, motivation, and learning strategies affect this interaction.</a:t>
            </a:r>
          </a:p>
          <a:p>
            <a:endParaRPr lang="en-RW" dirty="0"/>
          </a:p>
        </p:txBody>
      </p:sp>
    </p:spTree>
    <p:extLst>
      <p:ext uri="{BB962C8B-B14F-4D97-AF65-F5344CB8AC3E}">
        <p14:creationId xmlns:p14="http://schemas.microsoft.com/office/powerpoint/2010/main" val="6519972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03877-F4F9-3F76-A8BE-123D2331476B}"/>
              </a:ext>
            </a:extLst>
          </p:cNvPr>
          <p:cNvSpPr>
            <a:spLocks noGrp="1"/>
          </p:cNvSpPr>
          <p:nvPr>
            <p:ph type="title"/>
          </p:nvPr>
        </p:nvSpPr>
        <p:spPr/>
        <p:txBody>
          <a:bodyPr/>
          <a:lstStyle/>
          <a:p>
            <a:r>
              <a:rPr lang="en-RW" sz="3200" b="1" dirty="0">
                <a:latin typeface="Times New Roman" panose="02020603050405020304" pitchFamily="18" charset="0"/>
                <a:ea typeface="Times New Roman" panose="02020603050405020304" pitchFamily="18" charset="0"/>
              </a:rPr>
              <a:t>Significance</a:t>
            </a:r>
            <a:r>
              <a:rPr lang="en-US" sz="3200" b="1" dirty="0">
                <a:latin typeface="Times New Roman" panose="02020603050405020304" pitchFamily="18" charset="0"/>
                <a:ea typeface="Times New Roman" panose="02020603050405020304" pitchFamily="18" charset="0"/>
              </a:rPr>
              <a:t> of the didactic triangle</a:t>
            </a:r>
            <a:endParaRPr lang="en-RW" sz="3200" dirty="0"/>
          </a:p>
        </p:txBody>
      </p:sp>
      <p:sp>
        <p:nvSpPr>
          <p:cNvPr id="3" name="Content Placeholder 2">
            <a:extLst>
              <a:ext uri="{FF2B5EF4-FFF2-40B4-BE49-F238E27FC236}">
                <a16:creationId xmlns:a16="http://schemas.microsoft.com/office/drawing/2014/main" id="{38BC8C86-A057-0DD8-A062-49DB1F8E9546}"/>
              </a:ext>
            </a:extLst>
          </p:cNvPr>
          <p:cNvSpPr>
            <a:spLocks noGrp="1"/>
          </p:cNvSpPr>
          <p:nvPr>
            <p:ph idx="1"/>
          </p:nvPr>
        </p:nvSpPr>
        <p:spPr>
          <a:xfrm>
            <a:off x="766915" y="1295400"/>
            <a:ext cx="9635613" cy="5410200"/>
          </a:xfrm>
        </p:spPr>
        <p:txBody>
          <a:bodyPr/>
          <a:lstStyle/>
          <a:p>
            <a:pPr algn="just">
              <a:buSzPts val="1000"/>
              <a:tabLst>
                <a:tab pos="457200" algn="l"/>
              </a:tabLst>
            </a:pPr>
            <a:r>
              <a:rPr lang="en-RW" sz="2400" dirty="0">
                <a:latin typeface="Times New Roman" panose="02020603050405020304" pitchFamily="18" charset="0"/>
                <a:ea typeface="Times New Roman" panose="02020603050405020304" pitchFamily="18" charset="0"/>
              </a:rPr>
              <a:t>The didactic triangle emphasizes the dynamic and interconnected nature of teaching and learning. </a:t>
            </a:r>
            <a:endParaRPr lang="en-US" sz="2400" dirty="0">
              <a:latin typeface="Times New Roman" panose="02020603050405020304" pitchFamily="18" charset="0"/>
              <a:ea typeface="Times New Roman" panose="02020603050405020304" pitchFamily="18" charset="0"/>
            </a:endParaRPr>
          </a:p>
          <a:p>
            <a:pPr algn="just">
              <a:buSzPts val="1000"/>
              <a:tabLst>
                <a:tab pos="457200" algn="l"/>
              </a:tabLst>
            </a:pPr>
            <a:r>
              <a:rPr lang="en-RW" sz="2400" dirty="0">
                <a:latin typeface="Times New Roman" panose="02020603050405020304" pitchFamily="18" charset="0"/>
                <a:ea typeface="Times New Roman" panose="02020603050405020304" pitchFamily="18" charset="0"/>
              </a:rPr>
              <a:t>Effective teaching occurs when the teacher, learner, and content work together in a balanced and thoughtful manner.</a:t>
            </a:r>
            <a:endParaRPr lang="en-US" sz="2400" dirty="0">
              <a:latin typeface="Times New Roman" panose="02020603050405020304" pitchFamily="18" charset="0"/>
              <a:ea typeface="Times New Roman" panose="02020603050405020304" pitchFamily="18" charset="0"/>
            </a:endParaRPr>
          </a:p>
          <a:p>
            <a:pPr algn="just">
              <a:buSzPts val="1000"/>
              <a:tabLst>
                <a:tab pos="457200" algn="l"/>
              </a:tabLst>
            </a:pPr>
            <a:r>
              <a:rPr lang="en-RW" sz="2400" dirty="0">
                <a:latin typeface="Times New Roman" panose="02020603050405020304" pitchFamily="18" charset="0"/>
                <a:ea typeface="Times New Roman" panose="02020603050405020304" pitchFamily="18" charset="0"/>
              </a:rPr>
              <a:t>The model underscores that the success of learning depends not just on the teacher’s ability to deliver content but also on how well the learner engages with the material and how appropriate and meaningful the content is to the learner.</a:t>
            </a:r>
            <a:endParaRPr lang="en-US" sz="2400" dirty="0">
              <a:latin typeface="Times New Roman" panose="02020603050405020304" pitchFamily="18" charset="0"/>
              <a:ea typeface="Times New Roman" panose="02020603050405020304" pitchFamily="18" charset="0"/>
            </a:endParaRPr>
          </a:p>
          <a:p>
            <a:pPr algn="just">
              <a:buSzPts val="1000"/>
              <a:tabLst>
                <a:tab pos="457200" algn="l"/>
              </a:tabLst>
            </a:pPr>
            <a:r>
              <a:rPr lang="en-US" sz="2400" dirty="0">
                <a:latin typeface="Times New Roman" panose="02020603050405020304" pitchFamily="18" charset="0"/>
                <a:ea typeface="Times New Roman" panose="02020603050405020304" pitchFamily="18" charset="0"/>
              </a:rPr>
              <a:t>T</a:t>
            </a:r>
            <a:r>
              <a:rPr lang="en-RW" sz="2400" dirty="0">
                <a:latin typeface="Times New Roman" panose="02020603050405020304" pitchFamily="18" charset="0"/>
                <a:ea typeface="Times New Roman" panose="02020603050405020304" pitchFamily="18" charset="0"/>
              </a:rPr>
              <a:t>he didactic triangle is a helpful framework for understanding the roles and interactions between the teacher, the learner, and the content in the learning process. </a:t>
            </a:r>
            <a:endParaRPr lang="en-US" sz="2400" dirty="0">
              <a:latin typeface="Times New Roman" panose="02020603050405020304" pitchFamily="18" charset="0"/>
              <a:ea typeface="Times New Roman" panose="02020603050405020304" pitchFamily="18" charset="0"/>
            </a:endParaRPr>
          </a:p>
          <a:p>
            <a:pPr algn="just">
              <a:buSzPts val="1000"/>
              <a:tabLst>
                <a:tab pos="457200" algn="l"/>
              </a:tabLst>
            </a:pPr>
            <a:r>
              <a:rPr lang="en-RW" sz="2400" dirty="0">
                <a:latin typeface="Times New Roman" panose="02020603050405020304" pitchFamily="18" charset="0"/>
                <a:ea typeface="Times New Roman" panose="02020603050405020304" pitchFamily="18" charset="0"/>
              </a:rPr>
              <a:t>It shows that the effectiveness of teaching is influenced by the quality of these relationships.</a:t>
            </a:r>
          </a:p>
          <a:p>
            <a:endParaRPr lang="en-RW" dirty="0"/>
          </a:p>
        </p:txBody>
      </p:sp>
    </p:spTree>
    <p:extLst>
      <p:ext uri="{BB962C8B-B14F-4D97-AF65-F5344CB8AC3E}">
        <p14:creationId xmlns:p14="http://schemas.microsoft.com/office/powerpoint/2010/main" val="16582389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93B04-69D2-CE8C-9F95-DF5A2A61D210}"/>
              </a:ext>
            </a:extLst>
          </p:cNvPr>
          <p:cNvSpPr>
            <a:spLocks noGrp="1"/>
          </p:cNvSpPr>
          <p:nvPr>
            <p:ph type="title"/>
          </p:nvPr>
        </p:nvSpPr>
        <p:spPr/>
        <p:txBody>
          <a:bodyPr/>
          <a:lstStyle/>
          <a:p>
            <a:r>
              <a:rPr lang="en-US" sz="3200" b="1" dirty="0">
                <a:latin typeface="Aptos" panose="020B0004020202020204" pitchFamily="34" charset="0"/>
                <a:ea typeface="Aptos" panose="020B0004020202020204" pitchFamily="34" charset="0"/>
                <a:cs typeface="Times New Roman" panose="02020603050405020304" pitchFamily="18" charset="0"/>
              </a:rPr>
              <a:t>4.2 </a:t>
            </a:r>
            <a:r>
              <a:rPr lang="en-RW" sz="3200" b="1" dirty="0">
                <a:latin typeface="Aptos" panose="020B0004020202020204" pitchFamily="34" charset="0"/>
                <a:ea typeface="Aptos" panose="020B0004020202020204" pitchFamily="34" charset="0"/>
                <a:cs typeface="Times New Roman" panose="02020603050405020304" pitchFamily="18" charset="0"/>
              </a:rPr>
              <a:t>A</a:t>
            </a:r>
            <a:r>
              <a:rPr lang="en-RW" sz="3200" dirty="0">
                <a:latin typeface="Aptos" panose="020B0004020202020204" pitchFamily="34" charset="0"/>
                <a:ea typeface="Aptos" panose="020B0004020202020204" pitchFamily="34" charset="0"/>
                <a:cs typeface="Times New Roman" panose="02020603050405020304" pitchFamily="18" charset="0"/>
              </a:rPr>
              <a:t> </a:t>
            </a:r>
            <a:r>
              <a:rPr lang="en-RW" sz="3200" b="1" dirty="0">
                <a:latin typeface="Aptos" panose="020B0004020202020204" pitchFamily="34" charset="0"/>
                <a:ea typeface="Aptos" panose="020B0004020202020204" pitchFamily="34" charset="0"/>
                <a:cs typeface="Times New Roman" panose="02020603050405020304" pitchFamily="18" charset="0"/>
              </a:rPr>
              <a:t>didactic contract</a:t>
            </a:r>
            <a:endParaRPr lang="en-RW" sz="3200" dirty="0"/>
          </a:p>
        </p:txBody>
      </p:sp>
      <p:sp>
        <p:nvSpPr>
          <p:cNvPr id="3" name="Content Placeholder 2">
            <a:extLst>
              <a:ext uri="{FF2B5EF4-FFF2-40B4-BE49-F238E27FC236}">
                <a16:creationId xmlns:a16="http://schemas.microsoft.com/office/drawing/2014/main" id="{D199505E-B40C-9BB6-B59F-6A10132B5FCE}"/>
              </a:ext>
            </a:extLst>
          </p:cNvPr>
          <p:cNvSpPr>
            <a:spLocks noGrp="1"/>
          </p:cNvSpPr>
          <p:nvPr>
            <p:ph idx="1"/>
          </p:nvPr>
        </p:nvSpPr>
        <p:spPr>
          <a:xfrm>
            <a:off x="629265" y="1366684"/>
            <a:ext cx="10038735" cy="5053781"/>
          </a:xfrm>
        </p:spPr>
        <p:txBody>
          <a:bodyPr>
            <a:normAutofit/>
          </a:bodyPr>
          <a:lstStyle/>
          <a:p>
            <a:r>
              <a:rPr lang="en-RW" sz="2000" dirty="0">
                <a:ea typeface="Aptos" panose="020B0004020202020204" pitchFamily="34" charset="0"/>
                <a:cs typeface="Times New Roman" panose="02020603050405020304" pitchFamily="18" charset="0"/>
              </a:rPr>
              <a:t>A </a:t>
            </a:r>
            <a:r>
              <a:rPr lang="en-RW" sz="2000" b="1" dirty="0">
                <a:ea typeface="Aptos" panose="020B0004020202020204" pitchFamily="34" charset="0"/>
                <a:cs typeface="Times New Roman" panose="02020603050405020304" pitchFamily="18" charset="0"/>
              </a:rPr>
              <a:t>didactic contract</a:t>
            </a:r>
            <a:r>
              <a:rPr lang="en-RW" sz="2000" dirty="0">
                <a:ea typeface="Aptos" panose="020B0004020202020204" pitchFamily="34" charset="0"/>
                <a:cs typeface="Times New Roman" panose="02020603050405020304" pitchFamily="18" charset="0"/>
              </a:rPr>
              <a:t> refers to the implicit or explicit agreement between the teacher and the learner regarding expectations, responsibilities, and </a:t>
            </a:r>
            <a:r>
              <a:rPr lang="en-RW" sz="2000" dirty="0" err="1">
                <a:ea typeface="Aptos" panose="020B0004020202020204" pitchFamily="34" charset="0"/>
                <a:cs typeface="Times New Roman" panose="02020603050405020304" pitchFamily="18" charset="0"/>
              </a:rPr>
              <a:t>behaviors</a:t>
            </a:r>
            <a:r>
              <a:rPr lang="en-RW" sz="2000" dirty="0">
                <a:ea typeface="Aptos" panose="020B0004020202020204" pitchFamily="34" charset="0"/>
                <a:cs typeface="Times New Roman" panose="02020603050405020304" pitchFamily="18" charset="0"/>
              </a:rPr>
              <a:t> in the teaching and learning process. </a:t>
            </a:r>
            <a:endParaRPr lang="en-US" sz="2000" dirty="0">
              <a:ea typeface="Aptos" panose="020B0004020202020204" pitchFamily="34" charset="0"/>
              <a:cs typeface="Times New Roman" panose="02020603050405020304" pitchFamily="18" charset="0"/>
            </a:endParaRPr>
          </a:p>
          <a:p>
            <a:r>
              <a:rPr lang="en-RW" sz="2000" dirty="0">
                <a:ea typeface="Aptos" panose="020B0004020202020204" pitchFamily="34" charset="0"/>
                <a:cs typeface="Times New Roman" panose="02020603050405020304" pitchFamily="18" charset="0"/>
              </a:rPr>
              <a:t>It outlines what both the teacher and the learner are expected to contribute to ensure effective learning. </a:t>
            </a:r>
            <a:endParaRPr lang="en-US" sz="2000" dirty="0">
              <a:ea typeface="Aptos" panose="020B0004020202020204" pitchFamily="34" charset="0"/>
              <a:cs typeface="Times New Roman" panose="02020603050405020304" pitchFamily="18" charset="0"/>
            </a:endParaRPr>
          </a:p>
          <a:p>
            <a:r>
              <a:rPr lang="en-RW" sz="2000" dirty="0">
                <a:ea typeface="Aptos" panose="020B0004020202020204" pitchFamily="34" charset="0"/>
                <a:cs typeface="Times New Roman" panose="02020603050405020304" pitchFamily="18" charset="0"/>
              </a:rPr>
              <a:t>While this "contract" is often informal and unspoken, it shapes the educational environment and can significantly influence the learning experience.</a:t>
            </a:r>
            <a:endParaRPr lang="en-US" sz="2000" dirty="0">
              <a:ea typeface="Aptos" panose="020B0004020202020204" pitchFamily="34" charset="0"/>
              <a:cs typeface="Times New Roman" panose="02020603050405020304" pitchFamily="18" charset="0"/>
            </a:endParaRPr>
          </a:p>
          <a:p>
            <a:r>
              <a:rPr lang="en-US" sz="2000" b="1" dirty="0">
                <a:ea typeface="Aptos" panose="020B0004020202020204" pitchFamily="34" charset="0"/>
                <a:cs typeface="Times New Roman" panose="02020603050405020304" pitchFamily="18" charset="0"/>
              </a:rPr>
              <a:t>I</a:t>
            </a:r>
            <a:r>
              <a:rPr lang="en-RW" sz="2000" b="1" dirty="0" err="1">
                <a:ea typeface="Aptos" panose="020B0004020202020204" pitchFamily="34" charset="0"/>
                <a:cs typeface="Times New Roman" panose="02020603050405020304" pitchFamily="18" charset="0"/>
              </a:rPr>
              <a:t>mplicit</a:t>
            </a:r>
            <a:r>
              <a:rPr lang="en-RW" sz="2000" b="1" dirty="0">
                <a:ea typeface="Aptos" panose="020B0004020202020204" pitchFamily="34" charset="0"/>
                <a:cs typeface="Times New Roman" panose="02020603050405020304" pitchFamily="18" charset="0"/>
              </a:rPr>
              <a:t> Contract</a:t>
            </a:r>
            <a:r>
              <a:rPr lang="en-RW" sz="2000" dirty="0">
                <a:ea typeface="Aptos" panose="020B0004020202020204" pitchFamily="34" charset="0"/>
                <a:cs typeface="Times New Roman" panose="02020603050405020304" pitchFamily="18" charset="0"/>
              </a:rPr>
              <a:t>: Often unspoken, this refers to the natural, expected dynamics between teacher and student. </a:t>
            </a:r>
            <a:endParaRPr lang="en-US" sz="2000" dirty="0">
              <a:ea typeface="Aptos" panose="020B0004020202020204" pitchFamily="34" charset="0"/>
              <a:cs typeface="Times New Roman" panose="02020603050405020304" pitchFamily="18" charset="0"/>
            </a:endParaRPr>
          </a:p>
          <a:p>
            <a:r>
              <a:rPr lang="en-RW" sz="2000" dirty="0">
                <a:ea typeface="Aptos" panose="020B0004020202020204" pitchFamily="34" charset="0"/>
                <a:cs typeface="Times New Roman" panose="02020603050405020304" pitchFamily="18" charset="0"/>
              </a:rPr>
              <a:t>For example, it is generally assumed that students will attend class, complete assignments, and the teacher will provide instruction and assessments.</a:t>
            </a:r>
          </a:p>
          <a:p>
            <a:r>
              <a:rPr lang="en-RW" sz="2000" b="1" dirty="0">
                <a:ea typeface="Aptos" panose="020B0004020202020204" pitchFamily="34" charset="0"/>
                <a:cs typeface="Times New Roman" panose="02020603050405020304" pitchFamily="18" charset="0"/>
              </a:rPr>
              <a:t>Explicit Contract</a:t>
            </a:r>
            <a:r>
              <a:rPr lang="en-RW" sz="2000" dirty="0">
                <a:ea typeface="Aptos" panose="020B0004020202020204" pitchFamily="34" charset="0"/>
                <a:cs typeface="Times New Roman" panose="02020603050405020304" pitchFamily="18" charset="0"/>
              </a:rPr>
              <a:t>: This is a formal or negotiated agreement, where the roles, responsibilities, and expectations of both the teacher and the learner are clearly outlined. </a:t>
            </a:r>
            <a:endParaRPr lang="en-US" sz="2000" dirty="0">
              <a:ea typeface="Aptos" panose="020B0004020202020204" pitchFamily="34" charset="0"/>
              <a:cs typeface="Times New Roman" panose="02020603050405020304" pitchFamily="18" charset="0"/>
            </a:endParaRPr>
          </a:p>
          <a:p>
            <a:r>
              <a:rPr lang="en-RW" sz="2000" dirty="0">
                <a:ea typeface="Aptos" panose="020B0004020202020204" pitchFamily="34" charset="0"/>
                <a:cs typeface="Times New Roman" panose="02020603050405020304" pitchFamily="18" charset="0"/>
              </a:rPr>
              <a:t>It could be in the form of a syllabus, classroom rules, or a specific learning agreement</a:t>
            </a:r>
            <a:r>
              <a:rPr lang="en-US" sz="2000" dirty="0">
                <a:ea typeface="Aptos" panose="020B0004020202020204" pitchFamily="34" charset="0"/>
                <a:cs typeface="Times New Roman" panose="02020603050405020304" pitchFamily="18" charset="0"/>
              </a:rPr>
              <a:t>.</a:t>
            </a:r>
            <a:endParaRPr lang="en-RW" sz="2000" dirty="0">
              <a:ea typeface="Aptos" panose="020B0004020202020204" pitchFamily="34" charset="0"/>
              <a:cs typeface="Times New Roman" panose="02020603050405020304" pitchFamily="18" charset="0"/>
            </a:endParaRPr>
          </a:p>
          <a:p>
            <a:endParaRPr lang="en-US" sz="2000" dirty="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2573247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49736-BAEF-A43B-A4AB-EF136C73BAAB}"/>
              </a:ext>
            </a:extLst>
          </p:cNvPr>
          <p:cNvSpPr>
            <a:spLocks noGrp="1"/>
          </p:cNvSpPr>
          <p:nvPr>
            <p:ph type="title"/>
          </p:nvPr>
        </p:nvSpPr>
        <p:spPr/>
        <p:txBody>
          <a:bodyPr>
            <a:normAutofit fontScale="90000"/>
          </a:bodyPr>
          <a:lstStyle/>
          <a:p>
            <a:br>
              <a:rPr lang="en-US" b="1" dirty="0">
                <a:latin typeface="Aptos" panose="020B0004020202020204" pitchFamily="34" charset="0"/>
                <a:ea typeface="Aptos" panose="020B0004020202020204" pitchFamily="34" charset="0"/>
                <a:cs typeface="Times New Roman" panose="02020603050405020304" pitchFamily="18" charset="0"/>
              </a:rPr>
            </a:br>
            <a:r>
              <a:rPr lang="en-RW" sz="3200" b="1" dirty="0">
                <a:latin typeface="Aptos" panose="020B0004020202020204" pitchFamily="34" charset="0"/>
                <a:ea typeface="Aptos" panose="020B0004020202020204" pitchFamily="34" charset="0"/>
                <a:cs typeface="Times New Roman" panose="02020603050405020304" pitchFamily="18" charset="0"/>
              </a:rPr>
              <a:t>Key </a:t>
            </a:r>
            <a:r>
              <a:rPr lang="en-RW" sz="3600" b="1" dirty="0">
                <a:latin typeface="Aptos" panose="020B0004020202020204" pitchFamily="34" charset="0"/>
                <a:ea typeface="Aptos" panose="020B0004020202020204" pitchFamily="34" charset="0"/>
                <a:cs typeface="Times New Roman" panose="02020603050405020304" pitchFamily="18" charset="0"/>
              </a:rPr>
              <a:t>components of a didactic contract</a:t>
            </a:r>
            <a:r>
              <a:rPr lang="en-RW" sz="3200" b="1" dirty="0">
                <a:latin typeface="Aptos" panose="020B0004020202020204" pitchFamily="34" charset="0"/>
                <a:ea typeface="Aptos" panose="020B0004020202020204" pitchFamily="34" charset="0"/>
                <a:cs typeface="Times New Roman" panose="02020603050405020304" pitchFamily="18" charset="0"/>
              </a:rPr>
              <a:t>:</a:t>
            </a:r>
            <a:br>
              <a:rPr lang="en-RW" dirty="0">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53A22CB0-7442-CFCA-16C8-E20E4F260D93}"/>
              </a:ext>
            </a:extLst>
          </p:cNvPr>
          <p:cNvSpPr>
            <a:spLocks noGrp="1"/>
          </p:cNvSpPr>
          <p:nvPr>
            <p:ph idx="1"/>
          </p:nvPr>
        </p:nvSpPr>
        <p:spPr/>
        <p:txBody>
          <a:bodyPr/>
          <a:lstStyle/>
          <a:p>
            <a:pPr marL="342900" indent="-342900" algn="just">
              <a:lnSpc>
                <a:spcPct val="107000"/>
              </a:lnSpc>
              <a:spcAft>
                <a:spcPts val="800"/>
              </a:spcAft>
              <a:buFont typeface="+mj-lt"/>
              <a:buAutoNum type="arabicPeriod"/>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Teacher's role and expectations</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Delivery of </a:t>
            </a:r>
            <a:r>
              <a:rPr lang="en-US" b="1" dirty="0">
                <a:latin typeface="Times New Roman" panose="02020603050405020304" pitchFamily="18" charset="0"/>
                <a:ea typeface="Aptos" panose="020B0004020202020204" pitchFamily="34" charset="0"/>
                <a:cs typeface="Times New Roman" panose="02020603050405020304" pitchFamily="18" charset="0"/>
              </a:rPr>
              <a:t>c</a:t>
            </a:r>
            <a:r>
              <a:rPr lang="en-RW" b="1" dirty="0" err="1">
                <a:latin typeface="Times New Roman" panose="02020603050405020304" pitchFamily="18" charset="0"/>
                <a:ea typeface="Aptos" panose="020B0004020202020204" pitchFamily="34" charset="0"/>
                <a:cs typeface="Times New Roman" panose="02020603050405020304" pitchFamily="18" charset="0"/>
              </a:rPr>
              <a:t>ontent</a:t>
            </a:r>
            <a:r>
              <a:rPr lang="en-RW" dirty="0">
                <a:latin typeface="Times New Roman" panose="02020603050405020304" pitchFamily="18" charset="0"/>
                <a:ea typeface="Aptos" panose="020B0004020202020204" pitchFamily="34" charset="0"/>
                <a:cs typeface="Times New Roman" panose="02020603050405020304" pitchFamily="18" charset="0"/>
              </a:rPr>
              <a:t>: The teacher is expected to present knowledge clearly, guide the learning process, and provide resources and feedback.</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Support and </a:t>
            </a:r>
            <a:r>
              <a:rPr lang="en-US" b="1" dirty="0">
                <a:latin typeface="Times New Roman" panose="02020603050405020304" pitchFamily="18" charset="0"/>
                <a:ea typeface="Aptos" panose="020B0004020202020204" pitchFamily="34" charset="0"/>
                <a:cs typeface="Times New Roman" panose="02020603050405020304" pitchFamily="18" charset="0"/>
              </a:rPr>
              <a:t>f</a:t>
            </a:r>
            <a:r>
              <a:rPr lang="en-RW" b="1" dirty="0" err="1">
                <a:latin typeface="Times New Roman" panose="02020603050405020304" pitchFamily="18" charset="0"/>
                <a:ea typeface="Aptos" panose="020B0004020202020204" pitchFamily="34" charset="0"/>
                <a:cs typeface="Times New Roman" panose="02020603050405020304" pitchFamily="18" charset="0"/>
              </a:rPr>
              <a:t>acilitation</a:t>
            </a:r>
            <a:r>
              <a:rPr lang="en-RW" dirty="0">
                <a:latin typeface="Times New Roman" panose="02020603050405020304" pitchFamily="18" charset="0"/>
                <a:ea typeface="Aptos" panose="020B0004020202020204" pitchFamily="34" charset="0"/>
                <a:cs typeface="Times New Roman" panose="02020603050405020304" pitchFamily="18" charset="0"/>
              </a:rPr>
              <a:t>: The teacher creates an environment conducive to learning, offering guidance, encouragement, and assistance when needed.</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Assessment</a:t>
            </a:r>
            <a:r>
              <a:rPr lang="en-RW" dirty="0">
                <a:latin typeface="Times New Roman" panose="02020603050405020304" pitchFamily="18" charset="0"/>
                <a:ea typeface="Aptos" panose="020B0004020202020204" pitchFamily="34" charset="0"/>
                <a:cs typeface="Times New Roman" panose="02020603050405020304" pitchFamily="18" charset="0"/>
              </a:rPr>
              <a:t>: The teacher outlines how students will be </a:t>
            </a:r>
            <a:r>
              <a:rPr lang="en-US" dirty="0">
                <a:latin typeface="Times New Roman" panose="02020603050405020304" pitchFamily="18" charset="0"/>
                <a:ea typeface="Aptos" panose="020B0004020202020204" pitchFamily="34" charset="0"/>
                <a:cs typeface="Times New Roman" panose="02020603050405020304" pitchFamily="18" charset="0"/>
              </a:rPr>
              <a:t>assessed</a:t>
            </a:r>
            <a:r>
              <a:rPr lang="en-RW" dirty="0">
                <a:latin typeface="Times New Roman" panose="02020603050405020304" pitchFamily="18" charset="0"/>
                <a:ea typeface="Aptos" panose="020B0004020202020204" pitchFamily="34" charset="0"/>
                <a:cs typeface="Times New Roman" panose="02020603050405020304" pitchFamily="18" charset="0"/>
              </a:rPr>
              <a:t>, what criteria will be used, and when assessments will occur.</a:t>
            </a:r>
          </a:p>
          <a:p>
            <a:endParaRPr lang="en-RW" dirty="0"/>
          </a:p>
        </p:txBody>
      </p:sp>
    </p:spTree>
    <p:extLst>
      <p:ext uri="{BB962C8B-B14F-4D97-AF65-F5344CB8AC3E}">
        <p14:creationId xmlns:p14="http://schemas.microsoft.com/office/powerpoint/2010/main" val="814896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E2CEA-0955-C9FF-8C34-E0B7F33DA427}"/>
              </a:ext>
            </a:extLst>
          </p:cNvPr>
          <p:cNvSpPr>
            <a:spLocks noGrp="1"/>
          </p:cNvSpPr>
          <p:nvPr>
            <p:ph type="title"/>
          </p:nvPr>
        </p:nvSpPr>
        <p:spPr/>
        <p:txBody>
          <a:bodyPr>
            <a:normAutofit/>
          </a:bodyPr>
          <a:lstStyle/>
          <a:p>
            <a:r>
              <a:rPr lang="en-US" sz="3200" b="1" dirty="0"/>
              <a:t>1. Education</a:t>
            </a:r>
            <a:endParaRPr lang="en-RW" sz="3200" b="1" dirty="0"/>
          </a:p>
        </p:txBody>
      </p:sp>
      <p:sp>
        <p:nvSpPr>
          <p:cNvPr id="3" name="Content Placeholder 2">
            <a:extLst>
              <a:ext uri="{FF2B5EF4-FFF2-40B4-BE49-F238E27FC236}">
                <a16:creationId xmlns:a16="http://schemas.microsoft.com/office/drawing/2014/main" id="{4333235C-91A3-7ADB-6D15-6A239E56695A}"/>
              </a:ext>
            </a:extLst>
          </p:cNvPr>
          <p:cNvSpPr>
            <a:spLocks noGrp="1"/>
          </p:cNvSpPr>
          <p:nvPr>
            <p:ph idx="1"/>
          </p:nvPr>
        </p:nvSpPr>
        <p:spPr>
          <a:xfrm>
            <a:off x="838200" y="1465006"/>
            <a:ext cx="10075606" cy="5211097"/>
          </a:xfrm>
        </p:spPr>
        <p:txBody>
          <a:bodyPr>
            <a:normAutofit lnSpcReduction="10000"/>
          </a:bodyPr>
          <a:lstStyle/>
          <a:p>
            <a:pPr algn="just">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Etymologically, t</a:t>
            </a:r>
            <a:r>
              <a:rPr lang="en-RW" sz="2400" dirty="0">
                <a:latin typeface="Times New Roman" panose="02020603050405020304" pitchFamily="18" charset="0"/>
                <a:ea typeface="Aptos" panose="020B0004020202020204" pitchFamily="34" charset="0"/>
                <a:cs typeface="Times New Roman" panose="02020603050405020304" pitchFamily="18" charset="0"/>
              </a:rPr>
              <a:t>he word </a:t>
            </a:r>
            <a:r>
              <a:rPr lang="en-RW" sz="2400" b="1" dirty="0">
                <a:latin typeface="Times New Roman" panose="02020603050405020304" pitchFamily="18" charset="0"/>
                <a:ea typeface="Aptos" panose="020B0004020202020204" pitchFamily="34" charset="0"/>
                <a:cs typeface="Times New Roman" panose="02020603050405020304" pitchFamily="18" charset="0"/>
              </a:rPr>
              <a:t>"education"</a:t>
            </a:r>
            <a:r>
              <a:rPr lang="en-RW" sz="2400" dirty="0">
                <a:latin typeface="Times New Roman" panose="02020603050405020304" pitchFamily="18" charset="0"/>
                <a:ea typeface="Aptos" panose="020B0004020202020204" pitchFamily="34" charset="0"/>
                <a:cs typeface="Times New Roman" panose="02020603050405020304" pitchFamily="18" charset="0"/>
              </a:rPr>
              <a:t> comes from the Latin word </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educatio</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dirty="0">
                <a:latin typeface="Times New Roman" panose="02020603050405020304" pitchFamily="18" charset="0"/>
                <a:ea typeface="Aptos" panose="020B0004020202020204" pitchFamily="34" charset="0"/>
                <a:cs typeface="Times New Roman" panose="02020603050405020304" pitchFamily="18" charset="0"/>
              </a:rPr>
              <a:t> which is derived from the verb </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educare</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endParaRPr lang="en-US" sz="2400" b="1" dirty="0">
              <a:latin typeface="Times New Roman" panose="02020603050405020304" pitchFamily="18" charset="0"/>
              <a:ea typeface="Aptos" panose="020B0004020202020204" pitchFamily="34" charset="0"/>
              <a:cs typeface="Times New Roman" panose="02020603050405020304" pitchFamily="18" charset="0"/>
            </a:endParaRPr>
          </a:p>
          <a:p>
            <a:pPr algn="just">
              <a:buFont typeface="Arial" panose="020B0604020202020204" pitchFamily="34" charset="0"/>
              <a:buChar char="•"/>
            </a:pPr>
            <a:r>
              <a:rPr lang="en-RW" sz="2400" dirty="0">
                <a:latin typeface="Times New Roman" panose="02020603050405020304" pitchFamily="18" charset="0"/>
                <a:ea typeface="Aptos" panose="020B0004020202020204" pitchFamily="34" charset="0"/>
                <a:cs typeface="Times New Roman" panose="02020603050405020304" pitchFamily="18" charset="0"/>
              </a:rPr>
              <a:t>The verb "</a:t>
            </a:r>
            <a:r>
              <a:rPr lang="en-RW" sz="2400" dirty="0" err="1">
                <a:latin typeface="Times New Roman" panose="02020603050405020304" pitchFamily="18" charset="0"/>
                <a:ea typeface="Aptos" panose="020B0004020202020204" pitchFamily="34" charset="0"/>
                <a:cs typeface="Times New Roman" panose="02020603050405020304" pitchFamily="18" charset="0"/>
              </a:rPr>
              <a:t>educare</a:t>
            </a:r>
            <a:r>
              <a:rPr lang="en-RW" sz="2400" dirty="0">
                <a:latin typeface="Times New Roman" panose="02020603050405020304" pitchFamily="18" charset="0"/>
                <a:ea typeface="Aptos" panose="020B0004020202020204" pitchFamily="34" charset="0"/>
                <a:cs typeface="Times New Roman" panose="02020603050405020304" pitchFamily="18" charset="0"/>
              </a:rPr>
              <a:t>" means "to rear, to bring up, to educate, or to nourish</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"to feed" in the sense of feeding a child, taking care of, and raising; </a:t>
            </a:r>
          </a:p>
          <a:p>
            <a:pPr algn="just">
              <a:buFont typeface="Arial" panose="020B0604020202020204" pitchFamily="34" charset="0"/>
              <a:buChar char="•"/>
            </a:pPr>
            <a:r>
              <a:rPr lang="en-RW" sz="2400" dirty="0">
                <a:latin typeface="Times New Roman" panose="02020603050405020304" pitchFamily="18" charset="0"/>
                <a:ea typeface="Aptos" panose="020B0004020202020204" pitchFamily="34" charset="0"/>
                <a:cs typeface="Times New Roman" panose="02020603050405020304" pitchFamily="18" charset="0"/>
              </a:rPr>
              <a:t>The verb "</a:t>
            </a:r>
            <a:r>
              <a:rPr lang="en-RW" sz="2400" dirty="0" err="1">
                <a:latin typeface="Times New Roman" panose="02020603050405020304" pitchFamily="18" charset="0"/>
                <a:ea typeface="Aptos" panose="020B0004020202020204" pitchFamily="34" charset="0"/>
                <a:cs typeface="Times New Roman" panose="02020603050405020304" pitchFamily="18" charset="0"/>
              </a:rPr>
              <a:t>educare</a:t>
            </a:r>
            <a:r>
              <a:rPr lang="en-RW" sz="2400" dirty="0">
                <a:latin typeface="Times New Roman" panose="02020603050405020304" pitchFamily="18" charset="0"/>
                <a:ea typeface="Aptos" panose="020B0004020202020204" pitchFamily="34" charset="0"/>
                <a:cs typeface="Times New Roman" panose="02020603050405020304" pitchFamily="18" charset="0"/>
              </a:rPr>
              <a:t>"  is derived from the combination of:</a:t>
            </a:r>
          </a:p>
          <a:p>
            <a:pPr lvl="1">
              <a:lnSpc>
                <a:spcPct val="107000"/>
              </a:lnSpc>
              <a:spcAft>
                <a:spcPts val="800"/>
              </a:spcAft>
              <a:buSzPts val="1000"/>
              <a:tabLst>
                <a:tab pos="457200" algn="l"/>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"e-"</a:t>
            </a:r>
            <a:r>
              <a:rPr lang="en-RW" dirty="0">
                <a:latin typeface="Times New Roman" panose="02020603050405020304" pitchFamily="18" charset="0"/>
                <a:ea typeface="Aptos" panose="020B0004020202020204" pitchFamily="34" charset="0"/>
                <a:cs typeface="Times New Roman" panose="02020603050405020304" pitchFamily="18" charset="0"/>
              </a:rPr>
              <a:t>: A prefix meaning "out" or "away."</a:t>
            </a:r>
          </a:p>
          <a:p>
            <a:pPr lvl="1">
              <a:lnSpc>
                <a:spcPct val="107000"/>
              </a:lnSpc>
              <a:spcAft>
                <a:spcPts val="800"/>
              </a:spcAft>
              <a:buSzPts val="1000"/>
              <a:tabLst>
                <a:tab pos="457200" algn="l"/>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a:t>
            </a:r>
            <a:r>
              <a:rPr lang="en-RW" b="1" dirty="0" err="1">
                <a:latin typeface="Times New Roman" panose="02020603050405020304" pitchFamily="18" charset="0"/>
                <a:ea typeface="Aptos" panose="020B0004020202020204" pitchFamily="34" charset="0"/>
                <a:cs typeface="Times New Roman" panose="02020603050405020304" pitchFamily="18" charset="0"/>
              </a:rPr>
              <a:t>ducere</a:t>
            </a:r>
            <a:r>
              <a:rPr lang="en-RW" b="1" dirty="0">
                <a:latin typeface="Times New Roman" panose="02020603050405020304" pitchFamily="18" charset="0"/>
                <a:ea typeface="Aptos" panose="020B0004020202020204" pitchFamily="34" charset="0"/>
                <a:cs typeface="Times New Roman" panose="02020603050405020304" pitchFamily="18" charset="0"/>
              </a:rPr>
              <a:t>"</a:t>
            </a:r>
            <a:r>
              <a:rPr lang="en-RW" dirty="0">
                <a:latin typeface="Times New Roman" panose="02020603050405020304" pitchFamily="18" charset="0"/>
                <a:ea typeface="Aptos" panose="020B0004020202020204" pitchFamily="34" charset="0"/>
                <a:cs typeface="Times New Roman" panose="02020603050405020304" pitchFamily="18" charset="0"/>
              </a:rPr>
              <a:t>: A verb meaning "to lead."</a:t>
            </a:r>
          </a:p>
          <a:p>
            <a:pPr algn="just">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a:t>
            </a:r>
            <a:r>
              <a:rPr lang="en-GB" sz="2400" dirty="0" err="1">
                <a:latin typeface="Times New Roman" panose="02020603050405020304" pitchFamily="18" charset="0"/>
                <a:cs typeface="Times New Roman" panose="02020603050405020304" pitchFamily="18" charset="0"/>
              </a:rPr>
              <a:t>Educere</a:t>
            </a:r>
            <a:r>
              <a:rPr lang="en-GB" sz="2400" dirty="0">
                <a:latin typeface="Times New Roman" panose="02020603050405020304" pitchFamily="18" charset="0"/>
                <a:cs typeface="Times New Roman" panose="02020603050405020304" pitchFamily="18" charset="0"/>
              </a:rPr>
              <a:t>” means "to lead someone out of”. </a:t>
            </a:r>
          </a:p>
          <a:p>
            <a:pPr algn="just">
              <a:buFont typeface="Arial" panose="020B0604020202020204" pitchFamily="34" charset="0"/>
              <a:buChar char="•"/>
            </a:pPr>
            <a:r>
              <a:rPr lang="en-RW" sz="2400" dirty="0">
                <a:latin typeface="Times New Roman" panose="02020603050405020304" pitchFamily="18" charset="0"/>
                <a:ea typeface="Aptos" panose="020B0004020202020204" pitchFamily="34" charset="0"/>
                <a:cs typeface="Times New Roman" panose="02020603050405020304" pitchFamily="18" charset="0"/>
              </a:rPr>
              <a:t>Therefore, </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educare</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dirty="0">
                <a:latin typeface="Times New Roman" panose="02020603050405020304" pitchFamily="18" charset="0"/>
                <a:ea typeface="Aptos" panose="020B0004020202020204" pitchFamily="34" charset="0"/>
                <a:cs typeface="Times New Roman" panose="02020603050405020304" pitchFamily="18" charset="0"/>
              </a:rPr>
              <a:t> literally means "to lead out" or "to bring forth." This reflects the idea of bringing out or developing one's potential, knowledge, or abilities, as is the goal of education.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buFont typeface="Arial" panose="020B0604020202020204" pitchFamily="34" charset="0"/>
              <a:buChar char="•"/>
            </a:pPr>
            <a:r>
              <a:rPr lang="en-RW" sz="2400" dirty="0">
                <a:latin typeface="Times New Roman" panose="02020603050405020304" pitchFamily="18" charset="0"/>
                <a:ea typeface="Aptos" panose="020B0004020202020204" pitchFamily="34" charset="0"/>
                <a:cs typeface="Times New Roman" panose="02020603050405020304" pitchFamily="18" charset="0"/>
              </a:rPr>
              <a:t>The noun form, </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educatio</a:t>
            </a:r>
            <a:r>
              <a:rPr lang="en-RW" sz="2400" b="1" dirty="0">
                <a:latin typeface="Times New Roman" panose="02020603050405020304" pitchFamily="18" charset="0"/>
                <a:ea typeface="Aptos" panose="020B0004020202020204" pitchFamily="34" charset="0"/>
                <a:cs typeface="Times New Roman" panose="02020603050405020304" pitchFamily="18" charset="0"/>
              </a:rPr>
              <a:t>,"</a:t>
            </a:r>
            <a:r>
              <a:rPr lang="en-RW" sz="2400" dirty="0">
                <a:latin typeface="Times New Roman" panose="02020603050405020304" pitchFamily="18" charset="0"/>
                <a:ea typeface="Aptos" panose="020B0004020202020204" pitchFamily="34" charset="0"/>
                <a:cs typeface="Times New Roman" panose="02020603050405020304" pitchFamily="18" charset="0"/>
              </a:rPr>
              <a:t> refers to the act or process of rearing, nurturing, or training. It came to signify "the process of educating" or "instruction."</a:t>
            </a:r>
          </a:p>
          <a:p>
            <a:endParaRPr lang="en-RW" dirty="0"/>
          </a:p>
        </p:txBody>
      </p:sp>
    </p:spTree>
    <p:extLst>
      <p:ext uri="{BB962C8B-B14F-4D97-AF65-F5344CB8AC3E}">
        <p14:creationId xmlns:p14="http://schemas.microsoft.com/office/powerpoint/2010/main" val="7388881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CA157-7C40-32E6-0CCC-0952D07E033A}"/>
              </a:ext>
            </a:extLst>
          </p:cNvPr>
          <p:cNvSpPr>
            <a:spLocks noGrp="1"/>
          </p:cNvSpPr>
          <p:nvPr>
            <p:ph type="title"/>
          </p:nvPr>
        </p:nvSpPr>
        <p:spPr/>
        <p:txBody>
          <a:bodyPr>
            <a:normAutofit fontScale="90000"/>
          </a:bodyPr>
          <a:lstStyle/>
          <a:p>
            <a:br>
              <a:rPr lang="en-US" b="1" dirty="0">
                <a:latin typeface="Aptos" panose="020B0004020202020204" pitchFamily="34" charset="0"/>
                <a:ea typeface="Aptos" panose="020B0004020202020204" pitchFamily="34" charset="0"/>
                <a:cs typeface="Times New Roman" panose="02020603050405020304" pitchFamily="18" charset="0"/>
              </a:rPr>
            </a:br>
            <a:r>
              <a:rPr lang="en-RW" sz="4000" b="1" dirty="0">
                <a:latin typeface="Aptos" panose="020B0004020202020204" pitchFamily="34" charset="0"/>
                <a:ea typeface="Aptos" panose="020B0004020202020204" pitchFamily="34" charset="0"/>
                <a:cs typeface="Times New Roman" panose="02020603050405020304" pitchFamily="18" charset="0"/>
              </a:rPr>
              <a:t>Key components of a didactic contract</a:t>
            </a:r>
            <a:r>
              <a:rPr lang="en-RW" b="1" dirty="0">
                <a:latin typeface="Aptos" panose="020B0004020202020204" pitchFamily="34" charset="0"/>
                <a:ea typeface="Aptos" panose="020B0004020202020204" pitchFamily="34" charset="0"/>
                <a:cs typeface="Times New Roman" panose="02020603050405020304" pitchFamily="18" charset="0"/>
              </a:rPr>
              <a:t>:</a:t>
            </a:r>
            <a:br>
              <a:rPr lang="en-RW" sz="6000" dirty="0">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0AACCA51-1796-856B-9A22-287F11CE66AA}"/>
              </a:ext>
            </a:extLst>
          </p:cNvPr>
          <p:cNvSpPr>
            <a:spLocks noGrp="1"/>
          </p:cNvSpPr>
          <p:nvPr>
            <p:ph idx="1"/>
          </p:nvPr>
        </p:nvSpPr>
        <p:spPr>
          <a:xfrm>
            <a:off x="953729" y="1465006"/>
            <a:ext cx="10304206" cy="5270091"/>
          </a:xfrm>
        </p:spPr>
        <p:txBody>
          <a:bodyPr>
            <a:normAutofit fontScale="92500" lnSpcReduction="10000"/>
          </a:bodyPr>
          <a:lstStyle/>
          <a:p>
            <a:pPr marL="0" indent="0" algn="just">
              <a:lnSpc>
                <a:spcPct val="107000"/>
              </a:lnSpc>
              <a:spcAft>
                <a:spcPts val="800"/>
              </a:spcAft>
              <a:buNone/>
              <a:tabLst>
                <a:tab pos="457200" algn="l"/>
              </a:tabLst>
            </a:pPr>
            <a:r>
              <a:rPr lang="en-US" sz="2400" b="1" dirty="0">
                <a:latin typeface="Times New Roman" panose="02020603050405020304" pitchFamily="18" charset="0"/>
                <a:ea typeface="Aptos" panose="020B0004020202020204" pitchFamily="34" charset="0"/>
                <a:cs typeface="Times New Roman" panose="02020603050405020304" pitchFamily="18" charset="0"/>
              </a:rPr>
              <a:t>2. </a:t>
            </a:r>
            <a:r>
              <a:rPr lang="en-RW" sz="2400" b="1" dirty="0">
                <a:latin typeface="Times New Roman" panose="02020603050405020304" pitchFamily="18" charset="0"/>
                <a:ea typeface="Aptos" panose="020B0004020202020204" pitchFamily="34" charset="0"/>
                <a:cs typeface="Times New Roman" panose="02020603050405020304" pitchFamily="18" charset="0"/>
              </a:rPr>
              <a:t>Learner's role and expectations</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Active </a:t>
            </a:r>
            <a:r>
              <a:rPr lang="en-US" b="1" dirty="0">
                <a:latin typeface="Times New Roman" panose="02020603050405020304" pitchFamily="18" charset="0"/>
                <a:ea typeface="Aptos" panose="020B0004020202020204" pitchFamily="34" charset="0"/>
                <a:cs typeface="Times New Roman" panose="02020603050405020304" pitchFamily="18" charset="0"/>
              </a:rPr>
              <a:t>p</a:t>
            </a:r>
            <a:r>
              <a:rPr lang="en-RW" b="1" dirty="0" err="1">
                <a:latin typeface="Times New Roman" panose="02020603050405020304" pitchFamily="18" charset="0"/>
                <a:ea typeface="Aptos" panose="020B0004020202020204" pitchFamily="34" charset="0"/>
                <a:cs typeface="Times New Roman" panose="02020603050405020304" pitchFamily="18" charset="0"/>
              </a:rPr>
              <a:t>articipation</a:t>
            </a:r>
            <a:r>
              <a:rPr lang="en-RW" dirty="0">
                <a:latin typeface="Times New Roman" panose="02020603050405020304" pitchFamily="18" charset="0"/>
                <a:ea typeface="Aptos" panose="020B0004020202020204" pitchFamily="34" charset="0"/>
                <a:cs typeface="Times New Roman" panose="02020603050405020304" pitchFamily="18" charset="0"/>
              </a:rPr>
              <a:t>: Learners are expected to engage with the content, ask questions, and participate in discussions.</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Study and </a:t>
            </a:r>
            <a:r>
              <a:rPr lang="en-US" b="1" dirty="0">
                <a:latin typeface="Times New Roman" panose="02020603050405020304" pitchFamily="18" charset="0"/>
                <a:ea typeface="Aptos" panose="020B0004020202020204" pitchFamily="34" charset="0"/>
                <a:cs typeface="Times New Roman" panose="02020603050405020304" pitchFamily="18" charset="0"/>
              </a:rPr>
              <a:t>e</a:t>
            </a:r>
            <a:r>
              <a:rPr lang="en-RW" b="1" dirty="0" err="1">
                <a:latin typeface="Times New Roman" panose="02020603050405020304" pitchFamily="18" charset="0"/>
                <a:ea typeface="Aptos" panose="020B0004020202020204" pitchFamily="34" charset="0"/>
                <a:cs typeface="Times New Roman" panose="02020603050405020304" pitchFamily="18" charset="0"/>
              </a:rPr>
              <a:t>ffort</a:t>
            </a:r>
            <a:r>
              <a:rPr lang="en-RW" dirty="0">
                <a:latin typeface="Times New Roman" panose="02020603050405020304" pitchFamily="18" charset="0"/>
                <a:ea typeface="Aptos" panose="020B0004020202020204" pitchFamily="34" charset="0"/>
                <a:cs typeface="Times New Roman" panose="02020603050405020304" pitchFamily="18" charset="0"/>
              </a:rPr>
              <a:t>: Learners must invest time in studying, completing assignments, and preparing for assessments.</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Respect and </a:t>
            </a:r>
            <a:r>
              <a:rPr lang="en-US" b="1" dirty="0">
                <a:latin typeface="Times New Roman" panose="02020603050405020304" pitchFamily="18" charset="0"/>
                <a:ea typeface="Aptos" panose="020B0004020202020204" pitchFamily="34" charset="0"/>
                <a:cs typeface="Times New Roman" panose="02020603050405020304" pitchFamily="18" charset="0"/>
              </a:rPr>
              <a:t>r</a:t>
            </a:r>
            <a:r>
              <a:rPr lang="en-RW" b="1" dirty="0" err="1">
                <a:latin typeface="Times New Roman" panose="02020603050405020304" pitchFamily="18" charset="0"/>
                <a:ea typeface="Aptos" panose="020B0004020202020204" pitchFamily="34" charset="0"/>
                <a:cs typeface="Times New Roman" panose="02020603050405020304" pitchFamily="18" charset="0"/>
              </a:rPr>
              <a:t>esponsibility</a:t>
            </a:r>
            <a:r>
              <a:rPr lang="en-RW" dirty="0">
                <a:latin typeface="Times New Roman" panose="02020603050405020304" pitchFamily="18" charset="0"/>
                <a:ea typeface="Aptos" panose="020B0004020202020204" pitchFamily="34" charset="0"/>
                <a:cs typeface="Times New Roman" panose="02020603050405020304" pitchFamily="18" charset="0"/>
              </a:rPr>
              <a:t>: Learners should adhere to classroom norms, respect the teacher and peers, and take responsibility for their learning.</a:t>
            </a:r>
          </a:p>
          <a:p>
            <a:pPr marL="0" indent="0" algn="just">
              <a:lnSpc>
                <a:spcPct val="107000"/>
              </a:lnSpc>
              <a:spcAft>
                <a:spcPts val="800"/>
              </a:spcAft>
              <a:buNone/>
              <a:tabLst>
                <a:tab pos="457200" algn="l"/>
              </a:tabLst>
            </a:pPr>
            <a:r>
              <a:rPr lang="en-US" sz="2400" b="1" dirty="0">
                <a:latin typeface="Times New Roman" panose="02020603050405020304" pitchFamily="18" charset="0"/>
                <a:ea typeface="Aptos" panose="020B0004020202020204" pitchFamily="34" charset="0"/>
                <a:cs typeface="Times New Roman" panose="02020603050405020304" pitchFamily="18" charset="0"/>
              </a:rPr>
              <a:t>3. </a:t>
            </a:r>
            <a:r>
              <a:rPr lang="en-RW" sz="2400" b="1" dirty="0">
                <a:latin typeface="Times New Roman" panose="02020603050405020304" pitchFamily="18" charset="0"/>
                <a:ea typeface="Aptos" panose="020B0004020202020204" pitchFamily="34" charset="0"/>
                <a:cs typeface="Times New Roman" panose="02020603050405020304" pitchFamily="18" charset="0"/>
              </a:rPr>
              <a:t>Content and </a:t>
            </a:r>
            <a:r>
              <a:rPr lang="en-US" sz="2400" b="1" dirty="0">
                <a:latin typeface="Times New Roman" panose="02020603050405020304" pitchFamily="18" charset="0"/>
                <a:ea typeface="Aptos" panose="020B0004020202020204" pitchFamily="34" charset="0"/>
                <a:cs typeface="Times New Roman" panose="02020603050405020304" pitchFamily="18" charset="0"/>
              </a:rPr>
              <a:t>c</a:t>
            </a:r>
            <a:r>
              <a:rPr lang="en-RW" sz="2400" b="1" dirty="0" err="1">
                <a:latin typeface="Times New Roman" panose="02020603050405020304" pitchFamily="18" charset="0"/>
                <a:ea typeface="Aptos" panose="020B0004020202020204" pitchFamily="34" charset="0"/>
                <a:cs typeface="Times New Roman" panose="02020603050405020304" pitchFamily="18" charset="0"/>
              </a:rPr>
              <a:t>ontext</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dirty="0">
                <a:latin typeface="Times New Roman" panose="02020603050405020304" pitchFamily="18" charset="0"/>
                <a:ea typeface="Aptos" panose="020B0004020202020204" pitchFamily="34" charset="0"/>
                <a:cs typeface="Times New Roman" panose="02020603050405020304" pitchFamily="18" charset="0"/>
              </a:rPr>
              <a:t>The subject matter to be taught and the methods used to teach it (lectures, discussions, projects, etc.) are part of the contract. </a:t>
            </a:r>
            <a:endParaRPr lang="en-US" dirty="0">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dirty="0">
                <a:latin typeface="Times New Roman" panose="02020603050405020304" pitchFamily="18" charset="0"/>
                <a:ea typeface="Aptos" panose="020B0004020202020204" pitchFamily="34" charset="0"/>
                <a:cs typeface="Times New Roman" panose="02020603050405020304" pitchFamily="18" charset="0"/>
              </a:rPr>
              <a:t>Learners need to understand what they will learn and how the content will be delivered.</a:t>
            </a:r>
          </a:p>
          <a:p>
            <a:endParaRPr lang="en-RW" dirty="0"/>
          </a:p>
        </p:txBody>
      </p:sp>
    </p:spTree>
    <p:extLst>
      <p:ext uri="{BB962C8B-B14F-4D97-AF65-F5344CB8AC3E}">
        <p14:creationId xmlns:p14="http://schemas.microsoft.com/office/powerpoint/2010/main" val="987328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5ED59-D83B-2A01-E1A1-E63D0E15BAEC}"/>
              </a:ext>
            </a:extLst>
          </p:cNvPr>
          <p:cNvSpPr>
            <a:spLocks noGrp="1"/>
          </p:cNvSpPr>
          <p:nvPr>
            <p:ph type="title"/>
          </p:nvPr>
        </p:nvSpPr>
        <p:spPr/>
        <p:txBody>
          <a:bodyPr/>
          <a:lstStyle/>
          <a:p>
            <a:r>
              <a:rPr lang="en-US" sz="3200" b="1" dirty="0"/>
              <a:t>5. Didactic transposition</a:t>
            </a:r>
            <a:endParaRPr lang="en-RW" sz="3200" b="1" dirty="0"/>
          </a:p>
        </p:txBody>
      </p:sp>
      <p:sp>
        <p:nvSpPr>
          <p:cNvPr id="3" name="Content Placeholder 2">
            <a:extLst>
              <a:ext uri="{FF2B5EF4-FFF2-40B4-BE49-F238E27FC236}">
                <a16:creationId xmlns:a16="http://schemas.microsoft.com/office/drawing/2014/main" id="{109ECF2B-E6A3-B0CA-441F-7EA88EAFE445}"/>
              </a:ext>
            </a:extLst>
          </p:cNvPr>
          <p:cNvSpPr>
            <a:spLocks noGrp="1"/>
          </p:cNvSpPr>
          <p:nvPr>
            <p:ph idx="1"/>
          </p:nvPr>
        </p:nvSpPr>
        <p:spPr/>
        <p:txBody>
          <a:bodyPr/>
          <a:lstStyle/>
          <a:p>
            <a:pPr algn="just"/>
            <a:r>
              <a:rPr lang="en-US" sz="2400" dirty="0">
                <a:latin typeface="Times New Roman" panose="02020603050405020304" pitchFamily="18" charset="0"/>
                <a:cs typeface="Times New Roman" panose="02020603050405020304" pitchFamily="18" charset="0"/>
              </a:rPr>
              <a:t>Process of transforming knowledge from its original, specialized form (as found in scholarly research or professional practice) into a form that is suitable for teaching and learning in classrooms. </a:t>
            </a:r>
          </a:p>
          <a:p>
            <a:pPr algn="just"/>
            <a:r>
              <a:rPr lang="en-US" sz="2400" dirty="0">
                <a:latin typeface="Times New Roman" panose="02020603050405020304" pitchFamily="18" charset="0"/>
                <a:cs typeface="Times New Roman" panose="02020603050405020304" pitchFamily="18" charset="0"/>
              </a:rPr>
              <a:t>It involves adapting complex, advanced concepts into a form that is accessible, understandable, and engaging for students.</a:t>
            </a:r>
          </a:p>
          <a:p>
            <a:pPr algn="just"/>
            <a:r>
              <a:rPr lang="en-US" sz="2400" dirty="0">
                <a:latin typeface="Times New Roman" panose="02020603050405020304" pitchFamily="18" charset="0"/>
                <a:cs typeface="Times New Roman" panose="02020603050405020304" pitchFamily="18" charset="0"/>
              </a:rPr>
              <a:t>This process ensures that students  understand the key ideas and concepts at an appropriate level of complexity for their age and understanding, fostering deeper learning.</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67197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9A57F-2229-DDD6-BF89-D6C2766A1574}"/>
              </a:ext>
            </a:extLst>
          </p:cNvPr>
          <p:cNvSpPr>
            <a:spLocks noGrp="1"/>
          </p:cNvSpPr>
          <p:nvPr>
            <p:ph type="title"/>
          </p:nvPr>
        </p:nvSpPr>
        <p:spPr/>
        <p:txBody>
          <a:bodyPr/>
          <a:lstStyle/>
          <a:p>
            <a:r>
              <a:rPr lang="en-US" sz="3200" b="1" dirty="0"/>
              <a:t>The process of didactic transposition</a:t>
            </a:r>
            <a:endParaRPr lang="en-RW" sz="3200" b="1" dirty="0"/>
          </a:p>
        </p:txBody>
      </p:sp>
      <p:pic>
        <p:nvPicPr>
          <p:cNvPr id="5" name="Content Placeholder 4">
            <a:extLst>
              <a:ext uri="{FF2B5EF4-FFF2-40B4-BE49-F238E27FC236}">
                <a16:creationId xmlns:a16="http://schemas.microsoft.com/office/drawing/2014/main" id="{B7BBEA50-726E-1CC4-6920-B8866DCB3AC1}"/>
              </a:ext>
            </a:extLst>
          </p:cNvPr>
          <p:cNvPicPr>
            <a:picLocks noGrp="1" noChangeAspect="1"/>
          </p:cNvPicPr>
          <p:nvPr>
            <p:ph idx="1"/>
          </p:nvPr>
        </p:nvPicPr>
        <p:blipFill>
          <a:blip r:embed="rId2"/>
          <a:stretch>
            <a:fillRect/>
          </a:stretch>
        </p:blipFill>
        <p:spPr>
          <a:xfrm>
            <a:off x="1905000" y="1676400"/>
            <a:ext cx="8305800" cy="3962400"/>
          </a:xfrm>
        </p:spPr>
      </p:pic>
    </p:spTree>
    <p:extLst>
      <p:ext uri="{BB962C8B-B14F-4D97-AF65-F5344CB8AC3E}">
        <p14:creationId xmlns:p14="http://schemas.microsoft.com/office/powerpoint/2010/main" val="639287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9292-7F3E-E89F-A48B-D09E26070474}"/>
              </a:ext>
            </a:extLst>
          </p:cNvPr>
          <p:cNvSpPr>
            <a:spLocks noGrp="1"/>
          </p:cNvSpPr>
          <p:nvPr>
            <p:ph type="title"/>
          </p:nvPr>
        </p:nvSpPr>
        <p:spPr/>
        <p:txBody>
          <a:bodyPr/>
          <a:lstStyle/>
          <a:p>
            <a:r>
              <a:rPr lang="en-US" sz="3200" b="1" dirty="0"/>
              <a:t>Example of a didactic transposition</a:t>
            </a:r>
            <a:endParaRPr lang="en-RW" sz="3200" dirty="0"/>
          </a:p>
        </p:txBody>
      </p:sp>
      <p:sp>
        <p:nvSpPr>
          <p:cNvPr id="3" name="Content Placeholder 2">
            <a:extLst>
              <a:ext uri="{FF2B5EF4-FFF2-40B4-BE49-F238E27FC236}">
                <a16:creationId xmlns:a16="http://schemas.microsoft.com/office/drawing/2014/main" id="{41D8DC54-94AE-34C2-B410-C9C7E03D6220}"/>
              </a:ext>
            </a:extLst>
          </p:cNvPr>
          <p:cNvSpPr>
            <a:spLocks noGrp="1"/>
          </p:cNvSpPr>
          <p:nvPr>
            <p:ph idx="1"/>
          </p:nvPr>
        </p:nvSpPr>
        <p:spPr>
          <a:xfrm>
            <a:off x="432619" y="1415845"/>
            <a:ext cx="10245213" cy="5299588"/>
          </a:xfrm>
        </p:spPr>
        <p:txBody>
          <a:bodyPr>
            <a:normAutofit fontScale="92500" lnSpcReduction="10000"/>
          </a:bodyPr>
          <a:lstStyle/>
          <a:p>
            <a:pPr marL="0" indent="0" algn="just">
              <a:lnSpc>
                <a:spcPct val="107000"/>
              </a:lnSpc>
              <a:spcAft>
                <a:spcPts val="800"/>
              </a:spcAft>
              <a:buNone/>
            </a:pPr>
            <a:r>
              <a:rPr lang="en-RW" sz="2000" b="1" dirty="0">
                <a:latin typeface="Times New Roman" panose="02020603050405020304" pitchFamily="18" charset="0"/>
                <a:ea typeface="Aptos" panose="020B0004020202020204" pitchFamily="34" charset="0"/>
                <a:cs typeface="Times New Roman" panose="02020603050405020304" pitchFamily="18" charset="0"/>
              </a:rPr>
              <a:t>Topic: Water Cycle</a:t>
            </a:r>
            <a:endParaRPr lang="en-RW" sz="20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Font typeface="+mj-lt"/>
              <a:buAutoNum type="arabicPeriod"/>
              <a:tabLst>
                <a:tab pos="457200" algn="l"/>
              </a:tabLst>
            </a:pPr>
            <a:r>
              <a:rPr lang="en-RW" sz="2000" b="1" dirty="0">
                <a:latin typeface="Times New Roman" panose="02020603050405020304" pitchFamily="18" charset="0"/>
                <a:ea typeface="Aptos" panose="020B0004020202020204" pitchFamily="34" charset="0"/>
                <a:cs typeface="Times New Roman" panose="02020603050405020304" pitchFamily="18" charset="0"/>
              </a:rPr>
              <a:t>Original Knowledge (Scientific Level): </a:t>
            </a:r>
            <a:r>
              <a:rPr lang="en-RW" sz="2000" dirty="0">
                <a:latin typeface="Times New Roman" panose="02020603050405020304" pitchFamily="18" charset="0"/>
                <a:ea typeface="Aptos" panose="020B0004020202020204" pitchFamily="34" charset="0"/>
                <a:cs typeface="Times New Roman" panose="02020603050405020304" pitchFamily="18" charset="0"/>
              </a:rPr>
              <a:t>At a scientific level, the water cycle involves processes like evaporation, condensation, precipitation, infiltration, and transpiration. These processes are often described in terms of complex interactions between temperature, pressure, and humidity. For instance, evaporation is explained as the transition of water molecules from liquid to gas due to energy provided by heat, often discussed in terms of thermodynamics.</a:t>
            </a:r>
            <a:endParaRPr lang="en-US" sz="20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Font typeface="+mj-lt"/>
              <a:buAutoNum type="arabicPeriod"/>
              <a:tabLst>
                <a:tab pos="457200" algn="l"/>
              </a:tabLst>
            </a:pPr>
            <a:r>
              <a:rPr lang="en-RW" sz="2000" b="1" dirty="0">
                <a:latin typeface="Times New Roman" panose="02020603050405020304" pitchFamily="18" charset="0"/>
                <a:ea typeface="Aptos" panose="020B0004020202020204" pitchFamily="34" charset="0"/>
                <a:cs typeface="Times New Roman" panose="02020603050405020304" pitchFamily="18" charset="0"/>
              </a:rPr>
              <a:t>Transposed Knowledge (Classroom Level): </a:t>
            </a:r>
            <a:r>
              <a:rPr lang="en-RW" sz="2000" dirty="0">
                <a:latin typeface="Times New Roman" panose="02020603050405020304" pitchFamily="18" charset="0"/>
                <a:ea typeface="Aptos" panose="020B0004020202020204" pitchFamily="34" charset="0"/>
                <a:cs typeface="Times New Roman" panose="02020603050405020304" pitchFamily="18" charset="0"/>
              </a:rPr>
              <a:t>For a younger audience, such as elementary school students, the water cycle can be taught through a simple and relatable explanation:</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2000" dirty="0">
                <a:latin typeface="Times New Roman" panose="02020603050405020304" pitchFamily="18" charset="0"/>
                <a:ea typeface="Aptos" panose="020B0004020202020204" pitchFamily="34" charset="0"/>
                <a:cs typeface="Times New Roman" panose="02020603050405020304" pitchFamily="18" charset="0"/>
              </a:rPr>
              <a:t>Evaporation: Water from lakes, rivers, and oceans heats up from the sun and turns into vapor, rising into the air (like steam from a kettle).</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2000" dirty="0">
                <a:latin typeface="Times New Roman" panose="02020603050405020304" pitchFamily="18" charset="0"/>
                <a:ea typeface="Aptos" panose="020B0004020202020204" pitchFamily="34" charset="0"/>
                <a:cs typeface="Times New Roman" panose="02020603050405020304" pitchFamily="18" charset="0"/>
              </a:rPr>
              <a:t>Condensation: The water vapor cools down and turns back into liquid, forming clouds (like how a mirror fogs up after a hot shower).</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2000" dirty="0">
                <a:latin typeface="Times New Roman" panose="02020603050405020304" pitchFamily="18" charset="0"/>
                <a:ea typeface="Aptos" panose="020B0004020202020204" pitchFamily="34" charset="0"/>
                <a:cs typeface="Times New Roman" panose="02020603050405020304" pitchFamily="18" charset="0"/>
              </a:rPr>
              <a:t>Precipitation: When the clouds get heavy, the water falls back to Earth as rain or snow.</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2000" dirty="0">
                <a:latin typeface="Times New Roman" panose="02020603050405020304" pitchFamily="18" charset="0"/>
                <a:ea typeface="Aptos" panose="020B0004020202020204" pitchFamily="34" charset="0"/>
                <a:cs typeface="Times New Roman" panose="02020603050405020304" pitchFamily="18" charset="0"/>
              </a:rPr>
              <a:t>Collection: The rainwater collects in lakes, rivers, or oceans, ready to start the cycle again.</a:t>
            </a:r>
          </a:p>
          <a:p>
            <a:pPr marL="342900" indent="-342900">
              <a:lnSpc>
                <a:spcPct val="107000"/>
              </a:lnSpc>
              <a:spcAft>
                <a:spcPts val="800"/>
              </a:spcAft>
              <a:buFont typeface="+mj-lt"/>
              <a:buAutoNum type="arabicPeriod"/>
              <a:tabLst>
                <a:tab pos="457200" algn="l"/>
              </a:tabLst>
            </a:pPr>
            <a:endParaRPr lang="en-RW" sz="18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8550629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6C02C-591B-4221-E24E-8202FF375A07}"/>
              </a:ext>
            </a:extLst>
          </p:cNvPr>
          <p:cNvSpPr>
            <a:spLocks noGrp="1"/>
          </p:cNvSpPr>
          <p:nvPr>
            <p:ph type="title"/>
          </p:nvPr>
        </p:nvSpPr>
        <p:spPr/>
        <p:txBody>
          <a:bodyPr/>
          <a:lstStyle/>
          <a:p>
            <a:r>
              <a:rPr lang="en-RW" sz="3200" b="1" dirty="0">
                <a:latin typeface="+mn-lt"/>
                <a:ea typeface="Aptos" panose="020B0004020202020204" pitchFamily="34" charset="0"/>
                <a:cs typeface="Times New Roman" panose="02020603050405020304" pitchFamily="18" charset="0"/>
              </a:rPr>
              <a:t>Importance of didactic transposition:</a:t>
            </a:r>
            <a:br>
              <a:rPr lang="en-RW" sz="3200" dirty="0">
                <a:latin typeface="+mn-lt"/>
                <a:ea typeface="Aptos" panose="020B0004020202020204" pitchFamily="34" charset="0"/>
                <a:cs typeface="Times New Roman" panose="02020603050405020304" pitchFamily="18" charset="0"/>
              </a:rPr>
            </a:br>
            <a:endParaRPr lang="en-RW" sz="3200" dirty="0">
              <a:latin typeface="+mn-lt"/>
            </a:endParaRPr>
          </a:p>
        </p:txBody>
      </p:sp>
      <p:sp>
        <p:nvSpPr>
          <p:cNvPr id="3" name="Content Placeholder 2">
            <a:extLst>
              <a:ext uri="{FF2B5EF4-FFF2-40B4-BE49-F238E27FC236}">
                <a16:creationId xmlns:a16="http://schemas.microsoft.com/office/drawing/2014/main" id="{1374BDB5-D118-B416-46D3-6653F37040B1}"/>
              </a:ext>
            </a:extLst>
          </p:cNvPr>
          <p:cNvSpPr>
            <a:spLocks noGrp="1"/>
          </p:cNvSpPr>
          <p:nvPr>
            <p:ph idx="1"/>
          </p:nvPr>
        </p:nvSpPr>
        <p:spPr>
          <a:xfrm>
            <a:off x="698089" y="1533832"/>
            <a:ext cx="10078065" cy="5049530"/>
          </a:xfrm>
        </p:spPr>
        <p:txBody>
          <a:bodyPr>
            <a:normAutofit/>
          </a:bodyPr>
          <a:lstStyle/>
          <a:p>
            <a:pPr marL="342900" indent="-342900">
              <a:lnSpc>
                <a:spcPct val="107000"/>
              </a:lnSpc>
              <a:spcAft>
                <a:spcPts val="800"/>
              </a:spcAft>
              <a:buSzPts val="1000"/>
              <a:buFont typeface="Symbol" panose="05050102010706020507" pitchFamily="18" charset="2"/>
              <a:buChar char=""/>
              <a:tabLst>
                <a:tab pos="457200" algn="l"/>
              </a:tabLst>
            </a:pPr>
            <a:r>
              <a:rPr lang="en-RW" sz="2400" b="1" dirty="0">
                <a:ea typeface="Aptos" panose="020B0004020202020204" pitchFamily="34" charset="0"/>
                <a:cs typeface="Times New Roman" panose="02020603050405020304" pitchFamily="18" charset="0"/>
              </a:rPr>
              <a:t>Ensures </a:t>
            </a:r>
            <a:r>
              <a:rPr lang="en-US" sz="2400" b="1" dirty="0">
                <a:ea typeface="Aptos" panose="020B0004020202020204" pitchFamily="34" charset="0"/>
                <a:cs typeface="Times New Roman" panose="02020603050405020304" pitchFamily="18" charset="0"/>
              </a:rPr>
              <a:t>a</a:t>
            </a:r>
            <a:r>
              <a:rPr lang="en-RW" sz="2400" b="1" dirty="0" err="1">
                <a:ea typeface="Aptos" panose="020B0004020202020204" pitchFamily="34" charset="0"/>
                <a:cs typeface="Times New Roman" panose="02020603050405020304" pitchFamily="18" charset="0"/>
              </a:rPr>
              <a:t>ccessibility</a:t>
            </a:r>
            <a:r>
              <a:rPr lang="en-RW" sz="2400" dirty="0">
                <a:ea typeface="Aptos" panose="020B0004020202020204" pitchFamily="34" charset="0"/>
                <a:cs typeface="Times New Roman" panose="02020603050405020304" pitchFamily="18" charset="0"/>
              </a:rPr>
              <a:t>: Without transposition, expert-level content might be too difficult or irrelevant for learners, leading to disengagement and frustration. By transforming content, teachers ensure that learners can </a:t>
            </a:r>
            <a:r>
              <a:rPr lang="en-US" sz="2400" dirty="0" err="1">
                <a:ea typeface="Aptos" panose="020B0004020202020204" pitchFamily="34" charset="0"/>
                <a:cs typeface="Times New Roman" panose="02020603050405020304" pitchFamily="18" charset="0"/>
              </a:rPr>
              <a:t>undertand</a:t>
            </a:r>
            <a:r>
              <a:rPr lang="en-RW" sz="2400" dirty="0">
                <a:ea typeface="Aptos" panose="020B0004020202020204" pitchFamily="34" charset="0"/>
                <a:cs typeface="Times New Roman" panose="02020603050405020304" pitchFamily="18" charset="0"/>
              </a:rPr>
              <a:t> and apply the knowledge effectively.</a:t>
            </a:r>
          </a:p>
          <a:p>
            <a:pPr marL="342900" indent="-342900">
              <a:lnSpc>
                <a:spcPct val="107000"/>
              </a:lnSpc>
              <a:spcAft>
                <a:spcPts val="800"/>
              </a:spcAft>
              <a:buSzPts val="1000"/>
              <a:buFont typeface="Symbol" panose="05050102010706020507" pitchFamily="18" charset="2"/>
              <a:buChar char=""/>
              <a:tabLst>
                <a:tab pos="457200" algn="l"/>
              </a:tabLst>
            </a:pPr>
            <a:r>
              <a:rPr lang="en-RW" sz="2400" b="1" dirty="0">
                <a:ea typeface="Aptos" panose="020B0004020202020204" pitchFamily="34" charset="0"/>
                <a:cs typeface="Times New Roman" panose="02020603050405020304" pitchFamily="18" charset="0"/>
              </a:rPr>
              <a:t>Promotes </a:t>
            </a:r>
            <a:r>
              <a:rPr lang="en-US" sz="2400" b="1" dirty="0">
                <a:ea typeface="Aptos" panose="020B0004020202020204" pitchFamily="34" charset="0"/>
                <a:cs typeface="Times New Roman" panose="02020603050405020304" pitchFamily="18" charset="0"/>
              </a:rPr>
              <a:t>e</a:t>
            </a:r>
            <a:r>
              <a:rPr lang="en-RW" sz="2400" b="1" dirty="0" err="1">
                <a:ea typeface="Aptos" panose="020B0004020202020204" pitchFamily="34" charset="0"/>
                <a:cs typeface="Times New Roman" panose="02020603050405020304" pitchFamily="18" charset="0"/>
              </a:rPr>
              <a:t>ffective</a:t>
            </a:r>
            <a:r>
              <a:rPr lang="en-RW" sz="2400" b="1" dirty="0">
                <a:ea typeface="Aptos" panose="020B0004020202020204" pitchFamily="34" charset="0"/>
                <a:cs typeface="Times New Roman" panose="02020603050405020304" pitchFamily="18" charset="0"/>
              </a:rPr>
              <a:t> </a:t>
            </a:r>
            <a:r>
              <a:rPr lang="en-US" sz="2400" b="1" dirty="0">
                <a:ea typeface="Aptos" panose="020B0004020202020204" pitchFamily="34" charset="0"/>
                <a:cs typeface="Times New Roman" panose="02020603050405020304" pitchFamily="18" charset="0"/>
              </a:rPr>
              <a:t>l</a:t>
            </a:r>
            <a:r>
              <a:rPr lang="en-RW" sz="2400" b="1" dirty="0">
                <a:ea typeface="Aptos" panose="020B0004020202020204" pitchFamily="34" charset="0"/>
                <a:cs typeface="Times New Roman" panose="02020603050405020304" pitchFamily="18" charset="0"/>
              </a:rPr>
              <a:t>earning</a:t>
            </a:r>
            <a:r>
              <a:rPr lang="en-RW" sz="2400" dirty="0">
                <a:ea typeface="Aptos" panose="020B0004020202020204" pitchFamily="34" charset="0"/>
                <a:cs typeface="Times New Roman" panose="02020603050405020304" pitchFamily="18" charset="0"/>
              </a:rPr>
              <a:t>: This process helps in aligning teaching with learning goals, making sure that the knowledge students acquire is both relevant and applicable.</a:t>
            </a:r>
          </a:p>
          <a:p>
            <a:pPr marL="342900" indent="-342900">
              <a:lnSpc>
                <a:spcPct val="107000"/>
              </a:lnSpc>
              <a:spcAft>
                <a:spcPts val="800"/>
              </a:spcAft>
              <a:buSzPts val="1000"/>
              <a:buFont typeface="Symbol" panose="05050102010706020507" pitchFamily="18" charset="2"/>
              <a:buChar char=""/>
              <a:tabLst>
                <a:tab pos="457200" algn="l"/>
              </a:tabLst>
            </a:pPr>
            <a:r>
              <a:rPr lang="en-RW" sz="2400" b="1" dirty="0">
                <a:ea typeface="Aptos" panose="020B0004020202020204" pitchFamily="34" charset="0"/>
                <a:cs typeface="Times New Roman" panose="02020603050405020304" pitchFamily="18" charset="0"/>
              </a:rPr>
              <a:t>Fosters </a:t>
            </a:r>
            <a:r>
              <a:rPr lang="en-US" sz="2400" b="1" dirty="0">
                <a:ea typeface="Aptos" panose="020B0004020202020204" pitchFamily="34" charset="0"/>
                <a:cs typeface="Times New Roman" panose="02020603050405020304" pitchFamily="18" charset="0"/>
              </a:rPr>
              <a:t>e</a:t>
            </a:r>
            <a:r>
              <a:rPr lang="en-RW" sz="2400" b="1" dirty="0" err="1">
                <a:ea typeface="Aptos" panose="020B0004020202020204" pitchFamily="34" charset="0"/>
                <a:cs typeface="Times New Roman" panose="02020603050405020304" pitchFamily="18" charset="0"/>
              </a:rPr>
              <a:t>ngagement</a:t>
            </a:r>
            <a:r>
              <a:rPr lang="en-RW" sz="2400" dirty="0">
                <a:ea typeface="Aptos" panose="020B0004020202020204" pitchFamily="34" charset="0"/>
                <a:cs typeface="Times New Roman" panose="02020603050405020304" pitchFamily="18" charset="0"/>
              </a:rPr>
              <a:t>: When content is presented in an engaging, appropriate, and contextually meaningful way, students are more likely to be motivated and invested in their learning.</a:t>
            </a:r>
          </a:p>
          <a:p>
            <a:endParaRPr lang="en-RW" dirty="0"/>
          </a:p>
        </p:txBody>
      </p:sp>
    </p:spTree>
    <p:extLst>
      <p:ext uri="{BB962C8B-B14F-4D97-AF65-F5344CB8AC3E}">
        <p14:creationId xmlns:p14="http://schemas.microsoft.com/office/powerpoint/2010/main" val="11367554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77CC2-D6E2-C1FD-1E2E-AE7AC7609DB2}"/>
              </a:ext>
            </a:extLst>
          </p:cNvPr>
          <p:cNvSpPr>
            <a:spLocks noGrp="1"/>
          </p:cNvSpPr>
          <p:nvPr>
            <p:ph type="title"/>
          </p:nvPr>
        </p:nvSpPr>
        <p:spPr/>
        <p:txBody>
          <a:bodyPr/>
          <a:lstStyle/>
          <a:p>
            <a:r>
              <a:rPr lang="en-US" sz="3200" b="1" dirty="0"/>
              <a:t>External and internal didactic transposition</a:t>
            </a:r>
            <a:endParaRPr lang="en-RW" sz="3200" b="1" dirty="0"/>
          </a:p>
        </p:txBody>
      </p:sp>
      <p:sp>
        <p:nvSpPr>
          <p:cNvPr id="3" name="Content Placeholder 2">
            <a:extLst>
              <a:ext uri="{FF2B5EF4-FFF2-40B4-BE49-F238E27FC236}">
                <a16:creationId xmlns:a16="http://schemas.microsoft.com/office/drawing/2014/main" id="{E70DA5FC-7DA8-3E0F-54AB-52F84F8FE18C}"/>
              </a:ext>
            </a:extLst>
          </p:cNvPr>
          <p:cNvSpPr>
            <a:spLocks noGrp="1"/>
          </p:cNvSpPr>
          <p:nvPr>
            <p:ph idx="1"/>
          </p:nvPr>
        </p:nvSpPr>
        <p:spPr>
          <a:xfrm>
            <a:off x="838200" y="1295400"/>
            <a:ext cx="9682316" cy="5361039"/>
          </a:xfrm>
        </p:spPr>
        <p:txBody>
          <a:bodyPr/>
          <a:lstStyle/>
          <a:p>
            <a:pPr algn="just"/>
            <a:r>
              <a:rPr lang="en-US" sz="2400" b="1" dirty="0"/>
              <a:t>External didactic transposition </a:t>
            </a:r>
            <a:r>
              <a:rPr lang="en-US" sz="2400" dirty="0"/>
              <a:t>refers to the process of adapting knowledge for </a:t>
            </a:r>
            <a:r>
              <a:rPr lang="en-US" sz="2400" b="1" dirty="0"/>
              <a:t>different contexts,  audiences</a:t>
            </a:r>
            <a:r>
              <a:rPr lang="en-US" sz="2400" dirty="0"/>
              <a:t> </a:t>
            </a:r>
            <a:r>
              <a:rPr lang="en-US" sz="2400" b="1" dirty="0"/>
              <a:t>or settings </a:t>
            </a:r>
            <a:r>
              <a:rPr lang="en-US" sz="2400" dirty="0"/>
              <a:t>outside the domain in which it was originally created. </a:t>
            </a:r>
          </a:p>
          <a:p>
            <a:pPr algn="just">
              <a:buFont typeface="Arial" panose="020B0604020202020204" pitchFamily="34" charset="0"/>
              <a:buChar char="•"/>
            </a:pPr>
            <a:r>
              <a:rPr lang="en-US" sz="2400" dirty="0"/>
              <a:t>It includes adjusting knowledge for different:</a:t>
            </a:r>
          </a:p>
          <a:p>
            <a:pPr algn="just">
              <a:buFont typeface="Arial" panose="020B0604020202020204" pitchFamily="34" charset="0"/>
              <a:buChar char="•"/>
            </a:pPr>
            <a:r>
              <a:rPr lang="en-US" sz="2400" b="1" dirty="0"/>
              <a:t>Age groups</a:t>
            </a:r>
            <a:r>
              <a:rPr lang="en-US" sz="2400" dirty="0"/>
              <a:t>: Knowledge is simplified for younger audiences, such as secondary vs. university students, primary vs. secondary students</a:t>
            </a:r>
          </a:p>
          <a:p>
            <a:pPr algn="just">
              <a:buFont typeface="Arial" panose="020B0604020202020204" pitchFamily="34" charset="0"/>
              <a:buChar char="•"/>
            </a:pPr>
            <a:r>
              <a:rPr lang="en-US" sz="2400" b="1" dirty="0"/>
              <a:t>Educational system levels</a:t>
            </a:r>
            <a:r>
              <a:rPr lang="en-US" sz="2400" dirty="0"/>
              <a:t>: Adjustments are made depending on the level of schooling, such as primary school vs. high school or higher education.</a:t>
            </a:r>
          </a:p>
          <a:p>
            <a:pPr algn="just">
              <a:buFont typeface="Arial" panose="020B0604020202020204" pitchFamily="34" charset="0"/>
              <a:buChar char="•"/>
            </a:pPr>
            <a:r>
              <a:rPr lang="en-US" sz="2400" b="1" dirty="0"/>
              <a:t>Cultural contexts</a:t>
            </a:r>
            <a:r>
              <a:rPr lang="en-US" sz="2400" dirty="0"/>
              <a:t>: Information might be altered to be more relevant or relatable to the cultural or geographical context of the learners.</a:t>
            </a:r>
          </a:p>
          <a:p>
            <a:pPr algn="just">
              <a:buFont typeface="Arial" panose="020B0604020202020204" pitchFamily="34" charset="0"/>
              <a:buChar char="•"/>
            </a:pPr>
            <a:r>
              <a:rPr lang="en-US" sz="2400" b="1" dirty="0"/>
              <a:t>Learning environments</a:t>
            </a:r>
            <a:r>
              <a:rPr lang="en-US" sz="2400" dirty="0"/>
              <a:t>: How knowledge is structured for in-person classes, online learning, or practical, hands-on environments.</a:t>
            </a:r>
          </a:p>
          <a:p>
            <a:pPr algn="just"/>
            <a:endParaRPr lang="en-US" sz="2400" dirty="0"/>
          </a:p>
          <a:p>
            <a:endParaRPr lang="en-RW" dirty="0"/>
          </a:p>
        </p:txBody>
      </p:sp>
    </p:spTree>
    <p:extLst>
      <p:ext uri="{BB962C8B-B14F-4D97-AF65-F5344CB8AC3E}">
        <p14:creationId xmlns:p14="http://schemas.microsoft.com/office/powerpoint/2010/main" val="33601143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392E3-CA7C-ECDE-24AA-57B2985985DB}"/>
              </a:ext>
            </a:extLst>
          </p:cNvPr>
          <p:cNvSpPr>
            <a:spLocks noGrp="1"/>
          </p:cNvSpPr>
          <p:nvPr>
            <p:ph type="title"/>
          </p:nvPr>
        </p:nvSpPr>
        <p:spPr/>
        <p:txBody>
          <a:bodyPr/>
          <a:lstStyle/>
          <a:p>
            <a:r>
              <a:rPr lang="en-US" sz="3200" b="1" dirty="0"/>
              <a:t>External didactic transposition</a:t>
            </a:r>
            <a:endParaRPr lang="en-RW" sz="3200" dirty="0"/>
          </a:p>
        </p:txBody>
      </p:sp>
      <p:sp>
        <p:nvSpPr>
          <p:cNvPr id="3" name="Content Placeholder 2">
            <a:extLst>
              <a:ext uri="{FF2B5EF4-FFF2-40B4-BE49-F238E27FC236}">
                <a16:creationId xmlns:a16="http://schemas.microsoft.com/office/drawing/2014/main" id="{0E516CD4-4E4A-1446-20B9-CC65353FF9F9}"/>
              </a:ext>
            </a:extLst>
          </p:cNvPr>
          <p:cNvSpPr>
            <a:spLocks noGrp="1"/>
          </p:cNvSpPr>
          <p:nvPr>
            <p:ph idx="1"/>
          </p:nvPr>
        </p:nvSpPr>
        <p:spPr/>
        <p:txBody>
          <a:bodyPr/>
          <a:lstStyle/>
          <a:p>
            <a:r>
              <a:rPr lang="en-US" sz="2400" dirty="0"/>
              <a:t>The teacher </a:t>
            </a:r>
            <a:r>
              <a:rPr lang="en-US" sz="2400" b="1" dirty="0"/>
              <a:t>moves the content</a:t>
            </a:r>
            <a:r>
              <a:rPr lang="en-US" sz="2400" dirty="0"/>
              <a:t> from one context (often academic) to another (e.g., real life, different subjects, or practical examples), making the learning more relevant and engaging for students.</a:t>
            </a:r>
          </a:p>
          <a:p>
            <a:r>
              <a:rPr lang="en-US" sz="2400" dirty="0"/>
              <a:t>Example 1:</a:t>
            </a:r>
          </a:p>
          <a:p>
            <a:pPr>
              <a:buFont typeface="Arial" panose="020B0604020202020204" pitchFamily="34" charset="0"/>
              <a:buChar char="•"/>
            </a:pPr>
            <a:r>
              <a:rPr lang="en-US" sz="2400" dirty="0"/>
              <a:t>A university-level course on </a:t>
            </a:r>
            <a:r>
              <a:rPr lang="en-US" sz="2400" b="1" dirty="0"/>
              <a:t>climate change </a:t>
            </a:r>
            <a:r>
              <a:rPr lang="en-US" sz="2400" dirty="0"/>
              <a:t>might involve studying climate models, complex data analysis, and global carbon emissions.</a:t>
            </a:r>
          </a:p>
          <a:p>
            <a:pPr>
              <a:buFont typeface="Arial" panose="020B0604020202020204" pitchFamily="34" charset="0"/>
              <a:buChar char="•"/>
            </a:pPr>
            <a:r>
              <a:rPr lang="en-US" sz="2400" dirty="0"/>
              <a:t>For high school students, the same topic might be taught with simpler concepts: using everyday examples (like how a car emits CO2), and discussing global warming in terms of its observable impacts (such as extreme weather patterns) rather than complicated scientific models.</a:t>
            </a:r>
          </a:p>
          <a:p>
            <a:pPr>
              <a:buFont typeface="Arial" panose="020B0604020202020204" pitchFamily="34" charset="0"/>
              <a:buChar char="•"/>
            </a:pPr>
            <a:endParaRPr lang="en-US" sz="2400" dirty="0"/>
          </a:p>
          <a:p>
            <a:endParaRPr lang="en-US" sz="2400" dirty="0"/>
          </a:p>
          <a:p>
            <a:endParaRPr lang="en-RW" dirty="0"/>
          </a:p>
        </p:txBody>
      </p:sp>
    </p:spTree>
    <p:extLst>
      <p:ext uri="{BB962C8B-B14F-4D97-AF65-F5344CB8AC3E}">
        <p14:creationId xmlns:p14="http://schemas.microsoft.com/office/powerpoint/2010/main" val="13958559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E92DA-DA36-C0F5-7435-A08A19CCD40D}"/>
              </a:ext>
            </a:extLst>
          </p:cNvPr>
          <p:cNvSpPr>
            <a:spLocks noGrp="1"/>
          </p:cNvSpPr>
          <p:nvPr>
            <p:ph type="title"/>
          </p:nvPr>
        </p:nvSpPr>
        <p:spPr/>
        <p:txBody>
          <a:bodyPr/>
          <a:lstStyle/>
          <a:p>
            <a:r>
              <a:rPr lang="en-US" sz="3200" b="1" dirty="0"/>
              <a:t>External Transposition</a:t>
            </a:r>
            <a:r>
              <a:rPr lang="en-US" sz="3200" dirty="0"/>
              <a:t>:</a:t>
            </a:r>
            <a:br>
              <a:rPr lang="en-US" sz="3200" dirty="0"/>
            </a:br>
            <a:endParaRPr lang="en-RW" sz="3200" dirty="0"/>
          </a:p>
        </p:txBody>
      </p:sp>
      <p:sp>
        <p:nvSpPr>
          <p:cNvPr id="3" name="Content Placeholder 2">
            <a:extLst>
              <a:ext uri="{FF2B5EF4-FFF2-40B4-BE49-F238E27FC236}">
                <a16:creationId xmlns:a16="http://schemas.microsoft.com/office/drawing/2014/main" id="{57986F58-D5B6-89DB-875A-27F33F7BCF7D}"/>
              </a:ext>
            </a:extLst>
          </p:cNvPr>
          <p:cNvSpPr>
            <a:spLocks noGrp="1"/>
          </p:cNvSpPr>
          <p:nvPr>
            <p:ph idx="1"/>
          </p:nvPr>
        </p:nvSpPr>
        <p:spPr/>
        <p:txBody>
          <a:bodyPr>
            <a:normAutofit fontScale="92500" lnSpcReduction="10000"/>
          </a:bodyPr>
          <a:lstStyle/>
          <a:p>
            <a:r>
              <a:rPr lang="en-US" sz="2800" dirty="0"/>
              <a:t>We saw that </a:t>
            </a:r>
            <a:r>
              <a:rPr lang="en-US" dirty="0"/>
              <a:t>e</a:t>
            </a:r>
            <a:r>
              <a:rPr lang="en-US" sz="2800" dirty="0"/>
              <a:t>xternal transposition involves adapting or modifying content from one context or domain to another. </a:t>
            </a:r>
          </a:p>
          <a:p>
            <a:r>
              <a:rPr lang="en-US" sz="2800" dirty="0"/>
              <a:t>In this case, the core topic of </a:t>
            </a:r>
            <a:r>
              <a:rPr lang="en-US" sz="2800" b="1" dirty="0"/>
              <a:t>climate change</a:t>
            </a:r>
            <a:r>
              <a:rPr lang="en-US" sz="2800" dirty="0"/>
              <a:t> remains the same, but the </a:t>
            </a:r>
            <a:r>
              <a:rPr lang="en-US" sz="2800" b="1" dirty="0"/>
              <a:t>approach, complexity, and level of detail</a:t>
            </a:r>
            <a:r>
              <a:rPr lang="en-US" sz="2800" dirty="0"/>
              <a:t> are adjusted to suit the </a:t>
            </a:r>
            <a:r>
              <a:rPr lang="en-US" sz="2800" b="1" dirty="0"/>
              <a:t>different audiences</a:t>
            </a:r>
            <a:r>
              <a:rPr lang="en-US" sz="2800" dirty="0"/>
              <a:t> (university students vs. high school students).</a:t>
            </a:r>
          </a:p>
          <a:p>
            <a:r>
              <a:rPr lang="en-US" sz="2800" dirty="0"/>
              <a:t>Why it qualifies as external transposition?</a:t>
            </a:r>
          </a:p>
          <a:p>
            <a:pPr>
              <a:buFont typeface="Arial" panose="020B0604020202020204" pitchFamily="34" charset="0"/>
              <a:buChar char="•"/>
            </a:pPr>
            <a:r>
              <a:rPr lang="en-US" sz="2800" dirty="0"/>
              <a:t>The </a:t>
            </a:r>
            <a:r>
              <a:rPr lang="en-US" sz="2800" b="1" dirty="0"/>
              <a:t>subject matter</a:t>
            </a:r>
            <a:r>
              <a:rPr lang="en-US" sz="2800" dirty="0"/>
              <a:t> is consistent: </a:t>
            </a:r>
            <a:r>
              <a:rPr lang="en-US" sz="2800" b="1" dirty="0"/>
              <a:t>climate change</a:t>
            </a:r>
            <a:r>
              <a:rPr lang="en-US" sz="2800" dirty="0"/>
              <a:t>.</a:t>
            </a:r>
          </a:p>
          <a:p>
            <a:pPr>
              <a:buFont typeface="Arial" panose="020B0604020202020204" pitchFamily="34" charset="0"/>
              <a:buChar char="•"/>
            </a:pPr>
            <a:r>
              <a:rPr lang="en-US" sz="2800" dirty="0"/>
              <a:t>However, the way it is taught is </a:t>
            </a:r>
            <a:r>
              <a:rPr lang="en-US" sz="2800" b="1" dirty="0"/>
              <a:t>transposed across two different educational contexts</a:t>
            </a:r>
            <a:r>
              <a:rPr lang="en-US" sz="2800" dirty="0"/>
              <a:t> (university vs. high school). </a:t>
            </a:r>
          </a:p>
          <a:p>
            <a:pPr>
              <a:buFont typeface="Arial" panose="020B0604020202020204" pitchFamily="34" charset="0"/>
              <a:buChar char="•"/>
            </a:pPr>
            <a:r>
              <a:rPr lang="en-US" sz="2800" dirty="0"/>
              <a:t>The content is not only simplified but also made more </a:t>
            </a:r>
            <a:r>
              <a:rPr lang="en-US" sz="2800" b="1" dirty="0"/>
              <a:t>relevant</a:t>
            </a:r>
            <a:r>
              <a:rPr lang="en-US" sz="2800" dirty="0"/>
              <a:t> and </a:t>
            </a:r>
            <a:r>
              <a:rPr lang="en-US" sz="2800" b="1" dirty="0"/>
              <a:t>accessible</a:t>
            </a:r>
            <a:r>
              <a:rPr lang="en-US" sz="2800" dirty="0"/>
              <a:t> to the different groups.</a:t>
            </a:r>
          </a:p>
          <a:p>
            <a:endParaRPr lang="en-RW" dirty="0"/>
          </a:p>
        </p:txBody>
      </p:sp>
    </p:spTree>
    <p:extLst>
      <p:ext uri="{BB962C8B-B14F-4D97-AF65-F5344CB8AC3E}">
        <p14:creationId xmlns:p14="http://schemas.microsoft.com/office/powerpoint/2010/main" val="17728522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3D7AC-E60C-162E-6CF0-337855E826B6}"/>
              </a:ext>
            </a:extLst>
          </p:cNvPr>
          <p:cNvSpPr>
            <a:spLocks noGrp="1"/>
          </p:cNvSpPr>
          <p:nvPr>
            <p:ph type="title"/>
          </p:nvPr>
        </p:nvSpPr>
        <p:spPr/>
        <p:txBody>
          <a:bodyPr>
            <a:normAutofit fontScale="90000"/>
          </a:bodyPr>
          <a:lstStyle/>
          <a:p>
            <a:br>
              <a:rPr lang="en-US" b="1" dirty="0"/>
            </a:br>
            <a:r>
              <a:rPr lang="en-US" sz="3200" b="1" dirty="0"/>
              <a:t>External Transposition</a:t>
            </a:r>
            <a:r>
              <a:rPr lang="en-US" sz="3200" dirty="0"/>
              <a:t>:</a:t>
            </a:r>
            <a:br>
              <a:rPr lang="en-US" dirty="0"/>
            </a:br>
            <a:endParaRPr lang="en-RW" dirty="0"/>
          </a:p>
        </p:txBody>
      </p:sp>
      <p:sp>
        <p:nvSpPr>
          <p:cNvPr id="3" name="Content Placeholder 2">
            <a:extLst>
              <a:ext uri="{FF2B5EF4-FFF2-40B4-BE49-F238E27FC236}">
                <a16:creationId xmlns:a16="http://schemas.microsoft.com/office/drawing/2014/main" id="{7CDC3C44-E8B1-29BD-DCCC-6117E221C92D}"/>
              </a:ext>
            </a:extLst>
          </p:cNvPr>
          <p:cNvSpPr>
            <a:spLocks noGrp="1"/>
          </p:cNvSpPr>
          <p:nvPr>
            <p:ph idx="1"/>
          </p:nvPr>
        </p:nvSpPr>
        <p:spPr>
          <a:xfrm>
            <a:off x="838200" y="1553497"/>
            <a:ext cx="10515600" cy="4827638"/>
          </a:xfrm>
        </p:spPr>
        <p:txBody>
          <a:bodyPr>
            <a:normAutofit fontScale="77500" lnSpcReduction="20000"/>
          </a:bodyPr>
          <a:lstStyle/>
          <a:p>
            <a:pPr marL="342900" indent="-342900">
              <a:lnSpc>
                <a:spcPct val="107000"/>
              </a:lnSpc>
              <a:spcAft>
                <a:spcPts val="800"/>
              </a:spcAft>
              <a:buSzPts val="1000"/>
              <a:buFont typeface="Symbol" panose="05050102010706020507" pitchFamily="18" charset="2"/>
              <a:buChar char=""/>
              <a:tabLst>
                <a:tab pos="457200" algn="l"/>
              </a:tabLst>
            </a:pPr>
            <a:r>
              <a:rPr lang="en-US" dirty="0">
                <a:latin typeface="Times New Roman" panose="02020603050405020304" pitchFamily="18" charset="0"/>
                <a:ea typeface="Aptos" panose="020B0004020202020204" pitchFamily="34" charset="0"/>
                <a:cs typeface="Times New Roman" panose="02020603050405020304" pitchFamily="18" charset="0"/>
              </a:rPr>
              <a:t>Example 2:</a:t>
            </a:r>
          </a:p>
          <a:p>
            <a:pPr marL="342900" indent="-342900" algn="just">
              <a:lnSpc>
                <a:spcPct val="107000"/>
              </a:lnSpc>
              <a:spcAft>
                <a:spcPts val="800"/>
              </a:spcAft>
              <a:buSzPts val="1000"/>
              <a:buFont typeface="Symbol" panose="05050102010706020507" pitchFamily="18" charset="2"/>
              <a:buChar char=""/>
              <a:tabLst>
                <a:tab pos="4572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Expert </a:t>
            </a:r>
            <a:r>
              <a:rPr lang="en-US" b="1" dirty="0">
                <a:latin typeface="Times New Roman" panose="02020603050405020304" pitchFamily="18" charset="0"/>
                <a:ea typeface="Aptos" panose="020B0004020202020204" pitchFamily="34" charset="0"/>
                <a:cs typeface="Times New Roman" panose="02020603050405020304" pitchFamily="18" charset="0"/>
              </a:rPr>
              <a:t>k</a:t>
            </a:r>
            <a:r>
              <a:rPr lang="en-RW" b="1" dirty="0" err="1">
                <a:latin typeface="Times New Roman" panose="02020603050405020304" pitchFamily="18" charset="0"/>
                <a:ea typeface="Aptos" panose="020B0004020202020204" pitchFamily="34" charset="0"/>
                <a:cs typeface="Times New Roman" panose="02020603050405020304" pitchFamily="18" charset="0"/>
              </a:rPr>
              <a:t>nowledge</a:t>
            </a:r>
            <a:r>
              <a:rPr lang="en-RW" b="1" dirty="0">
                <a:latin typeface="Times New Roman" panose="02020603050405020304" pitchFamily="18" charset="0"/>
                <a:ea typeface="Aptos" panose="020B0004020202020204" pitchFamily="34" charset="0"/>
                <a:cs typeface="Times New Roman" panose="02020603050405020304" pitchFamily="18" charset="0"/>
              </a:rPr>
              <a:t>: </a:t>
            </a:r>
            <a:r>
              <a:rPr lang="en-RW" dirty="0">
                <a:latin typeface="Times New Roman" panose="02020603050405020304" pitchFamily="18" charset="0"/>
                <a:ea typeface="Aptos" panose="020B0004020202020204" pitchFamily="34" charset="0"/>
                <a:cs typeface="Times New Roman" panose="02020603050405020304" pitchFamily="18" charset="0"/>
              </a:rPr>
              <a:t>In advanced geology, the topic of plate tectonics might be discussed using complex models, satellite images, and research data on the movements of Earth's crust.</a:t>
            </a:r>
          </a:p>
          <a:p>
            <a:pPr marL="342900" indent="-342900" algn="just">
              <a:lnSpc>
                <a:spcPct val="107000"/>
              </a:lnSpc>
              <a:spcAft>
                <a:spcPts val="800"/>
              </a:spcAft>
              <a:buSzPts val="1000"/>
              <a:buFont typeface="Symbol" panose="05050102010706020507" pitchFamily="18" charset="2"/>
              <a:buChar char=""/>
              <a:tabLst>
                <a:tab pos="4572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Classroom </a:t>
            </a:r>
            <a:r>
              <a:rPr lang="en-US" b="1" dirty="0">
                <a:latin typeface="Times New Roman" panose="02020603050405020304" pitchFamily="18" charset="0"/>
                <a:ea typeface="Aptos" panose="020B0004020202020204" pitchFamily="34" charset="0"/>
                <a:cs typeface="Times New Roman" panose="02020603050405020304" pitchFamily="18" charset="0"/>
              </a:rPr>
              <a:t>t</a:t>
            </a:r>
            <a:r>
              <a:rPr lang="en-RW" b="1" dirty="0" err="1">
                <a:latin typeface="Times New Roman" panose="02020603050405020304" pitchFamily="18" charset="0"/>
                <a:ea typeface="Aptos" panose="020B0004020202020204" pitchFamily="34" charset="0"/>
                <a:cs typeface="Times New Roman" panose="02020603050405020304" pitchFamily="18" charset="0"/>
              </a:rPr>
              <a:t>ransposition</a:t>
            </a:r>
            <a:r>
              <a:rPr lang="en-RW" b="1" dirty="0">
                <a:latin typeface="Times New Roman" panose="02020603050405020304" pitchFamily="18" charset="0"/>
                <a:ea typeface="Aptos" panose="020B0004020202020204" pitchFamily="34" charset="0"/>
                <a:cs typeface="Times New Roman" panose="02020603050405020304" pitchFamily="18" charset="0"/>
              </a:rPr>
              <a:t> (for </a:t>
            </a:r>
            <a:r>
              <a:rPr lang="en-US" b="1" dirty="0">
                <a:latin typeface="Times New Roman" panose="02020603050405020304" pitchFamily="18" charset="0"/>
                <a:ea typeface="Aptos" panose="020B0004020202020204" pitchFamily="34" charset="0"/>
                <a:cs typeface="Times New Roman" panose="02020603050405020304" pitchFamily="18" charset="0"/>
              </a:rPr>
              <a:t>primary </a:t>
            </a:r>
            <a:r>
              <a:rPr lang="en-RW" b="1" dirty="0">
                <a:latin typeface="Times New Roman" panose="02020603050405020304" pitchFamily="18" charset="0"/>
                <a:ea typeface="Aptos" panose="020B0004020202020204" pitchFamily="34" charset="0"/>
                <a:cs typeface="Times New Roman" panose="02020603050405020304" pitchFamily="18" charset="0"/>
              </a:rPr>
              <a:t>students): </a:t>
            </a:r>
            <a:r>
              <a:rPr lang="en-RW" dirty="0">
                <a:latin typeface="Times New Roman" panose="02020603050405020304" pitchFamily="18" charset="0"/>
                <a:ea typeface="Aptos" panose="020B0004020202020204" pitchFamily="34" charset="0"/>
                <a:cs typeface="Times New Roman" panose="02020603050405020304" pitchFamily="18" charset="0"/>
              </a:rPr>
              <a:t>The teacher might simplify this by explaining that the Earth is like a giant jigsaw puzzle made of pieces (plates), and these pieces move very slowly. They might use a model or visual aids like a ball with pieces attached to explain earthquakes and volcanoes in a simple way.</a:t>
            </a:r>
            <a:endParaRPr lang="en-US" dirty="0">
              <a:latin typeface="Times New Roman" panose="02020603050405020304" pitchFamily="18" charset="0"/>
              <a:ea typeface="Aptos" panose="020B0004020202020204" pitchFamily="34"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Explanation: </a:t>
            </a:r>
            <a:r>
              <a:rPr lang="en-US" dirty="0">
                <a:latin typeface="Times New Roman" panose="02020603050405020304" pitchFamily="18" charset="0"/>
                <a:cs typeface="Times New Roman" panose="02020603050405020304" pitchFamily="18" charset="0"/>
              </a:rPr>
              <a:t>We learnt that external transposition involves adapting the same subject matter to </a:t>
            </a:r>
            <a:r>
              <a:rPr lang="en-US" b="1" dirty="0">
                <a:latin typeface="Times New Roman" panose="02020603050405020304" pitchFamily="18" charset="0"/>
                <a:cs typeface="Times New Roman" panose="02020603050405020304" pitchFamily="18" charset="0"/>
              </a:rPr>
              <a:t>different educational contexts</a:t>
            </a:r>
            <a:r>
              <a:rPr lang="en-US" dirty="0">
                <a:latin typeface="Times New Roman" panose="02020603050405020304" pitchFamily="18" charset="0"/>
                <a:cs typeface="Times New Roman" panose="02020603050405020304" pitchFamily="18" charset="0"/>
              </a:rPr>
              <a:t>, which often means </a:t>
            </a:r>
            <a:r>
              <a:rPr lang="en-US" b="1" dirty="0">
                <a:latin typeface="Times New Roman" panose="02020603050405020304" pitchFamily="18" charset="0"/>
                <a:cs typeface="Times New Roman" panose="02020603050405020304" pitchFamily="18" charset="0"/>
              </a:rPr>
              <a:t>simplifying</a:t>
            </a:r>
            <a:r>
              <a:rPr lang="en-US" dirty="0">
                <a:latin typeface="Times New Roman" panose="02020603050405020304" pitchFamily="18" charset="0"/>
                <a:cs typeface="Times New Roman" panose="02020603050405020304" pitchFamily="18" charset="0"/>
              </a:rPr>
              <a:t> or </a:t>
            </a:r>
            <a:r>
              <a:rPr lang="en-US" b="1" dirty="0">
                <a:latin typeface="Times New Roman" panose="02020603050405020304" pitchFamily="18" charset="0"/>
                <a:cs typeface="Times New Roman" panose="02020603050405020304" pitchFamily="18" charset="0"/>
              </a:rPr>
              <a:t>modifying the content</a:t>
            </a:r>
            <a:r>
              <a:rPr lang="en-US" dirty="0">
                <a:latin typeface="Times New Roman" panose="02020603050405020304" pitchFamily="18" charset="0"/>
                <a:cs typeface="Times New Roman" panose="02020603050405020304" pitchFamily="18" charset="0"/>
              </a:rPr>
              <a:t> to make it more accessible to learners at different levels. </a:t>
            </a:r>
          </a:p>
          <a:p>
            <a:r>
              <a:rPr lang="en-US" dirty="0">
                <a:latin typeface="Times New Roman" panose="02020603050405020304" pitchFamily="18" charset="0"/>
                <a:cs typeface="Times New Roman" panose="02020603050405020304" pitchFamily="18" charset="0"/>
              </a:rPr>
              <a:t>In this case, the content (plate tectonics) is taught at different levels—</a:t>
            </a:r>
            <a:r>
              <a:rPr lang="en-US" b="1" dirty="0">
                <a:latin typeface="Times New Roman" panose="02020603050405020304" pitchFamily="18" charset="0"/>
                <a:cs typeface="Times New Roman" panose="02020603050405020304" pitchFamily="18" charset="0"/>
              </a:rPr>
              <a:t>advanced geology</a:t>
            </a:r>
            <a:r>
              <a:rPr lang="en-US" dirty="0">
                <a:latin typeface="Times New Roman" panose="02020603050405020304" pitchFamily="18" charset="0"/>
                <a:cs typeface="Times New Roman" panose="02020603050405020304" pitchFamily="18" charset="0"/>
              </a:rPr>
              <a:t> for experts and </a:t>
            </a:r>
            <a:r>
              <a:rPr lang="en-US" b="1" dirty="0">
                <a:latin typeface="Times New Roman" panose="02020603050405020304" pitchFamily="18" charset="0"/>
                <a:cs typeface="Times New Roman" panose="02020603050405020304" pitchFamily="18" charset="0"/>
              </a:rPr>
              <a:t>primary school students</a:t>
            </a:r>
            <a:r>
              <a:rPr lang="en-US" dirty="0">
                <a:latin typeface="Times New Roman" panose="02020603050405020304" pitchFamily="18" charset="0"/>
                <a:cs typeface="Times New Roman" panose="02020603050405020304" pitchFamily="18" charset="0"/>
              </a:rPr>
              <a:t> for younger learners—while the core idea remains the same.</a:t>
            </a:r>
            <a:endParaRPr lang="en-RW" dirty="0">
              <a:latin typeface="Times New Roman" panose="02020603050405020304" pitchFamily="18"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4108823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0D43C-DB7B-9E67-4966-8547833319E3}"/>
              </a:ext>
            </a:extLst>
          </p:cNvPr>
          <p:cNvSpPr>
            <a:spLocks noGrp="1"/>
          </p:cNvSpPr>
          <p:nvPr>
            <p:ph type="title"/>
          </p:nvPr>
        </p:nvSpPr>
        <p:spPr>
          <a:xfrm>
            <a:off x="1209367" y="274638"/>
            <a:ext cx="9261988" cy="792162"/>
          </a:xfrm>
        </p:spPr>
        <p:txBody>
          <a:bodyPr/>
          <a:lstStyle/>
          <a:p>
            <a:endParaRPr lang="en-RW" dirty="0"/>
          </a:p>
        </p:txBody>
      </p:sp>
      <p:sp>
        <p:nvSpPr>
          <p:cNvPr id="3" name="Content Placeholder 2">
            <a:extLst>
              <a:ext uri="{FF2B5EF4-FFF2-40B4-BE49-F238E27FC236}">
                <a16:creationId xmlns:a16="http://schemas.microsoft.com/office/drawing/2014/main" id="{A269BA1E-C4BC-E7DB-96D6-51DD0D11CB77}"/>
              </a:ext>
            </a:extLst>
          </p:cNvPr>
          <p:cNvSpPr>
            <a:spLocks noGrp="1"/>
          </p:cNvSpPr>
          <p:nvPr>
            <p:ph idx="1"/>
          </p:nvPr>
        </p:nvSpPr>
        <p:spPr>
          <a:xfrm>
            <a:off x="1209367" y="1295400"/>
            <a:ext cx="9743767" cy="5486400"/>
          </a:xfrm>
        </p:spPr>
        <p:txBody>
          <a:bodyPr/>
          <a:lstStyle/>
          <a:p>
            <a:pPr algn="just"/>
            <a:r>
              <a:rPr lang="en-US" sz="2400" b="1" dirty="0">
                <a:latin typeface="Times New Roman" panose="02020603050405020304" pitchFamily="18" charset="0"/>
                <a:cs typeface="Times New Roman" panose="02020603050405020304" pitchFamily="18" charset="0"/>
              </a:rPr>
              <a:t>In this example 2 of external transposition,</a:t>
            </a:r>
          </a:p>
          <a:p>
            <a:pPr algn="just">
              <a:buFont typeface="+mj-lt"/>
              <a:buAutoNum type="arabicPeriod"/>
            </a:pPr>
            <a:r>
              <a:rPr lang="en-US" sz="2400" b="1" dirty="0">
                <a:latin typeface="Times New Roman" panose="02020603050405020304" pitchFamily="18" charset="0"/>
                <a:cs typeface="Times New Roman" panose="02020603050405020304" pitchFamily="18" charset="0"/>
              </a:rPr>
              <a:t>Expert Knowledge (Advanced Geology)</a:t>
            </a:r>
            <a:r>
              <a:rPr lang="en-US" sz="2400" dirty="0">
                <a:latin typeface="Times New Roman" panose="02020603050405020304" pitchFamily="18" charset="0"/>
                <a:cs typeface="Times New Roman" panose="02020603050405020304" pitchFamily="18" charset="0"/>
              </a:rPr>
              <a:t>: The topic of </a:t>
            </a:r>
            <a:r>
              <a:rPr lang="en-US" sz="2400" b="1" dirty="0">
                <a:latin typeface="Times New Roman" panose="02020603050405020304" pitchFamily="18" charset="0"/>
                <a:cs typeface="Times New Roman" panose="02020603050405020304" pitchFamily="18" charset="0"/>
              </a:rPr>
              <a:t>plate tectonics</a:t>
            </a:r>
            <a:r>
              <a:rPr lang="en-US" sz="2400" dirty="0">
                <a:latin typeface="Times New Roman" panose="02020603050405020304" pitchFamily="18" charset="0"/>
                <a:cs typeface="Times New Roman" panose="02020603050405020304" pitchFamily="18" charset="0"/>
              </a:rPr>
              <a:t> is taught with </a:t>
            </a:r>
            <a:r>
              <a:rPr lang="en-US" sz="2400" b="1" dirty="0">
                <a:latin typeface="Times New Roman" panose="02020603050405020304" pitchFamily="18" charset="0"/>
                <a:cs typeface="Times New Roman" panose="02020603050405020304" pitchFamily="18" charset="0"/>
              </a:rPr>
              <a:t>complex models</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satellite images</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research data</a:t>
            </a:r>
            <a:r>
              <a:rPr lang="en-US" sz="2400" dirty="0">
                <a:latin typeface="Times New Roman" panose="02020603050405020304" pitchFamily="18" charset="0"/>
                <a:cs typeface="Times New Roman" panose="02020603050405020304" pitchFamily="18" charset="0"/>
              </a:rPr>
              <a:t>. This is appropriate for university or advanced geology students who are familiar with scientific concepts and can understand detailed data and research.</a:t>
            </a:r>
          </a:p>
          <a:p>
            <a:pPr algn="just">
              <a:buFont typeface="+mj-lt"/>
              <a:buAutoNum type="arabicPeriod"/>
            </a:pPr>
            <a:r>
              <a:rPr lang="en-US" sz="2400" b="1" dirty="0">
                <a:latin typeface="Times New Roman" panose="02020603050405020304" pitchFamily="18" charset="0"/>
                <a:cs typeface="Times New Roman" panose="02020603050405020304" pitchFamily="18" charset="0"/>
              </a:rPr>
              <a:t>Classroom transposition (Primary Students)</a:t>
            </a:r>
            <a:r>
              <a:rPr lang="en-US" sz="2400" dirty="0">
                <a:latin typeface="Times New Roman" panose="02020603050405020304" pitchFamily="18" charset="0"/>
                <a:cs typeface="Times New Roman" panose="02020603050405020304" pitchFamily="18" charset="0"/>
              </a:rPr>
              <a:t>: The concept of </a:t>
            </a:r>
            <a:r>
              <a:rPr lang="en-US" sz="2400" b="1" dirty="0">
                <a:latin typeface="Times New Roman" panose="02020603050405020304" pitchFamily="18" charset="0"/>
                <a:cs typeface="Times New Roman" panose="02020603050405020304" pitchFamily="18" charset="0"/>
              </a:rPr>
              <a:t>plate tectonics</a:t>
            </a:r>
            <a:r>
              <a:rPr lang="en-US" sz="2400" dirty="0">
                <a:latin typeface="Times New Roman" panose="02020603050405020304" pitchFamily="18" charset="0"/>
                <a:cs typeface="Times New Roman" panose="02020603050405020304" pitchFamily="18" charset="0"/>
              </a:rPr>
              <a:t> is simplified using an </a:t>
            </a:r>
            <a:r>
              <a:rPr lang="en-US" sz="2400" b="1" dirty="0">
                <a:latin typeface="Times New Roman" panose="02020603050405020304" pitchFamily="18" charset="0"/>
                <a:cs typeface="Times New Roman" panose="02020603050405020304" pitchFamily="18" charset="0"/>
              </a:rPr>
              <a:t>analogy</a:t>
            </a:r>
            <a:r>
              <a:rPr lang="en-US" sz="2400" dirty="0">
                <a:latin typeface="Times New Roman" panose="02020603050405020304" pitchFamily="18" charset="0"/>
                <a:cs typeface="Times New Roman" panose="02020603050405020304" pitchFamily="18" charset="0"/>
              </a:rPr>
              <a:t>: the Earth is like a giant </a:t>
            </a:r>
            <a:r>
              <a:rPr lang="en-US" sz="2400" b="1" dirty="0">
                <a:latin typeface="Times New Roman" panose="02020603050405020304" pitchFamily="18" charset="0"/>
                <a:cs typeface="Times New Roman" panose="02020603050405020304" pitchFamily="18" charset="0"/>
              </a:rPr>
              <a:t>jigsaw puzzle</a:t>
            </a:r>
            <a:r>
              <a:rPr lang="en-US" sz="2400" dirty="0">
                <a:latin typeface="Times New Roman" panose="02020603050405020304" pitchFamily="18" charset="0"/>
                <a:cs typeface="Times New Roman" panose="02020603050405020304" pitchFamily="18" charset="0"/>
              </a:rPr>
              <a:t> made of pieces (plates) that move slowly. The teacher uses </a:t>
            </a:r>
            <a:r>
              <a:rPr lang="en-US" sz="2400" b="1" dirty="0">
                <a:latin typeface="Times New Roman" panose="02020603050405020304" pitchFamily="18" charset="0"/>
                <a:cs typeface="Times New Roman" panose="02020603050405020304" pitchFamily="18" charset="0"/>
              </a:rPr>
              <a:t>visual aids</a:t>
            </a:r>
            <a:r>
              <a:rPr lang="en-US" sz="2400" dirty="0">
                <a:latin typeface="Times New Roman" panose="02020603050405020304" pitchFamily="18" charset="0"/>
                <a:cs typeface="Times New Roman" panose="02020603050405020304" pitchFamily="18" charset="0"/>
              </a:rPr>
              <a:t>, such as a </a:t>
            </a:r>
            <a:r>
              <a:rPr lang="en-US" sz="2400" b="1" dirty="0">
                <a:latin typeface="Times New Roman" panose="02020603050405020304" pitchFamily="18" charset="0"/>
                <a:cs typeface="Times New Roman" panose="02020603050405020304" pitchFamily="18" charset="0"/>
              </a:rPr>
              <a:t>ball with pieces attached</a:t>
            </a:r>
            <a:r>
              <a:rPr lang="en-US" sz="2400" dirty="0">
                <a:latin typeface="Times New Roman" panose="02020603050405020304" pitchFamily="18" charset="0"/>
                <a:cs typeface="Times New Roman" panose="02020603050405020304" pitchFamily="18" charset="0"/>
              </a:rPr>
              <a:t>, to explain </a:t>
            </a:r>
            <a:r>
              <a:rPr lang="en-US" sz="2400" b="1" dirty="0">
                <a:latin typeface="Times New Roman" panose="02020603050405020304" pitchFamily="18" charset="0"/>
                <a:cs typeface="Times New Roman" panose="02020603050405020304" pitchFamily="18" charset="0"/>
              </a:rPr>
              <a:t>earthquakes</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volcanoes</a:t>
            </a:r>
            <a:r>
              <a:rPr lang="en-US" sz="2400" dirty="0">
                <a:latin typeface="Times New Roman" panose="02020603050405020304" pitchFamily="18" charset="0"/>
                <a:cs typeface="Times New Roman" panose="02020603050405020304" pitchFamily="18" charset="0"/>
              </a:rPr>
              <a:t> in a simple and visual way. The core idea of </a:t>
            </a:r>
            <a:r>
              <a:rPr lang="en-US" sz="2400" b="1" dirty="0">
                <a:latin typeface="Times New Roman" panose="02020603050405020304" pitchFamily="18" charset="0"/>
                <a:cs typeface="Times New Roman" panose="02020603050405020304" pitchFamily="18" charset="0"/>
              </a:rPr>
              <a:t>tectonic plates</a:t>
            </a:r>
            <a:r>
              <a:rPr lang="en-US" sz="2400" dirty="0">
                <a:latin typeface="Times New Roman" panose="02020603050405020304" pitchFamily="18" charset="0"/>
                <a:cs typeface="Times New Roman" panose="02020603050405020304" pitchFamily="18" charset="0"/>
              </a:rPr>
              <a:t> moving remains the same, but the method of delivery is adjusted to the level of understanding of primary students.</a:t>
            </a:r>
          </a:p>
          <a:p>
            <a:endParaRPr lang="en-RW" dirty="0"/>
          </a:p>
        </p:txBody>
      </p:sp>
    </p:spTree>
    <p:extLst>
      <p:ext uri="{BB962C8B-B14F-4D97-AF65-F5344CB8AC3E}">
        <p14:creationId xmlns:p14="http://schemas.microsoft.com/office/powerpoint/2010/main" val="1787970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13DC4-9324-23F9-5B05-0C3D4ABF587C}"/>
              </a:ext>
            </a:extLst>
          </p:cNvPr>
          <p:cNvSpPr>
            <a:spLocks noGrp="1"/>
          </p:cNvSpPr>
          <p:nvPr>
            <p:ph type="title"/>
          </p:nvPr>
        </p:nvSpPr>
        <p:spPr>
          <a:xfrm>
            <a:off x="838200" y="365125"/>
            <a:ext cx="10515600" cy="1070385"/>
          </a:xfrm>
        </p:spPr>
        <p:txBody>
          <a:bodyPr/>
          <a:lstStyle/>
          <a:p>
            <a:r>
              <a:rPr lang="en-US" sz="3200" b="1" dirty="0"/>
              <a:t>Education</a:t>
            </a:r>
            <a:endParaRPr lang="en-RW" sz="3200" b="1" dirty="0"/>
          </a:p>
        </p:txBody>
      </p:sp>
      <p:sp>
        <p:nvSpPr>
          <p:cNvPr id="3" name="Content Placeholder 2">
            <a:extLst>
              <a:ext uri="{FF2B5EF4-FFF2-40B4-BE49-F238E27FC236}">
                <a16:creationId xmlns:a16="http://schemas.microsoft.com/office/drawing/2014/main" id="{FA5F3CFC-A4B4-1205-1AD5-5060C2514EC6}"/>
              </a:ext>
            </a:extLst>
          </p:cNvPr>
          <p:cNvSpPr>
            <a:spLocks noGrp="1"/>
          </p:cNvSpPr>
          <p:nvPr>
            <p:ph idx="1"/>
          </p:nvPr>
        </p:nvSpPr>
        <p:spPr/>
        <p:txBody>
          <a:bodyPr/>
          <a:lstStyle/>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The word </a:t>
            </a:r>
            <a:r>
              <a:rPr lang="en-RW" sz="2400" b="1" dirty="0">
                <a:latin typeface="Times New Roman" panose="02020603050405020304" pitchFamily="18" charset="0"/>
                <a:ea typeface="Aptos" panose="020B0004020202020204" pitchFamily="34" charset="0"/>
                <a:cs typeface="Times New Roman" panose="02020603050405020304" pitchFamily="18" charset="0"/>
              </a:rPr>
              <a:t>"education"</a:t>
            </a:r>
            <a:r>
              <a:rPr lang="en-RW" sz="2400" dirty="0">
                <a:latin typeface="Times New Roman" panose="02020603050405020304" pitchFamily="18" charset="0"/>
                <a:ea typeface="Aptos" panose="020B0004020202020204" pitchFamily="34" charset="0"/>
                <a:cs typeface="Times New Roman" panose="02020603050405020304" pitchFamily="18" charset="0"/>
              </a:rPr>
              <a:t> entered the English language in the 16th century, where it began to be used in the context of </a:t>
            </a:r>
            <a:r>
              <a:rPr lang="en-RW" sz="2400" b="1" dirty="0">
                <a:latin typeface="Times New Roman" panose="02020603050405020304" pitchFamily="18" charset="0"/>
                <a:ea typeface="Aptos" panose="020B0004020202020204" pitchFamily="34" charset="0"/>
                <a:cs typeface="Times New Roman" panose="02020603050405020304" pitchFamily="18" charset="0"/>
              </a:rPr>
              <a:t>instruction and the development of knowledge, skills, and character. </a:t>
            </a:r>
            <a:endParaRPr lang="en-US" sz="2400" b="1"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It retained the idea of "leading out" or "drawing forth" a person's innate abilities.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Thus, </a:t>
            </a:r>
            <a:r>
              <a:rPr lang="en-RW" sz="2400" b="1" dirty="0">
                <a:latin typeface="Times New Roman" panose="02020603050405020304" pitchFamily="18" charset="0"/>
                <a:ea typeface="Aptos" panose="020B0004020202020204" pitchFamily="34" charset="0"/>
                <a:cs typeface="Times New Roman" panose="02020603050405020304" pitchFamily="18" charset="0"/>
              </a:rPr>
              <a:t>"education"</a:t>
            </a:r>
            <a:r>
              <a:rPr lang="en-RW" sz="2400" dirty="0">
                <a:latin typeface="Times New Roman" panose="02020603050405020304" pitchFamily="18" charset="0"/>
                <a:ea typeface="Aptos" panose="020B0004020202020204" pitchFamily="34" charset="0"/>
                <a:cs typeface="Times New Roman" panose="02020603050405020304" pitchFamily="18" charset="0"/>
              </a:rPr>
              <a:t> in its most fundamental sense is about </a:t>
            </a:r>
            <a:r>
              <a:rPr lang="en-RW" sz="2400" b="1" dirty="0">
                <a:latin typeface="Times New Roman" panose="02020603050405020304" pitchFamily="18" charset="0"/>
                <a:ea typeface="Aptos" panose="020B0004020202020204" pitchFamily="34" charset="0"/>
                <a:cs typeface="Times New Roman" panose="02020603050405020304" pitchFamily="18" charset="0"/>
              </a:rPr>
              <a:t>guiding or leading individuals out of ignorance and helping them develop their potential, knowledge, and capacities.</a:t>
            </a:r>
            <a:endParaRPr lang="en-US" sz="2400" b="1"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751821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24012-8D64-8A53-F278-4CC5E4F37000}"/>
              </a:ext>
            </a:extLst>
          </p:cNvPr>
          <p:cNvSpPr>
            <a:spLocks noGrp="1"/>
          </p:cNvSpPr>
          <p:nvPr>
            <p:ph type="title"/>
          </p:nvPr>
        </p:nvSpPr>
        <p:spPr/>
        <p:txBody>
          <a:bodyPr>
            <a:normAutofit/>
          </a:bodyPr>
          <a:lstStyle/>
          <a:p>
            <a:r>
              <a:rPr lang="en-US" sz="3200" b="1" dirty="0"/>
              <a:t>Why is example 2 external transposition?</a:t>
            </a:r>
            <a:br>
              <a:rPr lang="en-US" sz="3200" b="1" dirty="0"/>
            </a:br>
            <a:endParaRPr lang="en-RW" sz="3200" dirty="0"/>
          </a:p>
        </p:txBody>
      </p:sp>
      <p:sp>
        <p:nvSpPr>
          <p:cNvPr id="3" name="Content Placeholder 2">
            <a:extLst>
              <a:ext uri="{FF2B5EF4-FFF2-40B4-BE49-F238E27FC236}">
                <a16:creationId xmlns:a16="http://schemas.microsoft.com/office/drawing/2014/main" id="{9D64B38A-519F-31AB-BB43-C0E3A5BA79C2}"/>
              </a:ext>
            </a:extLst>
          </p:cNvPr>
          <p:cNvSpPr>
            <a:spLocks noGrp="1"/>
          </p:cNvSpPr>
          <p:nvPr>
            <p:ph idx="1"/>
          </p:nvPr>
        </p:nvSpPr>
        <p:spPr>
          <a:xfrm>
            <a:off x="838200" y="1600200"/>
            <a:ext cx="9770806" cy="4983162"/>
          </a:xfrm>
        </p:spPr>
        <p:txBody>
          <a:bodyPr/>
          <a:lstStyle/>
          <a:p>
            <a:pPr algn="just"/>
            <a:r>
              <a:rPr lang="en-US" sz="2400" dirty="0">
                <a:latin typeface="Times New Roman" panose="02020603050405020304" pitchFamily="18" charset="0"/>
                <a:cs typeface="Times New Roman" panose="02020603050405020304" pitchFamily="18" charset="0"/>
              </a:rPr>
              <a:t>The subject (plate tectonics) is presented in two different ways:</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For </a:t>
            </a:r>
            <a:r>
              <a:rPr lang="en-US" sz="2400" b="1" dirty="0">
                <a:latin typeface="Times New Roman" panose="02020603050405020304" pitchFamily="18" charset="0"/>
                <a:cs typeface="Times New Roman" panose="02020603050405020304" pitchFamily="18" charset="0"/>
              </a:rPr>
              <a:t>advanced geology students</a:t>
            </a:r>
            <a:r>
              <a:rPr lang="en-US" sz="2400" dirty="0">
                <a:latin typeface="Times New Roman" panose="02020603050405020304" pitchFamily="18" charset="0"/>
                <a:cs typeface="Times New Roman" panose="02020603050405020304" pitchFamily="18" charset="0"/>
              </a:rPr>
              <a:t>, the content is technical and involves scientific data and models.</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For </a:t>
            </a:r>
            <a:r>
              <a:rPr lang="en-US" sz="2400" b="1" dirty="0">
                <a:latin typeface="Times New Roman" panose="02020603050405020304" pitchFamily="18" charset="0"/>
                <a:cs typeface="Times New Roman" panose="02020603050405020304" pitchFamily="18" charset="0"/>
              </a:rPr>
              <a:t>primary students</a:t>
            </a:r>
            <a:r>
              <a:rPr lang="en-US" sz="2400" dirty="0">
                <a:latin typeface="Times New Roman" panose="02020603050405020304" pitchFamily="18" charset="0"/>
                <a:cs typeface="Times New Roman" panose="02020603050405020304" pitchFamily="18" charset="0"/>
              </a:rPr>
              <a:t>, the same subject is introduced in a more tangible, simplified, and visual form, using analogies and models that fit their developmental level.</a:t>
            </a:r>
          </a:p>
          <a:p>
            <a:pPr algn="just"/>
            <a:r>
              <a:rPr lang="en-US" sz="2400" dirty="0">
                <a:latin typeface="Times New Roman" panose="02020603050405020304" pitchFamily="18" charset="0"/>
                <a:cs typeface="Times New Roman" panose="02020603050405020304" pitchFamily="18" charset="0"/>
              </a:rPr>
              <a:t>The knowledge remains consistent, but the </a:t>
            </a:r>
            <a:r>
              <a:rPr lang="en-US" sz="2400" b="1" dirty="0">
                <a:latin typeface="Times New Roman" panose="02020603050405020304" pitchFamily="18" charset="0"/>
                <a:cs typeface="Times New Roman" panose="02020603050405020304" pitchFamily="18" charset="0"/>
              </a:rPr>
              <a:t>teaching methods and depth</a:t>
            </a:r>
            <a:r>
              <a:rPr lang="en-US" sz="2400" dirty="0">
                <a:latin typeface="Times New Roman" panose="02020603050405020304" pitchFamily="18" charset="0"/>
                <a:cs typeface="Times New Roman" panose="02020603050405020304" pitchFamily="18" charset="0"/>
              </a:rPr>
              <a:t> are transposed to match the different educational contexts.</a:t>
            </a:r>
          </a:p>
          <a:p>
            <a:pPr algn="just"/>
            <a:r>
              <a:rPr lang="en-US" sz="2400" dirty="0">
                <a:latin typeface="Times New Roman" panose="02020603050405020304" pitchFamily="18" charset="0"/>
                <a:cs typeface="Times New Roman" panose="02020603050405020304" pitchFamily="18" charset="0"/>
              </a:rPr>
              <a:t>This is a clear example of </a:t>
            </a:r>
            <a:r>
              <a:rPr lang="en-US" sz="2400" b="1" dirty="0">
                <a:latin typeface="Times New Roman" panose="02020603050405020304" pitchFamily="18" charset="0"/>
                <a:cs typeface="Times New Roman" panose="02020603050405020304" pitchFamily="18" charset="0"/>
              </a:rPr>
              <a:t>external transposition</a:t>
            </a:r>
            <a:r>
              <a:rPr lang="en-US" sz="2400" dirty="0">
                <a:latin typeface="Times New Roman" panose="02020603050405020304" pitchFamily="18" charset="0"/>
                <a:cs typeface="Times New Roman" panose="02020603050405020304" pitchFamily="18" charset="0"/>
              </a:rPr>
              <a:t>—the concept is </a:t>
            </a:r>
            <a:r>
              <a:rPr lang="en-US" sz="2400" b="1" dirty="0">
                <a:latin typeface="Times New Roman" panose="02020603050405020304" pitchFamily="18" charset="0"/>
                <a:cs typeface="Times New Roman" panose="02020603050405020304" pitchFamily="18" charset="0"/>
              </a:rPr>
              <a:t>transferred across different levels of understanding</a:t>
            </a:r>
            <a:r>
              <a:rPr lang="en-US" sz="2400" dirty="0">
                <a:latin typeface="Times New Roman" panose="02020603050405020304" pitchFamily="18" charset="0"/>
                <a:cs typeface="Times New Roman" panose="02020603050405020304" pitchFamily="18" charset="0"/>
              </a:rPr>
              <a:t>, making it accessible to each group in a way that fits their cognitive and developmental stage.</a:t>
            </a:r>
          </a:p>
          <a:p>
            <a:endParaRPr lang="en-RW" dirty="0"/>
          </a:p>
        </p:txBody>
      </p:sp>
    </p:spTree>
    <p:extLst>
      <p:ext uri="{BB962C8B-B14F-4D97-AF65-F5344CB8AC3E}">
        <p14:creationId xmlns:p14="http://schemas.microsoft.com/office/powerpoint/2010/main" val="21785797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BEA53-D3C3-9DDD-A7E1-02F19C044F4D}"/>
              </a:ext>
            </a:extLst>
          </p:cNvPr>
          <p:cNvSpPr>
            <a:spLocks noGrp="1"/>
          </p:cNvSpPr>
          <p:nvPr>
            <p:ph type="title"/>
          </p:nvPr>
        </p:nvSpPr>
        <p:spPr/>
        <p:txBody>
          <a:bodyPr>
            <a:normAutofit fontScale="90000"/>
          </a:bodyPr>
          <a:lstStyle/>
          <a:p>
            <a:br>
              <a:rPr lang="en-US" b="1" dirty="0"/>
            </a:br>
            <a:r>
              <a:rPr lang="en-US" sz="3600" b="1" dirty="0"/>
              <a:t>Example 3 of external transposition: Teaching Geography (Map skills)</a:t>
            </a:r>
            <a:br>
              <a:rPr lang="en-US" b="1" dirty="0"/>
            </a:br>
            <a:endParaRPr lang="en-RW" dirty="0"/>
          </a:p>
        </p:txBody>
      </p:sp>
      <p:sp>
        <p:nvSpPr>
          <p:cNvPr id="3" name="Content Placeholder 2">
            <a:extLst>
              <a:ext uri="{FF2B5EF4-FFF2-40B4-BE49-F238E27FC236}">
                <a16:creationId xmlns:a16="http://schemas.microsoft.com/office/drawing/2014/main" id="{6A7C5146-5140-B1D0-47CE-FDC5E521D949}"/>
              </a:ext>
            </a:extLst>
          </p:cNvPr>
          <p:cNvSpPr>
            <a:spLocks noGrp="1"/>
          </p:cNvSpPr>
          <p:nvPr>
            <p:ph idx="1"/>
          </p:nvPr>
        </p:nvSpPr>
        <p:spPr/>
        <p:txBody>
          <a:bodyPr/>
          <a:lstStyle/>
          <a:p>
            <a:pPr algn="jus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Original content</a:t>
            </a:r>
            <a:r>
              <a:rPr lang="en-US" sz="2400" dirty="0">
                <a:latin typeface="Times New Roman" panose="02020603050405020304" pitchFamily="18" charset="0"/>
                <a:cs typeface="Times New Roman" panose="02020603050405020304" pitchFamily="18" charset="0"/>
              </a:rPr>
              <a:t>: Understanding how to read a map, including identifying directions, scales, and symbols.</a:t>
            </a:r>
          </a:p>
          <a:p>
            <a:pPr algn="jus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External transposition for teaching</a:t>
            </a:r>
            <a:r>
              <a:rPr lang="en-US" sz="2400" dirty="0">
                <a:latin typeface="Times New Roman" panose="02020603050405020304" pitchFamily="18" charset="0"/>
                <a:cs typeface="Times New Roman" panose="02020603050405020304" pitchFamily="18" charset="0"/>
              </a:rPr>
              <a:t>: The teacher uses the example of </a:t>
            </a:r>
            <a:r>
              <a:rPr lang="en-US" sz="2400" b="1" dirty="0">
                <a:latin typeface="Times New Roman" panose="02020603050405020304" pitchFamily="18" charset="0"/>
                <a:cs typeface="Times New Roman" panose="02020603050405020304" pitchFamily="18" charset="0"/>
              </a:rPr>
              <a:t>planning a road trip</a:t>
            </a:r>
            <a:r>
              <a:rPr lang="en-US" sz="2400" dirty="0">
                <a:latin typeface="Times New Roman" panose="02020603050405020304" pitchFamily="18" charset="0"/>
                <a:cs typeface="Times New Roman" panose="02020603050405020304" pitchFamily="18" charset="0"/>
              </a:rPr>
              <a:t> to teach map skills.</a:t>
            </a:r>
          </a:p>
          <a:p>
            <a:pPr marL="557213" lvl="1" indent="-214313" algn="just"/>
            <a:r>
              <a:rPr lang="en-US" dirty="0">
                <a:latin typeface="Times New Roman" panose="02020603050405020304" pitchFamily="18" charset="0"/>
                <a:cs typeface="Times New Roman" panose="02020603050405020304" pitchFamily="18" charset="0"/>
              </a:rPr>
              <a:t>"If you want to travel from City A to City B, you can use a map to find the best route. Look for symbols like highways, mountains, and rivers. The scale tells you how many kilometers are represented by each centimeter on the map.“</a:t>
            </a:r>
          </a:p>
          <a:p>
            <a:pPr marL="557213" lvl="1" indent="-214313" algn="just"/>
            <a:r>
              <a:rPr lang="en-US" dirty="0">
                <a:latin typeface="Times New Roman" panose="02020603050405020304" pitchFamily="18" charset="0"/>
                <a:cs typeface="Times New Roman" panose="02020603050405020304" pitchFamily="18" charset="0"/>
              </a:rPr>
              <a:t>Here, the content of geography (map skills) is transposed into the real-world context of planning a road trip, making the skills more relatable and practical for students.</a:t>
            </a:r>
          </a:p>
          <a:p>
            <a:endParaRPr lang="en-RW" dirty="0"/>
          </a:p>
        </p:txBody>
      </p:sp>
    </p:spTree>
    <p:extLst>
      <p:ext uri="{BB962C8B-B14F-4D97-AF65-F5344CB8AC3E}">
        <p14:creationId xmlns:p14="http://schemas.microsoft.com/office/powerpoint/2010/main" val="35855155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93808-F5C7-BDB1-4EF8-1C340375B52A}"/>
              </a:ext>
            </a:extLst>
          </p:cNvPr>
          <p:cNvSpPr>
            <a:spLocks noGrp="1"/>
          </p:cNvSpPr>
          <p:nvPr>
            <p:ph type="title"/>
          </p:nvPr>
        </p:nvSpPr>
        <p:spPr/>
        <p:txBody>
          <a:bodyPr>
            <a:noAutofit/>
          </a:bodyPr>
          <a:lstStyle/>
          <a:p>
            <a:r>
              <a:rPr lang="en-US" sz="3200" b="1" dirty="0"/>
              <a:t>Example 4: Teaching Language (Grammar in the Context of Storytelling)</a:t>
            </a:r>
            <a:br>
              <a:rPr lang="en-US" sz="3200" b="1" dirty="0"/>
            </a:br>
            <a:endParaRPr lang="en-RW" sz="3200" dirty="0"/>
          </a:p>
        </p:txBody>
      </p:sp>
      <p:sp>
        <p:nvSpPr>
          <p:cNvPr id="3" name="Content Placeholder 2">
            <a:extLst>
              <a:ext uri="{FF2B5EF4-FFF2-40B4-BE49-F238E27FC236}">
                <a16:creationId xmlns:a16="http://schemas.microsoft.com/office/drawing/2014/main" id="{6A38282C-F185-AA17-33B3-F55CEADB4F46}"/>
              </a:ext>
            </a:extLst>
          </p:cNvPr>
          <p:cNvSpPr>
            <a:spLocks noGrp="1"/>
          </p:cNvSpPr>
          <p:nvPr>
            <p:ph idx="1"/>
          </p:nvPr>
        </p:nvSpPr>
        <p:spPr/>
        <p:txBody>
          <a:bodyPr/>
          <a:lstStyle/>
          <a:p>
            <a:pPr algn="jus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Original content</a:t>
            </a:r>
            <a:r>
              <a:rPr lang="en-US" sz="2400" dirty="0">
                <a:latin typeface="Times New Roman" panose="02020603050405020304" pitchFamily="18" charset="0"/>
                <a:cs typeface="Times New Roman" panose="02020603050405020304" pitchFamily="18" charset="0"/>
              </a:rPr>
              <a:t>: The grammatical concept of </a:t>
            </a:r>
            <a:r>
              <a:rPr lang="en-US" sz="2400" b="1" dirty="0">
                <a:latin typeface="Times New Roman" panose="02020603050405020304" pitchFamily="18" charset="0"/>
                <a:cs typeface="Times New Roman" panose="02020603050405020304" pitchFamily="18" charset="0"/>
              </a:rPr>
              <a:t>verb tenses</a:t>
            </a:r>
            <a:r>
              <a:rPr lang="en-US" sz="2400" dirty="0">
                <a:latin typeface="Times New Roman" panose="02020603050405020304" pitchFamily="18" charset="0"/>
                <a:cs typeface="Times New Roman" panose="02020603050405020304" pitchFamily="18" charset="0"/>
              </a:rPr>
              <a:t>.</a:t>
            </a:r>
          </a:p>
          <a:p>
            <a:pPr marL="557213" lvl="1" indent="-214313" algn="just"/>
            <a:r>
              <a:rPr lang="en-US" dirty="0">
                <a:latin typeface="Times New Roman" panose="02020603050405020304" pitchFamily="18" charset="0"/>
                <a:cs typeface="Times New Roman" panose="02020603050405020304" pitchFamily="18" charset="0"/>
              </a:rPr>
              <a:t>Example: Present tense ("She runs"), past tense ("She ran"), future tense ("She will run").</a:t>
            </a:r>
          </a:p>
          <a:p>
            <a:pPr algn="jus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External transposition for teaching</a:t>
            </a:r>
            <a:r>
              <a:rPr lang="en-US" sz="2400" dirty="0">
                <a:latin typeface="Times New Roman" panose="02020603050405020304" pitchFamily="18" charset="0"/>
                <a:cs typeface="Times New Roman" panose="02020603050405020304" pitchFamily="18" charset="0"/>
              </a:rPr>
              <a:t>: The teacher uses storytelling to teach verb tenses.</a:t>
            </a:r>
          </a:p>
          <a:p>
            <a:pPr marL="557213" lvl="1" indent="-214313" algn="just"/>
            <a:r>
              <a:rPr lang="en-US" dirty="0">
                <a:latin typeface="Times New Roman" panose="02020603050405020304" pitchFamily="18" charset="0"/>
                <a:cs typeface="Times New Roman" panose="02020603050405020304" pitchFamily="18" charset="0"/>
              </a:rPr>
              <a:t>"Imagine you are telling the story of your weekend. On Friday, you went to the park (past tense). On Saturday, you are going to a concert (present tense). Next Sunday, you will visit your grandmother (future tense).“</a:t>
            </a:r>
          </a:p>
          <a:p>
            <a:pPr marL="557213" lvl="1" indent="-214313" algn="just"/>
            <a:r>
              <a:rPr lang="en-US" dirty="0">
                <a:latin typeface="Times New Roman" panose="02020603050405020304" pitchFamily="18" charset="0"/>
                <a:cs typeface="Times New Roman" panose="02020603050405020304" pitchFamily="18" charset="0"/>
              </a:rPr>
              <a:t>The teacher brings in </a:t>
            </a:r>
            <a:r>
              <a:rPr lang="en-US" b="1" dirty="0">
                <a:latin typeface="Times New Roman" panose="02020603050405020304" pitchFamily="18" charset="0"/>
                <a:cs typeface="Times New Roman" panose="02020603050405020304" pitchFamily="18" charset="0"/>
              </a:rPr>
              <a:t>storytelling</a:t>
            </a:r>
            <a:r>
              <a:rPr lang="en-US" dirty="0">
                <a:latin typeface="Times New Roman" panose="02020603050405020304" pitchFamily="18" charset="0"/>
                <a:cs typeface="Times New Roman" panose="02020603050405020304" pitchFamily="18" charset="0"/>
              </a:rPr>
              <a:t> as an external context to help students understand how verb tenses change based on time, making the grammatical content more engaging and memorable.</a:t>
            </a:r>
          </a:p>
          <a:p>
            <a:endParaRPr lang="en-RW" dirty="0"/>
          </a:p>
        </p:txBody>
      </p:sp>
    </p:spTree>
    <p:extLst>
      <p:ext uri="{BB962C8B-B14F-4D97-AF65-F5344CB8AC3E}">
        <p14:creationId xmlns:p14="http://schemas.microsoft.com/office/powerpoint/2010/main" val="7627972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AD94D-E111-DB69-6782-5A4DCEAF5A6D}"/>
              </a:ext>
            </a:extLst>
          </p:cNvPr>
          <p:cNvSpPr>
            <a:spLocks noGrp="1"/>
          </p:cNvSpPr>
          <p:nvPr>
            <p:ph type="title"/>
          </p:nvPr>
        </p:nvSpPr>
        <p:spPr/>
        <p:txBody>
          <a:bodyPr>
            <a:normAutofit/>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Internal didactic transposition</a:t>
            </a:r>
            <a:endParaRPr lang="en-RW" sz="3200" dirty="0"/>
          </a:p>
        </p:txBody>
      </p:sp>
      <p:sp>
        <p:nvSpPr>
          <p:cNvPr id="3" name="Content Placeholder 2">
            <a:extLst>
              <a:ext uri="{FF2B5EF4-FFF2-40B4-BE49-F238E27FC236}">
                <a16:creationId xmlns:a16="http://schemas.microsoft.com/office/drawing/2014/main" id="{8F777427-0802-5104-09BB-602F5F6D7EBE}"/>
              </a:ext>
            </a:extLst>
          </p:cNvPr>
          <p:cNvSpPr>
            <a:spLocks noGrp="1"/>
          </p:cNvSpPr>
          <p:nvPr>
            <p:ph idx="1"/>
          </p:nvPr>
        </p:nvSpPr>
        <p:spPr>
          <a:xfrm>
            <a:off x="550606" y="1690688"/>
            <a:ext cx="10127226" cy="5091112"/>
          </a:xfrm>
        </p:spPr>
        <p:txBody>
          <a:bodyPr/>
          <a:lstStyle/>
          <a:p>
            <a:r>
              <a:rPr lang="en-US" sz="2000" dirty="0">
                <a:ea typeface="Aptos" panose="020B0004020202020204" pitchFamily="34" charset="0"/>
                <a:cs typeface="Times New Roman" panose="02020603050405020304" pitchFamily="18" charset="0"/>
              </a:rPr>
              <a:t>T</a:t>
            </a:r>
            <a:r>
              <a:rPr lang="en-RW" sz="2000" dirty="0">
                <a:ea typeface="Aptos" panose="020B0004020202020204" pitchFamily="34" charset="0"/>
                <a:cs typeface="Times New Roman" panose="02020603050405020304" pitchFamily="18" charset="0"/>
              </a:rPr>
              <a:t>he process of adapting </a:t>
            </a:r>
            <a:r>
              <a:rPr lang="en-RW" sz="2000" b="1" dirty="0">
                <a:ea typeface="Aptos" panose="020B0004020202020204" pitchFamily="34" charset="0"/>
                <a:cs typeface="Times New Roman" panose="02020603050405020304" pitchFamily="18" charset="0"/>
              </a:rPr>
              <a:t>knowledge within the same subject area</a:t>
            </a:r>
            <a:r>
              <a:rPr lang="en-RW" sz="2000" dirty="0">
                <a:ea typeface="Aptos" panose="020B0004020202020204" pitchFamily="34" charset="0"/>
                <a:cs typeface="Times New Roman" panose="02020603050405020304" pitchFamily="18" charset="0"/>
              </a:rPr>
              <a:t> to make it teachable at different levels. </a:t>
            </a:r>
            <a:endParaRPr lang="en-US" sz="2000" dirty="0">
              <a:ea typeface="Aptos" panose="020B0004020202020204" pitchFamily="34" charset="0"/>
              <a:cs typeface="Times New Roman" panose="02020603050405020304" pitchFamily="18" charset="0"/>
            </a:endParaRPr>
          </a:p>
          <a:p>
            <a:r>
              <a:rPr lang="en-US" sz="2000" dirty="0">
                <a:ea typeface="Aptos" panose="020B0004020202020204" pitchFamily="34" charset="0"/>
                <a:cs typeface="Times New Roman" panose="02020603050405020304" pitchFamily="18" charset="0"/>
              </a:rPr>
              <a:t>It </a:t>
            </a:r>
            <a:r>
              <a:rPr lang="en-RW" sz="2000" dirty="0">
                <a:ea typeface="Aptos" panose="020B0004020202020204" pitchFamily="34" charset="0"/>
                <a:cs typeface="Times New Roman" panose="02020603050405020304" pitchFamily="18" charset="0"/>
              </a:rPr>
              <a:t>involves simplifying complex concepts or restructuring knowledge without changing its core principles. </a:t>
            </a:r>
            <a:endParaRPr lang="en-US" sz="2000" dirty="0">
              <a:ea typeface="Aptos" panose="020B0004020202020204" pitchFamily="34" charset="0"/>
              <a:cs typeface="Times New Roman" panose="02020603050405020304" pitchFamily="18" charset="0"/>
            </a:endParaRPr>
          </a:p>
          <a:p>
            <a:r>
              <a:rPr lang="en-RW" sz="2000" dirty="0">
                <a:ea typeface="Aptos" panose="020B0004020202020204" pitchFamily="34" charset="0"/>
                <a:cs typeface="Times New Roman" panose="02020603050405020304" pitchFamily="18" charset="0"/>
              </a:rPr>
              <a:t>It’s the process of breaking down advanced knowledge into smaller, more digestible units for students to learn and understand.</a:t>
            </a:r>
            <a:endParaRPr lang="en-US" sz="2000" dirty="0">
              <a:ea typeface="Aptos" panose="020B0004020202020204" pitchFamily="34" charset="0"/>
              <a:cs typeface="Times New Roman" panose="02020603050405020304" pitchFamily="18" charset="0"/>
            </a:endParaRPr>
          </a:p>
          <a:p>
            <a:r>
              <a:rPr lang="en-US" sz="2000" dirty="0"/>
              <a:t>It involves reorganizing or simplifying content </a:t>
            </a:r>
            <a:r>
              <a:rPr lang="en-US" sz="2000" b="1" dirty="0"/>
              <a:t>within the same subjects</a:t>
            </a:r>
            <a:r>
              <a:rPr lang="en-US" sz="2000" dirty="0"/>
              <a:t> for easier understanding. </a:t>
            </a:r>
          </a:p>
          <a:p>
            <a:r>
              <a:rPr lang="en-US" sz="2000" dirty="0"/>
              <a:t>It involves modifying content within the same subject, often by breaking it down, reorganizing, or simplifying it for students.</a:t>
            </a:r>
          </a:p>
          <a:p>
            <a:r>
              <a:rPr lang="en-US" sz="2000" b="1" dirty="0"/>
              <a:t>The content stays the same but is made more accessible or structured in a way that promotes understanding</a:t>
            </a:r>
            <a:r>
              <a:rPr lang="en-US" sz="2000" dirty="0"/>
              <a:t>.</a:t>
            </a:r>
          </a:p>
          <a:p>
            <a:r>
              <a:rPr lang="en-US" sz="2000" dirty="0"/>
              <a:t>For instance, breaking down a math formula into smaller steps for clarity.</a:t>
            </a:r>
            <a:endParaRPr lang="en-RW" sz="2000" dirty="0"/>
          </a:p>
          <a:p>
            <a:endParaRPr lang="en-RW" sz="2400" dirty="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5601126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FA6CE-2D43-3238-B983-48ED3EF8EA69}"/>
              </a:ext>
            </a:extLst>
          </p:cNvPr>
          <p:cNvSpPr>
            <a:spLocks noGrp="1"/>
          </p:cNvSpPr>
          <p:nvPr>
            <p:ph type="title"/>
          </p:nvPr>
        </p:nvSpPr>
        <p:spPr/>
        <p:txBody>
          <a:bodyPr>
            <a:normAutofit fontScale="90000"/>
          </a:bodyPr>
          <a:lstStyle/>
          <a:p>
            <a:br>
              <a:rPr lang="en-US"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Example 1 of internal transposition: Teaching History (Timeline of events</a:t>
            </a:r>
            <a:r>
              <a:rPr lang="en-US" b="1" dirty="0">
                <a:latin typeface="Times New Roman" panose="02020603050405020304" pitchFamily="18" charset="0"/>
                <a:cs typeface="Times New Roman" panose="02020603050405020304" pitchFamily="18" charset="0"/>
              </a:rPr>
              <a:t>)</a:t>
            </a:r>
            <a:endParaRPr lang="en-RW"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EAE03E3-22FD-F482-5F34-676F2A7E81C4}"/>
              </a:ext>
            </a:extLst>
          </p:cNvPr>
          <p:cNvSpPr>
            <a:spLocks noGrp="1"/>
          </p:cNvSpPr>
          <p:nvPr>
            <p:ph idx="1"/>
          </p:nvPr>
        </p:nvSpPr>
        <p:spPr>
          <a:xfrm>
            <a:off x="838199" y="1828800"/>
            <a:ext cx="9878961" cy="4886631"/>
          </a:xfrm>
        </p:spPr>
        <p:txBody>
          <a:bodyPr>
            <a:normAutofit fontScale="92500" lnSpcReduction="10000"/>
          </a:bodyPr>
          <a:lstStyle/>
          <a:p>
            <a:pPr algn="just">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Original content</a:t>
            </a:r>
            <a:r>
              <a:rPr lang="en-US" sz="2600" dirty="0">
                <a:latin typeface="Times New Roman" panose="02020603050405020304" pitchFamily="18" charset="0"/>
                <a:cs typeface="Times New Roman" panose="02020603050405020304" pitchFamily="18" charset="0"/>
              </a:rPr>
              <a:t>: A list of historical events in chronological order:</a:t>
            </a:r>
          </a:p>
          <a:p>
            <a:pPr marL="557213" lvl="1" indent="-214313" algn="just"/>
            <a:r>
              <a:rPr lang="en-US" sz="2600" dirty="0">
                <a:latin typeface="Times New Roman" panose="02020603050405020304" pitchFamily="18" charset="0"/>
                <a:cs typeface="Times New Roman" panose="02020603050405020304" pitchFamily="18" charset="0"/>
              </a:rPr>
              <a:t>1492: Christopher Columbus arrives in the Americas.</a:t>
            </a:r>
          </a:p>
          <a:p>
            <a:pPr marL="557213" lvl="1" indent="-214313" algn="just"/>
            <a:r>
              <a:rPr lang="en-US" sz="2600" dirty="0">
                <a:latin typeface="Times New Roman" panose="02020603050405020304" pitchFamily="18" charset="0"/>
                <a:cs typeface="Times New Roman" panose="02020603050405020304" pitchFamily="18" charset="0"/>
              </a:rPr>
              <a:t>1776: Declaration of Independence.</a:t>
            </a:r>
          </a:p>
          <a:p>
            <a:pPr marL="557213" lvl="1" indent="-214313" algn="just"/>
            <a:r>
              <a:rPr lang="en-US" sz="2600" dirty="0">
                <a:latin typeface="Times New Roman" panose="02020603050405020304" pitchFamily="18" charset="0"/>
                <a:cs typeface="Times New Roman" panose="02020603050405020304" pitchFamily="18" charset="0"/>
              </a:rPr>
              <a:t>1914: Start of World War I.</a:t>
            </a:r>
          </a:p>
          <a:p>
            <a:pPr algn="just">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Internal transposition for teaching</a:t>
            </a:r>
            <a:r>
              <a:rPr lang="en-US" sz="2600" dirty="0">
                <a:latin typeface="Times New Roman" panose="02020603050405020304" pitchFamily="18" charset="0"/>
                <a:cs typeface="Times New Roman" panose="02020603050405020304" pitchFamily="18" charset="0"/>
              </a:rPr>
              <a:t>: The teacher might break down the events into categories to aid understanding, such as:</a:t>
            </a:r>
          </a:p>
          <a:p>
            <a:pPr marL="557213" lvl="1" indent="-214313" algn="just"/>
            <a:r>
              <a:rPr lang="en-US" sz="2600" dirty="0">
                <a:latin typeface="Times New Roman" panose="02020603050405020304" pitchFamily="18" charset="0"/>
                <a:cs typeface="Times New Roman" panose="02020603050405020304" pitchFamily="18" charset="0"/>
              </a:rPr>
              <a:t>Age of Exploration (e.g., Columbus in 1492).</a:t>
            </a:r>
          </a:p>
          <a:p>
            <a:pPr marL="557213" lvl="1" indent="-214313" algn="just"/>
            <a:r>
              <a:rPr lang="en-US" sz="2600" dirty="0">
                <a:latin typeface="Times New Roman" panose="02020603050405020304" pitchFamily="18" charset="0"/>
                <a:cs typeface="Times New Roman" panose="02020603050405020304" pitchFamily="18" charset="0"/>
              </a:rPr>
              <a:t>American Revolution (e.g., Declaration of Independence in 1776).</a:t>
            </a:r>
          </a:p>
          <a:p>
            <a:pPr marL="557213" lvl="1" indent="-214313" algn="just"/>
            <a:r>
              <a:rPr lang="en-US" sz="2600" dirty="0">
                <a:latin typeface="Times New Roman" panose="02020603050405020304" pitchFamily="18" charset="0"/>
                <a:cs typeface="Times New Roman" panose="02020603050405020304" pitchFamily="18" charset="0"/>
              </a:rPr>
              <a:t>World Wars (e.g., Start of WWI in 1914).</a:t>
            </a:r>
          </a:p>
          <a:p>
            <a:pPr marL="557213" lvl="1" indent="-214313" algn="just"/>
            <a:r>
              <a:rPr lang="en-US" sz="2600" dirty="0">
                <a:latin typeface="Times New Roman" panose="02020603050405020304" pitchFamily="18" charset="0"/>
                <a:cs typeface="Times New Roman" panose="02020603050405020304" pitchFamily="18" charset="0"/>
              </a:rPr>
              <a:t>The teacher transposes the information internally by reorganizing it into thematic categories (such as "Age of Exploration" and "World Wars") to help students understand broader historical trends and connections between events.</a:t>
            </a:r>
          </a:p>
          <a:p>
            <a:endParaRPr lang="en-RW" dirty="0"/>
          </a:p>
        </p:txBody>
      </p:sp>
    </p:spTree>
    <p:extLst>
      <p:ext uri="{BB962C8B-B14F-4D97-AF65-F5344CB8AC3E}">
        <p14:creationId xmlns:p14="http://schemas.microsoft.com/office/powerpoint/2010/main" val="6444414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2D22-5260-4CFC-245C-C6ADE1F5CA4F}"/>
              </a:ext>
            </a:extLst>
          </p:cNvPr>
          <p:cNvSpPr>
            <a:spLocks noGrp="1"/>
          </p:cNvSpPr>
          <p:nvPr>
            <p:ph type="title"/>
          </p:nvPr>
        </p:nvSpPr>
        <p:spPr/>
        <p:txBody>
          <a:bodyPr>
            <a:normAutofit fontScale="90000"/>
          </a:bodyPr>
          <a:lstStyle/>
          <a:p>
            <a:br>
              <a:rPr lang="en-US" b="1" dirty="0"/>
            </a:br>
            <a:r>
              <a:rPr lang="en-US" sz="3600" b="1" dirty="0"/>
              <a:t>Example 2 of internal transposition: Teaching Science (Chemical Reactions)</a:t>
            </a:r>
            <a:br>
              <a:rPr lang="en-US" sz="3600" b="1" dirty="0"/>
            </a:br>
            <a:endParaRPr lang="en-RW" sz="3600" dirty="0"/>
          </a:p>
        </p:txBody>
      </p:sp>
      <p:sp>
        <p:nvSpPr>
          <p:cNvPr id="3" name="Content Placeholder 2">
            <a:extLst>
              <a:ext uri="{FF2B5EF4-FFF2-40B4-BE49-F238E27FC236}">
                <a16:creationId xmlns:a16="http://schemas.microsoft.com/office/drawing/2014/main" id="{C79676B3-DC9E-4195-6804-CC7E7AF4039A}"/>
              </a:ext>
            </a:extLst>
          </p:cNvPr>
          <p:cNvSpPr>
            <a:spLocks noGrp="1"/>
          </p:cNvSpPr>
          <p:nvPr>
            <p:ph idx="1"/>
          </p:nvPr>
        </p:nvSpPr>
        <p:spPr>
          <a:xfrm>
            <a:off x="838200" y="1543666"/>
            <a:ext cx="10515600" cy="5083276"/>
          </a:xfrm>
        </p:spPr>
        <p:txBody>
          <a:bodyPr>
            <a:normAutofit/>
          </a:bodyPr>
          <a:lstStyle/>
          <a:p>
            <a:pPr algn="jus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Original content</a:t>
            </a:r>
            <a:r>
              <a:rPr lang="en-US" sz="2400" dirty="0">
                <a:latin typeface="Times New Roman" panose="02020603050405020304" pitchFamily="18" charset="0"/>
                <a:cs typeface="Times New Roman" panose="02020603050405020304" pitchFamily="18" charset="0"/>
              </a:rPr>
              <a:t>: The concept of </a:t>
            </a:r>
            <a:r>
              <a:rPr lang="en-US" sz="2400" b="1" dirty="0">
                <a:latin typeface="Times New Roman" panose="02020603050405020304" pitchFamily="18" charset="0"/>
                <a:cs typeface="Times New Roman" panose="02020603050405020304" pitchFamily="18" charset="0"/>
              </a:rPr>
              <a:t>chemical reactions</a:t>
            </a:r>
            <a:r>
              <a:rPr lang="en-US" sz="2400" dirty="0">
                <a:latin typeface="Times New Roman" panose="02020603050405020304" pitchFamily="18" charset="0"/>
                <a:cs typeface="Times New Roman" panose="02020603050405020304" pitchFamily="18" charset="0"/>
              </a:rPr>
              <a:t> and the balancing of equations.</a:t>
            </a:r>
          </a:p>
          <a:p>
            <a:pPr marL="557213" lvl="1" indent="-214313" algn="just"/>
            <a:r>
              <a:rPr lang="en-US" dirty="0">
                <a:latin typeface="Times New Roman" panose="02020603050405020304" pitchFamily="18" charset="0"/>
                <a:cs typeface="Times New Roman" panose="02020603050405020304" pitchFamily="18" charset="0"/>
              </a:rPr>
              <a:t>Example equation: </a:t>
            </a:r>
            <a:r>
              <a:rPr lang="en-US" b="1" dirty="0">
                <a:latin typeface="Times New Roman" panose="02020603050405020304" pitchFamily="18" charset="0"/>
                <a:cs typeface="Times New Roman" panose="02020603050405020304" pitchFamily="18" charset="0"/>
              </a:rPr>
              <a:t>H₂ + O₂ → H₂O</a:t>
            </a:r>
            <a:r>
              <a:rPr lang="en-US"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Internal transposition for teaching</a:t>
            </a:r>
            <a:r>
              <a:rPr lang="en-US" sz="2400" dirty="0">
                <a:latin typeface="Times New Roman" panose="02020603050405020304" pitchFamily="18" charset="0"/>
                <a:cs typeface="Times New Roman" panose="02020603050405020304" pitchFamily="18" charset="0"/>
              </a:rPr>
              <a:t>:</a:t>
            </a:r>
          </a:p>
          <a:p>
            <a:pPr marL="557213" lvl="1" indent="-214313" algn="just"/>
            <a:r>
              <a:rPr lang="en-US" dirty="0">
                <a:latin typeface="Times New Roman" panose="02020603050405020304" pitchFamily="18" charset="0"/>
                <a:cs typeface="Times New Roman" panose="02020603050405020304" pitchFamily="18" charset="0"/>
              </a:rPr>
              <a:t>The teacher simplifies the explanation by breaking down the balancing of chemical equations into a series of steps:</a:t>
            </a:r>
          </a:p>
          <a:p>
            <a:pPr marL="857250" lvl="2" indent="-171450" algn="just"/>
            <a:r>
              <a:rPr lang="en-US" sz="2400" dirty="0">
                <a:latin typeface="Times New Roman" panose="02020603050405020304" pitchFamily="18" charset="0"/>
                <a:cs typeface="Times New Roman" panose="02020603050405020304" pitchFamily="18" charset="0"/>
              </a:rPr>
              <a:t>Count the number of atoms on each side of the equation.</a:t>
            </a:r>
          </a:p>
          <a:p>
            <a:pPr marL="857250" lvl="2" indent="-171450" algn="just"/>
            <a:r>
              <a:rPr lang="en-US" sz="2400" dirty="0">
                <a:latin typeface="Times New Roman" panose="02020603050405020304" pitchFamily="18" charset="0"/>
                <a:cs typeface="Times New Roman" panose="02020603050405020304" pitchFamily="18" charset="0"/>
              </a:rPr>
              <a:t>Balance the number of atoms by adjusting coefficients (e.g., </a:t>
            </a:r>
            <a:r>
              <a:rPr lang="en-US" sz="2400" b="1" dirty="0">
                <a:latin typeface="Times New Roman" panose="02020603050405020304" pitchFamily="18" charset="0"/>
                <a:cs typeface="Times New Roman" panose="02020603050405020304" pitchFamily="18" charset="0"/>
              </a:rPr>
              <a:t>2H₂ + O₂ → 2H₂O</a:t>
            </a:r>
            <a:r>
              <a:rPr lang="en-US" sz="2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teacher rearranges the concept of balancing chemical equations into a </a:t>
            </a:r>
            <a:r>
              <a:rPr lang="en-US" sz="2400" b="1" dirty="0">
                <a:latin typeface="Times New Roman" panose="02020603050405020304" pitchFamily="18" charset="0"/>
                <a:cs typeface="Times New Roman" panose="02020603050405020304" pitchFamily="18" charset="0"/>
              </a:rPr>
              <a:t>step-by-step process</a:t>
            </a:r>
            <a:r>
              <a:rPr lang="en-US" sz="2400" dirty="0">
                <a:latin typeface="Times New Roman" panose="02020603050405020304" pitchFamily="18" charset="0"/>
                <a:cs typeface="Times New Roman" panose="02020603050405020304" pitchFamily="18" charset="0"/>
              </a:rPr>
              <a:t> for easier comprehension without changing the actual content.</a:t>
            </a:r>
          </a:p>
          <a:p>
            <a:endParaRPr lang="en-RW" dirty="0"/>
          </a:p>
        </p:txBody>
      </p:sp>
    </p:spTree>
    <p:extLst>
      <p:ext uri="{BB962C8B-B14F-4D97-AF65-F5344CB8AC3E}">
        <p14:creationId xmlns:p14="http://schemas.microsoft.com/office/powerpoint/2010/main" val="31882883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803CB-4401-630A-3FC1-B9059CF4DD91}"/>
              </a:ext>
            </a:extLst>
          </p:cNvPr>
          <p:cNvSpPr>
            <a:spLocks noGrp="1"/>
          </p:cNvSpPr>
          <p:nvPr>
            <p:ph type="title"/>
          </p:nvPr>
        </p:nvSpPr>
        <p:spPr/>
        <p:txBody>
          <a:bodyPr>
            <a:normAutofit/>
          </a:bodyPr>
          <a:lstStyle/>
          <a:p>
            <a:r>
              <a:rPr lang="en-US" sz="3200" b="1" dirty="0">
                <a:latin typeface="Times New Roman" panose="02020603050405020304" pitchFamily="18" charset="0"/>
                <a:cs typeface="Times New Roman" panose="02020603050405020304" pitchFamily="18" charset="0"/>
              </a:rPr>
              <a:t>6. Transfer of learning</a:t>
            </a:r>
            <a:endParaRPr lang="en-RW"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482A481-012F-3147-DFF0-C22D1614A2E6}"/>
              </a:ext>
            </a:extLst>
          </p:cNvPr>
          <p:cNvSpPr>
            <a:spLocks noGrp="1"/>
          </p:cNvSpPr>
          <p:nvPr>
            <p:ph idx="1"/>
          </p:nvPr>
        </p:nvSpPr>
        <p:spPr>
          <a:xfrm>
            <a:off x="838200" y="1484671"/>
            <a:ext cx="10515600" cy="5240594"/>
          </a:xfrm>
        </p:spPr>
        <p:txBody>
          <a:bodyPr>
            <a:normAutofit fontScale="92500" lnSpcReduction="10000"/>
          </a:bodyPr>
          <a:lstStyle/>
          <a:p>
            <a:pPr algn="just"/>
            <a:r>
              <a:rPr lang="en-GB" sz="2800" dirty="0">
                <a:cs typeface="Times New Roman" panose="02020603050405020304" pitchFamily="18" charset="0"/>
              </a:rPr>
              <a:t>Society, parents and teachers, all have always wished that learning taking place in schools serve out of it. </a:t>
            </a:r>
          </a:p>
          <a:p>
            <a:pPr algn="just"/>
            <a:r>
              <a:rPr lang="en-GB" sz="2800" dirty="0">
                <a:cs typeface="Times New Roman" panose="02020603050405020304" pitchFamily="18" charset="0"/>
              </a:rPr>
              <a:t>It should be somehow “transferable”. </a:t>
            </a:r>
          </a:p>
          <a:p>
            <a:pPr algn="just"/>
            <a:r>
              <a:rPr lang="en-GB" sz="2800" dirty="0">
                <a:cs typeface="Times New Roman" panose="02020603050405020304" pitchFamily="18" charset="0"/>
              </a:rPr>
              <a:t>Transfer of learning is therefore the capacity to apply knowledge or skills in situations different from where learning occurs.</a:t>
            </a:r>
          </a:p>
          <a:p>
            <a:pPr algn="just"/>
            <a:r>
              <a:rPr lang="en-US" sz="2800" dirty="0">
                <a:ea typeface="Aptos" panose="020B0004020202020204" pitchFamily="34" charset="0"/>
                <a:cs typeface="Times New Roman" panose="02020603050405020304" pitchFamily="18" charset="0"/>
              </a:rPr>
              <a:t>It is </a:t>
            </a:r>
            <a:r>
              <a:rPr lang="en-RW" sz="2800" dirty="0">
                <a:ea typeface="Aptos" panose="020B0004020202020204" pitchFamily="34" charset="0"/>
                <a:cs typeface="Times New Roman" panose="02020603050405020304" pitchFamily="18" charset="0"/>
              </a:rPr>
              <a:t>the process by which knowledge, skills, or </a:t>
            </a:r>
            <a:r>
              <a:rPr lang="en-RW" sz="2800" dirty="0" err="1">
                <a:ea typeface="Aptos" panose="020B0004020202020204" pitchFamily="34" charset="0"/>
                <a:cs typeface="Times New Roman" panose="02020603050405020304" pitchFamily="18" charset="0"/>
              </a:rPr>
              <a:t>behaviors</a:t>
            </a:r>
            <a:r>
              <a:rPr lang="en-RW" sz="2800" dirty="0">
                <a:ea typeface="Aptos" panose="020B0004020202020204" pitchFamily="34" charset="0"/>
                <a:cs typeface="Times New Roman" panose="02020603050405020304" pitchFamily="18" charset="0"/>
              </a:rPr>
              <a:t> learned in one context are applied to new situations, contexts, or problems. </a:t>
            </a:r>
            <a:endParaRPr lang="en-US" sz="2800" dirty="0">
              <a:ea typeface="Aptos" panose="020B0004020202020204" pitchFamily="34" charset="0"/>
              <a:cs typeface="Times New Roman" panose="02020603050405020304" pitchFamily="18" charset="0"/>
            </a:endParaRPr>
          </a:p>
          <a:p>
            <a:pPr algn="just"/>
            <a:r>
              <a:rPr lang="en-RW" sz="2800" dirty="0">
                <a:ea typeface="Aptos" panose="020B0004020202020204" pitchFamily="34" charset="0"/>
                <a:cs typeface="Times New Roman" panose="02020603050405020304" pitchFamily="18" charset="0"/>
              </a:rPr>
              <a:t>It occurs when a learner takes what they have learned and uses it beyond the original learning environment or context</a:t>
            </a:r>
            <a:endParaRPr lang="en-US" sz="2800" dirty="0">
              <a:cs typeface="Times New Roman" panose="02020603050405020304" pitchFamily="18" charset="0"/>
            </a:endParaRPr>
          </a:p>
          <a:p>
            <a:pPr algn="just"/>
            <a:r>
              <a:rPr lang="en-GB" sz="2800" b="1" dirty="0">
                <a:cs typeface="Times New Roman" panose="02020603050405020304" pitchFamily="18" charset="0"/>
              </a:rPr>
              <a:t>Note: </a:t>
            </a:r>
            <a:r>
              <a:rPr lang="en-GB" sz="2800" dirty="0">
                <a:cs typeface="Times New Roman" panose="02020603050405020304" pitchFamily="18" charset="0"/>
              </a:rPr>
              <a:t>The situation of reutilisation of learning does not correspond necessarily to transfer. </a:t>
            </a:r>
          </a:p>
          <a:p>
            <a:pPr algn="just"/>
            <a:r>
              <a:rPr lang="en-GB" sz="2800" dirty="0">
                <a:cs typeface="Times New Roman" panose="02020603050405020304" pitchFamily="18" charset="0"/>
              </a:rPr>
              <a:t>On the contrary, situations of reutilisation of learning can be exclusively of the order of the </a:t>
            </a:r>
            <a:r>
              <a:rPr lang="en-GB" sz="2800" b="1" dirty="0">
                <a:cs typeface="Times New Roman" panose="02020603050405020304" pitchFamily="18" charset="0"/>
              </a:rPr>
              <a:t>application</a:t>
            </a:r>
            <a:r>
              <a:rPr lang="en-GB" sz="2800" dirty="0">
                <a:cs typeface="Times New Roman" panose="02020603050405020304" pitchFamily="18" charset="0"/>
              </a:rPr>
              <a:t> of knowledge. </a:t>
            </a:r>
            <a:endParaRPr lang="en-US" sz="2800" dirty="0">
              <a:cs typeface="Times New Roman" panose="02020603050405020304" pitchFamily="18" charset="0"/>
            </a:endParaRPr>
          </a:p>
          <a:p>
            <a:endParaRPr lang="en-RW" dirty="0"/>
          </a:p>
        </p:txBody>
      </p:sp>
    </p:spTree>
    <p:extLst>
      <p:ext uri="{BB962C8B-B14F-4D97-AF65-F5344CB8AC3E}">
        <p14:creationId xmlns:p14="http://schemas.microsoft.com/office/powerpoint/2010/main" val="6392276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E81C-8ABD-9494-5966-68D6F616BD74}"/>
              </a:ext>
            </a:extLst>
          </p:cNvPr>
          <p:cNvSpPr>
            <a:spLocks noGrp="1"/>
          </p:cNvSpPr>
          <p:nvPr>
            <p:ph type="title"/>
          </p:nvPr>
        </p:nvSpPr>
        <p:spPr>
          <a:xfrm>
            <a:off x="825910" y="274638"/>
            <a:ext cx="9384890" cy="944562"/>
          </a:xfrm>
        </p:spPr>
        <p:txBody>
          <a:bodyPr>
            <a:normAutofit fontScale="90000"/>
          </a:bodyPr>
          <a:lstStyle/>
          <a:p>
            <a:br>
              <a:rPr lang="en-US" sz="3200" b="1" dirty="0">
                <a:latin typeface="Aptos" panose="020B0004020202020204" pitchFamily="34" charset="0"/>
                <a:ea typeface="Aptos" panose="020B0004020202020204" pitchFamily="34" charset="0"/>
                <a:cs typeface="Times New Roman" panose="02020603050405020304" pitchFamily="18" charset="0"/>
              </a:rPr>
            </a:br>
            <a:r>
              <a:rPr lang="en-RW" sz="3200" b="1" dirty="0">
                <a:latin typeface="Aptos" panose="020B0004020202020204" pitchFamily="34" charset="0"/>
                <a:ea typeface="Aptos" panose="020B0004020202020204" pitchFamily="34" charset="0"/>
                <a:cs typeface="Times New Roman" panose="02020603050405020304" pitchFamily="18" charset="0"/>
              </a:rPr>
              <a:t>Types of </a:t>
            </a:r>
            <a:r>
              <a:rPr lang="en-RW" sz="3200" b="1" dirty="0">
                <a:latin typeface="Times New Roman" panose="02020603050405020304" pitchFamily="18" charset="0"/>
                <a:ea typeface="Aptos" panose="020B0004020202020204" pitchFamily="34" charset="0"/>
                <a:cs typeface="Times New Roman" panose="02020603050405020304" pitchFamily="18" charset="0"/>
              </a:rPr>
              <a:t>transfer of learning</a:t>
            </a:r>
            <a:r>
              <a:rPr lang="en-RW" sz="3200" b="1" dirty="0">
                <a:latin typeface="Aptos" panose="020B0004020202020204" pitchFamily="34" charset="0"/>
                <a:ea typeface="Aptos" panose="020B0004020202020204" pitchFamily="34" charset="0"/>
                <a:cs typeface="Times New Roman" panose="02020603050405020304" pitchFamily="18" charset="0"/>
              </a:rPr>
              <a:t>:</a:t>
            </a:r>
            <a:br>
              <a:rPr lang="en-RW" dirty="0">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3F04E85C-53A7-8D2C-C4DE-7D0F96A6D3DA}"/>
              </a:ext>
            </a:extLst>
          </p:cNvPr>
          <p:cNvSpPr>
            <a:spLocks noGrp="1"/>
          </p:cNvSpPr>
          <p:nvPr>
            <p:ph idx="1"/>
          </p:nvPr>
        </p:nvSpPr>
        <p:spPr>
          <a:xfrm>
            <a:off x="737419" y="1219200"/>
            <a:ext cx="9822426" cy="5364162"/>
          </a:xfrm>
        </p:spPr>
        <p:txBody>
          <a:bodyPr numCol="1">
            <a:normAutofit fontScale="92500" lnSpcReduction="20000"/>
          </a:bodyPr>
          <a:lstStyle/>
          <a:p>
            <a:pPr algn="just">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Positive </a:t>
            </a:r>
            <a:r>
              <a:rPr lang="en-US" sz="2400" b="1" dirty="0">
                <a:latin typeface="Times New Roman" panose="02020603050405020304" pitchFamily="18" charset="0"/>
                <a:ea typeface="Aptos" panose="020B0004020202020204" pitchFamily="34" charset="0"/>
                <a:cs typeface="Times New Roman" panose="02020603050405020304" pitchFamily="18" charset="0"/>
              </a:rPr>
              <a:t>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ransfer</a:t>
            </a:r>
            <a:r>
              <a:rPr lang="en-RW" sz="2400" dirty="0">
                <a:latin typeface="Times New Roman" panose="02020603050405020304" pitchFamily="18" charset="0"/>
                <a:ea typeface="Aptos" panose="020B0004020202020204" pitchFamily="34" charset="0"/>
                <a:cs typeface="Times New Roman" panose="02020603050405020304" pitchFamily="18" charset="0"/>
              </a:rPr>
              <a:t>: When prior learning helps or enhances the acquisition of new knowledge or skills in a different context.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It occurs when previous knowledge or skills help a learner acquire new knowledge or skills more easily and effectively.</a:t>
            </a:r>
          </a:p>
          <a:p>
            <a:pPr algn="just">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It involves applying learned material in one context to enhance performance in a new situation.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US" sz="2400" b="1" dirty="0">
                <a:latin typeface="Times New Roman" panose="02020603050405020304" pitchFamily="18" charset="0"/>
                <a:cs typeface="Times New Roman" panose="02020603050405020304" pitchFamily="18" charset="0"/>
              </a:rPr>
              <a:t>Examples:</a:t>
            </a:r>
          </a:p>
          <a:p>
            <a:pPr algn="just">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A student who has learned to play the piano may find it easier to learn the guitar because both instruments involve understanding music theory, rhythm, and coordination between hands and fingers.</a:t>
            </a: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 student who learns how to organize their time effectively for school assignments might apply the same organizational skills to manage their work tasks in a job after graduation.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8417597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C247C-18D3-1639-C26D-5E81F5F53CFF}"/>
              </a:ext>
            </a:extLst>
          </p:cNvPr>
          <p:cNvSpPr>
            <a:spLocks noGrp="1"/>
          </p:cNvSpPr>
          <p:nvPr>
            <p:ph type="title"/>
          </p:nvPr>
        </p:nvSpPr>
        <p:spPr/>
        <p:txBody>
          <a:bodyPr/>
          <a:lstStyle/>
          <a:p>
            <a:r>
              <a:rPr lang="en-US" sz="3200" b="1" dirty="0"/>
              <a:t>Positive transfer</a:t>
            </a:r>
            <a:endParaRPr lang="en-RW" sz="3200" b="1" dirty="0"/>
          </a:p>
        </p:txBody>
      </p:sp>
      <p:sp>
        <p:nvSpPr>
          <p:cNvPr id="3" name="Content Placeholder 2">
            <a:extLst>
              <a:ext uri="{FF2B5EF4-FFF2-40B4-BE49-F238E27FC236}">
                <a16:creationId xmlns:a16="http://schemas.microsoft.com/office/drawing/2014/main" id="{64897D1C-6917-834A-48AB-C1CF04F688AD}"/>
              </a:ext>
            </a:extLst>
          </p:cNvPr>
          <p:cNvSpPr>
            <a:spLocks noGrp="1"/>
          </p:cNvSpPr>
          <p:nvPr>
            <p:ph idx="1"/>
          </p:nvPr>
        </p:nvSpPr>
        <p:spPr>
          <a:xfrm>
            <a:off x="838200" y="1690688"/>
            <a:ext cx="9898626" cy="4887093"/>
          </a:xfrm>
        </p:spPr>
        <p:txBody>
          <a:bodyPr numCol="1"/>
          <a:lstStyle/>
          <a:p>
            <a:pPr algn="just">
              <a:lnSpc>
                <a:spcPct val="107000"/>
              </a:lnSpc>
              <a:spcAft>
                <a:spcPts val="800"/>
              </a:spcAft>
              <a:tabLst>
                <a:tab pos="457200" algn="l"/>
              </a:tabLst>
            </a:pPr>
            <a:r>
              <a:rPr lang="en-US" sz="2400" b="1" dirty="0"/>
              <a:t>Examples:</a:t>
            </a:r>
          </a:p>
          <a:p>
            <a:pPr algn="just">
              <a:lnSpc>
                <a:spcPct val="107000"/>
              </a:lnSpc>
              <a:spcAft>
                <a:spcPts val="800"/>
              </a:spcAft>
              <a:tabLst>
                <a:tab pos="457200" algn="l"/>
              </a:tabLst>
            </a:pPr>
            <a:r>
              <a:rPr lang="en-US" sz="2400" dirty="0"/>
              <a:t>A person who speaks Spanish might find it easier to learn Italian because both languages share a similar Latin origin and have many similar vocabulary words and grammatical structures.</a:t>
            </a:r>
            <a:endParaRPr lang="en-US" sz="2400" dirty="0">
              <a:cs typeface="Times New Roman" panose="02020603050405020304" pitchFamily="18" charset="0"/>
            </a:endParaRPr>
          </a:p>
          <a:p>
            <a:pPr algn="just">
              <a:lnSpc>
                <a:spcPct val="107000"/>
              </a:lnSpc>
              <a:spcAft>
                <a:spcPts val="800"/>
              </a:spcAft>
              <a:tabLst>
                <a:tab pos="457200" algn="l"/>
              </a:tabLst>
            </a:pPr>
            <a:r>
              <a:rPr lang="en-US" sz="2400" dirty="0"/>
              <a:t>Someone who has used a smartphone for years may find it easier to learn how to use a tablet or smartwatch, as the operating systems, user interfaces, and functions are similar across these devices.</a:t>
            </a:r>
            <a:endParaRPr lang="en-US" sz="2400" dirty="0">
              <a:cs typeface="Times New Roman" panose="02020603050405020304" pitchFamily="18" charset="0"/>
            </a:endParaRPr>
          </a:p>
          <a:p>
            <a:pPr algn="just">
              <a:lnSpc>
                <a:spcPct val="107000"/>
              </a:lnSpc>
              <a:spcAft>
                <a:spcPts val="800"/>
              </a:spcAft>
              <a:tabLst>
                <a:tab pos="457200" algn="l"/>
              </a:tabLst>
            </a:pPr>
            <a:r>
              <a:rPr lang="en-US" sz="2400" dirty="0"/>
              <a:t>A person who has learned to drive a car can more easily learn to drive a motorcycle or a truck because they already understand basic concepts such as road rules, controlling speed, and spatial awareness.</a:t>
            </a:r>
            <a:endParaRPr lang="en-RW" sz="2400" dirty="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41962009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C4213-7ECA-69E9-4085-A56B11E0C4FB}"/>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Types of Transfer of Learning:</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CDE60E3B-7F1E-7FE3-B633-15D4221D288B}"/>
              </a:ext>
            </a:extLst>
          </p:cNvPr>
          <p:cNvSpPr>
            <a:spLocks noGrp="1"/>
          </p:cNvSpPr>
          <p:nvPr>
            <p:ph idx="1"/>
          </p:nvPr>
        </p:nvSpPr>
        <p:spPr>
          <a:xfrm>
            <a:off x="639097" y="1209368"/>
            <a:ext cx="9979742" cy="5648632"/>
          </a:xfrm>
        </p:spPr>
        <p:txBody>
          <a:bodyPr>
            <a:normAutofit fontScale="92500" lnSpcReduction="10000"/>
          </a:bodyPr>
          <a:lstStyle/>
          <a:p>
            <a:pPr algn="just">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Negative </a:t>
            </a:r>
            <a:r>
              <a:rPr lang="en-US" sz="2400" b="1" dirty="0">
                <a:latin typeface="Times New Roman" panose="02020603050405020304" pitchFamily="18" charset="0"/>
                <a:ea typeface="Aptos" panose="020B0004020202020204" pitchFamily="34" charset="0"/>
                <a:cs typeface="Times New Roman" panose="02020603050405020304" pitchFamily="18" charset="0"/>
              </a:rPr>
              <a:t>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ransfer</a:t>
            </a:r>
            <a:r>
              <a:rPr lang="en-RW" sz="2400" dirty="0">
                <a:latin typeface="Times New Roman" panose="02020603050405020304" pitchFamily="18" charset="0"/>
                <a:ea typeface="Aptos" panose="020B0004020202020204" pitchFamily="34" charset="0"/>
                <a:cs typeface="Times New Roman" panose="02020603050405020304" pitchFamily="18" charset="0"/>
              </a:rPr>
              <a:t>: When prior learning</a:t>
            </a:r>
            <a:r>
              <a:rPr lang="en-US" sz="2400" dirty="0">
                <a:latin typeface="Times New Roman" panose="02020603050405020304" pitchFamily="18" charset="0"/>
                <a:ea typeface="Aptos" panose="020B0004020202020204" pitchFamily="34" charset="0"/>
                <a:cs typeface="Times New Roman" panose="02020603050405020304" pitchFamily="18" charset="0"/>
              </a:rPr>
              <a:t> or previous knowledge</a:t>
            </a:r>
            <a:r>
              <a:rPr lang="en-RW" sz="2400" dirty="0">
                <a:latin typeface="Times New Roman" panose="02020603050405020304" pitchFamily="18" charset="0"/>
                <a:ea typeface="Aptos" panose="020B0004020202020204" pitchFamily="34" charset="0"/>
                <a:cs typeface="Times New Roman" panose="02020603050405020304" pitchFamily="18" charset="0"/>
              </a:rPr>
              <a:t> interferes with or hinders the acquisition of</a:t>
            </a:r>
            <a:r>
              <a:rPr lang="en-US" sz="2400" dirty="0">
                <a:latin typeface="Times New Roman" panose="02020603050405020304" pitchFamily="18" charset="0"/>
                <a:ea typeface="Aptos" panose="020B0004020202020204" pitchFamily="34" charset="0"/>
                <a:cs typeface="Times New Roman" panose="02020603050405020304" pitchFamily="18" charset="0"/>
              </a:rPr>
              <a:t> / the ability to learn</a:t>
            </a:r>
            <a:r>
              <a:rPr lang="en-RW" sz="2400" dirty="0">
                <a:latin typeface="Times New Roman" panose="02020603050405020304" pitchFamily="18" charset="0"/>
                <a:ea typeface="Aptos" panose="020B0004020202020204" pitchFamily="34" charset="0"/>
                <a:cs typeface="Times New Roman" panose="02020603050405020304" pitchFamily="18" charset="0"/>
              </a:rPr>
              <a:t> new knowledge or skills.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US" sz="2400" dirty="0">
                <a:latin typeface="Times New Roman" panose="02020603050405020304" pitchFamily="18" charset="0"/>
                <a:ea typeface="Aptos" panose="020B0004020202020204" pitchFamily="34" charset="0"/>
                <a:cs typeface="Times New Roman" panose="02020603050405020304" pitchFamily="18" charset="0"/>
              </a:rPr>
              <a:t>E</a:t>
            </a:r>
            <a:r>
              <a:rPr lang="en-RW" sz="2400" dirty="0" err="1">
                <a:latin typeface="Times New Roman" panose="02020603050405020304" pitchFamily="18" charset="0"/>
                <a:ea typeface="Aptos" panose="020B0004020202020204" pitchFamily="34" charset="0"/>
                <a:cs typeface="Times New Roman" panose="02020603050405020304" pitchFamily="18" charset="0"/>
              </a:rPr>
              <a:t>xample</a:t>
            </a:r>
            <a:r>
              <a:rPr lang="en-US" sz="2400" dirty="0">
                <a:latin typeface="Times New Roman" panose="02020603050405020304" pitchFamily="18" charset="0"/>
                <a:ea typeface="Aptos" panose="020B0004020202020204" pitchFamily="34" charset="0"/>
                <a:cs typeface="Times New Roman" panose="02020603050405020304" pitchFamily="18" charset="0"/>
              </a:rPr>
              <a:t>s:</a:t>
            </a:r>
          </a:p>
          <a:p>
            <a:pPr algn="just">
              <a:lnSpc>
                <a:spcPct val="107000"/>
              </a:lnSpc>
              <a:spcAft>
                <a:spcPts val="800"/>
              </a:spcAft>
              <a:tabLst>
                <a:tab pos="457200" algn="l"/>
              </a:tabLst>
            </a:pPr>
            <a:r>
              <a:rPr lang="en-US" sz="2400" dirty="0">
                <a:latin typeface="Times New Roman" panose="02020603050405020304" pitchFamily="18" charset="0"/>
                <a:ea typeface="Aptos" panose="020B0004020202020204" pitchFamily="34" charset="0"/>
                <a:cs typeface="Times New Roman" panose="02020603050405020304" pitchFamily="18" charset="0"/>
              </a:rPr>
              <a:t>I</a:t>
            </a:r>
            <a:r>
              <a:rPr lang="en-RW" sz="2400" dirty="0">
                <a:latin typeface="Times New Roman" panose="02020603050405020304" pitchFamily="18" charset="0"/>
                <a:ea typeface="Aptos" panose="020B0004020202020204" pitchFamily="34" charset="0"/>
                <a:cs typeface="Times New Roman" panose="02020603050405020304" pitchFamily="18" charset="0"/>
              </a:rPr>
              <a:t>f someone learns to drive a car with a manual transmission, they may struggle to drive a car with an automatic transmission at first because the new skills conflict with their prior knowledge.</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A person who is used to using a smartphone may face difficulty navigating a touchscreen laptop because they might expect the same gestures (like swiping or tapping) to work in the same way, but the laptop's interface may require different gestures.</a:t>
            </a:r>
          </a:p>
          <a:p>
            <a:pPr algn="just">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A native English speaker learning French might mix up words that look similar in both languages but have different meanings, such as "</a:t>
            </a:r>
            <a:r>
              <a:rPr lang="en-US" sz="2400" dirty="0" err="1">
                <a:latin typeface="Times New Roman" panose="02020603050405020304" pitchFamily="18" charset="0"/>
                <a:cs typeface="Times New Roman" panose="02020603050405020304" pitchFamily="18" charset="0"/>
              </a:rPr>
              <a:t>actuellement</a:t>
            </a:r>
            <a:r>
              <a:rPr lang="en-US" sz="2400" dirty="0">
                <a:latin typeface="Times New Roman" panose="02020603050405020304" pitchFamily="18" charset="0"/>
                <a:cs typeface="Times New Roman" panose="02020603050405020304" pitchFamily="18" charset="0"/>
              </a:rPr>
              <a:t>" (French) vs. "actually" (English). While they appear similar, they mean different things.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tabLst>
                <a:tab pos="457200" algn="l"/>
              </a:tabLst>
            </a:pPr>
            <a:endParaRPr lang="en-RW" sz="24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212839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0FB38-1905-2F43-E074-46B6BB183045}"/>
              </a:ext>
            </a:extLst>
          </p:cNvPr>
          <p:cNvSpPr>
            <a:spLocks noGrp="1"/>
          </p:cNvSpPr>
          <p:nvPr>
            <p:ph type="title"/>
          </p:nvPr>
        </p:nvSpPr>
        <p:spPr/>
        <p:txBody>
          <a:bodyPr/>
          <a:lstStyle/>
          <a:p>
            <a:r>
              <a:rPr lang="en-US" sz="3200" b="1" dirty="0"/>
              <a:t>Education</a:t>
            </a:r>
            <a:endParaRPr lang="en-RW" sz="3200" b="1" dirty="0"/>
          </a:p>
        </p:txBody>
      </p:sp>
      <p:sp>
        <p:nvSpPr>
          <p:cNvPr id="3" name="Content Placeholder 2">
            <a:extLst>
              <a:ext uri="{FF2B5EF4-FFF2-40B4-BE49-F238E27FC236}">
                <a16:creationId xmlns:a16="http://schemas.microsoft.com/office/drawing/2014/main" id="{06324F4C-3E8E-B24D-583F-A2A08FD1DB6E}"/>
              </a:ext>
            </a:extLst>
          </p:cNvPr>
          <p:cNvSpPr>
            <a:spLocks noGrp="1"/>
          </p:cNvSpPr>
          <p:nvPr>
            <p:ph idx="1"/>
          </p:nvPr>
        </p:nvSpPr>
        <p:spPr>
          <a:xfrm>
            <a:off x="639097" y="1307690"/>
            <a:ext cx="9571703" cy="5275672"/>
          </a:xfrm>
        </p:spPr>
        <p:txBody>
          <a:bodyPr>
            <a:normAutofit fontScale="92500" lnSpcReduction="10000"/>
          </a:bodyPr>
          <a:lstStyle/>
          <a:p>
            <a:pPr algn="just"/>
            <a:r>
              <a:rPr lang="en-US" sz="2400" dirty="0">
                <a:latin typeface="Times New Roman" panose="02020603050405020304" pitchFamily="18" charset="0"/>
                <a:ea typeface="Aptos" panose="020B0004020202020204" pitchFamily="34" charset="0"/>
                <a:cs typeface="Times New Roman" panose="02020603050405020304" pitchFamily="18" charset="0"/>
              </a:rPr>
              <a:t>Education was defined by different authors:</a:t>
            </a:r>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GB" sz="2400" dirty="0">
                <a:latin typeface="Times New Roman" panose="02020603050405020304" pitchFamily="18" charset="0"/>
                <a:cs typeface="Times New Roman" panose="02020603050405020304" pitchFamily="18" charset="0"/>
              </a:rPr>
              <a:t>Durkheim (1968: 41),  education is: "the action exercised by the adult generations on those who are not yet mature for the social life”</a:t>
            </a:r>
          </a:p>
          <a:p>
            <a:pPr algn="just"/>
            <a:r>
              <a:rPr lang="en-GB" sz="2400" dirty="0">
                <a:latin typeface="Times New Roman" panose="02020603050405020304" pitchFamily="18" charset="0"/>
                <a:cs typeface="Times New Roman" panose="02020603050405020304" pitchFamily="18" charset="0"/>
              </a:rPr>
              <a:t>Morin and Brunet (1992:15), education is: </a:t>
            </a:r>
            <a:r>
              <a:rPr lang="en-GB" sz="2400" b="1" dirty="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the action that consists in helping a human being to train himself, to develop himself, to raise himself;  it is also the result of his action“.</a:t>
            </a:r>
          </a:p>
          <a:p>
            <a:pPr algn="just"/>
            <a:r>
              <a:rPr lang="en-GB" sz="2400" dirty="0">
                <a:latin typeface="Times New Roman" panose="02020603050405020304" pitchFamily="18" charset="0"/>
                <a:cs typeface="Times New Roman" panose="02020603050405020304" pitchFamily="18" charset="0"/>
              </a:rPr>
              <a:t>Currently, education is defined as:</a:t>
            </a:r>
          </a:p>
          <a:p>
            <a:pPr algn="just">
              <a:buFont typeface="Wingdings" panose="05000000000000000000" pitchFamily="2" charset="2"/>
              <a:buChar char="v"/>
            </a:pPr>
            <a:r>
              <a:rPr lang="en-US" sz="2400" dirty="0">
                <a:cs typeface="Times New Roman" panose="02020603050405020304" pitchFamily="18" charset="0"/>
              </a:rPr>
              <a:t>A deliberate attempt to transmit and acquire the accumulated worthwhile knowledge , understanding, skills, and attitudes from one human generation to the next. </a:t>
            </a:r>
          </a:p>
          <a:p>
            <a:pPr algn="just">
              <a:buFont typeface="Wingdings" panose="05000000000000000000" pitchFamily="2" charset="2"/>
              <a:buChar char="v"/>
            </a:pPr>
            <a:r>
              <a:rPr lang="en-US" sz="2400" dirty="0">
                <a:solidFill>
                  <a:srgbClr val="767676"/>
                </a:solidFill>
              </a:rPr>
              <a:t>Process of facilitating learning</a:t>
            </a:r>
            <a:r>
              <a:rPr lang="en-US" sz="2400" dirty="0">
                <a:solidFill>
                  <a:srgbClr val="474747"/>
                </a:solidFill>
              </a:rPr>
              <a:t> or the acquisition of knowledge, skills, values, beliefs, and habits</a:t>
            </a:r>
          </a:p>
          <a:p>
            <a:pPr algn="just">
              <a:buFont typeface="Wingdings" panose="05000000000000000000" pitchFamily="2" charset="2"/>
              <a:buChar char="v"/>
            </a:pPr>
            <a:r>
              <a:rPr lang="en-US" sz="2400" dirty="0"/>
              <a:t>Process of learning and teaching that involves the acquisition of knowledge, skills, values, beliefs, and habits</a:t>
            </a:r>
          </a:p>
          <a:p>
            <a:pPr algn="just"/>
            <a:r>
              <a:rPr lang="en-GB" sz="2400" dirty="0">
                <a:cs typeface="Times New Roman" panose="02020603050405020304" pitchFamily="18" charset="0"/>
              </a:rPr>
              <a:t>Through education, we acquire competences (knowledge, ability skills, attitudes and values) in all circumstances of life.</a:t>
            </a:r>
          </a:p>
          <a:p>
            <a:pPr algn="just"/>
            <a:endParaRPr lang="en-GB" sz="24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5079078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7EDCA-95C0-3322-D264-6A9FF8A8ED55}"/>
              </a:ext>
            </a:extLst>
          </p:cNvPr>
          <p:cNvSpPr>
            <a:spLocks noGrp="1"/>
          </p:cNvSpPr>
          <p:nvPr>
            <p:ph type="title"/>
          </p:nvPr>
        </p:nvSpPr>
        <p:spPr/>
        <p:txBody>
          <a:bodyPr/>
          <a:lstStyle/>
          <a:p>
            <a:r>
              <a:rPr lang="en-RW" sz="3200" b="1" dirty="0">
                <a:ea typeface="Aptos" panose="020B0004020202020204" pitchFamily="34" charset="0"/>
                <a:cs typeface="Times New Roman" panose="02020603050405020304" pitchFamily="18" charset="0"/>
              </a:rPr>
              <a:t>Types of Transfer of Learning:</a:t>
            </a:r>
            <a:br>
              <a:rPr lang="en-RW" dirty="0">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DE5F1C57-DD93-489C-B0FA-D8AC4A0B04B2}"/>
              </a:ext>
            </a:extLst>
          </p:cNvPr>
          <p:cNvSpPr>
            <a:spLocks noGrp="1"/>
          </p:cNvSpPr>
          <p:nvPr>
            <p:ph idx="1"/>
          </p:nvPr>
        </p:nvSpPr>
        <p:spPr>
          <a:xfrm>
            <a:off x="707923" y="1209368"/>
            <a:ext cx="10166554" cy="5427406"/>
          </a:xfrm>
        </p:spPr>
        <p:txBody>
          <a:bodyPr/>
          <a:lstStyle/>
          <a:p>
            <a:pPr>
              <a:lnSpc>
                <a:spcPct val="107000"/>
              </a:lnSpc>
              <a:spcAft>
                <a:spcPts val="800"/>
              </a:spcAft>
              <a:tabLst>
                <a:tab pos="457200" algn="l"/>
              </a:tabLst>
            </a:pPr>
            <a:r>
              <a:rPr lang="en-RW" sz="2000" b="1" dirty="0">
                <a:ea typeface="Aptos" panose="020B0004020202020204" pitchFamily="34" charset="0"/>
                <a:cs typeface="Times New Roman" panose="02020603050405020304" pitchFamily="18" charset="0"/>
              </a:rPr>
              <a:t>Near </a:t>
            </a:r>
            <a:r>
              <a:rPr lang="en-US" sz="2000" b="1" dirty="0">
                <a:ea typeface="Aptos" panose="020B0004020202020204" pitchFamily="34" charset="0"/>
                <a:cs typeface="Times New Roman" panose="02020603050405020304" pitchFamily="18" charset="0"/>
              </a:rPr>
              <a:t>t</a:t>
            </a:r>
            <a:r>
              <a:rPr lang="en-RW" sz="2000" b="1" dirty="0" err="1">
                <a:ea typeface="Aptos" panose="020B0004020202020204" pitchFamily="34" charset="0"/>
                <a:cs typeface="Times New Roman" panose="02020603050405020304" pitchFamily="18" charset="0"/>
              </a:rPr>
              <a:t>ransfer</a:t>
            </a:r>
            <a:r>
              <a:rPr lang="en-RW" sz="2000" dirty="0">
                <a:ea typeface="Aptos" panose="020B0004020202020204" pitchFamily="34" charset="0"/>
                <a:cs typeface="Times New Roman" panose="02020603050405020304" pitchFamily="18" charset="0"/>
              </a:rPr>
              <a:t>: When the knowledge or skills learned in one situation are applied to a very similar or closely related situation</a:t>
            </a:r>
            <a:r>
              <a:rPr lang="en-US" sz="2000" dirty="0">
                <a:ea typeface="Aptos" panose="020B0004020202020204" pitchFamily="34" charset="0"/>
                <a:cs typeface="Times New Roman" panose="02020603050405020304" pitchFamily="18" charset="0"/>
              </a:rPr>
              <a:t> or context</a:t>
            </a:r>
            <a:r>
              <a:rPr lang="en-RW" sz="2000" dirty="0">
                <a:ea typeface="Aptos" panose="020B0004020202020204" pitchFamily="34" charset="0"/>
                <a:cs typeface="Times New Roman" panose="02020603050405020304" pitchFamily="18" charset="0"/>
              </a:rPr>
              <a:t>. </a:t>
            </a:r>
            <a:endParaRPr lang="en-US" sz="2000" dirty="0">
              <a:ea typeface="Aptos" panose="020B0004020202020204" pitchFamily="34" charset="0"/>
              <a:cs typeface="Times New Roman" panose="02020603050405020304" pitchFamily="18" charset="0"/>
            </a:endParaRPr>
          </a:p>
          <a:p>
            <a:pPr>
              <a:lnSpc>
                <a:spcPct val="107000"/>
              </a:lnSpc>
              <a:spcAft>
                <a:spcPts val="800"/>
              </a:spcAft>
              <a:tabLst>
                <a:tab pos="457200" algn="l"/>
              </a:tabLst>
            </a:pPr>
            <a:r>
              <a:rPr lang="en-US" sz="2000" dirty="0">
                <a:cs typeface="Times New Roman" panose="02020603050405020304" pitchFamily="18" charset="0"/>
              </a:rPr>
              <a:t>The new situation closely resembles the original learning experience, so the transfer is relatively easy and straightforward.</a:t>
            </a:r>
          </a:p>
          <a:p>
            <a:pPr>
              <a:buFont typeface="Arial" panose="020B0604020202020204" pitchFamily="34" charset="0"/>
              <a:buChar char="•"/>
            </a:pPr>
            <a:r>
              <a:rPr lang="en-US" sz="2000" dirty="0">
                <a:cs typeface="Times New Roman" panose="02020603050405020304" pitchFamily="18" charset="0"/>
              </a:rPr>
              <a:t>Examples:</a:t>
            </a:r>
          </a:p>
          <a:p>
            <a:pPr>
              <a:buFont typeface="Arial" panose="020B0604020202020204" pitchFamily="34" charset="0"/>
              <a:buChar char="•"/>
            </a:pPr>
            <a:r>
              <a:rPr lang="en-US" sz="2000" dirty="0">
                <a:cs typeface="Times New Roman" panose="02020603050405020304" pitchFamily="18" charset="0"/>
              </a:rPr>
              <a:t>A person who is familiar with using a </a:t>
            </a:r>
            <a:r>
              <a:rPr lang="en-US" sz="2000" b="1" dirty="0">
                <a:cs typeface="Times New Roman" panose="02020603050405020304" pitchFamily="18" charset="0"/>
              </a:rPr>
              <a:t>smartphone</a:t>
            </a:r>
            <a:r>
              <a:rPr lang="en-US" sz="2000" dirty="0">
                <a:cs typeface="Times New Roman" panose="02020603050405020304" pitchFamily="18" charset="0"/>
              </a:rPr>
              <a:t> model (e.g., an iPhone 12) easily learns to use a </a:t>
            </a:r>
            <a:r>
              <a:rPr lang="en-US" sz="2000" b="1" dirty="0">
                <a:cs typeface="Times New Roman" panose="02020603050405020304" pitchFamily="18" charset="0"/>
              </a:rPr>
              <a:t>newer iPhone model</a:t>
            </a:r>
            <a:r>
              <a:rPr lang="en-US" sz="2000" dirty="0">
                <a:cs typeface="Times New Roman" panose="02020603050405020304" pitchFamily="18" charset="0"/>
              </a:rPr>
              <a:t> (e.g., iPhone 14), since both devices have similar features, apps, and user interfaces.</a:t>
            </a:r>
          </a:p>
          <a:p>
            <a:pPr>
              <a:buFont typeface="Arial" panose="020B0604020202020204" pitchFamily="34" charset="0"/>
              <a:buChar char="•"/>
            </a:pPr>
            <a:r>
              <a:rPr lang="en-US" sz="2000" dirty="0"/>
              <a:t>A student who has written an </a:t>
            </a:r>
            <a:r>
              <a:rPr lang="en-US" sz="2000" b="1" dirty="0"/>
              <a:t>essay in history</a:t>
            </a:r>
            <a:r>
              <a:rPr lang="en-US" sz="2000" dirty="0"/>
              <a:t> applies the same essay-writing skills to write an </a:t>
            </a:r>
            <a:r>
              <a:rPr lang="en-US" sz="2000" b="1" dirty="0"/>
              <a:t>essay in English literature</a:t>
            </a:r>
            <a:r>
              <a:rPr lang="en-US" sz="2000" dirty="0"/>
              <a:t>. Both essays require the same basic structure (introduction, thesis, supporting arguments, and conclusion).</a:t>
            </a:r>
            <a:endParaRPr lang="en-US" sz="2000" dirty="0">
              <a:cs typeface="Times New Roman" panose="02020603050405020304" pitchFamily="18" charset="0"/>
            </a:endParaRPr>
          </a:p>
          <a:p>
            <a:pPr>
              <a:buFont typeface="Arial" panose="020B0604020202020204" pitchFamily="34" charset="0"/>
              <a:buChar char="•"/>
            </a:pPr>
            <a:r>
              <a:rPr lang="en-US" sz="2000" dirty="0"/>
              <a:t>Someone who is proficient in using </a:t>
            </a:r>
            <a:r>
              <a:rPr lang="en-US" sz="2000" b="1" dirty="0"/>
              <a:t>Microsoft Word</a:t>
            </a:r>
            <a:r>
              <a:rPr lang="en-US" sz="2000" dirty="0"/>
              <a:t> applies the same skills to use </a:t>
            </a:r>
            <a:r>
              <a:rPr lang="en-US" sz="2000" b="1" dirty="0"/>
              <a:t>Google Docs</a:t>
            </a:r>
            <a:r>
              <a:rPr lang="en-US" sz="2000" dirty="0"/>
              <a:t>. Both word processors share similar tools for formatting text, inserting tables, and spell-checking.</a:t>
            </a:r>
            <a:endParaRPr lang="en-RW" sz="2000" dirty="0">
              <a:cs typeface="Times New Roman" panose="02020603050405020304" pitchFamily="18" charset="0"/>
            </a:endParaRPr>
          </a:p>
        </p:txBody>
      </p:sp>
    </p:spTree>
    <p:extLst>
      <p:ext uri="{BB962C8B-B14F-4D97-AF65-F5344CB8AC3E}">
        <p14:creationId xmlns:p14="http://schemas.microsoft.com/office/powerpoint/2010/main" val="16565022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83BEF-D740-8D8F-BD4E-DC60F53461AB}"/>
              </a:ext>
            </a:extLst>
          </p:cNvPr>
          <p:cNvSpPr>
            <a:spLocks noGrp="1"/>
          </p:cNvSpPr>
          <p:nvPr>
            <p:ph type="title"/>
          </p:nvPr>
        </p:nvSpPr>
        <p:spPr/>
        <p:txBody>
          <a:bodyPr/>
          <a:lstStyle/>
          <a:p>
            <a:r>
              <a:rPr lang="en-RW" sz="3200" b="1" dirty="0">
                <a:ea typeface="Aptos" panose="020B0004020202020204" pitchFamily="34" charset="0"/>
                <a:cs typeface="Times New Roman" panose="02020603050405020304" pitchFamily="18" charset="0"/>
              </a:rPr>
              <a:t>Types of Transfer of Learning:</a:t>
            </a:r>
            <a:endParaRPr lang="en-RW" sz="3200" dirty="0">
              <a:latin typeface="+mn-lt"/>
              <a:cs typeface="Times New Roman" panose="02020603050405020304" pitchFamily="18" charset="0"/>
            </a:endParaRPr>
          </a:p>
        </p:txBody>
      </p:sp>
      <p:sp>
        <p:nvSpPr>
          <p:cNvPr id="3" name="Content Placeholder 2">
            <a:extLst>
              <a:ext uri="{FF2B5EF4-FFF2-40B4-BE49-F238E27FC236}">
                <a16:creationId xmlns:a16="http://schemas.microsoft.com/office/drawing/2014/main" id="{52BB7136-61D0-88D5-7228-9AA20C52908C}"/>
              </a:ext>
            </a:extLst>
          </p:cNvPr>
          <p:cNvSpPr>
            <a:spLocks noGrp="1"/>
          </p:cNvSpPr>
          <p:nvPr>
            <p:ph idx="1"/>
          </p:nvPr>
        </p:nvSpPr>
        <p:spPr/>
        <p:txBody>
          <a:bodyPr/>
          <a:lstStyle/>
          <a:p>
            <a:pPr marL="342900" indent="-342900" algn="just">
              <a:lnSpc>
                <a:spcPct val="107000"/>
              </a:lnSpc>
              <a:spcAft>
                <a:spcPts val="800"/>
              </a:spcAft>
              <a:buSzPts val="1000"/>
              <a:buFont typeface="Symbol" panose="05050102010706020507" pitchFamily="18" charset="2"/>
              <a:buChar char=""/>
              <a:tabLst>
                <a:tab pos="457200" algn="l"/>
              </a:tabLst>
            </a:pPr>
            <a:r>
              <a:rPr lang="en-US" sz="2400" b="1" dirty="0">
                <a:latin typeface="+mn-lt"/>
                <a:ea typeface="Aptos" panose="020B0004020202020204" pitchFamily="34" charset="0"/>
                <a:cs typeface="Times New Roman" panose="02020603050405020304" pitchFamily="18" charset="0"/>
              </a:rPr>
              <a:t>Examples of n</a:t>
            </a:r>
            <a:r>
              <a:rPr lang="en-RW" sz="2400" b="1" dirty="0">
                <a:latin typeface="+mn-lt"/>
                <a:ea typeface="Aptos" panose="020B0004020202020204" pitchFamily="34" charset="0"/>
                <a:cs typeface="Times New Roman" panose="02020603050405020304" pitchFamily="18" charset="0"/>
              </a:rPr>
              <a:t>ear </a:t>
            </a:r>
            <a:r>
              <a:rPr lang="en-US" sz="2400" b="1" dirty="0">
                <a:latin typeface="+mn-lt"/>
                <a:ea typeface="Aptos" panose="020B0004020202020204" pitchFamily="34" charset="0"/>
                <a:cs typeface="Times New Roman" panose="02020603050405020304" pitchFamily="18" charset="0"/>
              </a:rPr>
              <a:t>t</a:t>
            </a:r>
            <a:r>
              <a:rPr lang="en-RW" sz="2400" b="1" dirty="0" err="1">
                <a:latin typeface="+mn-lt"/>
                <a:ea typeface="Aptos" panose="020B0004020202020204" pitchFamily="34" charset="0"/>
                <a:cs typeface="Times New Roman" panose="02020603050405020304" pitchFamily="18" charset="0"/>
              </a:rPr>
              <a:t>ransfer</a:t>
            </a:r>
            <a:r>
              <a:rPr lang="en-US" sz="2400" b="1" dirty="0">
                <a:latin typeface="+mn-lt"/>
                <a:ea typeface="Aptos" panose="020B0004020202020204" pitchFamily="34" charset="0"/>
                <a:cs typeface="Times New Roman" panose="02020603050405020304" pitchFamily="18" charset="0"/>
              </a:rPr>
              <a:t> of learning:</a:t>
            </a: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 student learns how to solve simple addition problems (e.g., 15 + 7) and then applies the same process to slightly more complex addition problems (e.g., 234 + 56).</a:t>
            </a: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The concept of addition remains the same; only the numbers are different. The student transfers the strategy used for smaller numbers to larger ones.</a:t>
            </a:r>
          </a:p>
          <a:p>
            <a:endParaRPr lang="en-RW" dirty="0"/>
          </a:p>
        </p:txBody>
      </p:sp>
    </p:spTree>
    <p:extLst>
      <p:ext uri="{BB962C8B-B14F-4D97-AF65-F5344CB8AC3E}">
        <p14:creationId xmlns:p14="http://schemas.microsoft.com/office/powerpoint/2010/main" val="23697331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BFDD5-C045-A97F-A692-3D1DB8422FA6}"/>
              </a:ext>
            </a:extLst>
          </p:cNvPr>
          <p:cNvSpPr>
            <a:spLocks noGrp="1"/>
          </p:cNvSpPr>
          <p:nvPr>
            <p:ph type="title"/>
          </p:nvPr>
        </p:nvSpPr>
        <p:spPr/>
        <p:txBody>
          <a:bodyPr/>
          <a:lstStyle/>
          <a:p>
            <a:r>
              <a:rPr lang="en-RW" sz="3200" b="1" dirty="0">
                <a:ea typeface="Aptos" panose="020B0004020202020204" pitchFamily="34" charset="0"/>
                <a:cs typeface="Times New Roman" panose="02020603050405020304" pitchFamily="18" charset="0"/>
              </a:rPr>
              <a:t>Types of Transfer of Learning</a:t>
            </a:r>
            <a:br>
              <a:rPr lang="en-RW" sz="3200" dirty="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ED9129D5-01F2-9596-E353-F9435C8776F0}"/>
              </a:ext>
            </a:extLst>
          </p:cNvPr>
          <p:cNvSpPr>
            <a:spLocks noGrp="1"/>
          </p:cNvSpPr>
          <p:nvPr>
            <p:ph idx="1"/>
          </p:nvPr>
        </p:nvSpPr>
        <p:spPr>
          <a:xfrm>
            <a:off x="737419" y="1524000"/>
            <a:ext cx="10363200" cy="5257800"/>
          </a:xfrm>
        </p:spPr>
        <p:txBody>
          <a:bodyPr>
            <a:normAutofit fontScale="77500" lnSpcReduction="20000"/>
          </a:bodyPr>
          <a:lstStyle/>
          <a:p>
            <a:pPr algn="just"/>
            <a:r>
              <a:rPr lang="en-RW" sz="3200" b="1" dirty="0">
                <a:latin typeface="Times New Roman" panose="02020603050405020304" pitchFamily="18" charset="0"/>
                <a:ea typeface="Aptos" panose="020B0004020202020204" pitchFamily="34" charset="0"/>
                <a:cs typeface="Times New Roman" panose="02020603050405020304" pitchFamily="18" charset="0"/>
              </a:rPr>
              <a:t>Far </a:t>
            </a:r>
            <a:r>
              <a:rPr lang="en-US" sz="3200" b="1" dirty="0">
                <a:latin typeface="Times New Roman" panose="02020603050405020304" pitchFamily="18" charset="0"/>
                <a:ea typeface="Aptos" panose="020B0004020202020204" pitchFamily="34" charset="0"/>
                <a:cs typeface="Times New Roman" panose="02020603050405020304" pitchFamily="18" charset="0"/>
              </a:rPr>
              <a:t>t</a:t>
            </a:r>
            <a:r>
              <a:rPr lang="en-RW" sz="3200" b="1" dirty="0" err="1">
                <a:latin typeface="Times New Roman" panose="02020603050405020304" pitchFamily="18" charset="0"/>
                <a:ea typeface="Aptos" panose="020B0004020202020204" pitchFamily="34" charset="0"/>
                <a:cs typeface="Times New Roman" panose="02020603050405020304" pitchFamily="18" charset="0"/>
              </a:rPr>
              <a:t>ransfer</a:t>
            </a:r>
            <a:r>
              <a:rPr lang="en-RW" sz="3200" dirty="0">
                <a:latin typeface="Times New Roman" panose="02020603050405020304" pitchFamily="18" charset="0"/>
                <a:ea typeface="Aptos" panose="020B0004020202020204" pitchFamily="34" charset="0"/>
                <a:cs typeface="Times New Roman" panose="02020603050405020304" pitchFamily="18" charset="0"/>
              </a:rPr>
              <a:t>: When knowledge or skills are applied in a context that is quite different from the original learning environment. </a:t>
            </a:r>
            <a:endParaRPr lang="en-US" sz="32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This type of transfer requires more effort and adaptation since the new situation is less similar to the original learning experience.</a:t>
            </a:r>
          </a:p>
          <a:p>
            <a:pPr algn="just"/>
            <a:r>
              <a:rPr lang="en-US" sz="3200" b="1" dirty="0">
                <a:latin typeface="Times New Roman" panose="02020603050405020304" pitchFamily="18" charset="0"/>
                <a:ea typeface="Aptos" panose="020B0004020202020204" pitchFamily="34" charset="0"/>
                <a:cs typeface="Times New Roman" panose="02020603050405020304" pitchFamily="18" charset="0"/>
              </a:rPr>
              <a:t>Examples:</a:t>
            </a:r>
          </a:p>
          <a:p>
            <a:pPr algn="just"/>
            <a:r>
              <a:rPr lang="en-RW" sz="3200" dirty="0">
                <a:latin typeface="Times New Roman" panose="02020603050405020304" pitchFamily="18" charset="0"/>
                <a:ea typeface="Aptos" panose="020B0004020202020204" pitchFamily="34" charset="0"/>
                <a:cs typeface="Times New Roman" panose="02020603050405020304" pitchFamily="18" charset="0"/>
              </a:rPr>
              <a:t>A person who has learned strategic planning in a business course might apply similar strategies to organize and plan their personal life or manage a nonprofit organization, even though the contexts are very different</a:t>
            </a:r>
            <a:r>
              <a:rPr lang="en-US" sz="3200" dirty="0">
                <a:latin typeface="Times New Roman" panose="02020603050405020304" pitchFamily="18" charset="0"/>
                <a:ea typeface="Aptos" panose="020B0004020202020204" pitchFamily="34" charset="0"/>
                <a:cs typeface="Times New Roman" panose="02020603050405020304" pitchFamily="18" charset="0"/>
              </a:rPr>
              <a:t>.</a:t>
            </a:r>
          </a:p>
          <a:p>
            <a:pPr algn="just"/>
            <a:r>
              <a:rPr lang="en-RW" sz="3200" dirty="0">
                <a:latin typeface="Times New Roman" panose="02020603050405020304" pitchFamily="18" charset="0"/>
                <a:ea typeface="Aptos" panose="020B0004020202020204" pitchFamily="34" charset="0"/>
                <a:cs typeface="Times New Roman" panose="02020603050405020304" pitchFamily="18" charset="0"/>
              </a:rPr>
              <a:t>A student who has been involved in debating applies the skills of argument construction, critical thinking, and public speaking in their role as a lawyer, arguing cases in court.</a:t>
            </a:r>
            <a:endParaRPr lang="en-US" sz="32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3200" dirty="0">
                <a:latin typeface="Times New Roman" panose="02020603050405020304" pitchFamily="18" charset="0"/>
                <a:ea typeface="Aptos" panose="020B0004020202020204" pitchFamily="34" charset="0"/>
                <a:cs typeface="Times New Roman" panose="02020603050405020304" pitchFamily="18" charset="0"/>
              </a:rPr>
              <a:t>Both debating and law involve the ability to </a:t>
            </a:r>
            <a:r>
              <a:rPr lang="en-RW" sz="3200" dirty="0" err="1">
                <a:latin typeface="Times New Roman" panose="02020603050405020304" pitchFamily="18" charset="0"/>
                <a:ea typeface="Aptos" panose="020B0004020202020204" pitchFamily="34" charset="0"/>
                <a:cs typeface="Times New Roman" panose="02020603050405020304" pitchFamily="18" charset="0"/>
              </a:rPr>
              <a:t>analyze</a:t>
            </a:r>
            <a:r>
              <a:rPr lang="en-RW" sz="3200" dirty="0">
                <a:latin typeface="Times New Roman" panose="02020603050405020304" pitchFamily="18" charset="0"/>
                <a:ea typeface="Aptos" panose="020B0004020202020204" pitchFamily="34" charset="0"/>
                <a:cs typeface="Times New Roman" panose="02020603050405020304" pitchFamily="18" charset="0"/>
              </a:rPr>
              <a:t> arguments, present evidence, and speak persuasively. </a:t>
            </a:r>
            <a:endParaRPr lang="en-US" sz="32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3200" dirty="0">
                <a:latin typeface="Times New Roman" panose="02020603050405020304" pitchFamily="18" charset="0"/>
                <a:ea typeface="Aptos" panose="020B0004020202020204" pitchFamily="34" charset="0"/>
                <a:cs typeface="Times New Roman" panose="02020603050405020304" pitchFamily="18" charset="0"/>
              </a:rPr>
              <a:t>These skills transfer, even though the specific contexts (a debate competition vs. a legal setting) are far apart</a:t>
            </a:r>
            <a:endParaRPr lang="en-US" sz="32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6459254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44D8-86F6-30A9-10CB-E20BEF0A509A}"/>
              </a:ext>
            </a:extLst>
          </p:cNvPr>
          <p:cNvSpPr>
            <a:spLocks noGrp="1"/>
          </p:cNvSpPr>
          <p:nvPr>
            <p:ph type="title"/>
          </p:nvPr>
        </p:nvSpPr>
        <p:spPr/>
        <p:txBody>
          <a:bodyPr/>
          <a:lstStyle/>
          <a:p>
            <a:r>
              <a:rPr lang="en-RW" sz="3200" b="1" dirty="0">
                <a:ea typeface="Aptos" panose="020B0004020202020204" pitchFamily="34" charset="0"/>
                <a:cs typeface="Times New Roman" panose="02020603050405020304" pitchFamily="18" charset="0"/>
              </a:rPr>
              <a:t>Types of Transfer of Learning</a:t>
            </a:r>
            <a:br>
              <a:rPr lang="en-RW" sz="3200" dirty="0">
                <a:ea typeface="Aptos" panose="020B0004020202020204" pitchFamily="34" charset="0"/>
                <a:cs typeface="Times New Roman" panose="02020603050405020304" pitchFamily="18" charset="0"/>
              </a:rPr>
            </a:br>
            <a:endParaRPr lang="en-RW" sz="3200" b="1" dirty="0"/>
          </a:p>
        </p:txBody>
      </p:sp>
      <p:sp>
        <p:nvSpPr>
          <p:cNvPr id="3" name="Content Placeholder 2">
            <a:extLst>
              <a:ext uri="{FF2B5EF4-FFF2-40B4-BE49-F238E27FC236}">
                <a16:creationId xmlns:a16="http://schemas.microsoft.com/office/drawing/2014/main" id="{0C9FB183-2CFE-DD41-04E7-86C8A63DE21E}"/>
              </a:ext>
            </a:extLst>
          </p:cNvPr>
          <p:cNvSpPr>
            <a:spLocks noGrp="1"/>
          </p:cNvSpPr>
          <p:nvPr>
            <p:ph idx="1"/>
          </p:nvPr>
        </p:nvSpPr>
        <p:spPr>
          <a:xfrm>
            <a:off x="717755" y="1600200"/>
            <a:ext cx="9493045" cy="4983162"/>
          </a:xfrm>
        </p:spPr>
        <p:txBody>
          <a:bodyPr/>
          <a:lstStyle/>
          <a:p>
            <a:pPr marL="342900" indent="-342900" algn="just">
              <a:lnSpc>
                <a:spcPct val="107000"/>
              </a:lnSpc>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cs typeface="Times New Roman" panose="02020603050405020304" pitchFamily="18" charset="0"/>
              </a:rPr>
              <a:t>Examples of far transfer:</a:t>
            </a: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 person who plays team sports (like </a:t>
            </a:r>
            <a:r>
              <a:rPr lang="en-US" sz="2400" dirty="0">
                <a:latin typeface="Times New Roman" panose="02020603050405020304" pitchFamily="18" charset="0"/>
                <a:ea typeface="Aptos" panose="020B0004020202020204" pitchFamily="34" charset="0"/>
                <a:cs typeface="Times New Roman" panose="02020603050405020304" pitchFamily="18" charset="0"/>
              </a:rPr>
              <a:t>football</a:t>
            </a:r>
            <a:r>
              <a:rPr lang="en-RW" sz="2400" dirty="0">
                <a:latin typeface="Times New Roman" panose="02020603050405020304" pitchFamily="18" charset="0"/>
                <a:ea typeface="Aptos" panose="020B0004020202020204" pitchFamily="34" charset="0"/>
                <a:cs typeface="Times New Roman" panose="02020603050405020304" pitchFamily="18" charset="0"/>
              </a:rPr>
              <a:t> or basketball) applies their teamwork and collaboration skills to a workplace project, working effectively with colleagues from diverse departments to achieve a shared goal.</a:t>
            </a: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The skills of communication, collaboration, and coordinating with others in sports can</a:t>
            </a:r>
            <a:r>
              <a:rPr lang="en-US" sz="2400" dirty="0">
                <a:latin typeface="Times New Roman" panose="02020603050405020304" pitchFamily="18" charset="0"/>
                <a:ea typeface="Aptos" panose="020B0004020202020204" pitchFamily="34" charset="0"/>
                <a:cs typeface="Times New Roman" panose="02020603050405020304" pitchFamily="18" charset="0"/>
              </a:rPr>
              <a:t> be</a:t>
            </a:r>
            <a:r>
              <a:rPr lang="en-RW" sz="2400" dirty="0">
                <a:latin typeface="Times New Roman" panose="02020603050405020304" pitchFamily="18" charset="0"/>
                <a:ea typeface="Aptos" panose="020B0004020202020204" pitchFamily="34" charset="0"/>
                <a:cs typeface="Times New Roman" panose="02020603050405020304" pitchFamily="18" charset="0"/>
              </a:rPr>
              <a:t> </a:t>
            </a:r>
            <a:r>
              <a:rPr lang="en-RW" sz="2400" dirty="0" err="1">
                <a:latin typeface="Times New Roman" panose="02020603050405020304" pitchFamily="18" charset="0"/>
                <a:ea typeface="Aptos" panose="020B0004020202020204" pitchFamily="34" charset="0"/>
                <a:cs typeface="Times New Roman" panose="02020603050405020304" pitchFamily="18" charset="0"/>
              </a:rPr>
              <a:t>transfe</a:t>
            </a:r>
            <a:r>
              <a:rPr lang="en-US" sz="2400" dirty="0">
                <a:latin typeface="Times New Roman" panose="02020603050405020304" pitchFamily="18" charset="0"/>
                <a:ea typeface="Aptos" panose="020B0004020202020204" pitchFamily="34" charset="0"/>
                <a:cs typeface="Times New Roman" panose="02020603050405020304" pitchFamily="18" charset="0"/>
              </a:rPr>
              <a:t>r</a:t>
            </a:r>
            <a:r>
              <a:rPr lang="en-RW" sz="2400" dirty="0">
                <a:latin typeface="Times New Roman" panose="02020603050405020304" pitchFamily="18" charset="0"/>
                <a:ea typeface="Aptos" panose="020B0004020202020204" pitchFamily="34" charset="0"/>
                <a:cs typeface="Times New Roman" panose="02020603050405020304" pitchFamily="18" charset="0"/>
              </a:rPr>
              <a:t>r</a:t>
            </a:r>
            <a:r>
              <a:rPr lang="en-US" sz="2400" dirty="0">
                <a:latin typeface="Times New Roman" panose="02020603050405020304" pitchFamily="18" charset="0"/>
                <a:ea typeface="Aptos" panose="020B0004020202020204" pitchFamily="34" charset="0"/>
                <a:cs typeface="Times New Roman" panose="02020603050405020304" pitchFamily="18" charset="0"/>
              </a:rPr>
              <a:t>ed</a:t>
            </a:r>
            <a:r>
              <a:rPr lang="en-RW" sz="2400" dirty="0">
                <a:latin typeface="Times New Roman" panose="02020603050405020304" pitchFamily="18" charset="0"/>
                <a:ea typeface="Aptos" panose="020B0004020202020204" pitchFamily="34" charset="0"/>
                <a:cs typeface="Times New Roman" panose="02020603050405020304" pitchFamily="18" charset="0"/>
              </a:rPr>
              <a:t> to professional work situations, despite the very different environments (a sports field vs. an office).</a:t>
            </a:r>
          </a:p>
          <a:p>
            <a:endParaRPr lang="en-RW" dirty="0"/>
          </a:p>
        </p:txBody>
      </p:sp>
    </p:spTree>
    <p:extLst>
      <p:ext uri="{BB962C8B-B14F-4D97-AF65-F5344CB8AC3E}">
        <p14:creationId xmlns:p14="http://schemas.microsoft.com/office/powerpoint/2010/main" val="12282139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87BE3-A666-AF3F-57B8-F1444FB2D636}"/>
              </a:ext>
            </a:extLst>
          </p:cNvPr>
          <p:cNvSpPr>
            <a:spLocks noGrp="1"/>
          </p:cNvSpPr>
          <p:nvPr>
            <p:ph type="title"/>
          </p:nvPr>
        </p:nvSpPr>
        <p:spPr/>
        <p:txBody>
          <a:bodyPr>
            <a:normAutofit/>
          </a:bodyPr>
          <a:lstStyle/>
          <a:p>
            <a:r>
              <a:rPr lang="en-US" sz="3200" b="1" dirty="0"/>
              <a:t>Transfer of learning</a:t>
            </a:r>
            <a:endParaRPr lang="en-RW" sz="3200" dirty="0"/>
          </a:p>
        </p:txBody>
      </p:sp>
      <p:sp>
        <p:nvSpPr>
          <p:cNvPr id="3" name="Content Placeholder 2">
            <a:extLst>
              <a:ext uri="{FF2B5EF4-FFF2-40B4-BE49-F238E27FC236}">
                <a16:creationId xmlns:a16="http://schemas.microsoft.com/office/drawing/2014/main" id="{E0CFBCD7-19F7-6DE2-9741-B62FE63CE1E4}"/>
              </a:ext>
            </a:extLst>
          </p:cNvPr>
          <p:cNvSpPr>
            <a:spLocks noGrp="1"/>
          </p:cNvSpPr>
          <p:nvPr>
            <p:ph idx="1"/>
          </p:nvPr>
        </p:nvSpPr>
        <p:spPr/>
        <p:txBody>
          <a:bodyPr/>
          <a:lstStyle/>
          <a:p>
            <a:r>
              <a:rPr lang="en-RW" sz="2400" dirty="0">
                <a:latin typeface="Aptos" panose="020B0004020202020204" pitchFamily="34" charset="0"/>
                <a:ea typeface="Aptos" panose="020B0004020202020204" pitchFamily="34" charset="0"/>
                <a:cs typeface="Times New Roman" panose="02020603050405020304" pitchFamily="18" charset="0"/>
              </a:rPr>
              <a:t>Transfer of learning is a fundamental concept in education, as it determines how well learners can apply their acquired knowledge and skills to new and diverse situations. </a:t>
            </a:r>
            <a:endParaRPr lang="en-US" sz="2400" dirty="0">
              <a:latin typeface="Aptos" panose="020B0004020202020204" pitchFamily="34" charset="0"/>
              <a:ea typeface="Aptos" panose="020B0004020202020204" pitchFamily="34" charset="0"/>
              <a:cs typeface="Times New Roman" panose="02020603050405020304" pitchFamily="18" charset="0"/>
            </a:endParaRPr>
          </a:p>
          <a:p>
            <a:r>
              <a:rPr lang="en-RW" sz="2400" dirty="0">
                <a:latin typeface="Aptos" panose="020B0004020202020204" pitchFamily="34" charset="0"/>
                <a:ea typeface="Aptos" panose="020B0004020202020204" pitchFamily="34" charset="0"/>
                <a:cs typeface="Times New Roman" panose="02020603050405020304" pitchFamily="18" charset="0"/>
              </a:rPr>
              <a:t>Effective teaching not only focuses on content acquisition but also on helping students make connections between what they learn and how they can use it beyond the classroom, thus enhancing their ability to adapt to various challenges in life.</a:t>
            </a:r>
          </a:p>
          <a:p>
            <a:endParaRPr lang="en-RW" dirty="0"/>
          </a:p>
        </p:txBody>
      </p:sp>
    </p:spTree>
    <p:extLst>
      <p:ext uri="{BB962C8B-B14F-4D97-AF65-F5344CB8AC3E}">
        <p14:creationId xmlns:p14="http://schemas.microsoft.com/office/powerpoint/2010/main" val="16161015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B424E-AB72-D8C4-AAB1-823DABAEABA4}"/>
              </a:ext>
            </a:extLst>
          </p:cNvPr>
          <p:cNvSpPr>
            <a:spLocks noGrp="1"/>
          </p:cNvSpPr>
          <p:nvPr>
            <p:ph type="title"/>
          </p:nvPr>
        </p:nvSpPr>
        <p:spPr/>
        <p:txBody>
          <a:bodyPr/>
          <a:lstStyle/>
          <a:p>
            <a:r>
              <a:rPr lang="en-US" sz="3200" b="1" dirty="0"/>
              <a:t>7. Pupils’ representations</a:t>
            </a:r>
            <a:endParaRPr lang="en-RW" sz="3200" b="1" dirty="0"/>
          </a:p>
        </p:txBody>
      </p:sp>
      <p:sp>
        <p:nvSpPr>
          <p:cNvPr id="3" name="Content Placeholder 2">
            <a:extLst>
              <a:ext uri="{FF2B5EF4-FFF2-40B4-BE49-F238E27FC236}">
                <a16:creationId xmlns:a16="http://schemas.microsoft.com/office/drawing/2014/main" id="{98A6F495-04B9-9CCC-FB76-A1EE8FD901F4}"/>
              </a:ext>
            </a:extLst>
          </p:cNvPr>
          <p:cNvSpPr>
            <a:spLocks noGrp="1"/>
          </p:cNvSpPr>
          <p:nvPr>
            <p:ph idx="1"/>
          </p:nvPr>
        </p:nvSpPr>
        <p:spPr>
          <a:xfrm>
            <a:off x="838199" y="1366683"/>
            <a:ext cx="9849465" cy="5368413"/>
          </a:xfrm>
        </p:spPr>
        <p:txBody>
          <a:bodyPr>
            <a:normAutofit fontScale="92500" lnSpcReduction="10000"/>
          </a:bodyPr>
          <a:lstStyle/>
          <a:p>
            <a:r>
              <a:rPr lang="en-RW" sz="2400" b="1" dirty="0">
                <a:latin typeface="Times New Roman" panose="02020603050405020304" pitchFamily="18" charset="0"/>
                <a:ea typeface="Aptos" panose="020B0004020202020204" pitchFamily="34" charset="0"/>
                <a:cs typeface="Times New Roman" panose="02020603050405020304" pitchFamily="18" charset="0"/>
              </a:rPr>
              <a:t>Pupils' Representations</a:t>
            </a:r>
            <a:r>
              <a:rPr lang="en-RW" sz="2400" dirty="0">
                <a:latin typeface="Times New Roman" panose="02020603050405020304" pitchFamily="18" charset="0"/>
                <a:ea typeface="Aptos" panose="020B0004020202020204" pitchFamily="34" charset="0"/>
                <a:cs typeface="Times New Roman" panose="02020603050405020304" pitchFamily="18" charset="0"/>
              </a:rPr>
              <a:t> refer to the ways in which students mentally construct, interpret, and make sense of the knowledge and concepts they encounter during the learning process.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These representations are mental images, ideas, or symbols that learners use to understand, organize, and recall information.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US" sz="2400" b="1" dirty="0">
                <a:latin typeface="Times New Roman" panose="02020603050405020304" pitchFamily="18" charset="0"/>
                <a:ea typeface="Aptos" panose="020B0004020202020204" pitchFamily="34" charset="0"/>
                <a:cs typeface="Times New Roman" panose="02020603050405020304" pitchFamily="18" charset="0"/>
              </a:rPr>
              <a:t>Examples:</a:t>
            </a:r>
          </a:p>
          <a:p>
            <a:r>
              <a:rPr lang="en-RW" sz="2400" dirty="0">
                <a:latin typeface="Times New Roman" panose="02020603050405020304" pitchFamily="18" charset="0"/>
                <a:ea typeface="Aptos" panose="020B0004020202020204" pitchFamily="34" charset="0"/>
                <a:cs typeface="Times New Roman" panose="02020603050405020304" pitchFamily="18" charset="0"/>
              </a:rPr>
              <a:t>A pupil studying historical events might create a timeline to represent the chronological order of key events, such as the events leading up to a significant war or revolution.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A pupil learning about family history might create a family tree to represent their lineage and the relationships between ancestors</a:t>
            </a:r>
            <a:r>
              <a:rPr lang="en-US" sz="2400" dirty="0">
                <a:latin typeface="Times New Roman" panose="02020603050405020304" pitchFamily="18" charset="0"/>
                <a:ea typeface="Aptos" panose="020B0004020202020204" pitchFamily="34" charset="0"/>
                <a:cs typeface="Times New Roman" panose="02020603050405020304" pitchFamily="18" charset="0"/>
              </a:rPr>
              <a:t>.</a:t>
            </a:r>
          </a:p>
          <a:p>
            <a:r>
              <a:rPr lang="en-RW" sz="2400" dirty="0">
                <a:latin typeface="Times New Roman" panose="02020603050405020304" pitchFamily="18" charset="0"/>
                <a:ea typeface="Aptos" panose="020B0004020202020204" pitchFamily="34" charset="0"/>
                <a:cs typeface="Times New Roman" panose="02020603050405020304" pitchFamily="18" charset="0"/>
              </a:rPr>
              <a:t>A pupil studying different cultures may represent traditions, symbols, and beliefs through images or drawings of cultural practices, clothing, and festivals.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A pupil in an art class might represent an abstract concept like happiness by using bright </a:t>
            </a:r>
            <a:r>
              <a:rPr lang="en-RW" sz="2400" dirty="0" err="1">
                <a:latin typeface="Times New Roman" panose="02020603050405020304" pitchFamily="18" charset="0"/>
                <a:ea typeface="Aptos" panose="020B0004020202020204" pitchFamily="34" charset="0"/>
                <a:cs typeface="Times New Roman" panose="02020603050405020304" pitchFamily="18" charset="0"/>
              </a:rPr>
              <a:t>colors</a:t>
            </a:r>
            <a:r>
              <a:rPr lang="en-RW" sz="2400" dirty="0">
                <a:latin typeface="Times New Roman" panose="02020603050405020304" pitchFamily="18" charset="0"/>
                <a:ea typeface="Aptos" panose="020B0004020202020204" pitchFamily="34" charset="0"/>
                <a:cs typeface="Times New Roman" panose="02020603050405020304" pitchFamily="18" charset="0"/>
              </a:rPr>
              <a:t>, and smiling faces in a painting or drawing.</a:t>
            </a:r>
          </a:p>
          <a:p>
            <a:endParaRPr lang="en-RW" sz="18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2499278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A524B-B385-1EB2-5B99-2D14E9134D15}"/>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Types of Pupils' Representations:</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D7570943-0FDB-92BD-5F4F-05B4C9963867}"/>
              </a:ext>
            </a:extLst>
          </p:cNvPr>
          <p:cNvSpPr>
            <a:spLocks noGrp="1"/>
          </p:cNvSpPr>
          <p:nvPr>
            <p:ph idx="1"/>
          </p:nvPr>
        </p:nvSpPr>
        <p:spPr>
          <a:xfrm>
            <a:off x="838199" y="1101213"/>
            <a:ext cx="9475839" cy="5594555"/>
          </a:xfrm>
        </p:spPr>
        <p:txBody>
          <a:bodyPr>
            <a:normAutofit/>
          </a:bodyPr>
          <a:lstStyle/>
          <a:p>
            <a:pPr>
              <a:lnSpc>
                <a:spcPct val="107000"/>
              </a:lnSpc>
              <a:spcAft>
                <a:spcPts val="800"/>
              </a:spcAft>
              <a:buFont typeface="Wingdings" panose="05000000000000000000" pitchFamily="2" charset="2"/>
              <a:buChar char="ü"/>
              <a:tabLst>
                <a:tab pos="457200" algn="l"/>
              </a:tabLst>
            </a:pPr>
            <a:r>
              <a:rPr lang="en-RW" sz="2000" b="1" dirty="0">
                <a:latin typeface="Aptos" panose="020B0004020202020204" pitchFamily="34" charset="0"/>
                <a:ea typeface="Aptos" panose="020B0004020202020204" pitchFamily="34" charset="0"/>
                <a:cs typeface="Times New Roman" panose="02020603050405020304" pitchFamily="18" charset="0"/>
              </a:rPr>
              <a:t>Conceptual </a:t>
            </a:r>
            <a:r>
              <a:rPr lang="en-US" sz="2000" b="1" dirty="0">
                <a:latin typeface="Aptos" panose="020B0004020202020204" pitchFamily="34" charset="0"/>
                <a:ea typeface="Aptos" panose="020B0004020202020204" pitchFamily="34" charset="0"/>
                <a:cs typeface="Times New Roman" panose="02020603050405020304" pitchFamily="18" charset="0"/>
              </a:rPr>
              <a:t>r</a:t>
            </a:r>
            <a:r>
              <a:rPr lang="en-RW" sz="2000" b="1" dirty="0" err="1">
                <a:latin typeface="Aptos" panose="020B0004020202020204" pitchFamily="34" charset="0"/>
                <a:ea typeface="Aptos" panose="020B0004020202020204" pitchFamily="34" charset="0"/>
                <a:cs typeface="Times New Roman" panose="02020603050405020304" pitchFamily="18" charset="0"/>
              </a:rPr>
              <a:t>epresentations</a:t>
            </a:r>
            <a:r>
              <a:rPr lang="en-RW" sz="2000" dirty="0">
                <a:latin typeface="Aptos" panose="020B0004020202020204" pitchFamily="34" charset="0"/>
                <a:ea typeface="Aptos" panose="020B0004020202020204" pitchFamily="34" charset="0"/>
                <a:cs typeface="Times New Roman" panose="02020603050405020304" pitchFamily="18" charset="0"/>
              </a:rPr>
              <a:t>:</a:t>
            </a:r>
            <a:r>
              <a:rPr lang="en-US" sz="2000" dirty="0">
                <a:latin typeface="Aptos" panose="020B0004020202020204" pitchFamily="34" charset="0"/>
                <a:ea typeface="Aptos" panose="020B0004020202020204" pitchFamily="34" charset="0"/>
                <a:cs typeface="Times New Roman" panose="02020603050405020304" pitchFamily="18" charset="0"/>
              </a:rPr>
              <a:t> </a:t>
            </a:r>
            <a:r>
              <a:rPr lang="en-RW" sz="2000" dirty="0">
                <a:latin typeface="Aptos" panose="020B0004020202020204" pitchFamily="34" charset="0"/>
                <a:ea typeface="Aptos" panose="020B0004020202020204" pitchFamily="34" charset="0"/>
                <a:cs typeface="Times New Roman" panose="02020603050405020304" pitchFamily="18" charset="0"/>
              </a:rPr>
              <a:t>These are the mental models or frameworks that students develop to understand abstract concepts. </a:t>
            </a:r>
            <a:endParaRPr lang="en-US" sz="20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tabLst>
                <a:tab pos="457200" algn="l"/>
              </a:tabLst>
            </a:pPr>
            <a:r>
              <a:rPr lang="en-RW" sz="2000" dirty="0">
                <a:latin typeface="Aptos" panose="020B0004020202020204" pitchFamily="34" charset="0"/>
                <a:ea typeface="Aptos" panose="020B0004020202020204" pitchFamily="34" charset="0"/>
                <a:cs typeface="Times New Roman" panose="02020603050405020304" pitchFamily="18" charset="0"/>
              </a:rPr>
              <a:t>For example, a student might create a mental image of the water cycle to better understand how precipitation, evaporation, and condensation work.</a:t>
            </a:r>
            <a:endParaRPr lang="en-US" sz="20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tabLst>
                <a:tab pos="457200" algn="l"/>
              </a:tabLst>
            </a:pPr>
            <a:r>
              <a:rPr lang="en-RW" sz="2000" dirty="0">
                <a:latin typeface="Aptos" panose="020B0004020202020204" pitchFamily="34" charset="0"/>
                <a:ea typeface="Aptos" panose="020B0004020202020204" pitchFamily="34" charset="0"/>
                <a:cs typeface="Times New Roman" panose="02020603050405020304" pitchFamily="18" charset="0"/>
              </a:rPr>
              <a:t>Conceptual representations are important because they help learners make sense of new information by connecting it to what they already know.</a:t>
            </a:r>
          </a:p>
          <a:p>
            <a:pPr>
              <a:lnSpc>
                <a:spcPct val="107000"/>
              </a:lnSpc>
              <a:spcAft>
                <a:spcPts val="800"/>
              </a:spcAft>
              <a:buFont typeface="Wingdings" panose="05000000000000000000" pitchFamily="2" charset="2"/>
              <a:buChar char="ü"/>
              <a:tabLst>
                <a:tab pos="457200" algn="l"/>
              </a:tabLst>
            </a:pPr>
            <a:r>
              <a:rPr lang="en-RW" sz="2000" b="1" dirty="0">
                <a:latin typeface="Aptos" panose="020B0004020202020204" pitchFamily="34" charset="0"/>
                <a:ea typeface="Aptos" panose="020B0004020202020204" pitchFamily="34" charset="0"/>
                <a:cs typeface="Times New Roman" panose="02020603050405020304" pitchFamily="18" charset="0"/>
              </a:rPr>
              <a:t>Visual </a:t>
            </a:r>
            <a:r>
              <a:rPr lang="en-US" sz="2000" b="1" dirty="0">
                <a:latin typeface="Aptos" panose="020B0004020202020204" pitchFamily="34" charset="0"/>
                <a:ea typeface="Aptos" panose="020B0004020202020204" pitchFamily="34" charset="0"/>
                <a:cs typeface="Times New Roman" panose="02020603050405020304" pitchFamily="18" charset="0"/>
              </a:rPr>
              <a:t>r</a:t>
            </a:r>
            <a:r>
              <a:rPr lang="en-RW" sz="2000" b="1" dirty="0" err="1">
                <a:latin typeface="Aptos" panose="020B0004020202020204" pitchFamily="34" charset="0"/>
                <a:ea typeface="Aptos" panose="020B0004020202020204" pitchFamily="34" charset="0"/>
                <a:cs typeface="Times New Roman" panose="02020603050405020304" pitchFamily="18" charset="0"/>
              </a:rPr>
              <a:t>epresentations</a:t>
            </a:r>
            <a:r>
              <a:rPr lang="en-RW" sz="2000" dirty="0">
                <a:latin typeface="Aptos" panose="020B0004020202020204" pitchFamily="34" charset="0"/>
                <a:ea typeface="Aptos" panose="020B0004020202020204" pitchFamily="34" charset="0"/>
                <a:cs typeface="Times New Roman" panose="02020603050405020304" pitchFamily="18" charset="0"/>
              </a:rPr>
              <a:t>:</a:t>
            </a:r>
            <a:r>
              <a:rPr lang="en-US" sz="2000" dirty="0">
                <a:latin typeface="Aptos" panose="020B0004020202020204" pitchFamily="34" charset="0"/>
                <a:ea typeface="Aptos" panose="020B0004020202020204" pitchFamily="34" charset="0"/>
                <a:cs typeface="Times New Roman" panose="02020603050405020304" pitchFamily="18" charset="0"/>
              </a:rPr>
              <a:t> </a:t>
            </a:r>
            <a:r>
              <a:rPr lang="en-RW" sz="2000" dirty="0">
                <a:latin typeface="Aptos" panose="020B0004020202020204" pitchFamily="34" charset="0"/>
                <a:ea typeface="Aptos" panose="020B0004020202020204" pitchFamily="34" charset="0"/>
                <a:cs typeface="Times New Roman" panose="02020603050405020304" pitchFamily="18" charset="0"/>
              </a:rPr>
              <a:t>These include diagrams, charts, pictures, maps, or other visual aids that help students represent information. </a:t>
            </a:r>
            <a:endParaRPr lang="en-US" sz="20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tabLst>
                <a:tab pos="457200" algn="l"/>
              </a:tabLst>
            </a:pPr>
            <a:r>
              <a:rPr lang="en-RW" sz="2000" dirty="0">
                <a:latin typeface="Aptos" panose="020B0004020202020204" pitchFamily="34" charset="0"/>
                <a:ea typeface="Aptos" panose="020B0004020202020204" pitchFamily="34" charset="0"/>
                <a:cs typeface="Times New Roman" panose="02020603050405020304" pitchFamily="18" charset="0"/>
              </a:rPr>
              <a:t>For instance, a student might use a graph to represent the relationship between variables in a scientific experiment.</a:t>
            </a:r>
            <a:endParaRPr lang="en-US" sz="20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tabLst>
                <a:tab pos="457200" algn="l"/>
              </a:tabLst>
            </a:pPr>
            <a:r>
              <a:rPr lang="en-RW" sz="2000" dirty="0">
                <a:latin typeface="Aptos" panose="020B0004020202020204" pitchFamily="34" charset="0"/>
                <a:ea typeface="Aptos" panose="020B0004020202020204" pitchFamily="34" charset="0"/>
                <a:cs typeface="Times New Roman" panose="02020603050405020304" pitchFamily="18" charset="0"/>
              </a:rPr>
              <a:t>Visual representations are often helpful in clarifying abstract or complex ideas, making them easier to understand and remember.</a:t>
            </a:r>
            <a:endParaRPr lang="en-US" sz="20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7182772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02DDC-1403-47D5-4C5D-0027EBCBBD48}"/>
              </a:ext>
            </a:extLst>
          </p:cNvPr>
          <p:cNvSpPr>
            <a:spLocks noGrp="1"/>
          </p:cNvSpPr>
          <p:nvPr>
            <p:ph type="title"/>
          </p:nvPr>
        </p:nvSpPr>
        <p:spPr/>
        <p:txBody>
          <a:bodyPr/>
          <a:lstStyle/>
          <a:p>
            <a:r>
              <a:rPr lang="en-RW" sz="3200" b="1" dirty="0">
                <a:ea typeface="Aptos" panose="020B0004020202020204" pitchFamily="34" charset="0"/>
                <a:cs typeface="Times New Roman" panose="02020603050405020304" pitchFamily="18" charset="0"/>
              </a:rPr>
              <a:t>Types of Pupils' Representations:</a:t>
            </a:r>
            <a:br>
              <a:rPr lang="en-RW" sz="3200" dirty="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27F30070-25A3-1407-2CAC-118125033BDD}"/>
              </a:ext>
            </a:extLst>
          </p:cNvPr>
          <p:cNvSpPr>
            <a:spLocks noGrp="1"/>
          </p:cNvSpPr>
          <p:nvPr>
            <p:ph idx="1"/>
          </p:nvPr>
        </p:nvSpPr>
        <p:spPr>
          <a:xfrm>
            <a:off x="678427" y="1209368"/>
            <a:ext cx="9532374" cy="5525729"/>
          </a:xfrm>
        </p:spPr>
        <p:txBody>
          <a:bodyPr>
            <a:normAutofit fontScale="92500" lnSpcReduction="10000"/>
          </a:bodyPr>
          <a:lstStyle/>
          <a:p>
            <a:pPr algn="just">
              <a:lnSpc>
                <a:spcPct val="107000"/>
              </a:lnSpc>
              <a:spcAft>
                <a:spcPts val="800"/>
              </a:spcAft>
              <a:buFont typeface="Wingdings" panose="05000000000000000000" pitchFamily="2" charset="2"/>
              <a:buChar char="ü"/>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Verbal Representations</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sz="2400" dirty="0">
                <a:latin typeface="Times New Roman" panose="02020603050405020304" pitchFamily="18" charset="0"/>
                <a:ea typeface="Aptos" panose="020B0004020202020204" pitchFamily="34" charset="0"/>
                <a:cs typeface="Times New Roman" panose="02020603050405020304" pitchFamily="18" charset="0"/>
              </a:rPr>
              <a:t>These are the ways students use language—whether spoken or written—to represent their understanding of concepts.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 student might describe a process or explain a solution to a problem using words.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Verbal representations often help students clarify their thoughts and communicate their understanding to others.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ü"/>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Symbolic Representations</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sz="2400" dirty="0">
                <a:latin typeface="Times New Roman" panose="02020603050405020304" pitchFamily="18" charset="0"/>
                <a:ea typeface="Aptos" panose="020B0004020202020204" pitchFamily="34" charset="0"/>
                <a:cs typeface="Times New Roman" panose="02020603050405020304" pitchFamily="18" charset="0"/>
              </a:rPr>
              <a:t>These involve using symbols or notations to represent mathematical or scientific concepts.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For example, students use equations, formulas, or algebraic expressions as symbolic representations of relationships or phenomena.</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Symbolic representations are essential for working with mathematical concepts and abstract scientific ideas.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Aft>
                <a:spcPts val="800"/>
              </a:spcAft>
              <a:buNone/>
              <a:tabLst>
                <a:tab pos="457200" algn="l"/>
              </a:tabLst>
            </a:pPr>
            <a:endParaRPr lang="en-RW" sz="20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1351726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29364-1A73-D192-3E0C-23789A4E9AF6}"/>
              </a:ext>
            </a:extLst>
          </p:cNvPr>
          <p:cNvSpPr>
            <a:spLocks noGrp="1"/>
          </p:cNvSpPr>
          <p:nvPr>
            <p:ph type="title"/>
          </p:nvPr>
        </p:nvSpPr>
        <p:spPr/>
        <p:txBody>
          <a:bodyPr>
            <a:normAutofit/>
          </a:bodyPr>
          <a:lstStyle/>
          <a:p>
            <a:r>
              <a:rPr lang="en-RW" sz="3200" b="1" dirty="0">
                <a:ea typeface="Aptos" panose="020B0004020202020204" pitchFamily="34" charset="0"/>
                <a:cs typeface="Times New Roman" panose="02020603050405020304" pitchFamily="18" charset="0"/>
              </a:rPr>
              <a:t>Types of Pupils' Representations:</a:t>
            </a:r>
            <a:br>
              <a:rPr lang="en-RW" sz="3200" dirty="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E682125F-B41D-EFEA-5D47-A86ED3DF5795}"/>
              </a:ext>
            </a:extLst>
          </p:cNvPr>
          <p:cNvSpPr>
            <a:spLocks noGrp="1"/>
          </p:cNvSpPr>
          <p:nvPr>
            <p:ph idx="1"/>
          </p:nvPr>
        </p:nvSpPr>
        <p:spPr>
          <a:xfrm>
            <a:off x="838200" y="1455174"/>
            <a:ext cx="10515600" cy="4721789"/>
          </a:xfrm>
        </p:spPr>
        <p:txBody>
          <a:bodyPr/>
          <a:lstStyle/>
          <a:p>
            <a:pPr algn="just">
              <a:lnSpc>
                <a:spcPct val="107000"/>
              </a:lnSpc>
              <a:spcAft>
                <a:spcPts val="800"/>
              </a:spcAft>
              <a:buFont typeface="Wingdings" panose="05000000000000000000" pitchFamily="2" charset="2"/>
              <a:buChar char="ü"/>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Action-Based Representations</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sz="2400" dirty="0">
                <a:latin typeface="Times New Roman" panose="02020603050405020304" pitchFamily="18" charset="0"/>
                <a:ea typeface="Aptos" panose="020B0004020202020204" pitchFamily="34" charset="0"/>
                <a:cs typeface="Times New Roman" panose="02020603050405020304" pitchFamily="18" charset="0"/>
              </a:rPr>
              <a:t>Some students may use physical actions or hands-on activities to represent their understanding, especially in subjects that require practical skills.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For example, building a model or conducting an experiment can serve as an action-based representation of scientific concepts.</a:t>
            </a:r>
            <a:r>
              <a:rPr lang="en-US" sz="2400" dirty="0">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spcAft>
                <a:spcPts val="800"/>
              </a:spcAft>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This type of representation helps </a:t>
            </a:r>
            <a:r>
              <a:rPr lang="en-RW" sz="2400" dirty="0" err="1">
                <a:latin typeface="Times New Roman" panose="02020603050405020304" pitchFamily="18" charset="0"/>
                <a:ea typeface="Aptos" panose="020B0004020202020204" pitchFamily="34" charset="0"/>
                <a:cs typeface="Times New Roman" panose="02020603050405020304" pitchFamily="18" charset="0"/>
              </a:rPr>
              <a:t>kinesthetic</a:t>
            </a:r>
            <a:r>
              <a:rPr lang="en-RW" sz="2400" dirty="0">
                <a:latin typeface="Times New Roman" panose="02020603050405020304" pitchFamily="18" charset="0"/>
                <a:ea typeface="Aptos" panose="020B0004020202020204" pitchFamily="34" charset="0"/>
                <a:cs typeface="Times New Roman" panose="02020603050405020304" pitchFamily="18" charset="0"/>
              </a:rPr>
              <a:t> learners or those who learn better through movement and physical interaction.</a:t>
            </a:r>
          </a:p>
          <a:p>
            <a:endParaRPr lang="en-RW" dirty="0"/>
          </a:p>
        </p:txBody>
      </p:sp>
    </p:spTree>
    <p:extLst>
      <p:ext uri="{BB962C8B-B14F-4D97-AF65-F5344CB8AC3E}">
        <p14:creationId xmlns:p14="http://schemas.microsoft.com/office/powerpoint/2010/main" val="22680104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A7D5C-6341-E808-853C-2DB14EFF44AC}"/>
              </a:ext>
            </a:extLst>
          </p:cNvPr>
          <p:cNvSpPr>
            <a:spLocks noGrp="1"/>
          </p:cNvSpPr>
          <p:nvPr>
            <p:ph type="title"/>
          </p:nvPr>
        </p:nvSpPr>
        <p:spPr/>
        <p:txBody>
          <a:bodyPr>
            <a:normAutofit/>
          </a:bodyPr>
          <a:lstStyle/>
          <a:p>
            <a:r>
              <a:rPr lang="en-RW" sz="3200" b="1" dirty="0">
                <a:latin typeface="+mn-lt"/>
                <a:ea typeface="Aptos" panose="020B0004020202020204" pitchFamily="34" charset="0"/>
                <a:cs typeface="Times New Roman" panose="02020603050405020304" pitchFamily="18" charset="0"/>
              </a:rPr>
              <a:t>Pupils' Representations</a:t>
            </a:r>
            <a:endParaRPr lang="en-RW" sz="3200" dirty="0"/>
          </a:p>
        </p:txBody>
      </p:sp>
      <p:sp>
        <p:nvSpPr>
          <p:cNvPr id="3" name="Content Placeholder 2">
            <a:extLst>
              <a:ext uri="{FF2B5EF4-FFF2-40B4-BE49-F238E27FC236}">
                <a16:creationId xmlns:a16="http://schemas.microsoft.com/office/drawing/2014/main" id="{94E7C77D-17D0-B33E-65FF-C484689621FB}"/>
              </a:ext>
            </a:extLst>
          </p:cNvPr>
          <p:cNvSpPr>
            <a:spLocks noGrp="1"/>
          </p:cNvSpPr>
          <p:nvPr>
            <p:ph idx="1"/>
          </p:nvPr>
        </p:nvSpPr>
        <p:spPr/>
        <p:txBody>
          <a:bodyPr>
            <a:normAutofit fontScale="92500" lnSpcReduction="20000"/>
          </a:bodyPr>
          <a:lstStyle/>
          <a:p>
            <a:pPr algn="just"/>
            <a:r>
              <a:rPr lang="en-GB" dirty="0">
                <a:latin typeface="Times New Roman" panose="02020603050405020304" pitchFamily="18" charset="0"/>
                <a:cs typeface="Times New Roman" panose="02020603050405020304" pitchFamily="18" charset="0"/>
              </a:rPr>
              <a:t>Pupils are never "totally empty" while facing a new learning. </a:t>
            </a:r>
          </a:p>
          <a:p>
            <a:pPr algn="just"/>
            <a:r>
              <a:rPr lang="en-GB" dirty="0">
                <a:latin typeface="Times New Roman" panose="02020603050405020304" pitchFamily="18" charset="0"/>
                <a:cs typeface="Times New Roman" panose="02020603050405020304" pitchFamily="18" charset="0"/>
              </a:rPr>
              <a:t>In fact, they possess always an </a:t>
            </a:r>
            <a:r>
              <a:rPr lang="en-GB" b="1" dirty="0">
                <a:latin typeface="Times New Roman" panose="02020603050405020304" pitchFamily="18" charset="0"/>
                <a:cs typeface="Times New Roman" panose="02020603050405020304" pitchFamily="18" charset="0"/>
              </a:rPr>
              <a:t>already known</a:t>
            </a:r>
            <a:r>
              <a:rPr lang="en-GB" dirty="0">
                <a:latin typeface="Times New Roman" panose="02020603050405020304" pitchFamily="18" charset="0"/>
                <a:cs typeface="Times New Roman" panose="02020603050405020304" pitchFamily="18" charset="0"/>
              </a:rPr>
              <a:t>, that is a certain idea about the notions to be approached, an opinion against which the teacher is often brought to fight. </a:t>
            </a:r>
          </a:p>
          <a:p>
            <a:pPr algn="just"/>
            <a:r>
              <a:rPr lang="en-GB" dirty="0">
                <a:latin typeface="Times New Roman" panose="02020603050405020304" pitchFamily="18" charset="0"/>
                <a:cs typeface="Times New Roman" panose="02020603050405020304" pitchFamily="18" charset="0"/>
              </a:rPr>
              <a:t>They have a “spontaneous conception” or a “representation” of it. </a:t>
            </a:r>
          </a:p>
          <a:p>
            <a:pPr algn="just"/>
            <a:r>
              <a:rPr lang="en-GB" b="1" dirty="0">
                <a:latin typeface="Times New Roman" panose="02020603050405020304" pitchFamily="18" charset="0"/>
                <a:cs typeface="Times New Roman" panose="02020603050405020304" pitchFamily="18" charset="0"/>
              </a:rPr>
              <a:t>It is always necessary to start from the “already known” of the learners when you teach them. </a:t>
            </a:r>
            <a:r>
              <a:rPr lang="en-GB" dirty="0">
                <a:latin typeface="Times New Roman" panose="02020603050405020304" pitchFamily="18" charset="0"/>
                <a:cs typeface="Times New Roman" panose="02020603050405020304" pitchFamily="18" charset="0"/>
              </a:rPr>
              <a:t>This</a:t>
            </a:r>
            <a:r>
              <a:rPr lang="en-GB" b="1"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allows leaners to analyse any new information. </a:t>
            </a:r>
          </a:p>
          <a:p>
            <a:pPr algn="just"/>
            <a:r>
              <a:rPr lang="en-GB" dirty="0">
                <a:latin typeface="Times New Roman" panose="02020603050405020304" pitchFamily="18" charset="0"/>
                <a:cs typeface="Times New Roman" panose="02020603050405020304" pitchFamily="18" charset="0"/>
              </a:rPr>
              <a:t>Also, the manipulation of the "already known” of the pupils is precious since it informs the teacher abundantly about the "stock of knowledge" of his pupils. </a:t>
            </a:r>
          </a:p>
          <a:p>
            <a:pPr algn="just"/>
            <a:r>
              <a:rPr lang="en-GB" dirty="0">
                <a:latin typeface="Times New Roman" panose="02020603050405020304" pitchFamily="18" charset="0"/>
                <a:cs typeface="Times New Roman" panose="02020603050405020304" pitchFamily="18" charset="0"/>
              </a:rPr>
              <a:t>Then, the pupil feels an imbalance and becomes aware that he should question himself, amend his perception of the real situation while having new elements.   </a:t>
            </a:r>
            <a:endParaRPr lang="en-US"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192527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1"/>
          <p:cNvSpPr txBox="1">
            <a:spLocks noGrp="1"/>
          </p:cNvSpPr>
          <p:nvPr>
            <p:ph type="title"/>
          </p:nvPr>
        </p:nvSpPr>
        <p:spPr>
          <a:xfrm>
            <a:off x="1651819" y="698091"/>
            <a:ext cx="8387531" cy="1235446"/>
          </a:xfrm>
          <a:prstGeom prst="rect">
            <a:avLst/>
          </a:prstGeom>
          <a:solidFill>
            <a:schemeClr val="accent5">
              <a:lumMod val="75000"/>
            </a:schemeClr>
          </a:solidFill>
          <a:ln w="9525" cap="flat" cmpd="sng">
            <a:solidFill>
              <a:schemeClr val="lt1"/>
            </a:solidFill>
            <a:prstDash val="solid"/>
            <a:round/>
            <a:headEnd type="none" w="sm" len="sm"/>
            <a:tailEnd type="none" w="sm" len="sm"/>
          </a:ln>
        </p:spPr>
        <p:txBody>
          <a:bodyPr spcFirstLastPara="1" vert="horz" wrap="square" lIns="68569" tIns="34275" rIns="68569" bIns="34275" numCol="1" rtlCol="0" anchor="ctr" anchorCtr="0" compatLnSpc="1">
            <a:prstTxWarp prst="textNoShape">
              <a:avLst/>
            </a:prstTxWarp>
            <a:normAutofit/>
          </a:bodyPr>
          <a:lstStyle/>
          <a:p>
            <a:pPr lvl="0" algn="ctr">
              <a:buSzPts val="3200"/>
            </a:pPr>
            <a:r>
              <a:rPr lang="en-US" sz="2400" b="1" dirty="0">
                <a:solidFill>
                  <a:schemeClr val="bg1"/>
                </a:solidFill>
              </a:rPr>
              <a:t> </a:t>
            </a:r>
            <a:br>
              <a:rPr lang="en-US" sz="2400" b="1" dirty="0">
                <a:solidFill>
                  <a:schemeClr val="bg1"/>
                </a:solidFill>
              </a:rPr>
            </a:br>
            <a:r>
              <a:rPr lang="en-US" sz="3200" b="1" dirty="0">
                <a:solidFill>
                  <a:schemeClr val="bg1"/>
                </a:solidFill>
              </a:rPr>
              <a:t>Forms of Education </a:t>
            </a:r>
            <a:endParaRPr sz="3200" b="1" dirty="0">
              <a:solidFill>
                <a:schemeClr val="bg1"/>
              </a:solidFill>
              <a:highlight>
                <a:schemeClr val="lt1"/>
              </a:highlight>
            </a:endParaRPr>
          </a:p>
        </p:txBody>
      </p:sp>
      <p:sp>
        <p:nvSpPr>
          <p:cNvPr id="148" name="Google Shape;148;p11"/>
          <p:cNvSpPr txBox="1">
            <a:spLocks noGrp="1"/>
          </p:cNvSpPr>
          <p:nvPr>
            <p:ph type="body" idx="1"/>
          </p:nvPr>
        </p:nvSpPr>
        <p:spPr>
          <a:xfrm>
            <a:off x="2152650" y="1953863"/>
            <a:ext cx="7886700" cy="3536100"/>
          </a:xfrm>
          <a:prstGeom prst="rect">
            <a:avLst/>
          </a:prstGeom>
          <a:noFill/>
          <a:ln>
            <a:noFill/>
          </a:ln>
        </p:spPr>
        <p:txBody>
          <a:bodyPr spcFirstLastPara="1" vert="horz" wrap="square" lIns="68569" tIns="34275" rIns="68569" bIns="34275" numCol="1" rtlCol="0" anchor="t" anchorCtr="0" compatLnSpc="1">
            <a:prstTxWarp prst="textNoShape">
              <a:avLst/>
            </a:prstTxWarp>
            <a:normAutofit/>
          </a:bodyPr>
          <a:lstStyle/>
          <a:p>
            <a:pPr marL="0" indent="0" algn="ctr">
              <a:spcBef>
                <a:spcPts val="0"/>
              </a:spcBef>
              <a:buClr>
                <a:schemeClr val="dk1"/>
              </a:buClr>
              <a:buSzPts val="3200"/>
              <a:buNone/>
            </a:pPr>
            <a:r>
              <a:rPr lang="en-US" sz="2100" b="1" dirty="0" err="1">
                <a:solidFill>
                  <a:schemeClr val="bg1"/>
                </a:solidFill>
              </a:rPr>
              <a:t>FormFs</a:t>
            </a:r>
            <a:r>
              <a:rPr lang="en-US" sz="2100" b="1" dirty="0">
                <a:solidFill>
                  <a:schemeClr val="bg1"/>
                </a:solidFill>
              </a:rPr>
              <a:t> of Education Forms of Education</a:t>
            </a:r>
            <a:endParaRPr dirty="0"/>
          </a:p>
        </p:txBody>
      </p:sp>
      <p:pic>
        <p:nvPicPr>
          <p:cNvPr id="149" name="Google Shape;149;p11"/>
          <p:cNvPicPr preferRelativeResize="0"/>
          <p:nvPr/>
        </p:nvPicPr>
        <p:blipFill rotWithShape="1">
          <a:blip r:embed="rId3">
            <a:alphaModFix/>
          </a:blip>
          <a:srcRect/>
          <a:stretch/>
        </p:blipFill>
        <p:spPr>
          <a:xfrm>
            <a:off x="2152651" y="2556305"/>
            <a:ext cx="2183606" cy="2091214"/>
          </a:xfrm>
          <a:prstGeom prst="rect">
            <a:avLst/>
          </a:prstGeom>
          <a:noFill/>
          <a:ln>
            <a:noFill/>
          </a:ln>
        </p:spPr>
      </p:pic>
      <p:pic>
        <p:nvPicPr>
          <p:cNvPr id="150" name="Google Shape;150;p11" descr="A person standing in front of a whiteboard&#10;&#10;Description automatically generated"/>
          <p:cNvPicPr preferRelativeResize="0"/>
          <p:nvPr/>
        </p:nvPicPr>
        <p:blipFill rotWithShape="1">
          <a:blip r:embed="rId4">
            <a:alphaModFix/>
          </a:blip>
          <a:srcRect/>
          <a:stretch/>
        </p:blipFill>
        <p:spPr>
          <a:xfrm>
            <a:off x="4336257" y="2535979"/>
            <a:ext cx="2051686" cy="2101215"/>
          </a:xfrm>
          <a:prstGeom prst="rect">
            <a:avLst/>
          </a:prstGeom>
          <a:noFill/>
          <a:ln>
            <a:noFill/>
          </a:ln>
        </p:spPr>
      </p:pic>
      <p:pic>
        <p:nvPicPr>
          <p:cNvPr id="151" name="Google Shape;151;p11" descr="A person sitting in a chair watching a person on a television&#10;&#10;Description automatically generated"/>
          <p:cNvPicPr preferRelativeResize="0"/>
          <p:nvPr/>
        </p:nvPicPr>
        <p:blipFill rotWithShape="1">
          <a:blip r:embed="rId5">
            <a:alphaModFix/>
          </a:blip>
          <a:srcRect/>
          <a:stretch/>
        </p:blipFill>
        <p:spPr>
          <a:xfrm>
            <a:off x="6562725" y="2551300"/>
            <a:ext cx="1691640" cy="2106222"/>
          </a:xfrm>
          <a:prstGeom prst="rect">
            <a:avLst/>
          </a:prstGeom>
          <a:noFill/>
          <a:ln>
            <a:noFill/>
          </a:ln>
        </p:spPr>
      </p:pic>
      <p:pic>
        <p:nvPicPr>
          <p:cNvPr id="152" name="Google Shape;152;p11" descr="A person sitting on a couch holding a radio&#10;&#10;Description automatically generated"/>
          <p:cNvPicPr preferRelativeResize="0"/>
          <p:nvPr/>
        </p:nvPicPr>
        <p:blipFill rotWithShape="1">
          <a:blip r:embed="rId6">
            <a:alphaModFix/>
          </a:blip>
          <a:srcRect/>
          <a:stretch/>
        </p:blipFill>
        <p:spPr>
          <a:xfrm>
            <a:off x="8254366" y="2551295"/>
            <a:ext cx="1891189" cy="2096224"/>
          </a:xfrm>
          <a:prstGeom prst="rect">
            <a:avLst/>
          </a:prstGeom>
          <a:noFill/>
          <a:ln>
            <a:noFill/>
          </a:ln>
        </p:spPr>
      </p:pic>
      <p:sp>
        <p:nvSpPr>
          <p:cNvPr id="153" name="Google Shape;153;p11"/>
          <p:cNvSpPr/>
          <p:nvPr/>
        </p:nvSpPr>
        <p:spPr>
          <a:xfrm>
            <a:off x="2323867" y="4657520"/>
            <a:ext cx="1489831" cy="276969"/>
          </a:xfrm>
          <a:prstGeom prst="rect">
            <a:avLst/>
          </a:prstGeom>
          <a:noFill/>
          <a:ln>
            <a:noFill/>
          </a:ln>
        </p:spPr>
        <p:txBody>
          <a:bodyPr spcFirstLastPara="1" wrap="square" lIns="68569" tIns="34275" rIns="68569" bIns="34275" anchor="t" anchorCtr="0">
            <a:spAutoFit/>
          </a:bodyPr>
          <a:lstStyle/>
          <a:p>
            <a:r>
              <a:rPr lang="en-US" sz="1350" b="1" dirty="0">
                <a:solidFill>
                  <a:schemeClr val="dk1"/>
                </a:solidFill>
                <a:latin typeface="Times New Roman"/>
                <a:ea typeface="Times New Roman"/>
                <a:cs typeface="Times New Roman"/>
                <a:sym typeface="Times New Roman"/>
              </a:rPr>
              <a:t>Formal Education</a:t>
            </a:r>
            <a:endParaRPr sz="135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54" name="Google Shape;154;p11"/>
          <p:cNvSpPr/>
          <p:nvPr/>
        </p:nvSpPr>
        <p:spPr>
          <a:xfrm>
            <a:off x="4444181" y="4657520"/>
            <a:ext cx="1908915" cy="276969"/>
          </a:xfrm>
          <a:prstGeom prst="rect">
            <a:avLst/>
          </a:prstGeom>
          <a:noFill/>
          <a:ln>
            <a:noFill/>
          </a:ln>
        </p:spPr>
        <p:txBody>
          <a:bodyPr spcFirstLastPara="1" wrap="square" lIns="68569" tIns="34275" rIns="68569" bIns="34275" anchor="t" anchorCtr="0">
            <a:spAutoFit/>
          </a:bodyPr>
          <a:lstStyle/>
          <a:p>
            <a:r>
              <a:rPr lang="en-US" sz="1350" b="1" dirty="0">
                <a:solidFill>
                  <a:schemeClr val="dk1"/>
                </a:solidFill>
                <a:latin typeface="Times New Roman"/>
                <a:ea typeface="Times New Roman"/>
                <a:cs typeface="Times New Roman"/>
                <a:sym typeface="Times New Roman"/>
              </a:rPr>
              <a:t>Non-formal Education</a:t>
            </a:r>
            <a:endParaRPr sz="135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55" name="Google Shape;155;p11"/>
          <p:cNvSpPr/>
          <p:nvPr/>
        </p:nvSpPr>
        <p:spPr>
          <a:xfrm>
            <a:off x="7432991" y="4657527"/>
            <a:ext cx="1648575" cy="276969"/>
          </a:xfrm>
          <a:prstGeom prst="rect">
            <a:avLst/>
          </a:prstGeom>
          <a:noFill/>
          <a:ln>
            <a:noFill/>
          </a:ln>
        </p:spPr>
        <p:txBody>
          <a:bodyPr spcFirstLastPara="1" wrap="square" lIns="68569" tIns="34275" rIns="68569" bIns="34275" anchor="t" anchorCtr="0">
            <a:spAutoFit/>
          </a:bodyPr>
          <a:lstStyle/>
          <a:p>
            <a:r>
              <a:rPr lang="en-US" sz="1350" b="1" dirty="0">
                <a:solidFill>
                  <a:schemeClr val="dk1"/>
                </a:solidFill>
                <a:latin typeface="Times New Roman"/>
                <a:ea typeface="Times New Roman"/>
                <a:cs typeface="Times New Roman"/>
                <a:sym typeface="Times New Roman"/>
              </a:rPr>
              <a:t>Informal Education</a:t>
            </a:r>
            <a:endParaRPr sz="1350" dirty="0">
              <a:solidFill>
                <a:schemeClr val="dk1"/>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120269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50"/>
                                        </p:tgtEl>
                                        <p:attrNameLst>
                                          <p:attrName>style.visibility</p:attrName>
                                        </p:attrNameLst>
                                      </p:cBhvr>
                                      <p:to>
                                        <p:strVal val="visible"/>
                                      </p:to>
                                    </p:set>
                                    <p:anim calcmode="lin" valueType="num">
                                      <p:cBhvr additive="base">
                                        <p:cTn id="11" dur="500" fill="hold"/>
                                        <p:tgtEl>
                                          <p:spTgt spid="150"/>
                                        </p:tgtEl>
                                        <p:attrNameLst>
                                          <p:attrName>ppt_x</p:attrName>
                                        </p:attrNameLst>
                                      </p:cBhvr>
                                      <p:tavLst>
                                        <p:tav tm="0">
                                          <p:val>
                                            <p:strVal val="#ppt_x"/>
                                          </p:val>
                                        </p:tav>
                                        <p:tav tm="100000">
                                          <p:val>
                                            <p:strVal val="#ppt_x"/>
                                          </p:val>
                                        </p:tav>
                                      </p:tavLst>
                                    </p:anim>
                                    <p:anim calcmode="lin" valueType="num">
                                      <p:cBhvr additive="base">
                                        <p:cTn id="12" dur="500" fill="hold"/>
                                        <p:tgtEl>
                                          <p:spTgt spid="15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1"/>
                                        </p:tgtEl>
                                        <p:attrNameLst>
                                          <p:attrName>style.visibility</p:attrName>
                                        </p:attrNameLst>
                                      </p:cBhvr>
                                      <p:to>
                                        <p:strVal val="visible"/>
                                      </p:to>
                                    </p:set>
                                    <p:animEffect transition="in" filter="barn(inVertical)">
                                      <p:cBhvr>
                                        <p:cTn id="17" dur="500"/>
                                        <p:tgtEl>
                                          <p:spTgt spid="15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2"/>
                                        </p:tgtEl>
                                        <p:attrNameLst>
                                          <p:attrName>style.visibility</p:attrName>
                                        </p:attrNameLst>
                                      </p:cBhvr>
                                      <p:to>
                                        <p:strVal val="visible"/>
                                      </p:to>
                                    </p:set>
                                    <p:animEffect transition="in" filter="barn(inVertical)">
                                      <p:cBhvr>
                                        <p:cTn id="22" dur="500"/>
                                        <p:tgtEl>
                                          <p:spTgt spid="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B8CF6-1266-8409-2FBB-A4F04F24A96F}"/>
              </a:ext>
            </a:extLst>
          </p:cNvPr>
          <p:cNvSpPr>
            <a:spLocks noGrp="1"/>
          </p:cNvSpPr>
          <p:nvPr>
            <p:ph type="title"/>
          </p:nvPr>
        </p:nvSpPr>
        <p:spPr/>
        <p:txBody>
          <a:bodyPr/>
          <a:lstStyle/>
          <a:p>
            <a:r>
              <a:rPr lang="en-US" sz="3200" b="1" dirty="0">
                <a:latin typeface="Times New Roman" panose="02020603050405020304" pitchFamily="18" charset="0"/>
                <a:ea typeface="Aptos" panose="020B0004020202020204" pitchFamily="34" charset="0"/>
                <a:cs typeface="Times New Roman" panose="02020603050405020304" pitchFamily="18" charset="0"/>
              </a:rPr>
              <a:t>8. </a:t>
            </a:r>
            <a:r>
              <a:rPr lang="en-RW" sz="3200" b="1" dirty="0">
                <a:latin typeface="Times New Roman" panose="02020603050405020304" pitchFamily="18" charset="0"/>
                <a:ea typeface="Aptos" panose="020B0004020202020204" pitchFamily="34" charset="0"/>
                <a:cs typeface="Times New Roman" panose="02020603050405020304" pitchFamily="18" charset="0"/>
              </a:rPr>
              <a:t>Social cognitive conflict</a:t>
            </a:r>
            <a:endParaRPr lang="en-RW"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EF5A492-2108-1738-E5C1-137F31ECD712}"/>
              </a:ext>
            </a:extLst>
          </p:cNvPr>
          <p:cNvSpPr>
            <a:spLocks noGrp="1"/>
          </p:cNvSpPr>
          <p:nvPr>
            <p:ph idx="1"/>
          </p:nvPr>
        </p:nvSpPr>
        <p:spPr>
          <a:xfrm>
            <a:off x="838200" y="1690688"/>
            <a:ext cx="10006781" cy="4729777"/>
          </a:xfrm>
        </p:spPr>
        <p:txBody>
          <a:bodyPr/>
          <a:lstStyle/>
          <a:p>
            <a:pPr algn="just"/>
            <a:r>
              <a:rPr lang="en-RW" sz="2400" b="1" dirty="0">
                <a:latin typeface="Aptos" panose="020B0004020202020204" pitchFamily="34" charset="0"/>
                <a:ea typeface="Aptos" panose="020B0004020202020204" pitchFamily="34" charset="0"/>
                <a:cs typeface="Times New Roman" panose="02020603050405020304" pitchFamily="18" charset="0"/>
              </a:rPr>
              <a:t>Social cognitive conflict</a:t>
            </a:r>
            <a:r>
              <a:rPr lang="en-RW" sz="2400" dirty="0">
                <a:latin typeface="Aptos" panose="020B0004020202020204" pitchFamily="34" charset="0"/>
                <a:ea typeface="Aptos" panose="020B0004020202020204" pitchFamily="34" charset="0"/>
                <a:cs typeface="Times New Roman" panose="02020603050405020304" pitchFamily="18" charset="0"/>
              </a:rPr>
              <a:t> refers to a situation in which individuals experience cognitive dissonance or disagreement within a social context, often when their beliefs, understandings, or </a:t>
            </a:r>
            <a:r>
              <a:rPr lang="en-RW" sz="2400" dirty="0" err="1">
                <a:latin typeface="Aptos" panose="020B0004020202020204" pitchFamily="34" charset="0"/>
                <a:ea typeface="Aptos" panose="020B0004020202020204" pitchFamily="34" charset="0"/>
                <a:cs typeface="Times New Roman" panose="02020603050405020304" pitchFamily="18" charset="0"/>
              </a:rPr>
              <a:t>behaviors</a:t>
            </a:r>
            <a:r>
              <a:rPr lang="en-RW" sz="2400" dirty="0">
                <a:latin typeface="Aptos" panose="020B0004020202020204" pitchFamily="34" charset="0"/>
                <a:ea typeface="Aptos" panose="020B0004020202020204" pitchFamily="34" charset="0"/>
                <a:cs typeface="Times New Roman" panose="02020603050405020304" pitchFamily="18" charset="0"/>
              </a:rPr>
              <a:t> are challenged by others in a group. </a:t>
            </a:r>
            <a:endParaRPr lang="en-US" sz="2400" dirty="0">
              <a:latin typeface="Aptos" panose="020B0004020202020204" pitchFamily="34" charset="0"/>
              <a:ea typeface="Aptos" panose="020B0004020202020204" pitchFamily="34" charset="0"/>
              <a:cs typeface="Times New Roman" panose="02020603050405020304" pitchFamily="18" charset="0"/>
            </a:endParaRPr>
          </a:p>
          <a:p>
            <a:pPr algn="just"/>
            <a:r>
              <a:rPr lang="en-RW" sz="2400" dirty="0">
                <a:latin typeface="Aptos" panose="020B0004020202020204" pitchFamily="34" charset="0"/>
                <a:ea typeface="Aptos" panose="020B0004020202020204" pitchFamily="34" charset="0"/>
                <a:cs typeface="Times New Roman" panose="02020603050405020304" pitchFamily="18" charset="0"/>
              </a:rPr>
              <a:t>This conflict arises as a result of differing perspectives, expectations, or interpretations within social interactions, leading to a potential shift or adaptation in cognitive processing.</a:t>
            </a:r>
          </a:p>
          <a:p>
            <a:pPr algn="just"/>
            <a:r>
              <a:rPr lang="en-RW" sz="2400" dirty="0">
                <a:latin typeface="Aptos" panose="020B0004020202020204" pitchFamily="34" charset="0"/>
                <a:ea typeface="Aptos" panose="020B0004020202020204" pitchFamily="34" charset="0"/>
                <a:cs typeface="Times New Roman" panose="02020603050405020304" pitchFamily="18" charset="0"/>
              </a:rPr>
              <a:t>Social cognitive conflict often occurs when individuals are exposed to new ideas, perspectives, or experiences that challenge their existing beliefs or understanding</a:t>
            </a:r>
            <a:r>
              <a:rPr lang="en-US" sz="2400" dirty="0">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n-RW" sz="2400" dirty="0"/>
          </a:p>
        </p:txBody>
      </p:sp>
    </p:spTree>
    <p:extLst>
      <p:ext uri="{BB962C8B-B14F-4D97-AF65-F5344CB8AC3E}">
        <p14:creationId xmlns:p14="http://schemas.microsoft.com/office/powerpoint/2010/main" val="332907140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8E68F-9876-F462-9835-18977D08D8F6}"/>
              </a:ext>
            </a:extLst>
          </p:cNvPr>
          <p:cNvSpPr>
            <a:spLocks noGrp="1"/>
          </p:cNvSpPr>
          <p:nvPr>
            <p:ph type="title"/>
          </p:nvPr>
        </p:nvSpPr>
        <p:spPr/>
        <p:txBody>
          <a:bodyPr/>
          <a:lstStyle/>
          <a:p>
            <a:r>
              <a:rPr lang="en-US" sz="3200" b="1" dirty="0">
                <a:latin typeface="Aptos" panose="020B0004020202020204" pitchFamily="34" charset="0"/>
                <a:ea typeface="Aptos" panose="020B0004020202020204" pitchFamily="34" charset="0"/>
                <a:cs typeface="Times New Roman" panose="02020603050405020304" pitchFamily="18" charset="0"/>
              </a:rPr>
              <a:t>Examples </a:t>
            </a:r>
            <a:r>
              <a:rPr lang="en-RW" sz="3200" b="1" dirty="0">
                <a:latin typeface="Aptos" panose="020B0004020202020204" pitchFamily="34" charset="0"/>
                <a:ea typeface="Aptos" panose="020B0004020202020204" pitchFamily="34" charset="0"/>
                <a:cs typeface="Times New Roman" panose="02020603050405020304" pitchFamily="18" charset="0"/>
              </a:rPr>
              <a:t>of social cognitive conflict:</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ADA06BC6-87E6-1E9A-D39D-5942E15537D3}"/>
              </a:ext>
            </a:extLst>
          </p:cNvPr>
          <p:cNvSpPr>
            <a:spLocks noGrp="1"/>
          </p:cNvSpPr>
          <p:nvPr>
            <p:ph idx="1"/>
          </p:nvPr>
        </p:nvSpPr>
        <p:spPr>
          <a:xfrm>
            <a:off x="943897" y="1189702"/>
            <a:ext cx="9517626" cy="5393659"/>
          </a:xfrm>
        </p:spPr>
        <p:txBody>
          <a:bodyPr>
            <a:normAutofit fontScale="62500" lnSpcReduction="20000"/>
          </a:bodyPr>
          <a:lstStyle/>
          <a:p>
            <a:pPr algn="just">
              <a:lnSpc>
                <a:spcPct val="107000"/>
              </a:lnSpc>
              <a:spcAft>
                <a:spcPts val="800"/>
              </a:spcAft>
              <a:tabLst>
                <a:tab pos="457200" algn="l"/>
              </a:tabLst>
            </a:pPr>
            <a:r>
              <a:rPr lang="en-US" sz="3100" dirty="0">
                <a:latin typeface="Times New Roman" panose="02020603050405020304" pitchFamily="18" charset="0"/>
                <a:ea typeface="Aptos" panose="020B0004020202020204" pitchFamily="34" charset="0"/>
                <a:cs typeface="Times New Roman" panose="02020603050405020304" pitchFamily="18" charset="0"/>
              </a:rPr>
              <a:t>S</a:t>
            </a:r>
            <a:r>
              <a:rPr lang="en-RW" sz="3100" dirty="0" err="1">
                <a:latin typeface="Times New Roman" panose="02020603050405020304" pitchFamily="18" charset="0"/>
                <a:ea typeface="Aptos" panose="020B0004020202020204" pitchFamily="34" charset="0"/>
                <a:cs typeface="Times New Roman" panose="02020603050405020304" pitchFamily="18" charset="0"/>
              </a:rPr>
              <a:t>tudents</a:t>
            </a:r>
            <a:r>
              <a:rPr lang="en-RW" sz="3100" dirty="0">
                <a:latin typeface="Times New Roman" panose="02020603050405020304" pitchFamily="18" charset="0"/>
                <a:ea typeface="Aptos" panose="020B0004020202020204" pitchFamily="34" charset="0"/>
                <a:cs typeface="Times New Roman" panose="02020603050405020304" pitchFamily="18" charset="0"/>
              </a:rPr>
              <a:t> in a class might disagree on the interpretation of a historical event, creating a conflict that challenges their understanding.</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US" sz="3100" dirty="0">
                <a:latin typeface="Times New Roman" panose="02020603050405020304" pitchFamily="18" charset="0"/>
                <a:ea typeface="Aptos" panose="020B0004020202020204" pitchFamily="34" charset="0"/>
                <a:cs typeface="Times New Roman" panose="02020603050405020304" pitchFamily="18" charset="0"/>
              </a:rPr>
              <a:t>I</a:t>
            </a:r>
            <a:r>
              <a:rPr lang="en-RW" sz="3100" dirty="0">
                <a:latin typeface="Times New Roman" panose="02020603050405020304" pitchFamily="18" charset="0"/>
                <a:ea typeface="Aptos" panose="020B0004020202020204" pitchFamily="34" charset="0"/>
                <a:cs typeface="Times New Roman" panose="02020603050405020304" pitchFamily="18" charset="0"/>
              </a:rPr>
              <a:t>f a student’s approach to solving a problem is radically different from the traditional method taught in class, they might face conflict with their peers or teachers.</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US" sz="3100" dirty="0">
                <a:latin typeface="Times New Roman" panose="02020603050405020304" pitchFamily="18" charset="0"/>
                <a:ea typeface="Aptos" panose="020B0004020202020204" pitchFamily="34" charset="0"/>
                <a:cs typeface="Times New Roman" panose="02020603050405020304" pitchFamily="18" charset="0"/>
              </a:rPr>
              <a:t>I</a:t>
            </a:r>
            <a:r>
              <a:rPr lang="en-RW" sz="3100" dirty="0">
                <a:latin typeface="Times New Roman" panose="02020603050405020304" pitchFamily="18" charset="0"/>
                <a:ea typeface="Aptos" panose="020B0004020202020204" pitchFamily="34" charset="0"/>
                <a:cs typeface="Times New Roman" panose="02020603050405020304" pitchFamily="18" charset="0"/>
              </a:rPr>
              <a:t>f a student learns a new approach to solving a problem that contradicts their previous understanding, they might experience cognitive conflict.</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3100" dirty="0">
                <a:latin typeface="Times New Roman" panose="02020603050405020304" pitchFamily="18" charset="0"/>
                <a:ea typeface="Aptos" panose="020B0004020202020204" pitchFamily="34" charset="0"/>
                <a:cs typeface="Times New Roman" panose="02020603050405020304" pitchFamily="18" charset="0"/>
              </a:rPr>
              <a:t>In a history class, students are discussing the causes of a historical event, such as the American Civil War. One student argues that economic factors were the most important cause, while another believes it was slavery. This disagreement creates a social cognitive conflict, forcing both students to reconsider their views and integrate new information that may have been overlooked. As a result, they develop a more comprehensive understanding of the event.</a:t>
            </a:r>
            <a:endParaRPr lang="en-US" sz="3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tabLst>
                <a:tab pos="457200" algn="l"/>
              </a:tabLst>
            </a:pPr>
            <a:r>
              <a:rPr lang="en-RW" sz="3100" dirty="0">
                <a:latin typeface="Times New Roman" panose="02020603050405020304" pitchFamily="18" charset="0"/>
                <a:ea typeface="Aptos" panose="020B0004020202020204" pitchFamily="34" charset="0"/>
                <a:cs typeface="Times New Roman" panose="02020603050405020304" pitchFamily="18" charset="0"/>
              </a:rPr>
              <a:t>During a group project, team members may have different approaches to solving a problem. One team member suggests a traditional method, while another proposes a more innovative but unconventional solution. The disagreement creates cognitive conflict as team members evaluate the pros and cons of each approach, potentially leading to the development of a more effective solution.</a:t>
            </a:r>
          </a:p>
          <a:p>
            <a:pPr algn="just">
              <a:lnSpc>
                <a:spcPct val="107000"/>
              </a:lnSpc>
              <a:spcAft>
                <a:spcPts val="800"/>
              </a:spcAft>
              <a:tabLst>
                <a:tab pos="457200" algn="l"/>
              </a:tabLst>
            </a:pPr>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Aft>
                <a:spcPts val="800"/>
              </a:spcAft>
              <a:buNone/>
              <a:tabLst>
                <a:tab pos="457200" algn="l"/>
              </a:tabLst>
            </a:pPr>
            <a:endParaRPr lang="en-RW" sz="1600" dirty="0">
              <a:ea typeface="Aptos" panose="020B0004020202020204" pitchFamily="34" charset="0"/>
              <a:cs typeface="Times New Roman" panose="02020603050405020304" pitchFamily="18" charset="0"/>
            </a:endParaRPr>
          </a:p>
          <a:p>
            <a:pPr marL="0" indent="0">
              <a:buNone/>
            </a:pPr>
            <a:endParaRPr lang="en-RW" dirty="0"/>
          </a:p>
        </p:txBody>
      </p:sp>
    </p:spTree>
    <p:extLst>
      <p:ext uri="{BB962C8B-B14F-4D97-AF65-F5344CB8AC3E}">
        <p14:creationId xmlns:p14="http://schemas.microsoft.com/office/powerpoint/2010/main" val="12018222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D59D8-E83B-DB6E-DFA4-CC60C20F411D}"/>
              </a:ext>
            </a:extLst>
          </p:cNvPr>
          <p:cNvSpPr>
            <a:spLocks noGrp="1"/>
          </p:cNvSpPr>
          <p:nvPr>
            <p:ph type="title"/>
          </p:nvPr>
        </p:nvSpPr>
        <p:spPr/>
        <p:txBody>
          <a:bodyPr/>
          <a:lstStyle/>
          <a:p>
            <a:r>
              <a:rPr lang="en-RW" sz="2800" b="1" dirty="0">
                <a:latin typeface="Aptos" panose="020B0004020202020204" pitchFamily="34" charset="0"/>
                <a:ea typeface="Aptos" panose="020B0004020202020204" pitchFamily="34" charset="0"/>
                <a:cs typeface="Times New Roman" panose="02020603050405020304" pitchFamily="18" charset="0"/>
              </a:rPr>
              <a:t>Social </a:t>
            </a:r>
            <a:r>
              <a:rPr lang="en-RW" sz="3200" b="1" dirty="0">
                <a:latin typeface="Aptos" panose="020B0004020202020204" pitchFamily="34" charset="0"/>
                <a:ea typeface="Aptos" panose="020B0004020202020204" pitchFamily="34" charset="0"/>
                <a:cs typeface="Times New Roman" panose="02020603050405020304" pitchFamily="18" charset="0"/>
              </a:rPr>
              <a:t>cognitive conflict</a:t>
            </a:r>
            <a:br>
              <a:rPr lang="en-RW" sz="2800" dirty="0">
                <a:latin typeface="Aptos" panose="020B0004020202020204" pitchFamily="34" charset="0"/>
                <a:ea typeface="Aptos" panose="020B0004020202020204" pitchFamily="34" charset="0"/>
                <a:cs typeface="Times New Roman" panose="02020603050405020304" pitchFamily="18" charset="0"/>
              </a:rPr>
            </a:br>
            <a:endParaRPr lang="en-RW" sz="2800" dirty="0"/>
          </a:p>
        </p:txBody>
      </p:sp>
      <p:sp>
        <p:nvSpPr>
          <p:cNvPr id="3" name="Content Placeholder 2">
            <a:extLst>
              <a:ext uri="{FF2B5EF4-FFF2-40B4-BE49-F238E27FC236}">
                <a16:creationId xmlns:a16="http://schemas.microsoft.com/office/drawing/2014/main" id="{C65999D1-C893-9C87-C81C-7B8D80255041}"/>
              </a:ext>
            </a:extLst>
          </p:cNvPr>
          <p:cNvSpPr>
            <a:spLocks noGrp="1"/>
          </p:cNvSpPr>
          <p:nvPr>
            <p:ph idx="1"/>
          </p:nvPr>
        </p:nvSpPr>
        <p:spPr>
          <a:xfrm>
            <a:off x="530942" y="1396181"/>
            <a:ext cx="10515600" cy="5096694"/>
          </a:xfrm>
        </p:spPr>
        <p:txBody>
          <a:bodyPr>
            <a:normAutofit/>
          </a:bodyPr>
          <a:lstStyle/>
          <a:p>
            <a:pPr lvl="1" algn="just">
              <a:lnSpc>
                <a:spcPct val="107000"/>
              </a:lnSpc>
              <a:spcAft>
                <a:spcPts val="800"/>
              </a:spcAft>
              <a:buSzPts val="1000"/>
              <a:tabLst>
                <a:tab pos="914400" algn="l"/>
              </a:tabLst>
            </a:pPr>
            <a:r>
              <a:rPr lang="en-RW" dirty="0">
                <a:latin typeface="Aptos" panose="020B0004020202020204" pitchFamily="34" charset="0"/>
                <a:ea typeface="Aptos" panose="020B0004020202020204" pitchFamily="34" charset="0"/>
                <a:cs typeface="Times New Roman" panose="02020603050405020304" pitchFamily="18" charset="0"/>
              </a:rPr>
              <a:t>The </a:t>
            </a:r>
            <a:r>
              <a:rPr lang="en-US" dirty="0">
                <a:latin typeface="Aptos" panose="020B0004020202020204" pitchFamily="34" charset="0"/>
                <a:ea typeface="Aptos" panose="020B0004020202020204" pitchFamily="34" charset="0"/>
                <a:cs typeface="Times New Roman" panose="02020603050405020304" pitchFamily="18" charset="0"/>
              </a:rPr>
              <a:t>cognitive </a:t>
            </a:r>
            <a:r>
              <a:rPr lang="en-RW" dirty="0">
                <a:latin typeface="Aptos" panose="020B0004020202020204" pitchFamily="34" charset="0"/>
                <a:ea typeface="Aptos" panose="020B0004020202020204" pitchFamily="34" charset="0"/>
                <a:cs typeface="Times New Roman" panose="02020603050405020304" pitchFamily="18" charset="0"/>
              </a:rPr>
              <a:t>conflict itself is not necessarily negative; rather, it can lead to cognitive growth</a:t>
            </a:r>
            <a:r>
              <a:rPr lang="en-US" dirty="0">
                <a:latin typeface="Aptos" panose="020B0004020202020204" pitchFamily="34" charset="0"/>
                <a:ea typeface="Aptos" panose="020B0004020202020204" pitchFamily="34" charset="0"/>
                <a:cs typeface="Times New Roman" panose="02020603050405020304" pitchFamily="18" charset="0"/>
              </a:rPr>
              <a:t> and change:</a:t>
            </a:r>
            <a:r>
              <a:rPr lang="en-RW" dirty="0">
                <a:latin typeface="Aptos" panose="020B0004020202020204" pitchFamily="34" charset="0"/>
                <a:ea typeface="Aptos" panose="020B0004020202020204" pitchFamily="34" charset="0"/>
                <a:cs typeface="Times New Roman" panose="02020603050405020304" pitchFamily="18" charset="0"/>
              </a:rPr>
              <a:t> </a:t>
            </a:r>
            <a:endParaRPr lang="en-US" dirty="0">
              <a:latin typeface="Aptos" panose="020B0004020202020204" pitchFamily="34" charset="0"/>
              <a:ea typeface="Aptos" panose="020B0004020202020204" pitchFamily="34" charset="0"/>
              <a:cs typeface="Times New Roman" panose="02020603050405020304" pitchFamily="18" charset="0"/>
            </a:endParaRPr>
          </a:p>
          <a:p>
            <a:pPr lvl="1" algn="just">
              <a:lnSpc>
                <a:spcPct val="107000"/>
              </a:lnSpc>
              <a:spcAft>
                <a:spcPts val="800"/>
              </a:spcAft>
              <a:buSzPts val="1000"/>
              <a:tabLst>
                <a:tab pos="914400" algn="l"/>
              </a:tabLst>
            </a:pPr>
            <a:r>
              <a:rPr lang="en-RW" dirty="0">
                <a:latin typeface="Aptos" panose="020B0004020202020204" pitchFamily="34" charset="0"/>
                <a:ea typeface="Aptos" panose="020B0004020202020204" pitchFamily="34" charset="0"/>
                <a:cs typeface="Times New Roman" panose="02020603050405020304" pitchFamily="18" charset="0"/>
              </a:rPr>
              <a:t>When individuals confront cognitive conflict, they are forced to rethink their understanding or adopt new ways of thinking, which can ultimately lead to deeper learning and improved problem-solving skills.</a:t>
            </a:r>
            <a:endParaRPr lang="en-US" dirty="0">
              <a:latin typeface="Aptos" panose="020B0004020202020204" pitchFamily="34" charset="0"/>
              <a:ea typeface="Aptos" panose="020B0004020202020204" pitchFamily="34" charset="0"/>
              <a:cs typeface="Times New Roman" panose="02020603050405020304" pitchFamily="18" charset="0"/>
            </a:endParaRPr>
          </a:p>
          <a:p>
            <a:pPr lvl="1" algn="just">
              <a:lnSpc>
                <a:spcPct val="107000"/>
              </a:lnSpc>
              <a:spcAft>
                <a:spcPts val="800"/>
              </a:spcAft>
              <a:buSzPts val="1000"/>
              <a:tabLst>
                <a:tab pos="914400" algn="l"/>
              </a:tabLst>
            </a:pPr>
            <a:r>
              <a:rPr lang="en-RW" dirty="0">
                <a:latin typeface="Aptos" panose="020B0004020202020204" pitchFamily="34" charset="0"/>
                <a:ea typeface="Aptos" panose="020B0004020202020204" pitchFamily="34" charset="0"/>
                <a:cs typeface="Times New Roman" panose="02020603050405020304" pitchFamily="18" charset="0"/>
              </a:rPr>
              <a:t>Social cognitive conflict is often enhanced or moderated by </a:t>
            </a:r>
            <a:r>
              <a:rPr lang="en-RW" b="1" dirty="0">
                <a:latin typeface="Aptos" panose="020B0004020202020204" pitchFamily="34" charset="0"/>
                <a:ea typeface="Aptos" panose="020B0004020202020204" pitchFamily="34" charset="0"/>
                <a:cs typeface="Times New Roman" panose="02020603050405020304" pitchFamily="18" charset="0"/>
              </a:rPr>
              <a:t>the influence of peers</a:t>
            </a:r>
            <a:r>
              <a:rPr lang="en-RW" dirty="0">
                <a:latin typeface="Aptos" panose="020B0004020202020204" pitchFamily="34" charset="0"/>
                <a:ea typeface="Aptos" panose="020B0004020202020204" pitchFamily="34" charset="0"/>
                <a:cs typeface="Times New Roman" panose="02020603050405020304" pitchFamily="18" charset="0"/>
              </a:rPr>
              <a:t>, as individuals may adjust their beliefs in response to the opinions or </a:t>
            </a:r>
            <a:r>
              <a:rPr lang="en-RW" dirty="0" err="1">
                <a:latin typeface="Aptos" panose="020B0004020202020204" pitchFamily="34" charset="0"/>
                <a:ea typeface="Aptos" panose="020B0004020202020204" pitchFamily="34" charset="0"/>
                <a:cs typeface="Times New Roman" panose="02020603050405020304" pitchFamily="18" charset="0"/>
              </a:rPr>
              <a:t>behaviors</a:t>
            </a:r>
            <a:r>
              <a:rPr lang="en-RW" dirty="0">
                <a:latin typeface="Aptos" panose="020B0004020202020204" pitchFamily="34" charset="0"/>
                <a:ea typeface="Aptos" panose="020B0004020202020204" pitchFamily="34" charset="0"/>
                <a:cs typeface="Times New Roman" panose="02020603050405020304" pitchFamily="18" charset="0"/>
              </a:rPr>
              <a:t> of others. </a:t>
            </a:r>
            <a:endParaRPr lang="en-US" dirty="0">
              <a:latin typeface="Aptos" panose="020B0004020202020204" pitchFamily="34" charset="0"/>
              <a:ea typeface="Aptos" panose="020B0004020202020204" pitchFamily="34" charset="0"/>
              <a:cs typeface="Times New Roman" panose="02020603050405020304" pitchFamily="18" charset="0"/>
            </a:endParaRPr>
          </a:p>
          <a:p>
            <a:pPr lvl="1" algn="just">
              <a:lnSpc>
                <a:spcPct val="107000"/>
              </a:lnSpc>
              <a:spcAft>
                <a:spcPts val="800"/>
              </a:spcAft>
              <a:buSzPts val="1000"/>
              <a:tabLst>
                <a:tab pos="914400" algn="l"/>
              </a:tabLst>
            </a:pPr>
            <a:r>
              <a:rPr lang="en-RW" dirty="0">
                <a:latin typeface="Aptos" panose="020B0004020202020204" pitchFamily="34" charset="0"/>
                <a:ea typeface="Aptos" panose="020B0004020202020204" pitchFamily="34" charset="0"/>
                <a:cs typeface="Times New Roman" panose="02020603050405020304" pitchFamily="18" charset="0"/>
              </a:rPr>
              <a:t>In educational contexts, peer interactions (group work, discussions, debates) can either reinforce or challenge personal cognitive structures.</a:t>
            </a:r>
          </a:p>
          <a:p>
            <a:endParaRPr lang="en-RW" dirty="0"/>
          </a:p>
        </p:txBody>
      </p:sp>
    </p:spTree>
    <p:extLst>
      <p:ext uri="{BB962C8B-B14F-4D97-AF65-F5344CB8AC3E}">
        <p14:creationId xmlns:p14="http://schemas.microsoft.com/office/powerpoint/2010/main" val="2513074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B515E-6C35-08E1-CEBC-5073FA9CFE7D}"/>
              </a:ext>
            </a:extLst>
          </p:cNvPr>
          <p:cNvSpPr>
            <a:spLocks noGrp="1"/>
          </p:cNvSpPr>
          <p:nvPr>
            <p:ph type="title"/>
          </p:nvPr>
        </p:nvSpPr>
        <p:spPr/>
        <p:txBody>
          <a:bodyPr/>
          <a:lstStyle/>
          <a:p>
            <a:r>
              <a:rPr lang="it-IT" sz="3200" b="1" dirty="0"/>
              <a:t>Inter-individual disequilibrium</a:t>
            </a:r>
            <a:r>
              <a:rPr lang="it-IT" sz="3200" dirty="0"/>
              <a:t> and </a:t>
            </a:r>
            <a:r>
              <a:rPr lang="it-IT" sz="3200" b="1" dirty="0"/>
              <a:t>intra-individual disequilibrium</a:t>
            </a:r>
            <a:endParaRPr lang="en-RW" sz="3200" dirty="0"/>
          </a:p>
        </p:txBody>
      </p:sp>
      <p:sp>
        <p:nvSpPr>
          <p:cNvPr id="3" name="Content Placeholder 2">
            <a:extLst>
              <a:ext uri="{FF2B5EF4-FFF2-40B4-BE49-F238E27FC236}">
                <a16:creationId xmlns:a16="http://schemas.microsoft.com/office/drawing/2014/main" id="{4FD6F823-0B5D-D6F6-ECBD-60D5788082D7}"/>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These concepts derived from </a:t>
            </a:r>
            <a:r>
              <a:rPr lang="en-US" sz="2400" b="1" dirty="0">
                <a:latin typeface="Times New Roman" panose="02020603050405020304" pitchFamily="18" charset="0"/>
                <a:cs typeface="Times New Roman" panose="02020603050405020304" pitchFamily="18" charset="0"/>
              </a:rPr>
              <a:t>Jean Piaget's theory of cognitive development</a:t>
            </a:r>
            <a:r>
              <a:rPr lang="en-US" sz="2400" dirty="0">
                <a:latin typeface="Times New Roman" panose="02020603050405020304" pitchFamily="18" charset="0"/>
                <a:cs typeface="Times New Roman" panose="02020603050405020304" pitchFamily="18" charset="0"/>
              </a:rPr>
              <a:t>, which focuses on how individuals make sense of the world around them through processes like </a:t>
            </a:r>
            <a:r>
              <a:rPr lang="en-US" sz="2400" b="1" dirty="0">
                <a:latin typeface="Times New Roman" panose="02020603050405020304" pitchFamily="18" charset="0"/>
                <a:cs typeface="Times New Roman" panose="02020603050405020304" pitchFamily="18" charset="0"/>
              </a:rPr>
              <a:t>equilibration</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disequilibrium</a:t>
            </a:r>
            <a:r>
              <a:rPr lang="en-US" sz="2400" dirty="0">
                <a:latin typeface="Times New Roman" panose="02020603050405020304" pitchFamily="18" charset="0"/>
                <a:cs typeface="Times New Roman" panose="02020603050405020304" pitchFamily="18" charset="0"/>
              </a:rPr>
              <a:t>.</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35216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7CBB4-A4C6-12CE-AA59-30C1F29DDAAB}"/>
              </a:ext>
            </a:extLst>
          </p:cNvPr>
          <p:cNvSpPr>
            <a:spLocks noGrp="1"/>
          </p:cNvSpPr>
          <p:nvPr>
            <p:ph type="title"/>
          </p:nvPr>
        </p:nvSpPr>
        <p:spPr/>
        <p:txBody>
          <a:bodyPr>
            <a:normAutofit/>
          </a:bodyPr>
          <a:lstStyle/>
          <a:p>
            <a:r>
              <a:rPr lang="en-US" sz="3200" b="1" dirty="0"/>
              <a:t>Inter-Individual Disequilibrium</a:t>
            </a:r>
            <a:br>
              <a:rPr lang="en-US" sz="3200" b="1" dirty="0"/>
            </a:br>
            <a:endParaRPr lang="en-RW" sz="3200" dirty="0"/>
          </a:p>
        </p:txBody>
      </p:sp>
      <p:sp>
        <p:nvSpPr>
          <p:cNvPr id="3" name="Content Placeholder 2">
            <a:extLst>
              <a:ext uri="{FF2B5EF4-FFF2-40B4-BE49-F238E27FC236}">
                <a16:creationId xmlns:a16="http://schemas.microsoft.com/office/drawing/2014/main" id="{5CD30E51-AA96-3EAF-1B2F-9BDFCB115DD1}"/>
              </a:ext>
            </a:extLst>
          </p:cNvPr>
          <p:cNvSpPr>
            <a:spLocks noGrp="1"/>
          </p:cNvSpPr>
          <p:nvPr>
            <p:ph idx="1"/>
          </p:nvPr>
        </p:nvSpPr>
        <p:spPr>
          <a:xfrm>
            <a:off x="838200" y="1219200"/>
            <a:ext cx="10515600" cy="5466735"/>
          </a:xfrm>
        </p:spPr>
        <p:txBody>
          <a:bodyPr>
            <a:normAutofit lnSpcReduction="10000"/>
          </a:bodyPr>
          <a:lstStyle/>
          <a:p>
            <a:pPr algn="just">
              <a:buFont typeface="Arial" panose="020B0604020202020204" pitchFamily="34" charset="0"/>
              <a:buChar char="•"/>
            </a:pPr>
            <a:r>
              <a:rPr lang="en-US" sz="2400" dirty="0"/>
              <a:t>This occurs when two individuals have conflicting viewpoints or responses to a particular issue or problem. </a:t>
            </a:r>
          </a:p>
          <a:p>
            <a:pPr algn="just">
              <a:buFont typeface="Arial" panose="020B0604020202020204" pitchFamily="34" charset="0"/>
              <a:buChar char="•"/>
            </a:pPr>
            <a:r>
              <a:rPr lang="en-US" sz="2400" dirty="0"/>
              <a:t>These differences in perspectives create a state of </a:t>
            </a:r>
            <a:r>
              <a:rPr lang="en-US" sz="2400" b="1" dirty="0"/>
              <a:t>disequilibrium</a:t>
            </a:r>
            <a:r>
              <a:rPr lang="en-US" sz="2400" dirty="0"/>
              <a:t> between them because their responses oppose each other.</a:t>
            </a:r>
          </a:p>
          <a:p>
            <a:pPr algn="just">
              <a:buFont typeface="Arial" panose="020B0604020202020204" pitchFamily="34" charset="0"/>
              <a:buChar char="•"/>
            </a:pPr>
            <a:r>
              <a:rPr lang="en-US" sz="2400" b="1" dirty="0"/>
              <a:t>Example</a:t>
            </a:r>
            <a:r>
              <a:rPr lang="en-US" sz="2400" dirty="0"/>
              <a:t>: Imagine two students, </a:t>
            </a:r>
            <a:r>
              <a:rPr lang="en-US" sz="2400" b="1" dirty="0"/>
              <a:t>Alice</a:t>
            </a:r>
            <a:r>
              <a:rPr lang="en-US" sz="2400" dirty="0"/>
              <a:t> and </a:t>
            </a:r>
            <a:r>
              <a:rPr lang="en-US" sz="2400" b="1" dirty="0"/>
              <a:t>Bob</a:t>
            </a:r>
            <a:r>
              <a:rPr lang="en-US" sz="2400" dirty="0"/>
              <a:t>, discussing a topic in class. Alice believes that a </a:t>
            </a:r>
            <a:r>
              <a:rPr lang="en-US" sz="2400" b="1" dirty="0"/>
              <a:t>plant needs sunlight</a:t>
            </a:r>
            <a:r>
              <a:rPr lang="en-US" sz="2400" dirty="0"/>
              <a:t> to grow, while Bob argues that </a:t>
            </a:r>
            <a:r>
              <a:rPr lang="en-US" sz="2400" b="1" dirty="0"/>
              <a:t>plants can grow without sunlight</a:t>
            </a:r>
            <a:r>
              <a:rPr lang="en-US" sz="2400" dirty="0"/>
              <a:t>. Their contrasting answers create inter-individual disequilibrium. </a:t>
            </a:r>
          </a:p>
          <a:p>
            <a:pPr algn="just">
              <a:buFont typeface="Arial" panose="020B0604020202020204" pitchFamily="34" charset="0"/>
              <a:buChar char="•"/>
            </a:pPr>
            <a:r>
              <a:rPr lang="en-US" sz="2400" dirty="0"/>
              <a:t>For them to reach </a:t>
            </a:r>
            <a:r>
              <a:rPr lang="en-US" sz="2400" b="1" dirty="0"/>
              <a:t>equilibrium</a:t>
            </a:r>
            <a:r>
              <a:rPr lang="en-US" sz="2400" dirty="0"/>
              <a:t>, they would need to reconcile their different perspectives, either by exchanging ideas, collaborating, or through further exploration of the subject.</a:t>
            </a:r>
          </a:p>
          <a:p>
            <a:pPr algn="just"/>
            <a:r>
              <a:rPr lang="en-US" sz="2400" dirty="0"/>
              <a:t>In this context, </a:t>
            </a:r>
            <a:r>
              <a:rPr lang="en-US" sz="2400" b="1" dirty="0"/>
              <a:t>inter-individual disequilibrium</a:t>
            </a:r>
            <a:r>
              <a:rPr lang="en-US" sz="2400" dirty="0"/>
              <a:t> can lead to </a:t>
            </a:r>
            <a:r>
              <a:rPr lang="en-US" sz="2400" b="1" dirty="0"/>
              <a:t>cognitive conflict</a:t>
            </a:r>
            <a:r>
              <a:rPr lang="en-US" sz="2400" dirty="0"/>
              <a:t>, which may encourage the individuals to rethink their ideas, adjust their understanding, or develop new knowledge through dialogue, leading to cognitive growth.</a:t>
            </a:r>
          </a:p>
          <a:p>
            <a:endParaRPr lang="en-RW" dirty="0"/>
          </a:p>
        </p:txBody>
      </p:sp>
    </p:spTree>
    <p:extLst>
      <p:ext uri="{BB962C8B-B14F-4D97-AF65-F5344CB8AC3E}">
        <p14:creationId xmlns:p14="http://schemas.microsoft.com/office/powerpoint/2010/main" val="2761291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1F773-571A-4086-F8B7-EDAB5E7A2D65}"/>
              </a:ext>
            </a:extLst>
          </p:cNvPr>
          <p:cNvSpPr>
            <a:spLocks noGrp="1"/>
          </p:cNvSpPr>
          <p:nvPr>
            <p:ph type="title"/>
          </p:nvPr>
        </p:nvSpPr>
        <p:spPr/>
        <p:txBody>
          <a:bodyPr>
            <a:normAutofit/>
          </a:bodyPr>
          <a:lstStyle/>
          <a:p>
            <a:r>
              <a:rPr lang="en-RW" sz="3200" b="1" dirty="0">
                <a:latin typeface="Times New Roman" panose="02020603050405020304" pitchFamily="18" charset="0"/>
                <a:ea typeface="Aptos" panose="020B0004020202020204" pitchFamily="34" charset="0"/>
                <a:cs typeface="Times New Roman" panose="02020603050405020304" pitchFamily="18" charset="0"/>
              </a:rPr>
              <a:t>Inter-Individual Disequilibrium</a:t>
            </a:r>
            <a:endParaRPr lang="en-RW" sz="3200" dirty="0"/>
          </a:p>
        </p:txBody>
      </p:sp>
      <p:sp>
        <p:nvSpPr>
          <p:cNvPr id="3" name="Content Placeholder 2">
            <a:extLst>
              <a:ext uri="{FF2B5EF4-FFF2-40B4-BE49-F238E27FC236}">
                <a16:creationId xmlns:a16="http://schemas.microsoft.com/office/drawing/2014/main" id="{463781F7-DB0E-0928-F3F9-35B59838590E}"/>
              </a:ext>
            </a:extLst>
          </p:cNvPr>
          <p:cNvSpPr>
            <a:spLocks noGrp="1"/>
          </p:cNvSpPr>
          <p:nvPr>
            <p:ph idx="1"/>
          </p:nvPr>
        </p:nvSpPr>
        <p:spPr/>
        <p:txBody>
          <a:bodyPr/>
          <a:lstStyle/>
          <a:p>
            <a:pPr algn="just"/>
            <a:r>
              <a:rPr lang="en-US" sz="2800" b="1" dirty="0">
                <a:latin typeface="Times New Roman" panose="02020603050405020304" pitchFamily="18" charset="0"/>
                <a:ea typeface="Aptos" panose="020B0004020202020204" pitchFamily="34" charset="0"/>
                <a:cs typeface="Times New Roman" panose="02020603050405020304" pitchFamily="18" charset="0"/>
              </a:rPr>
              <a:t>Another example of </a:t>
            </a:r>
            <a:r>
              <a:rPr lang="en-RW" sz="2800" b="1" dirty="0">
                <a:latin typeface="Times New Roman" panose="02020603050405020304" pitchFamily="18" charset="0"/>
                <a:ea typeface="Aptos" panose="020B0004020202020204" pitchFamily="34" charset="0"/>
                <a:cs typeface="Times New Roman" panose="02020603050405020304" pitchFamily="18" charset="0"/>
              </a:rPr>
              <a:t>Inter-Individual Disequilibrium</a:t>
            </a:r>
            <a:r>
              <a:rPr lang="en-RW" sz="2800" dirty="0">
                <a:latin typeface="Times New Roman" panose="02020603050405020304" pitchFamily="18" charset="0"/>
                <a:ea typeface="Aptos" panose="020B0004020202020204" pitchFamily="34" charset="0"/>
                <a:cs typeface="Times New Roman" panose="02020603050405020304" pitchFamily="18" charset="0"/>
              </a:rPr>
              <a:t>: </a:t>
            </a:r>
            <a:endParaRPr lang="en-US" sz="28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800" dirty="0">
                <a:latin typeface="Times New Roman" panose="02020603050405020304" pitchFamily="18" charset="0"/>
                <a:ea typeface="Aptos" panose="020B0004020202020204" pitchFamily="34" charset="0"/>
                <a:cs typeface="Times New Roman" panose="02020603050405020304" pitchFamily="18" charset="0"/>
              </a:rPr>
              <a:t>Two students are debating the causes of climate change. One student believes it is primarily caused by </a:t>
            </a:r>
            <a:r>
              <a:rPr lang="en-RW" sz="2800" b="1" dirty="0">
                <a:latin typeface="Times New Roman" panose="02020603050405020304" pitchFamily="18" charset="0"/>
                <a:ea typeface="Aptos" panose="020B0004020202020204" pitchFamily="34" charset="0"/>
                <a:cs typeface="Times New Roman" panose="02020603050405020304" pitchFamily="18" charset="0"/>
              </a:rPr>
              <a:t>human activity</a:t>
            </a:r>
            <a:r>
              <a:rPr lang="en-RW" sz="2800" dirty="0">
                <a:latin typeface="Times New Roman" panose="02020603050405020304" pitchFamily="18" charset="0"/>
                <a:ea typeface="Aptos" panose="020B0004020202020204" pitchFamily="34" charset="0"/>
                <a:cs typeface="Times New Roman" panose="02020603050405020304" pitchFamily="18" charset="0"/>
              </a:rPr>
              <a:t> (e.g., burning fossil fuels), while the other believes it is mainly caused by </a:t>
            </a:r>
            <a:r>
              <a:rPr lang="en-RW" sz="2800" b="1" dirty="0">
                <a:latin typeface="Times New Roman" panose="02020603050405020304" pitchFamily="18" charset="0"/>
                <a:ea typeface="Aptos" panose="020B0004020202020204" pitchFamily="34" charset="0"/>
                <a:cs typeface="Times New Roman" panose="02020603050405020304" pitchFamily="18" charset="0"/>
              </a:rPr>
              <a:t>natural cycles</a:t>
            </a:r>
            <a:r>
              <a:rPr lang="en-RW" sz="2800" dirty="0">
                <a:latin typeface="Times New Roman" panose="02020603050405020304" pitchFamily="18" charset="0"/>
                <a:ea typeface="Aptos" panose="020B0004020202020204" pitchFamily="34" charset="0"/>
                <a:cs typeface="Times New Roman" panose="02020603050405020304" pitchFamily="18" charset="0"/>
              </a:rPr>
              <a:t>. </a:t>
            </a:r>
            <a:endParaRPr lang="en-US" sz="28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800" dirty="0">
                <a:latin typeface="Times New Roman" panose="02020603050405020304" pitchFamily="18" charset="0"/>
                <a:ea typeface="Aptos" panose="020B0004020202020204" pitchFamily="34" charset="0"/>
                <a:cs typeface="Times New Roman" panose="02020603050405020304" pitchFamily="18" charset="0"/>
              </a:rPr>
              <a:t>Their conflicting responses lead to inter-individual disequilibrium. </a:t>
            </a:r>
            <a:endParaRPr lang="en-US" sz="28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800" dirty="0">
                <a:latin typeface="Times New Roman" panose="02020603050405020304" pitchFamily="18" charset="0"/>
                <a:ea typeface="Aptos" panose="020B0004020202020204" pitchFamily="34" charset="0"/>
                <a:cs typeface="Times New Roman" panose="02020603050405020304" pitchFamily="18" charset="0"/>
              </a:rPr>
              <a:t>The teacher could encourage them to research together, share findings, and discuss different viewpoints, helping them reach a more informed understanding of the topic.</a:t>
            </a:r>
            <a:endParaRPr lang="en-US" sz="28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793068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5FDB-2061-341E-2960-4FCD6D9E8D62}"/>
              </a:ext>
            </a:extLst>
          </p:cNvPr>
          <p:cNvSpPr>
            <a:spLocks noGrp="1"/>
          </p:cNvSpPr>
          <p:nvPr>
            <p:ph type="title"/>
          </p:nvPr>
        </p:nvSpPr>
        <p:spPr/>
        <p:txBody>
          <a:bodyPr/>
          <a:lstStyle/>
          <a:p>
            <a:r>
              <a:rPr lang="en-RW" sz="32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br>
              <a:rPr lang="en-RW" sz="1800" dirty="0">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A554DEC7-1D0E-E4B0-BA56-2DC5D4BA6584}"/>
              </a:ext>
            </a:extLst>
          </p:cNvPr>
          <p:cNvSpPr>
            <a:spLocks noGrp="1"/>
          </p:cNvSpPr>
          <p:nvPr>
            <p:ph idx="1"/>
          </p:nvPr>
        </p:nvSpPr>
        <p:spPr>
          <a:xfrm>
            <a:off x="688257" y="1166018"/>
            <a:ext cx="9950245" cy="5539582"/>
          </a:xfrm>
        </p:spPr>
        <p:txBody>
          <a:bodyPr>
            <a:normAutofit fontScale="92500" lnSpcReduction="20000"/>
          </a:bodyPr>
          <a:lstStyle/>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This refers to the internal conflict or cognitive struggle that occurs within a single individual when their existing mental structures or frameworks (schemas) are challenged by new information or experiences.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The new information does not fit into their current understanding, leading to a state of disequilibrium.</a:t>
            </a:r>
          </a:p>
          <a:p>
            <a:pPr marL="342900" indent="-342900" algn="just">
              <a:lnSpc>
                <a:spcPct val="107000"/>
              </a:lnSpc>
              <a:spcAft>
                <a:spcPts val="800"/>
              </a:spcAft>
              <a:buSzPts val="1000"/>
              <a:buFont typeface="Symbol" panose="05050102010706020507" pitchFamily="18" charset="2"/>
              <a:buChar char=""/>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Example</a:t>
            </a:r>
            <a:r>
              <a:rPr lang="en-RW" sz="2400" dirty="0">
                <a:latin typeface="Times New Roman" panose="02020603050405020304" pitchFamily="18" charset="0"/>
                <a:ea typeface="Aptos" panose="020B0004020202020204" pitchFamily="34" charset="0"/>
                <a:cs typeface="Times New Roman" panose="02020603050405020304" pitchFamily="18" charset="0"/>
              </a:rPr>
              <a:t>: A child who has learned that </a:t>
            </a:r>
            <a:r>
              <a:rPr lang="en-RW" sz="2400" b="1" dirty="0">
                <a:latin typeface="Times New Roman" panose="02020603050405020304" pitchFamily="18" charset="0"/>
                <a:ea typeface="Aptos" panose="020B0004020202020204" pitchFamily="34" charset="0"/>
                <a:cs typeface="Times New Roman" panose="02020603050405020304" pitchFamily="18" charset="0"/>
              </a:rPr>
              <a:t>all birds can fly</a:t>
            </a:r>
            <a:r>
              <a:rPr lang="en-RW" sz="2400" dirty="0">
                <a:latin typeface="Times New Roman" panose="02020603050405020304" pitchFamily="18" charset="0"/>
                <a:ea typeface="Aptos" panose="020B0004020202020204" pitchFamily="34" charset="0"/>
                <a:cs typeface="Times New Roman" panose="02020603050405020304" pitchFamily="18" charset="0"/>
              </a:rPr>
              <a:t> might experience intra-individual disequilibrium when they see an </a:t>
            </a:r>
            <a:r>
              <a:rPr lang="en-RW" sz="2400" b="1" dirty="0">
                <a:latin typeface="Times New Roman" panose="02020603050405020304" pitchFamily="18" charset="0"/>
                <a:ea typeface="Aptos" panose="020B0004020202020204" pitchFamily="34" charset="0"/>
                <a:cs typeface="Times New Roman" panose="02020603050405020304" pitchFamily="18" charset="0"/>
              </a:rPr>
              <a:t>ostrich</a:t>
            </a:r>
            <a:r>
              <a:rPr lang="en-RW" sz="2400" dirty="0">
                <a:latin typeface="Times New Roman" panose="02020603050405020304" pitchFamily="18" charset="0"/>
                <a:ea typeface="Aptos" panose="020B0004020202020204" pitchFamily="34" charset="0"/>
                <a:cs typeface="Times New Roman" panose="02020603050405020304" pitchFamily="18" charset="0"/>
              </a:rPr>
              <a:t>, a bird that cannot fly. The child's existing schema (mental framework) for birds is challenged because ostriches do not conform to the child's initial understanding. To resolve this, the child might adjust their schema to include that not all birds can fly, thus achieving </a:t>
            </a:r>
            <a:r>
              <a:rPr lang="en-RW" sz="2400" b="1" dirty="0">
                <a:latin typeface="Times New Roman" panose="02020603050405020304" pitchFamily="18" charset="0"/>
                <a:ea typeface="Aptos" panose="020B0004020202020204" pitchFamily="34" charset="0"/>
                <a:cs typeface="Times New Roman" panose="02020603050405020304" pitchFamily="18" charset="0"/>
              </a:rPr>
              <a:t>equilibrium</a:t>
            </a:r>
            <a:r>
              <a:rPr lang="en-RW" sz="2400" dirty="0">
                <a:latin typeface="Times New Roman" panose="02020603050405020304" pitchFamily="18" charset="0"/>
                <a:ea typeface="Aptos" panose="020B0004020202020204" pitchFamily="34" charset="0"/>
                <a:cs typeface="Times New Roman" panose="02020603050405020304" pitchFamily="18" charset="0"/>
              </a:rPr>
              <a:t> again by assimilating or accommodating the new information.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In </a:t>
            </a:r>
            <a:r>
              <a:rPr lang="en-RW" sz="24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r>
              <a:rPr lang="en-RW" sz="2400" dirty="0">
                <a:latin typeface="Times New Roman" panose="02020603050405020304" pitchFamily="18" charset="0"/>
                <a:ea typeface="Aptos" panose="020B0004020202020204" pitchFamily="34" charset="0"/>
                <a:cs typeface="Times New Roman" panose="02020603050405020304" pitchFamily="18" charset="0"/>
              </a:rPr>
              <a:t>, the individual is faced with the need to </a:t>
            </a:r>
            <a:r>
              <a:rPr lang="en-RW" sz="2400" b="1" dirty="0">
                <a:latin typeface="Times New Roman" panose="02020603050405020304" pitchFamily="18" charset="0"/>
                <a:ea typeface="Aptos" panose="020B0004020202020204" pitchFamily="34" charset="0"/>
                <a:cs typeface="Times New Roman" panose="02020603050405020304" pitchFamily="18" charset="0"/>
              </a:rPr>
              <a:t>adapt</a:t>
            </a:r>
            <a:r>
              <a:rPr lang="en-RW" sz="2400" dirty="0">
                <a:latin typeface="Times New Roman" panose="02020603050405020304" pitchFamily="18" charset="0"/>
                <a:ea typeface="Aptos" panose="020B0004020202020204" pitchFamily="34" charset="0"/>
                <a:cs typeface="Times New Roman" panose="02020603050405020304" pitchFamily="18" charset="0"/>
              </a:rPr>
              <a:t> their understanding to incorporate new or conflicting information. Piaget believed that this process of adjustment (through </a:t>
            </a:r>
            <a:r>
              <a:rPr lang="en-RW" sz="2400" b="1" dirty="0">
                <a:latin typeface="Times New Roman" panose="02020603050405020304" pitchFamily="18" charset="0"/>
                <a:ea typeface="Aptos" panose="020B0004020202020204" pitchFamily="34" charset="0"/>
                <a:cs typeface="Times New Roman" panose="02020603050405020304" pitchFamily="18" charset="0"/>
              </a:rPr>
              <a:t>assimilation</a:t>
            </a:r>
            <a:r>
              <a:rPr lang="en-RW" sz="2400" dirty="0">
                <a:latin typeface="Times New Roman" panose="02020603050405020304" pitchFamily="18" charset="0"/>
                <a:ea typeface="Aptos" panose="020B0004020202020204" pitchFamily="34" charset="0"/>
                <a:cs typeface="Times New Roman" panose="02020603050405020304" pitchFamily="18" charset="0"/>
              </a:rPr>
              <a:t> and </a:t>
            </a:r>
            <a:r>
              <a:rPr lang="en-RW" sz="2400" b="1" dirty="0">
                <a:latin typeface="Times New Roman" panose="02020603050405020304" pitchFamily="18" charset="0"/>
                <a:ea typeface="Aptos" panose="020B0004020202020204" pitchFamily="34" charset="0"/>
                <a:cs typeface="Times New Roman" panose="02020603050405020304" pitchFamily="18" charset="0"/>
              </a:rPr>
              <a:t>accommodation</a:t>
            </a:r>
            <a:r>
              <a:rPr lang="en-RW" sz="2400" dirty="0">
                <a:latin typeface="Times New Roman" panose="02020603050405020304" pitchFamily="18" charset="0"/>
                <a:ea typeface="Aptos" panose="020B0004020202020204" pitchFamily="34" charset="0"/>
                <a:cs typeface="Times New Roman" panose="02020603050405020304" pitchFamily="18" charset="0"/>
              </a:rPr>
              <a:t>) was fundamental to cognitive development.</a:t>
            </a:r>
          </a:p>
          <a:p>
            <a:endParaRPr lang="en-RW" sz="2400" dirty="0"/>
          </a:p>
        </p:txBody>
      </p:sp>
    </p:spTree>
    <p:extLst>
      <p:ext uri="{BB962C8B-B14F-4D97-AF65-F5344CB8AC3E}">
        <p14:creationId xmlns:p14="http://schemas.microsoft.com/office/powerpoint/2010/main" val="358573676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28C84-D6F4-B7D6-CC9D-E096F8A78E79}"/>
              </a:ext>
            </a:extLst>
          </p:cNvPr>
          <p:cNvSpPr>
            <a:spLocks noGrp="1"/>
          </p:cNvSpPr>
          <p:nvPr>
            <p:ph type="title"/>
          </p:nvPr>
        </p:nvSpPr>
        <p:spPr/>
        <p:txBody>
          <a:bodyPr>
            <a:normAutofit/>
          </a:bodyPr>
          <a:lstStyle/>
          <a:p>
            <a:r>
              <a:rPr lang="en-RW" sz="32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endParaRPr lang="en-RW" sz="3200" dirty="0"/>
          </a:p>
        </p:txBody>
      </p:sp>
      <p:sp>
        <p:nvSpPr>
          <p:cNvPr id="3" name="Content Placeholder 2">
            <a:extLst>
              <a:ext uri="{FF2B5EF4-FFF2-40B4-BE49-F238E27FC236}">
                <a16:creationId xmlns:a16="http://schemas.microsoft.com/office/drawing/2014/main" id="{6ED7D674-2D4E-E259-E160-B61C114B56A4}"/>
              </a:ext>
            </a:extLst>
          </p:cNvPr>
          <p:cNvSpPr>
            <a:spLocks noGrp="1"/>
          </p:cNvSpPr>
          <p:nvPr>
            <p:ph idx="1"/>
          </p:nvPr>
        </p:nvSpPr>
        <p:spPr>
          <a:xfrm>
            <a:off x="838200" y="1504334"/>
            <a:ext cx="10515600" cy="5142271"/>
          </a:xfrm>
        </p:spPr>
        <p:txBody>
          <a:bodyPr>
            <a:normAutofit/>
          </a:bodyPr>
          <a:lstStyle/>
          <a:p>
            <a:pPr algn="just"/>
            <a:r>
              <a:rPr lang="en-US" sz="2400" b="1" dirty="0">
                <a:latin typeface="Times New Roman" panose="02020603050405020304" pitchFamily="18" charset="0"/>
                <a:ea typeface="Aptos" panose="020B0004020202020204" pitchFamily="34" charset="0"/>
                <a:cs typeface="Times New Roman" panose="02020603050405020304" pitchFamily="18" charset="0"/>
              </a:rPr>
              <a:t>Another example of </a:t>
            </a:r>
            <a:r>
              <a:rPr lang="en-RW" sz="24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r>
              <a:rPr lang="en-RW" sz="2400" dirty="0">
                <a:latin typeface="Times New Roman" panose="02020603050405020304" pitchFamily="18" charset="0"/>
                <a:ea typeface="Aptos" panose="020B0004020202020204" pitchFamily="34" charset="0"/>
                <a:cs typeface="Times New Roman" panose="02020603050405020304" pitchFamily="18" charset="0"/>
              </a:rPr>
              <a:t>: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A student who has always understood that </a:t>
            </a:r>
            <a:r>
              <a:rPr lang="en-RW" sz="2400" b="1" dirty="0">
                <a:latin typeface="Times New Roman" panose="02020603050405020304" pitchFamily="18" charset="0"/>
                <a:ea typeface="Aptos" panose="020B0004020202020204" pitchFamily="34" charset="0"/>
                <a:cs typeface="Times New Roman" panose="02020603050405020304" pitchFamily="18" charset="0"/>
              </a:rPr>
              <a:t>addition</a:t>
            </a:r>
            <a:r>
              <a:rPr lang="en-RW" sz="2400" dirty="0">
                <a:latin typeface="Times New Roman" panose="02020603050405020304" pitchFamily="18" charset="0"/>
                <a:ea typeface="Aptos" panose="020B0004020202020204" pitchFamily="34" charset="0"/>
                <a:cs typeface="Times New Roman" panose="02020603050405020304" pitchFamily="18" charset="0"/>
              </a:rPr>
              <a:t> is the process of combining positive numbers faces a problem where they must add a </a:t>
            </a:r>
            <a:r>
              <a:rPr lang="en-RW" sz="2400" b="1" dirty="0">
                <a:latin typeface="Times New Roman" panose="02020603050405020304" pitchFamily="18" charset="0"/>
                <a:ea typeface="Aptos" panose="020B0004020202020204" pitchFamily="34" charset="0"/>
                <a:cs typeface="Times New Roman" panose="02020603050405020304" pitchFamily="18" charset="0"/>
              </a:rPr>
              <a:t>positive</a:t>
            </a:r>
            <a:r>
              <a:rPr lang="en-RW" sz="2400" dirty="0">
                <a:latin typeface="Times New Roman" panose="02020603050405020304" pitchFamily="18" charset="0"/>
                <a:ea typeface="Aptos" panose="020B0004020202020204" pitchFamily="34" charset="0"/>
                <a:cs typeface="Times New Roman" panose="02020603050405020304" pitchFamily="18" charset="0"/>
              </a:rPr>
              <a:t> number and a </a:t>
            </a:r>
            <a:r>
              <a:rPr lang="en-RW" sz="2400" b="1" dirty="0">
                <a:latin typeface="Times New Roman" panose="02020603050405020304" pitchFamily="18" charset="0"/>
                <a:ea typeface="Aptos" panose="020B0004020202020204" pitchFamily="34" charset="0"/>
                <a:cs typeface="Times New Roman" panose="02020603050405020304" pitchFamily="18" charset="0"/>
              </a:rPr>
              <a:t>negative</a:t>
            </a:r>
            <a:r>
              <a:rPr lang="en-RW" sz="2400" dirty="0">
                <a:latin typeface="Times New Roman" panose="02020603050405020304" pitchFamily="18" charset="0"/>
                <a:ea typeface="Aptos" panose="020B0004020202020204" pitchFamily="34" charset="0"/>
                <a:cs typeface="Times New Roman" panose="02020603050405020304" pitchFamily="18" charset="0"/>
              </a:rPr>
              <a:t> number.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This creates a mental conflict because their schema for addition doesn't fit this new situation.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To resolve this, they may revise their understanding of addition to include the concept of </a:t>
            </a:r>
            <a:r>
              <a:rPr lang="en-RW" sz="2400" b="1" dirty="0">
                <a:latin typeface="Times New Roman" panose="02020603050405020304" pitchFamily="18" charset="0"/>
                <a:ea typeface="Aptos" panose="020B0004020202020204" pitchFamily="34" charset="0"/>
                <a:cs typeface="Times New Roman" panose="02020603050405020304" pitchFamily="18" charset="0"/>
              </a:rPr>
              <a:t>negative numbers</a:t>
            </a:r>
            <a:r>
              <a:rPr lang="en-RW" sz="2400" dirty="0">
                <a:latin typeface="Times New Roman" panose="02020603050405020304" pitchFamily="18" charset="0"/>
                <a:ea typeface="Aptos" panose="020B0004020202020204" pitchFamily="34" charset="0"/>
                <a:cs typeface="Times New Roman" panose="02020603050405020304" pitchFamily="18" charset="0"/>
              </a:rPr>
              <a:t> and their </a:t>
            </a:r>
            <a:r>
              <a:rPr lang="en-RW" sz="2400" dirty="0" err="1">
                <a:latin typeface="Times New Roman" panose="02020603050405020304" pitchFamily="18" charset="0"/>
                <a:ea typeface="Aptos" panose="020B0004020202020204" pitchFamily="34" charset="0"/>
                <a:cs typeface="Times New Roman" panose="02020603050405020304" pitchFamily="18" charset="0"/>
              </a:rPr>
              <a:t>behavior</a:t>
            </a:r>
            <a:r>
              <a:rPr lang="en-RW" sz="2400" dirty="0">
                <a:latin typeface="Times New Roman" panose="02020603050405020304" pitchFamily="18" charset="0"/>
                <a:ea typeface="Aptos" panose="020B0004020202020204" pitchFamily="34" charset="0"/>
                <a:cs typeface="Times New Roman" panose="02020603050405020304" pitchFamily="18" charset="0"/>
              </a:rPr>
              <a:t>, ultimately reconciling the new information.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In both cases</a:t>
            </a:r>
            <a:r>
              <a:rPr lang="en-US" sz="2400" dirty="0">
                <a:latin typeface="Times New Roman" panose="02020603050405020304" pitchFamily="18" charset="0"/>
                <a:ea typeface="Aptos" panose="020B0004020202020204" pitchFamily="34" charset="0"/>
                <a:cs typeface="Times New Roman" panose="02020603050405020304" pitchFamily="18" charset="0"/>
              </a:rPr>
              <a:t> of </a:t>
            </a:r>
            <a:r>
              <a:rPr lang="en-RW" sz="2400" dirty="0">
                <a:latin typeface="Times New Roman" panose="02020603050405020304" pitchFamily="18" charset="0"/>
                <a:ea typeface="Aptos" panose="020B0004020202020204" pitchFamily="34" charset="0"/>
                <a:cs typeface="Times New Roman" panose="02020603050405020304" pitchFamily="18" charset="0"/>
              </a:rPr>
              <a:t>Intra-Individual Disequilibrium</a:t>
            </a:r>
            <a:r>
              <a:rPr lang="en-US" sz="2400" dirty="0">
                <a:latin typeface="Times New Roman" panose="02020603050405020304" pitchFamily="18" charset="0"/>
                <a:ea typeface="Aptos" panose="020B0004020202020204" pitchFamily="34" charset="0"/>
                <a:cs typeface="Times New Roman" panose="02020603050405020304" pitchFamily="18" charset="0"/>
              </a:rPr>
              <a:t> and </a:t>
            </a:r>
            <a:r>
              <a:rPr lang="en-RW" sz="2400" dirty="0">
                <a:latin typeface="Times New Roman" panose="02020603050405020304" pitchFamily="18" charset="0"/>
                <a:ea typeface="Aptos" panose="020B0004020202020204" pitchFamily="34" charset="0"/>
                <a:cs typeface="Times New Roman" panose="02020603050405020304" pitchFamily="18" charset="0"/>
              </a:rPr>
              <a:t>Int</a:t>
            </a:r>
            <a:r>
              <a:rPr lang="en-US" sz="2400" dirty="0">
                <a:latin typeface="Times New Roman" panose="02020603050405020304" pitchFamily="18" charset="0"/>
                <a:ea typeface="Aptos" panose="020B0004020202020204" pitchFamily="34" charset="0"/>
                <a:cs typeface="Times New Roman" panose="02020603050405020304" pitchFamily="18" charset="0"/>
              </a:rPr>
              <a:t>er</a:t>
            </a:r>
            <a:r>
              <a:rPr lang="en-RW" sz="2400" dirty="0">
                <a:latin typeface="Times New Roman" panose="02020603050405020304" pitchFamily="18" charset="0"/>
                <a:ea typeface="Aptos" panose="020B0004020202020204" pitchFamily="34" charset="0"/>
                <a:cs typeface="Times New Roman" panose="02020603050405020304" pitchFamily="18" charset="0"/>
              </a:rPr>
              <a:t>-Individual Disequilibrium, </a:t>
            </a:r>
            <a:r>
              <a:rPr lang="en-RW" sz="2400" b="1" dirty="0">
                <a:latin typeface="Times New Roman" panose="02020603050405020304" pitchFamily="18" charset="0"/>
                <a:ea typeface="Aptos" panose="020B0004020202020204" pitchFamily="34" charset="0"/>
                <a:cs typeface="Times New Roman" panose="02020603050405020304" pitchFamily="18" charset="0"/>
              </a:rPr>
              <a:t>disequilibrium</a:t>
            </a:r>
            <a:r>
              <a:rPr lang="en-RW" sz="2400" dirty="0">
                <a:latin typeface="Times New Roman" panose="02020603050405020304" pitchFamily="18" charset="0"/>
                <a:ea typeface="Aptos" panose="020B0004020202020204" pitchFamily="34" charset="0"/>
                <a:cs typeface="Times New Roman" panose="02020603050405020304" pitchFamily="18" charset="0"/>
              </a:rPr>
              <a:t> serves as a catalyst for cognitive development, either through interactions with others (inter-individual) or through personal cognitive adjustments (intra-individual).</a:t>
            </a:r>
          </a:p>
          <a:p>
            <a:pPr algn="just"/>
            <a:endParaRPr lang="en-US" sz="2400" dirty="0">
              <a:latin typeface="Aptos" panose="020B0004020202020204" pitchFamily="34" charset="0"/>
              <a:ea typeface="Aptos" panose="020B0004020202020204" pitchFamily="34" charset="0"/>
              <a:cs typeface="Times New Roman" panose="02020603050405020304" pitchFamily="18" charset="0"/>
            </a:endParaRPr>
          </a:p>
          <a:p>
            <a:pPr algn="just"/>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418539419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44F-BD86-197D-A5CA-5CF5060CB4C2}"/>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Key Differences Between Inter-Individual and Intra-Individual Disequilibrium</a:t>
            </a:r>
            <a:endParaRPr lang="en-RW" sz="3200" dirty="0"/>
          </a:p>
        </p:txBody>
      </p:sp>
      <p:sp>
        <p:nvSpPr>
          <p:cNvPr id="3" name="Content Placeholder 2">
            <a:extLst>
              <a:ext uri="{FF2B5EF4-FFF2-40B4-BE49-F238E27FC236}">
                <a16:creationId xmlns:a16="http://schemas.microsoft.com/office/drawing/2014/main" id="{BDCEAE1C-AE15-EAD7-6D16-A9DB02799E80}"/>
              </a:ext>
            </a:extLst>
          </p:cNvPr>
          <p:cNvSpPr>
            <a:spLocks noGrp="1"/>
          </p:cNvSpPr>
          <p:nvPr>
            <p:ph idx="1"/>
          </p:nvPr>
        </p:nvSpPr>
        <p:spPr>
          <a:xfrm>
            <a:off x="838199" y="1417638"/>
            <a:ext cx="10026445" cy="5440362"/>
          </a:xfrm>
        </p:spPr>
        <p:txBody>
          <a:bodyPr>
            <a:normAutofit fontScale="62500" lnSpcReduction="20000"/>
          </a:bodyPr>
          <a:lstStyle/>
          <a:p>
            <a:pPr marL="342900" indent="-342900" algn="just">
              <a:lnSpc>
                <a:spcPct val="107000"/>
              </a:lnSpc>
              <a:spcAft>
                <a:spcPts val="800"/>
              </a:spcAft>
              <a:buFont typeface="+mj-lt"/>
              <a:buAutoNum type="arabicPeriod"/>
              <a:tabLst>
                <a:tab pos="4572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Scope</a:t>
            </a:r>
            <a:r>
              <a:rPr lang="en-RW" sz="31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Inter-individual disequilibrium</a:t>
            </a:r>
            <a:r>
              <a:rPr lang="en-RW" sz="3100" dirty="0">
                <a:latin typeface="Times New Roman" panose="02020603050405020304" pitchFamily="18" charset="0"/>
                <a:ea typeface="Aptos" panose="020B0004020202020204" pitchFamily="34" charset="0"/>
                <a:cs typeface="Times New Roman" panose="02020603050405020304" pitchFamily="18" charset="0"/>
              </a:rPr>
              <a:t> involves </a:t>
            </a:r>
            <a:r>
              <a:rPr lang="en-RW" sz="3100" b="1" dirty="0">
                <a:latin typeface="Times New Roman" panose="02020603050405020304" pitchFamily="18" charset="0"/>
                <a:ea typeface="Aptos" panose="020B0004020202020204" pitchFamily="34" charset="0"/>
                <a:cs typeface="Times New Roman" panose="02020603050405020304" pitchFamily="18" charset="0"/>
              </a:rPr>
              <a:t>two or more people</a:t>
            </a:r>
            <a:r>
              <a:rPr lang="en-RW" sz="3100" dirty="0">
                <a:latin typeface="Times New Roman" panose="02020603050405020304" pitchFamily="18" charset="0"/>
                <a:ea typeface="Aptos" panose="020B0004020202020204" pitchFamily="34" charset="0"/>
                <a:cs typeface="Times New Roman" panose="02020603050405020304" pitchFamily="18" charset="0"/>
              </a:rPr>
              <a:t>, each holding differing viewpoints or responses.</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r>
              <a:rPr lang="en-RW" sz="3100" dirty="0">
                <a:latin typeface="Times New Roman" panose="02020603050405020304" pitchFamily="18" charset="0"/>
                <a:ea typeface="Aptos" panose="020B0004020202020204" pitchFamily="34" charset="0"/>
                <a:cs typeface="Times New Roman" panose="02020603050405020304" pitchFamily="18" charset="0"/>
              </a:rPr>
              <a:t> occurs </a:t>
            </a:r>
            <a:r>
              <a:rPr lang="en-RW" sz="3100" b="1" dirty="0">
                <a:latin typeface="Times New Roman" panose="02020603050405020304" pitchFamily="18" charset="0"/>
                <a:ea typeface="Aptos" panose="020B0004020202020204" pitchFamily="34" charset="0"/>
                <a:cs typeface="Times New Roman" panose="02020603050405020304" pitchFamily="18" charset="0"/>
              </a:rPr>
              <a:t>within a single individual</a:t>
            </a:r>
            <a:r>
              <a:rPr lang="en-RW" sz="3100" dirty="0">
                <a:latin typeface="Times New Roman" panose="02020603050405020304" pitchFamily="18" charset="0"/>
                <a:ea typeface="Aptos" panose="020B0004020202020204" pitchFamily="34" charset="0"/>
                <a:cs typeface="Times New Roman" panose="02020603050405020304" pitchFamily="18" charset="0"/>
              </a:rPr>
              <a:t>, as their existing mental structures are confronted by new or contradictory information.</a:t>
            </a:r>
          </a:p>
          <a:p>
            <a:pPr marL="342900" indent="-342900" algn="just">
              <a:lnSpc>
                <a:spcPct val="107000"/>
              </a:lnSpc>
              <a:spcAft>
                <a:spcPts val="800"/>
              </a:spcAft>
              <a:buFont typeface="+mj-lt"/>
              <a:buAutoNum type="arabicPeriod"/>
              <a:tabLst>
                <a:tab pos="4572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Resolution</a:t>
            </a:r>
            <a:r>
              <a:rPr lang="en-RW" sz="31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Inter-individual disequilibrium</a:t>
            </a:r>
            <a:r>
              <a:rPr lang="en-RW" sz="3100" dirty="0">
                <a:latin typeface="Times New Roman" panose="02020603050405020304" pitchFamily="18" charset="0"/>
                <a:ea typeface="Aptos" panose="020B0004020202020204" pitchFamily="34" charset="0"/>
                <a:cs typeface="Times New Roman" panose="02020603050405020304" pitchFamily="18" charset="0"/>
              </a:rPr>
              <a:t> is resolved through </a:t>
            </a:r>
            <a:r>
              <a:rPr lang="en-RW" sz="3100" b="1" dirty="0">
                <a:latin typeface="Times New Roman" panose="02020603050405020304" pitchFamily="18" charset="0"/>
                <a:ea typeface="Aptos" panose="020B0004020202020204" pitchFamily="34" charset="0"/>
                <a:cs typeface="Times New Roman" panose="02020603050405020304" pitchFamily="18" charset="0"/>
              </a:rPr>
              <a:t>communication</a:t>
            </a:r>
            <a:r>
              <a:rPr lang="en-RW" sz="3100" dirty="0">
                <a:latin typeface="Times New Roman" panose="02020603050405020304" pitchFamily="18" charset="0"/>
                <a:ea typeface="Aptos" panose="020B0004020202020204" pitchFamily="34" charset="0"/>
                <a:cs typeface="Times New Roman" panose="02020603050405020304" pitchFamily="18" charset="0"/>
              </a:rPr>
              <a:t>, collaboration, or dialogue between individuals, where they attempt to reconcile their differences.</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r>
              <a:rPr lang="en-RW" sz="3100" dirty="0">
                <a:latin typeface="Times New Roman" panose="02020603050405020304" pitchFamily="18" charset="0"/>
                <a:ea typeface="Aptos" panose="020B0004020202020204" pitchFamily="34" charset="0"/>
                <a:cs typeface="Times New Roman" panose="02020603050405020304" pitchFamily="18" charset="0"/>
              </a:rPr>
              <a:t> is resolved through </a:t>
            </a:r>
            <a:r>
              <a:rPr lang="en-RW" sz="3100" b="1" dirty="0">
                <a:latin typeface="Times New Roman" panose="02020603050405020304" pitchFamily="18" charset="0"/>
                <a:ea typeface="Aptos" panose="020B0004020202020204" pitchFamily="34" charset="0"/>
                <a:cs typeface="Times New Roman" panose="02020603050405020304" pitchFamily="18" charset="0"/>
              </a:rPr>
              <a:t>cognitive processes</a:t>
            </a:r>
            <a:r>
              <a:rPr lang="en-RW" sz="3100" dirty="0">
                <a:latin typeface="Times New Roman" panose="02020603050405020304" pitchFamily="18" charset="0"/>
                <a:ea typeface="Aptos" panose="020B0004020202020204" pitchFamily="34" charset="0"/>
                <a:cs typeface="Times New Roman" panose="02020603050405020304" pitchFamily="18" charset="0"/>
              </a:rPr>
              <a:t> like assimilation or accommodation, where the individual adjusts their understanding to restore equilibrium.</a:t>
            </a:r>
          </a:p>
          <a:p>
            <a:pPr marL="342900" indent="-342900" algn="just">
              <a:lnSpc>
                <a:spcPct val="107000"/>
              </a:lnSpc>
              <a:spcAft>
                <a:spcPts val="800"/>
              </a:spcAft>
              <a:buFont typeface="+mj-lt"/>
              <a:buAutoNum type="arabicPeriod"/>
              <a:tabLst>
                <a:tab pos="4572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Impact on Learning</a:t>
            </a:r>
            <a:r>
              <a:rPr lang="en-RW" sz="31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Inter-individual disequilibrium</a:t>
            </a:r>
            <a:r>
              <a:rPr lang="en-RW" sz="3100" dirty="0">
                <a:latin typeface="Times New Roman" panose="02020603050405020304" pitchFamily="18" charset="0"/>
                <a:ea typeface="Aptos" panose="020B0004020202020204" pitchFamily="34" charset="0"/>
                <a:cs typeface="Times New Roman" panose="02020603050405020304" pitchFamily="18" charset="0"/>
              </a:rPr>
              <a:t> can lead to shared learning, where both individuals </a:t>
            </a:r>
            <a:r>
              <a:rPr lang="en-RW" sz="3100" b="1" dirty="0">
                <a:latin typeface="Times New Roman" panose="02020603050405020304" pitchFamily="18" charset="0"/>
                <a:ea typeface="Aptos" panose="020B0004020202020204" pitchFamily="34" charset="0"/>
                <a:cs typeface="Times New Roman" panose="02020603050405020304" pitchFamily="18" charset="0"/>
              </a:rPr>
              <a:t>negotiate</a:t>
            </a:r>
            <a:r>
              <a:rPr lang="en-RW" sz="3100" dirty="0">
                <a:latin typeface="Times New Roman" panose="02020603050405020304" pitchFamily="18" charset="0"/>
                <a:ea typeface="Aptos" panose="020B0004020202020204" pitchFamily="34" charset="0"/>
                <a:cs typeface="Times New Roman" panose="02020603050405020304" pitchFamily="18" charset="0"/>
              </a:rPr>
              <a:t> and refine their ideas based on their interaction.</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Intra-individual disequilibrium</a:t>
            </a:r>
            <a:r>
              <a:rPr lang="en-RW" sz="3100" dirty="0">
                <a:latin typeface="Times New Roman" panose="02020603050405020304" pitchFamily="18" charset="0"/>
                <a:ea typeface="Aptos" panose="020B0004020202020204" pitchFamily="34" charset="0"/>
                <a:cs typeface="Times New Roman" panose="02020603050405020304" pitchFamily="18" charset="0"/>
              </a:rPr>
              <a:t> leads to </a:t>
            </a:r>
            <a:r>
              <a:rPr lang="en-RW" sz="3100" b="1" dirty="0">
                <a:latin typeface="Times New Roman" panose="02020603050405020304" pitchFamily="18" charset="0"/>
                <a:ea typeface="Aptos" panose="020B0004020202020204" pitchFamily="34" charset="0"/>
                <a:cs typeface="Times New Roman" panose="02020603050405020304" pitchFamily="18" charset="0"/>
              </a:rPr>
              <a:t>individual cognitive development</a:t>
            </a:r>
            <a:r>
              <a:rPr lang="en-RW" sz="3100" dirty="0">
                <a:latin typeface="Times New Roman" panose="02020603050405020304" pitchFamily="18" charset="0"/>
                <a:ea typeface="Aptos" panose="020B0004020202020204" pitchFamily="34" charset="0"/>
                <a:cs typeface="Times New Roman" panose="02020603050405020304" pitchFamily="18" charset="0"/>
              </a:rPr>
              <a:t>, as the person works internally to integrate the new information into their existing knowledge structure.</a:t>
            </a:r>
          </a:p>
          <a:p>
            <a:endParaRPr lang="en-RW" dirty="0"/>
          </a:p>
        </p:txBody>
      </p:sp>
    </p:spTree>
    <p:extLst>
      <p:ext uri="{BB962C8B-B14F-4D97-AF65-F5344CB8AC3E}">
        <p14:creationId xmlns:p14="http://schemas.microsoft.com/office/powerpoint/2010/main" val="331735691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710F0-6FC1-F444-E91D-808183D25CB8}"/>
              </a:ext>
            </a:extLst>
          </p:cNvPr>
          <p:cNvSpPr>
            <a:spLocks noGrp="1"/>
          </p:cNvSpPr>
          <p:nvPr>
            <p:ph type="title"/>
          </p:nvPr>
        </p:nvSpPr>
        <p:spPr/>
        <p:txBody>
          <a:bodyPr>
            <a:normAutofit/>
          </a:bodyPr>
          <a:lstStyle/>
          <a:p>
            <a:r>
              <a:rPr lang="en-US" sz="3200" b="1" dirty="0">
                <a:latin typeface="Aptos" panose="020B0004020202020204" pitchFamily="34" charset="0"/>
                <a:ea typeface="Aptos" panose="020B0004020202020204" pitchFamily="34" charset="0"/>
                <a:cs typeface="Times New Roman" panose="02020603050405020304" pitchFamily="18" charset="0"/>
              </a:rPr>
              <a:t>8. </a:t>
            </a:r>
            <a:r>
              <a:rPr lang="en-RW" sz="3200" b="1" dirty="0">
                <a:latin typeface="Aptos" panose="020B0004020202020204" pitchFamily="34" charset="0"/>
                <a:ea typeface="Aptos" panose="020B0004020202020204" pitchFamily="34" charset="0"/>
                <a:cs typeface="Times New Roman" panose="02020603050405020304" pitchFamily="18" charset="0"/>
              </a:rPr>
              <a:t>Metacognition</a:t>
            </a:r>
            <a:endParaRPr lang="en-RW" sz="3200" dirty="0"/>
          </a:p>
        </p:txBody>
      </p:sp>
      <p:sp>
        <p:nvSpPr>
          <p:cNvPr id="3" name="Content Placeholder 2">
            <a:extLst>
              <a:ext uri="{FF2B5EF4-FFF2-40B4-BE49-F238E27FC236}">
                <a16:creationId xmlns:a16="http://schemas.microsoft.com/office/drawing/2014/main" id="{AA6E235B-E634-3A4E-2F1B-2EBDF8985A30}"/>
              </a:ext>
            </a:extLst>
          </p:cNvPr>
          <p:cNvSpPr>
            <a:spLocks noGrp="1"/>
          </p:cNvSpPr>
          <p:nvPr>
            <p:ph idx="1"/>
          </p:nvPr>
        </p:nvSpPr>
        <p:spPr>
          <a:xfrm>
            <a:off x="838200" y="1356851"/>
            <a:ext cx="10515600" cy="5397909"/>
          </a:xfrm>
        </p:spPr>
        <p:txBody>
          <a:bodyPr>
            <a:noAutofit/>
          </a:bodyPr>
          <a:lstStyle/>
          <a:p>
            <a:r>
              <a:rPr lang="en-RW" sz="2400" b="1" dirty="0">
                <a:latin typeface="Times New Roman" panose="02020603050405020304" pitchFamily="18" charset="0"/>
                <a:ea typeface="Aptos" panose="020B0004020202020204" pitchFamily="34" charset="0"/>
                <a:cs typeface="Times New Roman" panose="02020603050405020304" pitchFamily="18" charset="0"/>
              </a:rPr>
              <a:t>Metacognition</a:t>
            </a:r>
            <a:r>
              <a:rPr lang="en-RW" sz="2400" dirty="0">
                <a:latin typeface="Times New Roman" panose="02020603050405020304" pitchFamily="18" charset="0"/>
                <a:ea typeface="Aptos" panose="020B0004020202020204" pitchFamily="34" charset="0"/>
                <a:cs typeface="Times New Roman" panose="02020603050405020304" pitchFamily="18" charset="0"/>
              </a:rPr>
              <a:t> refers to the awareness and understanding of one's own thinking processes.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It involves the ability to monitor, control, and regulate one's cognitive activities in learning situations.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Essentially, metacognition is "</a:t>
            </a:r>
            <a:r>
              <a:rPr lang="en-RW" sz="2400" b="1" dirty="0">
                <a:latin typeface="Times New Roman" panose="02020603050405020304" pitchFamily="18" charset="0"/>
                <a:ea typeface="Aptos" panose="020B0004020202020204" pitchFamily="34" charset="0"/>
                <a:cs typeface="Times New Roman" panose="02020603050405020304" pitchFamily="18" charset="0"/>
              </a:rPr>
              <a:t>thinking about thinking</a:t>
            </a:r>
            <a:r>
              <a:rPr lang="en-RW" sz="2400" dirty="0">
                <a:latin typeface="Times New Roman" panose="02020603050405020304" pitchFamily="18" charset="0"/>
                <a:ea typeface="Aptos" panose="020B0004020202020204" pitchFamily="34" charset="0"/>
                <a:cs typeface="Times New Roman" panose="02020603050405020304" pitchFamily="18" charset="0"/>
              </a:rPr>
              <a:t>."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It refers to the ability to think about and regulate one's own thinking processes. </a:t>
            </a:r>
          </a:p>
          <a:p>
            <a:r>
              <a:rPr lang="en-RW" sz="2400" dirty="0">
                <a:latin typeface="Times New Roman" panose="02020603050405020304" pitchFamily="18" charset="0"/>
                <a:ea typeface="Aptos" panose="020B0004020202020204" pitchFamily="34" charset="0"/>
                <a:cs typeface="Times New Roman" panose="02020603050405020304" pitchFamily="18" charset="0"/>
              </a:rPr>
              <a:t>It encompasses a variety of skills and strategies that help individuals reflect on their learning, plan how to approach a task, monitor their progress, and evaluate the effectiveness of their strategies.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It involves being aware of how we learn, how we approach problem-solving, and how we reflect on and control our cognitive processes. </a:t>
            </a:r>
          </a:p>
          <a:p>
            <a:r>
              <a:rPr lang="en-US" sz="2400" b="1" dirty="0">
                <a:latin typeface="Times New Roman" panose="02020603050405020304" pitchFamily="18" charset="0"/>
                <a:cs typeface="Times New Roman" panose="02020603050405020304" pitchFamily="18" charset="0"/>
              </a:rPr>
              <a:t>Example</a:t>
            </a:r>
            <a:r>
              <a:rPr lang="en-US" sz="2400" dirty="0">
                <a:latin typeface="Times New Roman" panose="02020603050405020304" pitchFamily="18" charset="0"/>
                <a:cs typeface="Times New Roman" panose="02020603050405020304" pitchFamily="18" charset="0"/>
              </a:rPr>
              <a:t>: A student knows that they are good at memorizing definitions but struggle with understanding complex concepts, so they use diagrams and practice problems to help with conceptual understanding.</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5464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D135-ECBA-6FF1-14A5-C1F5037BAB9B}"/>
              </a:ext>
            </a:extLst>
          </p:cNvPr>
          <p:cNvSpPr>
            <a:spLocks noGrp="1"/>
          </p:cNvSpPr>
          <p:nvPr>
            <p:ph type="title"/>
          </p:nvPr>
        </p:nvSpPr>
        <p:spPr/>
        <p:txBody>
          <a:bodyPr>
            <a:normAutofit/>
          </a:bodyPr>
          <a:lstStyle/>
          <a:p>
            <a:r>
              <a:rPr lang="en-US" sz="3200" b="1" dirty="0"/>
              <a:t>Formal Education</a:t>
            </a:r>
            <a:endParaRPr lang="en-RW" sz="3200" b="1" dirty="0"/>
          </a:p>
        </p:txBody>
      </p:sp>
      <p:sp>
        <p:nvSpPr>
          <p:cNvPr id="3" name="Content Placeholder 2">
            <a:extLst>
              <a:ext uri="{FF2B5EF4-FFF2-40B4-BE49-F238E27FC236}">
                <a16:creationId xmlns:a16="http://schemas.microsoft.com/office/drawing/2014/main" id="{141D1025-F5B9-283D-AC22-8F871A531759}"/>
              </a:ext>
            </a:extLst>
          </p:cNvPr>
          <p:cNvSpPr>
            <a:spLocks noGrp="1"/>
          </p:cNvSpPr>
          <p:nvPr>
            <p:ph idx="1"/>
          </p:nvPr>
        </p:nvSpPr>
        <p:spPr>
          <a:xfrm>
            <a:off x="838200" y="1366684"/>
            <a:ext cx="10515600" cy="5491315"/>
          </a:xfrm>
        </p:spPr>
        <p:txBody>
          <a:bodyPr>
            <a:normAutofit fontScale="92500" lnSpcReduction="20000"/>
          </a:bodyPr>
          <a:lstStyle/>
          <a:p>
            <a:pPr algn="just"/>
            <a:r>
              <a:rPr lang="en-GB" sz="2800" dirty="0">
                <a:cs typeface="Times New Roman" panose="02020603050405020304" pitchFamily="18" charset="0"/>
              </a:rPr>
              <a:t>Both structured and regular </a:t>
            </a:r>
          </a:p>
          <a:p>
            <a:pPr algn="just"/>
            <a:r>
              <a:rPr lang="en-GB" sz="2800" dirty="0">
                <a:cs typeface="Times New Roman" panose="02020603050405020304" pitchFamily="18" charset="0"/>
              </a:rPr>
              <a:t>Provided in schools and other institutions of learning like colleges, universities or professional training </a:t>
            </a:r>
            <a:r>
              <a:rPr lang="en-GB" sz="2800" dirty="0" err="1">
                <a:cs typeface="Times New Roman" panose="02020603050405020304" pitchFamily="18" charset="0"/>
              </a:rPr>
              <a:t>centers</a:t>
            </a:r>
            <a:r>
              <a:rPr lang="en-GB" sz="2800" dirty="0">
                <a:cs typeface="Times New Roman" panose="02020603050405020304" pitchFamily="18" charset="0"/>
              </a:rPr>
              <a:t>,</a:t>
            </a:r>
          </a:p>
          <a:p>
            <a:pPr>
              <a:lnSpc>
                <a:spcPct val="107000"/>
              </a:lnSpc>
              <a:spcAft>
                <a:spcPts val="800"/>
              </a:spcAft>
              <a:tabLst>
                <a:tab pos="457200" algn="l"/>
              </a:tabLst>
            </a:pPr>
            <a:r>
              <a:rPr lang="en-US" dirty="0">
                <a:ea typeface="Times New Roman" panose="02020603050405020304" pitchFamily="18" charset="0"/>
                <a:cs typeface="Times New Roman" panose="02020603050405020304" pitchFamily="18" charset="0"/>
              </a:rPr>
              <a:t>F</a:t>
            </a:r>
            <a:r>
              <a:rPr lang="en-RW" sz="2800" dirty="0" err="1">
                <a:ea typeface="Times New Roman" panose="02020603050405020304" pitchFamily="18" charset="0"/>
                <a:cs typeface="Times New Roman" panose="02020603050405020304" pitchFamily="18" charset="0"/>
              </a:rPr>
              <a:t>ollows</a:t>
            </a:r>
            <a:r>
              <a:rPr lang="en-RW" sz="2800" dirty="0">
                <a:ea typeface="Times New Roman" panose="02020603050405020304" pitchFamily="18" charset="0"/>
                <a:cs typeface="Times New Roman" panose="02020603050405020304" pitchFamily="18" charset="0"/>
              </a:rPr>
              <a:t> a </a:t>
            </a:r>
            <a:r>
              <a:rPr lang="en-US" dirty="0"/>
              <a:t> well-organized curriculum designed to meet specific educational goals</a:t>
            </a:r>
            <a:r>
              <a:rPr lang="en-US" sz="2800" dirty="0">
                <a:ea typeface="Times New Roman" panose="02020603050405020304" pitchFamily="18" charset="0"/>
                <a:cs typeface="Times New Roman" panose="02020603050405020304" pitchFamily="18" charset="0"/>
              </a:rPr>
              <a:t>,</a:t>
            </a:r>
          </a:p>
          <a:p>
            <a:pPr>
              <a:lnSpc>
                <a:spcPct val="107000"/>
              </a:lnSpc>
              <a:spcAft>
                <a:spcPts val="800"/>
              </a:spcAft>
              <a:tabLst>
                <a:tab pos="457200" algn="l"/>
              </a:tabLst>
            </a:pPr>
            <a:r>
              <a:rPr lang="en-US" dirty="0">
                <a:ea typeface="Times New Roman" panose="02020603050405020304" pitchFamily="18" charset="0"/>
                <a:cs typeface="Times New Roman" panose="02020603050405020304" pitchFamily="18" charset="0"/>
              </a:rPr>
              <a:t>U</a:t>
            </a:r>
            <a:r>
              <a:rPr lang="en-RW" sz="2800" dirty="0" err="1">
                <a:ea typeface="Times New Roman" panose="02020603050405020304" pitchFamily="18" charset="0"/>
                <a:cs typeface="Times New Roman" panose="02020603050405020304" pitchFamily="18" charset="0"/>
              </a:rPr>
              <a:t>sually</a:t>
            </a:r>
            <a:r>
              <a:rPr lang="en-RW" sz="2800" dirty="0">
                <a:ea typeface="Times New Roman" panose="02020603050405020304" pitchFamily="18" charset="0"/>
                <a:cs typeface="Times New Roman" panose="02020603050405020304" pitchFamily="18" charset="0"/>
              </a:rPr>
              <a:t> divided into different stages: early childhood education, primary education, secondary education, and higher education (e.g., undergraduate, graduate)</a:t>
            </a:r>
            <a:r>
              <a:rPr lang="en-US" sz="2800" dirty="0">
                <a:ea typeface="Times New Roman" panose="02020603050405020304" pitchFamily="18" charset="0"/>
                <a:cs typeface="Times New Roman" panose="02020603050405020304" pitchFamily="18" charset="0"/>
              </a:rPr>
              <a:t>,</a:t>
            </a:r>
          </a:p>
          <a:p>
            <a:pPr>
              <a:lnSpc>
                <a:spcPct val="107000"/>
              </a:lnSpc>
              <a:spcAft>
                <a:spcPts val="800"/>
              </a:spcAft>
              <a:tabLst>
                <a:tab pos="457200" algn="l"/>
              </a:tabLst>
            </a:pPr>
            <a:r>
              <a:rPr lang="en-US" sz="2800" dirty="0">
                <a:ea typeface="Times New Roman" panose="02020603050405020304" pitchFamily="18" charset="0"/>
                <a:cs typeface="Times New Roman" panose="02020603050405020304" pitchFamily="18" charset="0"/>
              </a:rPr>
              <a:t>Mostly mandatory nature;</a:t>
            </a:r>
          </a:p>
          <a:p>
            <a:r>
              <a:rPr lang="en-US" dirty="0"/>
              <a:t>Certified teachers: teachers are typically required to have formal qualifications, certifications, or degrees in their specific fields of teaching. They follow pedagogical standards and practices to deliver lessons effectively.</a:t>
            </a:r>
          </a:p>
          <a:p>
            <a:pPr>
              <a:lnSpc>
                <a:spcPct val="107000"/>
              </a:lnSpc>
              <a:spcAft>
                <a:spcPts val="800"/>
              </a:spcAft>
              <a:tabLst>
                <a:tab pos="457200" algn="l"/>
              </a:tabLst>
            </a:pPr>
            <a:endParaRPr lang="en-RW" sz="2800" dirty="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31446521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93AA3-7DA2-B14C-3CF6-48AE0458BB09}"/>
              </a:ext>
            </a:extLst>
          </p:cNvPr>
          <p:cNvSpPr>
            <a:spLocks noGrp="1"/>
          </p:cNvSpPr>
          <p:nvPr>
            <p:ph type="title"/>
          </p:nvPr>
        </p:nvSpPr>
        <p:spPr>
          <a:xfrm>
            <a:off x="1752600" y="228600"/>
            <a:ext cx="8229600" cy="1143000"/>
          </a:xfrm>
        </p:spPr>
        <p:txBody>
          <a:bodyPr>
            <a:normAutofit/>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Key </a:t>
            </a:r>
            <a:r>
              <a:rPr lang="en-RW" sz="3200" b="1" dirty="0">
                <a:latin typeface="Times New Roman" panose="02020603050405020304" pitchFamily="18" charset="0"/>
                <a:ea typeface="Aptos" panose="020B0004020202020204" pitchFamily="34" charset="0"/>
                <a:cs typeface="Times New Roman" panose="02020603050405020304" pitchFamily="18" charset="0"/>
              </a:rPr>
              <a:t>components of metacognition</a:t>
            </a:r>
            <a:r>
              <a:rPr lang="en-RW" sz="3200" b="1" dirty="0">
                <a:latin typeface="Aptos" panose="020B0004020202020204" pitchFamily="34" charset="0"/>
                <a:ea typeface="Aptos" panose="020B0004020202020204" pitchFamily="34" charset="0"/>
                <a:cs typeface="Times New Roman" panose="02020603050405020304" pitchFamily="18" charset="0"/>
              </a:rPr>
              <a:t>:</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B50CA551-5399-321A-1A7C-7159390843C5}"/>
              </a:ext>
            </a:extLst>
          </p:cNvPr>
          <p:cNvSpPr>
            <a:spLocks noGrp="1"/>
          </p:cNvSpPr>
          <p:nvPr>
            <p:ph idx="1"/>
          </p:nvPr>
        </p:nvSpPr>
        <p:spPr>
          <a:xfrm>
            <a:off x="528484" y="1108587"/>
            <a:ext cx="10677832" cy="7162800"/>
          </a:xfrm>
        </p:spPr>
        <p:txBody>
          <a:bodyPr>
            <a:normAutofit/>
          </a:bodyPr>
          <a:lstStyle/>
          <a:p>
            <a:pPr>
              <a:lnSpc>
                <a:spcPct val="107000"/>
              </a:lnSpc>
              <a:spcAft>
                <a:spcPts val="800"/>
              </a:spcAft>
              <a:buFont typeface="Wingdings" panose="05000000000000000000" pitchFamily="2" charset="2"/>
              <a:buChar char="q"/>
              <a:tabLst>
                <a:tab pos="457200" algn="l"/>
              </a:tabLst>
            </a:pPr>
            <a:r>
              <a:rPr lang="en-RW" sz="2400" b="1" dirty="0">
                <a:ea typeface="Aptos" panose="020B0004020202020204" pitchFamily="34" charset="0"/>
                <a:cs typeface="Times New Roman" panose="02020603050405020304" pitchFamily="18" charset="0"/>
              </a:rPr>
              <a:t>Metacognitive Knowledge</a:t>
            </a:r>
            <a:r>
              <a:rPr lang="en-RW" sz="2400" dirty="0">
                <a:ea typeface="Aptos" panose="020B0004020202020204" pitchFamily="34" charset="0"/>
                <a:cs typeface="Times New Roman" panose="02020603050405020304" pitchFamily="18" charset="0"/>
              </a:rPr>
              <a:t>:</a:t>
            </a:r>
          </a:p>
          <a:p>
            <a:pPr lvl="1">
              <a:lnSpc>
                <a:spcPct val="107000"/>
              </a:lnSpc>
              <a:spcAft>
                <a:spcPts val="800"/>
              </a:spcAft>
              <a:buSzPts val="1000"/>
              <a:tabLst>
                <a:tab pos="914400" algn="l"/>
              </a:tabLst>
            </a:pPr>
            <a:r>
              <a:rPr lang="en-RW" dirty="0">
                <a:latin typeface="Times New Roman" panose="02020603050405020304" pitchFamily="18" charset="0"/>
                <a:ea typeface="Aptos" panose="020B0004020202020204" pitchFamily="34" charset="0"/>
                <a:cs typeface="Times New Roman" panose="02020603050405020304" pitchFamily="18" charset="0"/>
              </a:rPr>
              <a:t>This involves knowing about oneself as a learner, </a:t>
            </a:r>
            <a:r>
              <a:rPr lang="en-US" dirty="0">
                <a:latin typeface="Times New Roman" panose="02020603050405020304" pitchFamily="18" charset="0"/>
                <a:cs typeface="Times New Roman" panose="02020603050405020304" pitchFamily="18" charset="0"/>
              </a:rPr>
              <a:t>knowing your strengths and weaknesses as a learner.</a:t>
            </a:r>
          </a:p>
          <a:p>
            <a:pPr lvl="1">
              <a:lnSpc>
                <a:spcPct val="107000"/>
              </a:lnSpc>
              <a:spcAft>
                <a:spcPts val="800"/>
              </a:spcAft>
              <a:buSzPts val="1000"/>
              <a:tabLst>
                <a:tab pos="914400" algn="l"/>
              </a:tabLst>
            </a:pPr>
            <a:r>
              <a:rPr lang="en-US" dirty="0">
                <a:latin typeface="Times New Roman" panose="02020603050405020304" pitchFamily="18" charset="0"/>
                <a:cs typeface="Times New Roman" panose="02020603050405020304" pitchFamily="18" charset="0"/>
              </a:rPr>
              <a:t>For example, if you can explain what your strengths are in academic writing, or exam taking, or other types of academic tasks, then you are metacognitively aware. </a:t>
            </a:r>
          </a:p>
          <a:p>
            <a:pPr lvl="1">
              <a:lnSpc>
                <a:spcPct val="107000"/>
              </a:lnSpc>
              <a:spcAft>
                <a:spcPts val="800"/>
              </a:spcAft>
              <a:buSzPts val="1000"/>
              <a:tabLst>
                <a:tab pos="914400" algn="l"/>
              </a:tabLst>
            </a:pPr>
            <a:r>
              <a:rPr lang="en-US" dirty="0">
                <a:latin typeface="Times New Roman" panose="02020603050405020304" pitchFamily="18" charset="0"/>
                <a:ea typeface="Aptos" panose="020B0004020202020204" pitchFamily="34" charset="0"/>
                <a:cs typeface="Times New Roman" panose="02020603050405020304" pitchFamily="18" charset="0"/>
              </a:rPr>
              <a:t>It</a:t>
            </a:r>
            <a:r>
              <a:rPr lang="en-RW" dirty="0">
                <a:latin typeface="Times New Roman" panose="02020603050405020304" pitchFamily="18" charset="0"/>
                <a:ea typeface="Aptos" panose="020B0004020202020204" pitchFamily="34" charset="0"/>
                <a:cs typeface="Times New Roman" panose="02020603050405020304" pitchFamily="18" charset="0"/>
              </a:rPr>
              <a:t> involves knowing about the strategies that work best for understanding and remembering information, and the nature of the task at hand</a:t>
            </a:r>
          </a:p>
        </p:txBody>
      </p:sp>
    </p:spTree>
    <p:extLst>
      <p:ext uri="{BB962C8B-B14F-4D97-AF65-F5344CB8AC3E}">
        <p14:creationId xmlns:p14="http://schemas.microsoft.com/office/powerpoint/2010/main" val="18071761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2AC9E-6162-E76F-A75C-587C86676449}"/>
              </a:ext>
            </a:extLst>
          </p:cNvPr>
          <p:cNvSpPr>
            <a:spLocks noGrp="1"/>
          </p:cNvSpPr>
          <p:nvPr>
            <p:ph type="title"/>
          </p:nvPr>
        </p:nvSpPr>
        <p:spPr/>
        <p:txBody>
          <a:bodyPr>
            <a:normAutofit/>
          </a:bodyPr>
          <a:lstStyle/>
          <a:p>
            <a:r>
              <a:rPr lang="en-RW" sz="3200" b="1" dirty="0">
                <a:ea typeface="Aptos" panose="020B0004020202020204" pitchFamily="34" charset="0"/>
                <a:cs typeface="Times New Roman" panose="02020603050405020304" pitchFamily="18" charset="0"/>
              </a:rPr>
              <a:t>Metacognitive Knowledge</a:t>
            </a:r>
            <a:r>
              <a:rPr lang="en-RW" sz="3200" dirty="0">
                <a:ea typeface="Aptos" panose="020B0004020202020204" pitchFamily="34" charset="0"/>
                <a:cs typeface="Times New Roman" panose="02020603050405020304" pitchFamily="18" charset="0"/>
              </a:rPr>
              <a:t>:</a:t>
            </a:r>
            <a:br>
              <a:rPr lang="en-RW" sz="3200" dirty="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E8EF75B6-1F7B-F328-EF75-1561F9060BED}"/>
              </a:ext>
            </a:extLst>
          </p:cNvPr>
          <p:cNvSpPr>
            <a:spLocks noGrp="1"/>
          </p:cNvSpPr>
          <p:nvPr>
            <p:ph idx="1"/>
          </p:nvPr>
        </p:nvSpPr>
        <p:spPr>
          <a:xfrm>
            <a:off x="838200" y="1396181"/>
            <a:ext cx="10515600" cy="5096694"/>
          </a:xfrm>
        </p:spPr>
        <p:txBody>
          <a:bodyPr>
            <a:normAutofit/>
          </a:bodyPr>
          <a:lstStyle/>
          <a:p>
            <a:pPr lvl="1" algn="just">
              <a:lnSpc>
                <a:spcPct val="107000"/>
              </a:lnSpc>
              <a:spcAft>
                <a:spcPts val="800"/>
              </a:spcAft>
              <a:buSzPts val="1000"/>
              <a:tabLst>
                <a:tab pos="914400" algn="l"/>
              </a:tabLst>
            </a:pPr>
            <a:r>
              <a:rPr lang="en-RW" dirty="0">
                <a:latin typeface="Times New Roman" panose="02020603050405020304" pitchFamily="18" charset="0"/>
                <a:ea typeface="Aptos" panose="020B0004020202020204" pitchFamily="34" charset="0"/>
                <a:cs typeface="Times New Roman" panose="02020603050405020304" pitchFamily="18" charset="0"/>
              </a:rPr>
              <a:t>Metacognitive knowledge can be broken down into three main types:</a:t>
            </a:r>
          </a:p>
          <a:p>
            <a:pPr lvl="2" algn="just">
              <a:lnSpc>
                <a:spcPct val="107000"/>
              </a:lnSpc>
              <a:spcAft>
                <a:spcPts val="800"/>
              </a:spcAft>
              <a:buSzPts val="1000"/>
              <a:buFont typeface="Wingdings" panose="05000000000000000000" pitchFamily="2" charset="2"/>
              <a:buChar char="v"/>
              <a:tabLst>
                <a:tab pos="13716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Declarative Knowledge</a:t>
            </a:r>
            <a:r>
              <a:rPr lang="en-RW" sz="2400" dirty="0">
                <a:latin typeface="Times New Roman" panose="02020603050405020304" pitchFamily="18" charset="0"/>
                <a:ea typeface="Aptos" panose="020B0004020202020204" pitchFamily="34" charset="0"/>
                <a:cs typeface="Times New Roman" panose="02020603050405020304" pitchFamily="18" charset="0"/>
              </a:rPr>
              <a:t>: Knowing </a:t>
            </a:r>
            <a:r>
              <a:rPr lang="en-RW" sz="2400" i="1" dirty="0">
                <a:latin typeface="Times New Roman" panose="02020603050405020304" pitchFamily="18" charset="0"/>
                <a:ea typeface="Aptos" panose="020B0004020202020204" pitchFamily="34" charset="0"/>
                <a:cs typeface="Times New Roman" panose="02020603050405020304" pitchFamily="18" charset="0"/>
              </a:rPr>
              <a:t>what</a:t>
            </a:r>
            <a:r>
              <a:rPr lang="en-RW" sz="2400" dirty="0">
                <a:latin typeface="Times New Roman" panose="02020603050405020304" pitchFamily="18" charset="0"/>
                <a:ea typeface="Aptos" panose="020B0004020202020204" pitchFamily="34" charset="0"/>
                <a:cs typeface="Times New Roman" panose="02020603050405020304" pitchFamily="18" charset="0"/>
              </a:rPr>
              <a:t> you know</a:t>
            </a:r>
            <a:r>
              <a:rPr lang="en-US" sz="2400" dirty="0">
                <a:latin typeface="Times New Roman" panose="02020603050405020304" pitchFamily="18" charset="0"/>
                <a:ea typeface="Aptos" panose="020B0004020202020204" pitchFamily="34" charset="0"/>
                <a:cs typeface="Times New Roman" panose="02020603050405020304" pitchFamily="18" charset="0"/>
              </a:rPr>
              <a:t> (e.g. facts, concepts)</a:t>
            </a:r>
            <a:r>
              <a:rPr lang="en-RW" sz="2400" dirty="0">
                <a:latin typeface="Times New Roman" panose="02020603050405020304" pitchFamily="18" charset="0"/>
                <a:ea typeface="Aptos" panose="020B0004020202020204" pitchFamily="34" charset="0"/>
                <a:cs typeface="Times New Roman" panose="02020603050405020304" pitchFamily="18" charset="0"/>
              </a:rPr>
              <a:t>, or understanding the information and concepts you are learning</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 what strategies are available for learning.</a:t>
            </a:r>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pPr lvl="2" algn="just">
              <a:lnSpc>
                <a:spcPct val="107000"/>
              </a:lnSpc>
              <a:spcAft>
                <a:spcPts val="800"/>
              </a:spcAft>
              <a:buSzPts val="1000"/>
              <a:buFont typeface="Wingdings" panose="05000000000000000000" pitchFamily="2" charset="2"/>
              <a:buChar char="v"/>
              <a:tabLst>
                <a:tab pos="13716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Procedural Knowledge</a:t>
            </a:r>
            <a:r>
              <a:rPr lang="en-RW" sz="2400" dirty="0">
                <a:latin typeface="Times New Roman" panose="02020603050405020304" pitchFamily="18" charset="0"/>
                <a:ea typeface="Aptos" panose="020B0004020202020204" pitchFamily="34" charset="0"/>
                <a:cs typeface="Times New Roman" panose="02020603050405020304" pitchFamily="18" charset="0"/>
              </a:rPr>
              <a:t>: Knowing </a:t>
            </a:r>
            <a:r>
              <a:rPr lang="en-US" sz="2400" i="1" dirty="0">
                <a:latin typeface="Times New Roman" panose="02020603050405020304" pitchFamily="18" charset="0"/>
                <a:cs typeface="Times New Roman" panose="02020603050405020304" pitchFamily="18" charset="0"/>
              </a:rPr>
              <a:t>how</a:t>
            </a:r>
            <a:r>
              <a:rPr lang="en-US" sz="2400" dirty="0">
                <a:latin typeface="Times New Roman" panose="02020603050405020304" pitchFamily="18" charset="0"/>
                <a:cs typeface="Times New Roman" panose="02020603050405020304" pitchFamily="18" charset="0"/>
              </a:rPr>
              <a:t> to perform certain tasks or </a:t>
            </a:r>
            <a:r>
              <a:rPr lang="en-RW" sz="2400" dirty="0">
                <a:latin typeface="Times New Roman" panose="02020603050405020304" pitchFamily="18" charset="0"/>
                <a:ea typeface="Aptos" panose="020B0004020202020204" pitchFamily="34" charset="0"/>
                <a:cs typeface="Times New Roman" panose="02020603050405020304" pitchFamily="18" charset="0"/>
              </a:rPr>
              <a:t>how to use strategies </a:t>
            </a:r>
            <a:r>
              <a:rPr lang="en-US" sz="2400" dirty="0">
                <a:latin typeface="Times New Roman" panose="02020603050405020304" pitchFamily="18" charset="0"/>
                <a:ea typeface="Aptos" panose="020B0004020202020204" pitchFamily="34" charset="0"/>
                <a:cs typeface="Times New Roman" panose="02020603050405020304" pitchFamily="18" charset="0"/>
              </a:rPr>
              <a:t>effectively </a:t>
            </a:r>
            <a:r>
              <a:rPr lang="en-RW" sz="2400" dirty="0">
                <a:latin typeface="Times New Roman" panose="02020603050405020304" pitchFamily="18" charset="0"/>
                <a:ea typeface="Aptos" panose="020B0004020202020204" pitchFamily="34" charset="0"/>
                <a:cs typeface="Times New Roman" panose="02020603050405020304" pitchFamily="18" charset="0"/>
              </a:rPr>
              <a:t>to process information, such as how to summarize, organize, or self-test.</a:t>
            </a:r>
          </a:p>
          <a:p>
            <a:pPr lvl="2" algn="just">
              <a:lnSpc>
                <a:spcPct val="107000"/>
              </a:lnSpc>
              <a:spcAft>
                <a:spcPts val="800"/>
              </a:spcAft>
              <a:buSzPts val="1000"/>
              <a:buFont typeface="Wingdings" panose="05000000000000000000" pitchFamily="2" charset="2"/>
              <a:buChar char="v"/>
              <a:tabLst>
                <a:tab pos="13716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Conditional Knowledge</a:t>
            </a:r>
            <a:r>
              <a:rPr lang="en-RW" sz="2400" dirty="0">
                <a:latin typeface="Times New Roman" panose="02020603050405020304" pitchFamily="18" charset="0"/>
                <a:ea typeface="Aptos" panose="020B0004020202020204" pitchFamily="34" charset="0"/>
                <a:cs typeface="Times New Roman" panose="02020603050405020304" pitchFamily="18" charset="0"/>
              </a:rPr>
              <a:t>: Understanding </a:t>
            </a:r>
            <a:r>
              <a:rPr lang="en-RW" sz="2400" i="1" dirty="0">
                <a:latin typeface="Times New Roman" panose="02020603050405020304" pitchFamily="18" charset="0"/>
                <a:ea typeface="Aptos" panose="020B0004020202020204" pitchFamily="34" charset="0"/>
                <a:cs typeface="Times New Roman" panose="02020603050405020304" pitchFamily="18" charset="0"/>
              </a:rPr>
              <a:t>when</a:t>
            </a:r>
            <a:r>
              <a:rPr lang="en-RW" sz="2400" dirty="0">
                <a:latin typeface="Times New Roman" panose="02020603050405020304" pitchFamily="18" charset="0"/>
                <a:ea typeface="Aptos" panose="020B0004020202020204" pitchFamily="34" charset="0"/>
                <a:cs typeface="Times New Roman" panose="02020603050405020304" pitchFamily="18" charset="0"/>
              </a:rPr>
              <a:t> and</a:t>
            </a:r>
            <a:r>
              <a:rPr lang="en-RW" sz="2400" i="1" dirty="0">
                <a:latin typeface="Times New Roman" panose="02020603050405020304" pitchFamily="18" charset="0"/>
                <a:ea typeface="Aptos" panose="020B0004020202020204" pitchFamily="34" charset="0"/>
                <a:cs typeface="Times New Roman" panose="02020603050405020304" pitchFamily="18" charset="0"/>
              </a:rPr>
              <a:t> why </a:t>
            </a:r>
            <a:r>
              <a:rPr lang="en-RW" sz="2400" dirty="0">
                <a:latin typeface="Times New Roman" panose="02020603050405020304" pitchFamily="18" charset="0"/>
                <a:ea typeface="Aptos" panose="020B0004020202020204" pitchFamily="34" charset="0"/>
                <a:cs typeface="Times New Roman" panose="02020603050405020304" pitchFamily="18" charset="0"/>
              </a:rPr>
              <a:t>to use specific strategies, depending on the task </a:t>
            </a:r>
            <a:r>
              <a:rPr lang="en-US" sz="2400" dirty="0">
                <a:latin typeface="Times New Roman" panose="02020603050405020304" pitchFamily="18" charset="0"/>
                <a:ea typeface="Aptos" panose="020B0004020202020204" pitchFamily="34" charset="0"/>
                <a:cs typeface="Times New Roman" panose="02020603050405020304" pitchFamily="18" charset="0"/>
              </a:rPr>
              <a:t> or </a:t>
            </a:r>
            <a:r>
              <a:rPr lang="en-RW" sz="2400" dirty="0">
                <a:latin typeface="Times New Roman" panose="02020603050405020304" pitchFamily="18" charset="0"/>
                <a:ea typeface="Aptos" panose="020B0004020202020204" pitchFamily="34" charset="0"/>
                <a:cs typeface="Times New Roman" panose="02020603050405020304" pitchFamily="18" charset="0"/>
              </a:rPr>
              <a:t>context</a:t>
            </a:r>
            <a:r>
              <a:rPr lang="en-US" sz="2400" dirty="0">
                <a:latin typeface="Times New Roman" panose="02020603050405020304" pitchFamily="18" charset="0"/>
                <a:ea typeface="Aptos" panose="020B0004020202020204" pitchFamily="34" charset="0"/>
                <a:cs typeface="Times New Roman" panose="02020603050405020304" pitchFamily="18" charset="0"/>
              </a:rPr>
              <a:t>; w</a:t>
            </a:r>
            <a:r>
              <a:rPr lang="en-GB" sz="2400" dirty="0" err="1">
                <a:latin typeface="Times New Roman" panose="02020603050405020304" pitchFamily="18" charset="0"/>
                <a:cs typeface="Times New Roman" panose="02020603050405020304" pitchFamily="18" charset="0"/>
              </a:rPr>
              <a:t>hy</a:t>
            </a:r>
            <a:r>
              <a:rPr lang="en-GB" sz="2400" dirty="0">
                <a:latin typeface="Times New Roman" panose="02020603050405020304" pitchFamily="18" charset="0"/>
                <a:cs typeface="Times New Roman" panose="02020603050405020304" pitchFamily="18" charset="0"/>
              </a:rPr>
              <a:t> a procedure or strategy succeeds in solving a problem, under what conditions and why a strategy is better than the other.</a:t>
            </a:r>
            <a:endParaRPr lang="en-RW" sz="24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8461008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A6F1-2327-9201-CEB1-48F2836BB61D}"/>
              </a:ext>
            </a:extLst>
          </p:cNvPr>
          <p:cNvSpPr>
            <a:spLocks noGrp="1"/>
          </p:cNvSpPr>
          <p:nvPr>
            <p:ph type="title"/>
          </p:nvPr>
        </p:nvSpPr>
        <p:spPr/>
        <p:txBody>
          <a:bodyPr>
            <a:normAutofit fontScale="90000"/>
          </a:bodyPr>
          <a:lstStyle/>
          <a:p>
            <a:br>
              <a:rPr lang="en-US" sz="3200" b="1" dirty="0">
                <a:latin typeface="Aptos" panose="020B0004020202020204" pitchFamily="34" charset="0"/>
                <a:ea typeface="Aptos" panose="020B0004020202020204" pitchFamily="34" charset="0"/>
                <a:cs typeface="Times New Roman" panose="02020603050405020304" pitchFamily="18" charset="0"/>
              </a:rPr>
            </a:br>
            <a:br>
              <a:rPr lang="en-US" sz="3200" b="1" dirty="0">
                <a:latin typeface="Aptos" panose="020B0004020202020204" pitchFamily="34" charset="0"/>
                <a:ea typeface="Aptos" panose="020B0004020202020204" pitchFamily="34" charset="0"/>
                <a:cs typeface="Times New Roman" panose="02020603050405020304" pitchFamily="18" charset="0"/>
              </a:rPr>
            </a:br>
            <a:r>
              <a:rPr lang="en-RW" sz="3200" b="1" dirty="0">
                <a:latin typeface="Aptos" panose="020B0004020202020204" pitchFamily="34" charset="0"/>
                <a:ea typeface="Aptos" panose="020B0004020202020204" pitchFamily="34" charset="0"/>
                <a:cs typeface="Times New Roman" panose="02020603050405020304" pitchFamily="18" charset="0"/>
              </a:rPr>
              <a:t>Key components of metacognition:</a:t>
            </a:r>
            <a:br>
              <a:rPr lang="en-RW" sz="3200" dirty="0">
                <a:latin typeface="Aptos" panose="020B0004020202020204" pitchFamily="34" charset="0"/>
                <a:ea typeface="Aptos" panose="020B0004020202020204" pitchFamily="34" charset="0"/>
                <a:cs typeface="Times New Roman" panose="02020603050405020304" pitchFamily="18" charset="0"/>
              </a:rPr>
            </a:br>
            <a:br>
              <a:rPr lang="en-US" sz="3200" dirty="0">
                <a:latin typeface="Aptos" panose="020B0004020202020204" pitchFamily="34" charset="0"/>
                <a:ea typeface="Aptos" panose="020B0004020202020204" pitchFamily="34" charset="0"/>
                <a:cs typeface="Times New Roman" panose="02020603050405020304" pitchFamily="18" charset="0"/>
              </a:rPr>
            </a:br>
            <a:br>
              <a:rPr lang="en-US" sz="3200" dirty="0">
                <a:latin typeface="Aptos" panose="020B0004020202020204" pitchFamily="34" charset="0"/>
                <a:ea typeface="Aptos" panose="020B0004020202020204" pitchFamily="34" charset="0"/>
                <a:cs typeface="Times New Roman" panose="02020603050405020304" pitchFamily="18" charset="0"/>
              </a:rPr>
            </a:br>
            <a:br>
              <a:rPr lang="en-US"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13CE8A26-14FF-E7FC-9641-1B7D8F4C1466}"/>
              </a:ext>
            </a:extLst>
          </p:cNvPr>
          <p:cNvSpPr>
            <a:spLocks noGrp="1"/>
          </p:cNvSpPr>
          <p:nvPr>
            <p:ph idx="1"/>
          </p:nvPr>
        </p:nvSpPr>
        <p:spPr>
          <a:xfrm>
            <a:off x="838200" y="1690687"/>
            <a:ext cx="10515600" cy="4946087"/>
          </a:xfrm>
        </p:spPr>
        <p:txBody>
          <a:bodyPr>
            <a:normAutofit fontScale="92500" lnSpcReduction="10000"/>
          </a:bodyPr>
          <a:lstStyle/>
          <a:p>
            <a:pPr algn="just">
              <a:buFont typeface="Wingdings" panose="05000000000000000000" pitchFamily="2" charset="2"/>
              <a:buChar char="q"/>
            </a:pPr>
            <a:r>
              <a:rPr lang="en-US" sz="1600" b="1" dirty="0"/>
              <a:t> </a:t>
            </a:r>
            <a:r>
              <a:rPr lang="en-US" sz="2400" b="1" dirty="0"/>
              <a:t>Metacognitive Monitoring:</a:t>
            </a:r>
          </a:p>
          <a:p>
            <a:pPr algn="just">
              <a:buFont typeface="Arial" panose="020B0604020202020204" pitchFamily="34" charset="0"/>
              <a:buChar char="•"/>
            </a:pPr>
            <a:r>
              <a:rPr lang="en-US" sz="2400" dirty="0"/>
              <a:t>The ongoing process of checking and evaluating one's own understanding, performance, or progress during a learning task. </a:t>
            </a:r>
          </a:p>
          <a:p>
            <a:pPr algn="just">
              <a:buFont typeface="Arial" panose="020B0604020202020204" pitchFamily="34" charset="0"/>
              <a:buChar char="•"/>
            </a:pPr>
            <a:r>
              <a:rPr lang="en-US" sz="2400" dirty="0"/>
              <a:t>This involves self-assessment to identify when something is not working and needs to be changed.</a:t>
            </a:r>
          </a:p>
          <a:p>
            <a:pPr algn="just">
              <a:buFont typeface="Arial" panose="020B0604020202020204" pitchFamily="34" charset="0"/>
              <a:buChar char="•"/>
            </a:pPr>
            <a:r>
              <a:rPr lang="en-US" sz="2400" b="1" dirty="0"/>
              <a:t>It involves</a:t>
            </a:r>
            <a:r>
              <a:rPr lang="en-US" sz="2400" dirty="0"/>
              <a:t>:</a:t>
            </a:r>
          </a:p>
          <a:p>
            <a:pPr marL="742950" lvl="1" indent="-285750" algn="just"/>
            <a:r>
              <a:rPr lang="en-US" b="1" dirty="0"/>
              <a:t>Self-questioning</a:t>
            </a:r>
            <a:r>
              <a:rPr lang="en-US" dirty="0"/>
              <a:t>: Asking questions like "Do I understand this?" or "Am I making progress?" while learning.</a:t>
            </a:r>
          </a:p>
          <a:p>
            <a:pPr marL="742950" lvl="1" indent="-285750" algn="just"/>
            <a:r>
              <a:rPr lang="en-US" b="1" dirty="0"/>
              <a:t>Tracking progress</a:t>
            </a:r>
            <a:r>
              <a:rPr lang="en-US" dirty="0"/>
              <a:t>: Continuously assessing whether current strategies are effective or whether a different approach is needed.</a:t>
            </a:r>
          </a:p>
          <a:p>
            <a:pPr marL="742950" lvl="1" indent="-285750" algn="just"/>
            <a:r>
              <a:rPr lang="en-US" b="1" dirty="0"/>
              <a:t>Recognizing gaps</a:t>
            </a:r>
            <a:r>
              <a:rPr lang="en-US" dirty="0"/>
              <a:t>: Realizing when knowledge or skills are missing or unclear and identifying when more effort is needed to understand something fully.</a:t>
            </a:r>
          </a:p>
          <a:p>
            <a:pPr algn="just"/>
            <a:r>
              <a:rPr lang="en-US" sz="2400" b="1" dirty="0"/>
              <a:t>Example</a:t>
            </a:r>
            <a:r>
              <a:rPr lang="en-US" sz="2400" dirty="0"/>
              <a:t>: While reading a chapter in a textbook, a student checks whether they can recall the main ideas from the previous section, deciding to review the material if they can't.</a:t>
            </a:r>
          </a:p>
          <a:p>
            <a:endParaRPr lang="en-RW" dirty="0"/>
          </a:p>
        </p:txBody>
      </p:sp>
    </p:spTree>
    <p:extLst>
      <p:ext uri="{BB962C8B-B14F-4D97-AF65-F5344CB8AC3E}">
        <p14:creationId xmlns:p14="http://schemas.microsoft.com/office/powerpoint/2010/main" val="409655550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D737E-0A6F-2351-4C25-0B82BFF12D79}"/>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Key </a:t>
            </a:r>
            <a:r>
              <a:rPr lang="en-RW" sz="3200" b="1" dirty="0">
                <a:latin typeface="Times New Roman" panose="02020603050405020304" pitchFamily="18" charset="0"/>
                <a:ea typeface="Aptos" panose="020B0004020202020204" pitchFamily="34" charset="0"/>
                <a:cs typeface="Times New Roman" panose="02020603050405020304" pitchFamily="18" charset="0"/>
              </a:rPr>
              <a:t>components of metacognition</a:t>
            </a:r>
            <a:r>
              <a:rPr lang="en-RW" sz="3200" b="1" dirty="0">
                <a:latin typeface="Aptos" panose="020B0004020202020204" pitchFamily="34" charset="0"/>
                <a:ea typeface="Aptos" panose="020B0004020202020204" pitchFamily="34" charset="0"/>
                <a:cs typeface="Times New Roman" panose="02020603050405020304" pitchFamily="18" charset="0"/>
              </a:rPr>
              <a:t>:</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48C0CBB3-09DA-B90E-0290-98B1EFD66845}"/>
              </a:ext>
            </a:extLst>
          </p:cNvPr>
          <p:cNvSpPr>
            <a:spLocks noGrp="1"/>
          </p:cNvSpPr>
          <p:nvPr>
            <p:ph idx="1"/>
          </p:nvPr>
        </p:nvSpPr>
        <p:spPr>
          <a:xfrm>
            <a:off x="619431" y="1219200"/>
            <a:ext cx="10078065" cy="5638800"/>
          </a:xfrm>
        </p:spPr>
        <p:txBody>
          <a:bodyPr>
            <a:normAutofit/>
          </a:bodyPr>
          <a:lstStyle/>
          <a:p>
            <a:pPr>
              <a:lnSpc>
                <a:spcPct val="107000"/>
              </a:lnSpc>
              <a:spcAft>
                <a:spcPts val="800"/>
              </a:spcAft>
              <a:buFont typeface="Wingdings" panose="05000000000000000000" pitchFamily="2" charset="2"/>
              <a:buChar char="q"/>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Metacognitive </a:t>
            </a:r>
            <a:r>
              <a:rPr lang="en-US" sz="2400" b="1" dirty="0">
                <a:latin typeface="Times New Roman" panose="02020603050405020304" pitchFamily="18" charset="0"/>
                <a:ea typeface="Aptos" panose="020B0004020202020204" pitchFamily="34" charset="0"/>
                <a:cs typeface="Times New Roman" panose="02020603050405020304" pitchFamily="18" charset="0"/>
              </a:rPr>
              <a:t>control or </a:t>
            </a:r>
            <a:r>
              <a:rPr lang="en-RW" sz="2400" b="1" dirty="0">
                <a:latin typeface="Times New Roman" panose="02020603050405020304" pitchFamily="18" charset="0"/>
                <a:ea typeface="Aptos" panose="020B0004020202020204" pitchFamily="34" charset="0"/>
                <a:cs typeface="Times New Roman" panose="02020603050405020304" pitchFamily="18" charset="0"/>
              </a:rPr>
              <a:t>Regulation</a:t>
            </a:r>
            <a:r>
              <a:rPr lang="en-RW" sz="2400" dirty="0">
                <a:latin typeface="Times New Roman" panose="02020603050405020304" pitchFamily="18" charset="0"/>
                <a:ea typeface="Aptos" panose="020B0004020202020204" pitchFamily="34" charset="0"/>
                <a:cs typeface="Times New Roman" panose="02020603050405020304" pitchFamily="18" charset="0"/>
              </a:rPr>
              <a:t>:</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The ability to control or adjust one's cognitive processes to optimize learning. </a:t>
            </a:r>
          </a:p>
          <a:p>
            <a:pPr>
              <a:lnSpc>
                <a:spcPct val="107000"/>
              </a:lnSpc>
              <a:spcAft>
                <a:spcPts val="800"/>
              </a:spcAft>
              <a:tabLst>
                <a:tab pos="457200" algn="l"/>
              </a:tabLst>
            </a:pPr>
            <a:r>
              <a:rPr lang="en-US" sz="2400" dirty="0">
                <a:latin typeface="Times New Roman" panose="02020603050405020304" pitchFamily="18" charset="0"/>
                <a:cs typeface="Times New Roman" panose="02020603050405020304" pitchFamily="18" charset="0"/>
              </a:rPr>
              <a:t>This includes deciding when and how to use particular strategies, when to switch strategies, and how to overcome obstacles.</a:t>
            </a:r>
          </a:p>
          <a:p>
            <a:pPr>
              <a:lnSpc>
                <a:spcPct val="107000"/>
              </a:lnSpc>
              <a:spcAft>
                <a:spcPts val="800"/>
              </a:spcAft>
              <a:tabLst>
                <a:tab pos="457200" algn="l"/>
              </a:tabLst>
            </a:pPr>
            <a:r>
              <a:rPr lang="en-US" sz="2400" dirty="0">
                <a:latin typeface="Times New Roman" panose="02020603050405020304" pitchFamily="18" charset="0"/>
                <a:ea typeface="Aptos" panose="020B0004020202020204" pitchFamily="34" charset="0"/>
                <a:cs typeface="Times New Roman" panose="02020603050405020304" pitchFamily="18" charset="0"/>
              </a:rPr>
              <a:t>T</a:t>
            </a:r>
            <a:r>
              <a:rPr lang="en-RW" sz="2400" dirty="0">
                <a:latin typeface="Times New Roman" panose="02020603050405020304" pitchFamily="18" charset="0"/>
                <a:ea typeface="Aptos" panose="020B0004020202020204" pitchFamily="34" charset="0"/>
                <a:cs typeface="Times New Roman" panose="02020603050405020304" pitchFamily="18" charset="0"/>
              </a:rPr>
              <a:t>his is the active process of monitoring, controlling, and adjusting one's cognitive processes during learning.</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lvl="2">
              <a:lnSpc>
                <a:spcPct val="107000"/>
              </a:lnSpc>
              <a:spcAft>
                <a:spcPts val="800"/>
              </a:spcAft>
              <a:buSzPts val="1000"/>
              <a:buFont typeface="Wingdings" panose="05000000000000000000" pitchFamily="2" charset="2"/>
              <a:buChar char=""/>
              <a:tabLst>
                <a:tab pos="1371600" algn="l"/>
              </a:tabLst>
            </a:pPr>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pPr lvl="2">
              <a:lnSpc>
                <a:spcPct val="107000"/>
              </a:lnSpc>
              <a:spcAft>
                <a:spcPts val="800"/>
              </a:spcAft>
              <a:buSzPts val="1000"/>
              <a:buFont typeface="Wingdings" panose="05000000000000000000" pitchFamily="2" charset="2"/>
              <a:buChar char=""/>
              <a:tabLst>
                <a:tab pos="1371600" algn="l"/>
              </a:tabLst>
            </a:pPr>
            <a:endParaRPr lang="en-RW" sz="12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5131810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C4DB9-CE4B-4589-663E-0173D5931AC8}"/>
              </a:ext>
            </a:extLst>
          </p:cNvPr>
          <p:cNvSpPr>
            <a:spLocks noGrp="1"/>
          </p:cNvSpPr>
          <p:nvPr>
            <p:ph type="title"/>
          </p:nvPr>
        </p:nvSpPr>
        <p:spPr/>
        <p:txBody>
          <a:bodyPr>
            <a:normAutofit/>
          </a:bodyPr>
          <a:lstStyle/>
          <a:p>
            <a:r>
              <a:rPr lang="en-RW" sz="3200" b="1" dirty="0">
                <a:latin typeface="Times New Roman" panose="02020603050405020304" pitchFamily="18" charset="0"/>
                <a:ea typeface="Aptos" panose="020B0004020202020204" pitchFamily="34" charset="0"/>
                <a:cs typeface="Times New Roman" panose="02020603050405020304" pitchFamily="18" charset="0"/>
              </a:rPr>
              <a:t>Metacognitive </a:t>
            </a:r>
            <a:r>
              <a:rPr lang="en-US" sz="3200" b="1" dirty="0">
                <a:latin typeface="Times New Roman" panose="02020603050405020304" pitchFamily="18" charset="0"/>
                <a:ea typeface="Aptos" panose="020B0004020202020204" pitchFamily="34" charset="0"/>
                <a:cs typeface="Times New Roman" panose="02020603050405020304" pitchFamily="18" charset="0"/>
              </a:rPr>
              <a:t>control or </a:t>
            </a:r>
            <a:r>
              <a:rPr lang="en-RW" sz="3200" b="1" dirty="0">
                <a:latin typeface="Times New Roman" panose="02020603050405020304" pitchFamily="18" charset="0"/>
                <a:ea typeface="Aptos" panose="020B0004020202020204" pitchFamily="34" charset="0"/>
                <a:cs typeface="Times New Roman" panose="02020603050405020304" pitchFamily="18" charset="0"/>
              </a:rPr>
              <a:t>Regulation</a:t>
            </a:r>
            <a:r>
              <a:rPr lang="en-RW" sz="3200" dirty="0">
                <a:latin typeface="Times New Roman" panose="02020603050405020304" pitchFamily="18" charset="0"/>
                <a:ea typeface="Aptos" panose="020B0004020202020204" pitchFamily="34" charset="0"/>
                <a:cs typeface="Times New Roman" panose="02020603050405020304" pitchFamily="18" charset="0"/>
              </a:rPr>
              <a:t>:</a:t>
            </a:r>
            <a:br>
              <a:rPr lang="en-US" sz="3200" dirty="0">
                <a:latin typeface="Times New Roman" panose="02020603050405020304" pitchFamily="18"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647F4BC9-8BA3-7196-F12C-DF4B6F9B7660}"/>
              </a:ext>
            </a:extLst>
          </p:cNvPr>
          <p:cNvSpPr>
            <a:spLocks noGrp="1"/>
          </p:cNvSpPr>
          <p:nvPr>
            <p:ph idx="1"/>
          </p:nvPr>
        </p:nvSpPr>
        <p:spPr>
          <a:xfrm>
            <a:off x="838200" y="1307690"/>
            <a:ext cx="10515600" cy="5437239"/>
          </a:xfrm>
        </p:spPr>
        <p:txBody>
          <a:bodyPr>
            <a:normAutofit fontScale="62500" lnSpcReduction="20000"/>
          </a:bodyPr>
          <a:lstStyle/>
          <a:p>
            <a:pPr algn="just">
              <a:lnSpc>
                <a:spcPct val="107000"/>
              </a:lnSpc>
              <a:spcAft>
                <a:spcPts val="800"/>
              </a:spcAft>
              <a:buFont typeface="Courier New" panose="02070309020205020404" pitchFamily="49" charset="0"/>
              <a:buChar char="o"/>
              <a:tabLst>
                <a:tab pos="457200" algn="l"/>
              </a:tabLst>
            </a:pPr>
            <a:r>
              <a:rPr lang="en-RW" sz="3100" dirty="0">
                <a:latin typeface="Times New Roman" panose="02020603050405020304" pitchFamily="18" charset="0"/>
                <a:ea typeface="Aptos" panose="020B0004020202020204" pitchFamily="34" charset="0"/>
                <a:cs typeface="Times New Roman" panose="02020603050405020304" pitchFamily="18" charset="0"/>
              </a:rPr>
              <a:t>It involves planning, monitoring, evaluating</a:t>
            </a:r>
            <a:r>
              <a:rPr lang="en-US" sz="3100" dirty="0">
                <a:latin typeface="Times New Roman" panose="02020603050405020304" pitchFamily="18" charset="0"/>
                <a:ea typeface="Aptos" panose="020B0004020202020204" pitchFamily="34" charset="0"/>
                <a:cs typeface="Times New Roman" panose="02020603050405020304" pitchFamily="18" charset="0"/>
              </a:rPr>
              <a:t> and adjusting</a:t>
            </a:r>
            <a:r>
              <a:rPr lang="en-RW" sz="3100" dirty="0">
                <a:latin typeface="Times New Roman" panose="02020603050405020304" pitchFamily="18" charset="0"/>
                <a:ea typeface="Aptos" panose="020B0004020202020204" pitchFamily="34" charset="0"/>
                <a:cs typeface="Times New Roman" panose="02020603050405020304" pitchFamily="18" charset="0"/>
              </a:rPr>
              <a:t>:</a:t>
            </a:r>
          </a:p>
          <a:p>
            <a:pPr lvl="2" algn="just">
              <a:lnSpc>
                <a:spcPct val="107000"/>
              </a:lnSpc>
              <a:spcAft>
                <a:spcPts val="800"/>
              </a:spcAft>
              <a:buSzPts val="1000"/>
              <a:buFont typeface="Wingdings" panose="05000000000000000000" pitchFamily="2" charset="2"/>
              <a:buChar char=""/>
              <a:tabLst>
                <a:tab pos="13716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Planning</a:t>
            </a:r>
            <a:r>
              <a:rPr lang="en-RW" sz="3100" dirty="0">
                <a:latin typeface="Times New Roman" panose="02020603050405020304" pitchFamily="18" charset="0"/>
                <a:ea typeface="Aptos" panose="020B0004020202020204" pitchFamily="34" charset="0"/>
                <a:cs typeface="Times New Roman" panose="02020603050405020304" pitchFamily="18" charset="0"/>
              </a:rPr>
              <a:t>: </a:t>
            </a:r>
            <a:r>
              <a:rPr lang="en-US" sz="3100" dirty="0">
                <a:latin typeface="Times New Roman" panose="02020603050405020304" pitchFamily="18" charset="0"/>
                <a:ea typeface="Aptos" panose="020B0004020202020204" pitchFamily="34" charset="0"/>
                <a:cs typeface="Times New Roman" panose="02020603050405020304" pitchFamily="18" charset="0"/>
              </a:rPr>
              <a:t>setting goals and </a:t>
            </a:r>
            <a:r>
              <a:rPr lang="en-RW" sz="3100" dirty="0">
                <a:latin typeface="Times New Roman" panose="02020603050405020304" pitchFamily="18" charset="0"/>
                <a:ea typeface="Aptos" panose="020B0004020202020204" pitchFamily="34" charset="0"/>
                <a:cs typeface="Times New Roman" panose="02020603050405020304" pitchFamily="18" charset="0"/>
              </a:rPr>
              <a:t>deciding on the strategies to use before beginning a task (e.g., choosing a study strategy</a:t>
            </a:r>
            <a:r>
              <a:rPr lang="en-US" sz="3100" dirty="0">
                <a:latin typeface="Times New Roman" panose="02020603050405020304" pitchFamily="18" charset="0"/>
                <a:ea typeface="Aptos" panose="020B0004020202020204" pitchFamily="34"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choosing learning methods, allocating time).</a:t>
            </a:r>
            <a:endParaRPr lang="en-RW" sz="3100" dirty="0">
              <a:latin typeface="Times New Roman" panose="02020603050405020304" pitchFamily="18" charset="0"/>
              <a:ea typeface="Aptos" panose="020B0004020202020204" pitchFamily="34" charset="0"/>
              <a:cs typeface="Times New Roman" panose="02020603050405020304" pitchFamily="18" charset="0"/>
            </a:endParaRPr>
          </a:p>
          <a:p>
            <a:pPr lvl="2" algn="just">
              <a:lnSpc>
                <a:spcPct val="107000"/>
              </a:lnSpc>
              <a:spcAft>
                <a:spcPts val="800"/>
              </a:spcAft>
              <a:buSzPts val="1000"/>
              <a:buFont typeface="Wingdings" panose="05000000000000000000" pitchFamily="2" charset="2"/>
              <a:buChar char=""/>
              <a:tabLst>
                <a:tab pos="13716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Monitoring</a:t>
            </a:r>
            <a:r>
              <a:rPr lang="en-RW" sz="3100" dirty="0">
                <a:latin typeface="Times New Roman" panose="02020603050405020304" pitchFamily="18" charset="0"/>
                <a:ea typeface="Aptos" panose="020B0004020202020204" pitchFamily="34" charset="0"/>
                <a:cs typeface="Times New Roman" panose="02020603050405020304" pitchFamily="18" charset="0"/>
              </a:rPr>
              <a:t>: Continuously checking one's progress and understanding during the task (e.g., asking oneself, "Do I understand this?" or "Is this strategy working?").</a:t>
            </a:r>
            <a:r>
              <a:rPr lang="en-US" sz="3100" dirty="0">
                <a:latin typeface="Times New Roman" panose="02020603050405020304" pitchFamily="18" charset="0"/>
                <a:ea typeface="Aptos" panose="020B0004020202020204" pitchFamily="34"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Continuously evaluating whether the current strategy is working during the task.</a:t>
            </a:r>
            <a:endParaRPr lang="en-RW" sz="3100" dirty="0">
              <a:latin typeface="Times New Roman" panose="02020603050405020304" pitchFamily="18" charset="0"/>
              <a:ea typeface="Aptos" panose="020B0004020202020204" pitchFamily="34" charset="0"/>
              <a:cs typeface="Times New Roman" panose="02020603050405020304" pitchFamily="18" charset="0"/>
            </a:endParaRPr>
          </a:p>
          <a:p>
            <a:pPr lvl="2" algn="just">
              <a:lnSpc>
                <a:spcPct val="107000"/>
              </a:lnSpc>
              <a:spcAft>
                <a:spcPts val="800"/>
              </a:spcAft>
              <a:buSzPts val="1000"/>
              <a:buFont typeface="Wingdings" panose="05000000000000000000" pitchFamily="2" charset="2"/>
              <a:buChar char=""/>
              <a:tabLst>
                <a:tab pos="1371600" algn="l"/>
              </a:tabLst>
            </a:pPr>
            <a:r>
              <a:rPr lang="en-RW" sz="3100" b="1" dirty="0">
                <a:latin typeface="Times New Roman" panose="02020603050405020304" pitchFamily="18" charset="0"/>
                <a:ea typeface="Aptos" panose="020B0004020202020204" pitchFamily="34" charset="0"/>
                <a:cs typeface="Times New Roman" panose="02020603050405020304" pitchFamily="18" charset="0"/>
              </a:rPr>
              <a:t>Evaluating</a:t>
            </a:r>
            <a:r>
              <a:rPr lang="en-RW" sz="3100" dirty="0">
                <a:latin typeface="Times New Roman" panose="02020603050405020304" pitchFamily="18" charset="0"/>
                <a:ea typeface="Aptos" panose="020B0004020202020204" pitchFamily="34" charset="0"/>
                <a:cs typeface="Times New Roman" panose="02020603050405020304" pitchFamily="18" charset="0"/>
              </a:rPr>
              <a:t>: Reflecting on the outcome of the task after completion and assessing whether the learning goals were met (e.g., evaluating the effectiveness of study methods or strategies).</a:t>
            </a:r>
            <a:r>
              <a:rPr lang="en-US" sz="3100" dirty="0">
                <a:latin typeface="Times New Roman" panose="02020603050405020304" pitchFamily="18" charset="0"/>
                <a:ea typeface="Aptos" panose="020B0004020202020204" pitchFamily="34" charset="0"/>
                <a:cs typeface="Times New Roman" panose="02020603050405020304" pitchFamily="18" charset="0"/>
              </a:rPr>
              <a:t> </a:t>
            </a:r>
            <a:r>
              <a:rPr lang="en-US" sz="3100" dirty="0">
                <a:latin typeface="Times New Roman" panose="02020603050405020304" pitchFamily="18" charset="0"/>
                <a:cs typeface="Times New Roman" panose="02020603050405020304" pitchFamily="18" charset="0"/>
              </a:rPr>
              <a:t>Reviewing the outcome of the task afterward and assessing whether the chosen strategies led to successful learning.</a:t>
            </a:r>
          </a:p>
          <a:p>
            <a:pPr lvl="2" algn="just">
              <a:lnSpc>
                <a:spcPct val="107000"/>
              </a:lnSpc>
              <a:spcAft>
                <a:spcPts val="800"/>
              </a:spcAft>
              <a:buSzPts val="1000"/>
              <a:buFont typeface="Wingdings" panose="05000000000000000000" pitchFamily="2" charset="2"/>
              <a:buChar char=""/>
              <a:tabLst>
                <a:tab pos="1371600" algn="l"/>
              </a:tabLst>
            </a:pPr>
            <a:r>
              <a:rPr lang="en-US" sz="3100" b="1" dirty="0">
                <a:latin typeface="Times New Roman" panose="02020603050405020304" pitchFamily="18" charset="0"/>
                <a:cs typeface="Times New Roman" panose="02020603050405020304" pitchFamily="18" charset="0"/>
              </a:rPr>
              <a:t>Adjusting</a:t>
            </a:r>
            <a:r>
              <a:rPr lang="en-US" sz="3100" dirty="0">
                <a:latin typeface="Times New Roman" panose="02020603050405020304" pitchFamily="18" charset="0"/>
                <a:cs typeface="Times New Roman" panose="02020603050405020304" pitchFamily="18" charset="0"/>
              </a:rPr>
              <a:t>: Changing strategies if necessary (e.g., switching from rote memorization to more active engagement with the material).</a:t>
            </a:r>
          </a:p>
          <a:p>
            <a:pPr lvl="2" algn="just">
              <a:lnSpc>
                <a:spcPct val="107000"/>
              </a:lnSpc>
              <a:spcAft>
                <a:spcPts val="800"/>
              </a:spcAft>
              <a:buSzPts val="1000"/>
              <a:buFont typeface="Wingdings" panose="05000000000000000000" pitchFamily="2" charset="2"/>
              <a:buChar char="v"/>
              <a:tabLst>
                <a:tab pos="1371600" algn="l"/>
              </a:tabLst>
            </a:pPr>
            <a:r>
              <a:rPr lang="en-US" sz="3100" b="1" dirty="0">
                <a:latin typeface="Times New Roman" panose="02020603050405020304" pitchFamily="18" charset="0"/>
                <a:cs typeface="Times New Roman" panose="02020603050405020304" pitchFamily="18" charset="0"/>
              </a:rPr>
              <a:t>Examples</a:t>
            </a:r>
            <a:r>
              <a:rPr lang="en-US" sz="3100" dirty="0">
                <a:latin typeface="Times New Roman" panose="02020603050405020304" pitchFamily="18" charset="0"/>
                <a:cs typeface="Times New Roman" panose="02020603050405020304" pitchFamily="18" charset="0"/>
              </a:rPr>
              <a:t>: If a student realizes that highlighting the text is not helping them understand the material, they might switch to summarizing key points or discussing the material with a peer.</a:t>
            </a:r>
          </a:p>
          <a:p>
            <a:pPr lvl="2" algn="just">
              <a:lnSpc>
                <a:spcPct val="107000"/>
              </a:lnSpc>
              <a:spcAft>
                <a:spcPts val="800"/>
              </a:spcAft>
              <a:buSzPts val="1000"/>
              <a:buFont typeface="Wingdings" panose="05000000000000000000" pitchFamily="2" charset="2"/>
              <a:buChar char="v"/>
              <a:tabLst>
                <a:tab pos="1371600" algn="l"/>
              </a:tabLst>
            </a:pPr>
            <a:r>
              <a:rPr lang="en-US" sz="3100" dirty="0">
                <a:latin typeface="Times New Roman" panose="02020603050405020304" pitchFamily="18" charset="0"/>
                <a:cs typeface="Times New Roman" panose="02020603050405020304" pitchFamily="18" charset="0"/>
              </a:rPr>
              <a:t>A student might decide to take a short break after completing a set of practice problems in order to recharge and maintain focus for the next set.</a:t>
            </a:r>
          </a:p>
          <a:p>
            <a:endParaRPr lang="en-RW" dirty="0"/>
          </a:p>
        </p:txBody>
      </p:sp>
    </p:spTree>
    <p:extLst>
      <p:ext uri="{BB962C8B-B14F-4D97-AF65-F5344CB8AC3E}">
        <p14:creationId xmlns:p14="http://schemas.microsoft.com/office/powerpoint/2010/main" val="257385659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ABCF0-FCAC-972A-F504-50E50CF697EF}"/>
              </a:ext>
            </a:extLst>
          </p:cNvPr>
          <p:cNvSpPr>
            <a:spLocks noGrp="1"/>
          </p:cNvSpPr>
          <p:nvPr>
            <p:ph type="title"/>
          </p:nvPr>
        </p:nvSpPr>
        <p:spPr/>
        <p:txBody>
          <a:bodyPr>
            <a:normAutofit/>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Key components of metacognition</a:t>
            </a:r>
            <a:endParaRPr lang="en-RW" sz="3200" dirty="0"/>
          </a:p>
        </p:txBody>
      </p:sp>
      <p:sp>
        <p:nvSpPr>
          <p:cNvPr id="3" name="Content Placeholder 2">
            <a:extLst>
              <a:ext uri="{FF2B5EF4-FFF2-40B4-BE49-F238E27FC236}">
                <a16:creationId xmlns:a16="http://schemas.microsoft.com/office/drawing/2014/main" id="{40A2DADE-C03E-4AB4-B415-2059277A9CD9}"/>
              </a:ext>
            </a:extLst>
          </p:cNvPr>
          <p:cNvSpPr>
            <a:spLocks noGrp="1"/>
          </p:cNvSpPr>
          <p:nvPr>
            <p:ph idx="1"/>
          </p:nvPr>
        </p:nvSpPr>
        <p:spPr>
          <a:xfrm>
            <a:off x="838200" y="1317522"/>
            <a:ext cx="10515600" cy="5319251"/>
          </a:xfrm>
        </p:spPr>
        <p:txBody>
          <a:bodyPr>
            <a:normAutofit lnSpcReduction="10000"/>
          </a:bodyPr>
          <a:lstStyle/>
          <a:p>
            <a:pPr algn="just">
              <a:buFont typeface="Wingdings" panose="05000000000000000000" pitchFamily="2" charset="2"/>
              <a:buChar char="q"/>
            </a:pPr>
            <a:r>
              <a:rPr lang="en-US" sz="1600" b="1" dirty="0"/>
              <a:t> </a:t>
            </a:r>
            <a:r>
              <a:rPr lang="en-US" sz="2400" b="1" dirty="0"/>
              <a:t>Metacognitive Reflection</a:t>
            </a:r>
          </a:p>
          <a:p>
            <a:pPr algn="just">
              <a:buFont typeface="Arial" panose="020B0604020202020204" pitchFamily="34" charset="0"/>
              <a:buChar char="•"/>
            </a:pPr>
            <a:r>
              <a:rPr lang="en-US" sz="2400" dirty="0"/>
              <a:t>Reflecting on one's cognitive processes after completing a task. </a:t>
            </a:r>
          </a:p>
          <a:p>
            <a:pPr algn="just">
              <a:buFont typeface="Arial" panose="020B0604020202020204" pitchFamily="34" charset="0"/>
              <a:buChar char="•"/>
            </a:pPr>
            <a:r>
              <a:rPr lang="en-US" sz="2400" dirty="0"/>
              <a:t>It involves evaluating what worked well, what didn’t, and how future performance can be improved.</a:t>
            </a:r>
          </a:p>
          <a:p>
            <a:pPr algn="just">
              <a:buFont typeface="Arial" panose="020B0604020202020204" pitchFamily="34" charset="0"/>
              <a:buChar char="•"/>
            </a:pPr>
            <a:r>
              <a:rPr lang="en-US" sz="2400" b="1" dirty="0"/>
              <a:t>It involves</a:t>
            </a:r>
            <a:r>
              <a:rPr lang="en-US" sz="2400" dirty="0"/>
              <a:t>:</a:t>
            </a:r>
          </a:p>
          <a:p>
            <a:pPr marL="742950" lvl="1" indent="-285750" algn="just"/>
            <a:r>
              <a:rPr lang="en-US" b="1" dirty="0"/>
              <a:t>Self-reflection</a:t>
            </a:r>
            <a:r>
              <a:rPr lang="en-US" dirty="0"/>
              <a:t>: Looking back on the strategies used and their effectiveness in solving a problem or completing a task.</a:t>
            </a:r>
          </a:p>
          <a:p>
            <a:pPr marL="742950" lvl="1" indent="-285750" algn="just"/>
            <a:r>
              <a:rPr lang="en-US" b="1" dirty="0"/>
              <a:t>Analyzing successes and failures</a:t>
            </a:r>
            <a:r>
              <a:rPr lang="en-US" dirty="0"/>
              <a:t>: Reviewing whether the chosen strategies led to success or failure and considering why.</a:t>
            </a:r>
          </a:p>
          <a:p>
            <a:pPr marL="742950" lvl="1" indent="-285750" algn="just"/>
            <a:r>
              <a:rPr lang="en-US" b="1" dirty="0"/>
              <a:t>Adjusting for future tasks</a:t>
            </a:r>
            <a:r>
              <a:rPr lang="en-US" dirty="0"/>
              <a:t>: Using reflection to guide future decisions about strategies, time management, and learning approaches.</a:t>
            </a:r>
          </a:p>
          <a:p>
            <a:pPr algn="just"/>
            <a:r>
              <a:rPr lang="en-US" sz="2400" b="1" dirty="0"/>
              <a:t>Example</a:t>
            </a:r>
            <a:r>
              <a:rPr lang="en-US" sz="2400" dirty="0"/>
              <a:t>: After finishing a test, a student reflects on the questions they found most challenging, evaluating which strategies helped them succeed and which ones need improvement for next time.</a:t>
            </a:r>
          </a:p>
          <a:p>
            <a:endParaRPr lang="en-RW" dirty="0"/>
          </a:p>
        </p:txBody>
      </p:sp>
    </p:spTree>
    <p:extLst>
      <p:ext uri="{BB962C8B-B14F-4D97-AF65-F5344CB8AC3E}">
        <p14:creationId xmlns:p14="http://schemas.microsoft.com/office/powerpoint/2010/main" val="56725374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E135-A57F-9B5C-4712-0BF393D4A31D}"/>
              </a:ext>
            </a:extLst>
          </p:cNvPr>
          <p:cNvSpPr>
            <a:spLocks noGrp="1"/>
          </p:cNvSpPr>
          <p:nvPr>
            <p:ph type="title"/>
          </p:nvPr>
        </p:nvSpPr>
        <p:spPr/>
        <p:txBody>
          <a:bodyPr>
            <a:normAutofit/>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Examples of metacognitive processes in action:</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19ECBB86-4DC0-578D-7564-D672EB8CD520}"/>
              </a:ext>
            </a:extLst>
          </p:cNvPr>
          <p:cNvSpPr>
            <a:spLocks noGrp="1"/>
          </p:cNvSpPr>
          <p:nvPr>
            <p:ph idx="1"/>
          </p:nvPr>
        </p:nvSpPr>
        <p:spPr>
          <a:xfrm>
            <a:off x="757083" y="1828800"/>
            <a:ext cx="10166555" cy="4945626"/>
          </a:xfrm>
        </p:spPr>
        <p:txBody>
          <a:bodyPr>
            <a:noAutofit/>
          </a:bodyPr>
          <a:lstStyle/>
          <a:p>
            <a:pPr>
              <a:lnSpc>
                <a:spcPct val="107000"/>
              </a:lnSpc>
              <a:spcAft>
                <a:spcPts val="800"/>
              </a:spcAft>
              <a:buFont typeface="Wingdings" panose="05000000000000000000" pitchFamily="2" charset="2"/>
              <a:buChar char="Ø"/>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Problem solving in Math</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Planning</a:t>
            </a:r>
            <a:r>
              <a:rPr lang="en-RW" dirty="0">
                <a:latin typeface="Times New Roman" panose="02020603050405020304" pitchFamily="18" charset="0"/>
                <a:ea typeface="Aptos" panose="020B0004020202020204" pitchFamily="34" charset="0"/>
                <a:cs typeface="Times New Roman" panose="02020603050405020304" pitchFamily="18" charset="0"/>
              </a:rPr>
              <a:t>: A student reads through the problem, breaks it down into smaller steps, and decides whether to use a formula or draw a diagram.</a:t>
            </a:r>
          </a:p>
          <a:p>
            <a:pPr marL="742950" lvl="1" indent="-285750">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Monitoring</a:t>
            </a:r>
            <a:r>
              <a:rPr lang="en-RW" dirty="0">
                <a:latin typeface="Times New Roman" panose="02020603050405020304" pitchFamily="18" charset="0"/>
                <a:ea typeface="Aptos" panose="020B0004020202020204" pitchFamily="34" charset="0"/>
                <a:cs typeface="Times New Roman" panose="02020603050405020304" pitchFamily="18" charset="0"/>
              </a:rPr>
              <a:t>: As they work through the problem, they periodically check if their steps make sense or if they are stuck on a specific part.</a:t>
            </a:r>
          </a:p>
          <a:p>
            <a:pPr marL="742950" lvl="1" indent="-285750">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Control</a:t>
            </a:r>
            <a:r>
              <a:rPr lang="en-RW" dirty="0">
                <a:latin typeface="Times New Roman" panose="02020603050405020304" pitchFamily="18" charset="0"/>
                <a:ea typeface="Aptos" panose="020B0004020202020204" pitchFamily="34" charset="0"/>
                <a:cs typeface="Times New Roman" panose="02020603050405020304" pitchFamily="18" charset="0"/>
              </a:rPr>
              <a:t>: If they get stuck, they decide to try another approach or seek help from a classmate.</a:t>
            </a:r>
          </a:p>
          <a:p>
            <a:pPr marL="742950" lvl="1" indent="-285750">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Reflection</a:t>
            </a:r>
            <a:r>
              <a:rPr lang="en-RW" dirty="0">
                <a:latin typeface="Times New Roman" panose="02020603050405020304" pitchFamily="18" charset="0"/>
                <a:ea typeface="Aptos" panose="020B0004020202020204" pitchFamily="34" charset="0"/>
                <a:cs typeface="Times New Roman" panose="02020603050405020304" pitchFamily="18" charset="0"/>
              </a:rPr>
              <a:t>: After solving the problem, the student reflects on which strategies were most effective and how to approach similar problems next time.</a:t>
            </a:r>
          </a:p>
        </p:txBody>
      </p:sp>
    </p:spTree>
    <p:extLst>
      <p:ext uri="{BB962C8B-B14F-4D97-AF65-F5344CB8AC3E}">
        <p14:creationId xmlns:p14="http://schemas.microsoft.com/office/powerpoint/2010/main" val="278018328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B7D0E-1FBC-ED4C-7F03-82012DE503B9}"/>
              </a:ext>
            </a:extLst>
          </p:cNvPr>
          <p:cNvSpPr>
            <a:spLocks noGrp="1"/>
          </p:cNvSpPr>
          <p:nvPr>
            <p:ph type="title"/>
          </p:nvPr>
        </p:nvSpPr>
        <p:spPr/>
        <p:txBody>
          <a:bodyPr>
            <a:normAutofit/>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Examples of metacognitive processes in action:</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8FA08A22-0E43-7F47-3CE0-A74921B42794}"/>
              </a:ext>
            </a:extLst>
          </p:cNvPr>
          <p:cNvSpPr>
            <a:spLocks noGrp="1"/>
          </p:cNvSpPr>
          <p:nvPr>
            <p:ph idx="1"/>
          </p:nvPr>
        </p:nvSpPr>
        <p:spPr>
          <a:xfrm>
            <a:off x="838200" y="1425678"/>
            <a:ext cx="10515600" cy="5201264"/>
          </a:xfrm>
        </p:spPr>
        <p:txBody>
          <a:bodyPr>
            <a:normAutofit/>
          </a:bodyPr>
          <a:lstStyle/>
          <a:p>
            <a:pPr algn="just">
              <a:lnSpc>
                <a:spcPct val="107000"/>
              </a:lnSpc>
              <a:spcAft>
                <a:spcPts val="800"/>
              </a:spcAft>
              <a:buFont typeface="Wingdings" panose="05000000000000000000" pitchFamily="2" charset="2"/>
              <a:buChar char="Ø"/>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Writing an Essay</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Planning</a:t>
            </a:r>
            <a:r>
              <a:rPr lang="en-RW" dirty="0">
                <a:latin typeface="Times New Roman" panose="02020603050405020304" pitchFamily="18" charset="0"/>
                <a:ea typeface="Aptos" panose="020B0004020202020204" pitchFamily="34" charset="0"/>
                <a:cs typeface="Times New Roman" panose="02020603050405020304" pitchFamily="18" charset="0"/>
              </a:rPr>
              <a:t>: A student decides on a topic, outlines their argument, and plans when to write different sections of the essay.</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Monitoring</a:t>
            </a:r>
            <a:r>
              <a:rPr lang="en-RW" dirty="0">
                <a:latin typeface="Times New Roman" panose="02020603050405020304" pitchFamily="18" charset="0"/>
                <a:ea typeface="Aptos" panose="020B0004020202020204" pitchFamily="34" charset="0"/>
                <a:cs typeface="Times New Roman" panose="02020603050405020304" pitchFamily="18" charset="0"/>
              </a:rPr>
              <a:t>: While writing, they periodically check to see if their arguments are clear and relevant to the topic.</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Control</a:t>
            </a:r>
            <a:r>
              <a:rPr lang="en-RW" dirty="0">
                <a:latin typeface="Times New Roman" panose="02020603050405020304" pitchFamily="18" charset="0"/>
                <a:ea typeface="Aptos" panose="020B0004020202020204" pitchFamily="34" charset="0"/>
                <a:cs typeface="Times New Roman" panose="02020603050405020304" pitchFamily="18" charset="0"/>
              </a:rPr>
              <a:t>: If they find that their argument isn’t strong enough, they might change their thesis or gather more evidence.</a:t>
            </a:r>
            <a:endParaRPr lang="en-US" dirty="0">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RW" b="1" dirty="0">
                <a:latin typeface="Times New Roman" panose="02020603050405020304" pitchFamily="18" charset="0"/>
                <a:ea typeface="Aptos" panose="020B0004020202020204" pitchFamily="34" charset="0"/>
                <a:cs typeface="Times New Roman" panose="02020603050405020304" pitchFamily="18" charset="0"/>
              </a:rPr>
              <a:t>Reflection</a:t>
            </a:r>
            <a:r>
              <a:rPr lang="en-RW" dirty="0">
                <a:latin typeface="Times New Roman" panose="02020603050405020304" pitchFamily="18" charset="0"/>
                <a:ea typeface="Aptos" panose="020B0004020202020204" pitchFamily="34" charset="0"/>
                <a:cs typeface="Times New Roman" panose="02020603050405020304" pitchFamily="18" charset="0"/>
              </a:rPr>
              <a:t>: After finishing, they reflect on what worked well in the writing process, such as organization or clarity, and what could be improved in the future</a:t>
            </a:r>
            <a:endParaRPr lang="en-RW"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92240938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F6F00-96F1-407F-10CC-6C633FF98439}"/>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Examples of metacognitive processes in action:</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2753C683-373B-533A-BE69-1040A84538A6}"/>
              </a:ext>
            </a:extLst>
          </p:cNvPr>
          <p:cNvSpPr>
            <a:spLocks noGrp="1"/>
          </p:cNvSpPr>
          <p:nvPr>
            <p:ph idx="1"/>
          </p:nvPr>
        </p:nvSpPr>
        <p:spPr>
          <a:xfrm>
            <a:off x="668594" y="1600200"/>
            <a:ext cx="10402529" cy="5181600"/>
          </a:xfrm>
        </p:spPr>
        <p:txBody>
          <a:bodyPr>
            <a:normAutofit/>
          </a:bodyPr>
          <a:lstStyle/>
          <a:p>
            <a:pPr algn="just">
              <a:lnSpc>
                <a:spcPct val="107000"/>
              </a:lnSpc>
              <a:spcAft>
                <a:spcPts val="800"/>
              </a:spcAft>
              <a:buSzPts val="1000"/>
              <a:buFont typeface="Wingdings" panose="05000000000000000000" pitchFamily="2" charset="2"/>
              <a:buChar char="q"/>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Studying for an Exam</a:t>
            </a:r>
            <a:r>
              <a:rPr lang="en-RW" sz="2400" dirty="0">
                <a:latin typeface="Times New Roman" panose="02020603050405020304" pitchFamily="18" charset="0"/>
                <a:ea typeface="Aptos" panose="020B0004020202020204" pitchFamily="34" charset="0"/>
                <a:cs typeface="Times New Roman" panose="02020603050405020304" pitchFamily="18" charset="0"/>
              </a:rPr>
              <a:t>: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 student who engages in metacognition while studying for an exam might start by assessing what they already know about the subject </a:t>
            </a:r>
            <a:r>
              <a:rPr lang="en-RW" sz="2400" b="1" dirty="0">
                <a:latin typeface="Times New Roman" panose="02020603050405020304" pitchFamily="18" charset="0"/>
                <a:ea typeface="Aptos" panose="020B0004020202020204" pitchFamily="34" charset="0"/>
                <a:cs typeface="Times New Roman" panose="02020603050405020304" pitchFamily="18" charset="0"/>
              </a:rPr>
              <a:t>(planning)</a:t>
            </a:r>
            <a:r>
              <a:rPr lang="en-RW" sz="2400" dirty="0">
                <a:latin typeface="Times New Roman" panose="02020603050405020304" pitchFamily="18" charset="0"/>
                <a:ea typeface="Aptos" panose="020B0004020202020204" pitchFamily="34" charset="0"/>
                <a:cs typeface="Times New Roman" panose="02020603050405020304" pitchFamily="18" charset="0"/>
              </a:rPr>
              <a:t>.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As they read a chapter, they ask themselves questions like, "Do I understand this concept?" or "Can I explain this to someone else?" (</a:t>
            </a:r>
            <a:r>
              <a:rPr lang="en-RW" sz="2400" b="1" dirty="0">
                <a:latin typeface="Times New Roman" panose="02020603050405020304" pitchFamily="18" charset="0"/>
                <a:ea typeface="Aptos" panose="020B0004020202020204" pitchFamily="34" charset="0"/>
                <a:cs typeface="Times New Roman" panose="02020603050405020304" pitchFamily="18" charset="0"/>
              </a:rPr>
              <a:t>monitoring). </a:t>
            </a:r>
            <a:endParaRPr lang="en-US" sz="2400" b="1"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After studying, they evaluate whether their study techniques were effective, considering what helped them understand the material best and what might need to be adjusted for next time </a:t>
            </a:r>
            <a:r>
              <a:rPr lang="en-RW" sz="2400" b="1" dirty="0">
                <a:latin typeface="Times New Roman" panose="02020603050405020304" pitchFamily="18" charset="0"/>
                <a:ea typeface="Aptos" panose="020B0004020202020204" pitchFamily="34" charset="0"/>
                <a:cs typeface="Times New Roman" panose="02020603050405020304" pitchFamily="18" charset="0"/>
              </a:rPr>
              <a:t>(evaluating).</a:t>
            </a:r>
          </a:p>
          <a:p>
            <a:endParaRPr lang="en-RW" dirty="0"/>
          </a:p>
        </p:txBody>
      </p:sp>
    </p:spTree>
    <p:extLst>
      <p:ext uri="{BB962C8B-B14F-4D97-AF65-F5344CB8AC3E}">
        <p14:creationId xmlns:p14="http://schemas.microsoft.com/office/powerpoint/2010/main" val="308375742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896" y="373626"/>
            <a:ext cx="4159123" cy="717755"/>
          </a:xfrm>
          <a:solidFill>
            <a:schemeClr val="tx1"/>
          </a:solidFill>
        </p:spPr>
        <p:txBody>
          <a:bodyPr>
            <a:normAutofit/>
          </a:bodyPr>
          <a:lstStyle/>
          <a:p>
            <a:r>
              <a:rPr lang="en-GB" b="1" dirty="0">
                <a:solidFill>
                  <a:schemeClr val="bg1"/>
                </a:solidFill>
                <a:latin typeface="Times New Roman" panose="02020603050405020304" pitchFamily="18" charset="0"/>
                <a:cs typeface="Times New Roman" panose="02020603050405020304" pitchFamily="18" charset="0"/>
              </a:rPr>
              <a:t>The meta-cognition</a:t>
            </a:r>
            <a:endParaRPr lang="en-US" dirty="0"/>
          </a:p>
        </p:txBody>
      </p:sp>
      <p:sp>
        <p:nvSpPr>
          <p:cNvPr id="4" name="Text Placeholder 3"/>
          <p:cNvSpPr>
            <a:spLocks noGrp="1"/>
          </p:cNvSpPr>
          <p:nvPr>
            <p:ph type="body" sz="half" idx="2"/>
          </p:nvPr>
        </p:nvSpPr>
        <p:spPr>
          <a:xfrm>
            <a:off x="442453" y="1671485"/>
            <a:ext cx="4660568" cy="4277032"/>
          </a:xfrm>
        </p:spPr>
        <p:txBody>
          <a:bodyPr>
            <a:normAutofit/>
          </a:bodyPr>
          <a:lstStyle/>
          <a:p>
            <a:r>
              <a:rPr lang="en-US" dirty="0"/>
              <a:t>It involves:</a:t>
            </a:r>
          </a:p>
          <a:p>
            <a:pPr marL="214313" indent="-214313">
              <a:buFont typeface="Wingdings" panose="05000000000000000000" pitchFamily="2" charset="2"/>
              <a:buChar char="Ø"/>
            </a:pPr>
            <a:r>
              <a:rPr lang="en-US" dirty="0"/>
              <a:t> knowing when you know,</a:t>
            </a:r>
          </a:p>
          <a:p>
            <a:pPr marL="214313" indent="-214313">
              <a:buFont typeface="Wingdings" panose="05000000000000000000" pitchFamily="2" charset="2"/>
              <a:buChar char="Ø"/>
            </a:pPr>
            <a:r>
              <a:rPr lang="en-US" dirty="0"/>
              <a:t> knowing when you don’t know, and </a:t>
            </a:r>
          </a:p>
          <a:p>
            <a:pPr marL="214313" indent="-214313">
              <a:buFont typeface="Wingdings" panose="05000000000000000000" pitchFamily="2" charset="2"/>
              <a:buChar char="Ø"/>
            </a:pPr>
            <a:r>
              <a:rPr lang="en-US" dirty="0"/>
              <a:t>knowing what to do when you don’t know. </a:t>
            </a:r>
          </a:p>
          <a:p>
            <a:endParaRPr lang="en-US" dirty="0"/>
          </a:p>
          <a:p>
            <a:pPr marL="214313" indent="-214313">
              <a:buFont typeface="Wingdings" panose="05000000000000000000" pitchFamily="2" charset="2"/>
              <a:buChar char="v"/>
            </a:pPr>
            <a:r>
              <a:rPr lang="en-US" dirty="0"/>
              <a:t>In other words, it involves self-monitoring and correcting your own learning processes</a:t>
            </a:r>
          </a:p>
        </p:txBody>
      </p:sp>
      <p:pic>
        <p:nvPicPr>
          <p:cNvPr id="1026"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3822" b="3822"/>
          <a:stretch>
            <a:fillRect/>
          </a:stretch>
        </p:blipFill>
        <p:spPr bwMode="auto">
          <a:xfrm>
            <a:off x="4800601" y="152400"/>
            <a:ext cx="5736772"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9836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5B5E4-A032-3D29-44D2-A10372CF4DFF}"/>
              </a:ext>
            </a:extLst>
          </p:cNvPr>
          <p:cNvSpPr>
            <a:spLocks noGrp="1"/>
          </p:cNvSpPr>
          <p:nvPr>
            <p:ph type="title"/>
          </p:nvPr>
        </p:nvSpPr>
        <p:spPr/>
        <p:txBody>
          <a:bodyPr>
            <a:normAutofit/>
          </a:bodyPr>
          <a:lstStyle/>
          <a:p>
            <a:r>
              <a:rPr lang="en-US" sz="3200" b="1" dirty="0"/>
              <a:t>Formal education</a:t>
            </a:r>
            <a:endParaRPr lang="en-RW" sz="3200" b="1" dirty="0"/>
          </a:p>
        </p:txBody>
      </p:sp>
      <p:sp>
        <p:nvSpPr>
          <p:cNvPr id="3" name="Content Placeholder 2">
            <a:extLst>
              <a:ext uri="{FF2B5EF4-FFF2-40B4-BE49-F238E27FC236}">
                <a16:creationId xmlns:a16="http://schemas.microsoft.com/office/drawing/2014/main" id="{E54A2362-BABE-0944-BEB5-15C7E43EDF7E}"/>
              </a:ext>
            </a:extLst>
          </p:cNvPr>
          <p:cNvSpPr>
            <a:spLocks noGrp="1"/>
          </p:cNvSpPr>
          <p:nvPr>
            <p:ph idx="1"/>
          </p:nvPr>
        </p:nvSpPr>
        <p:spPr>
          <a:xfrm>
            <a:off x="838200" y="1445342"/>
            <a:ext cx="10213258" cy="4731621"/>
          </a:xfrm>
        </p:spPr>
        <p:txBody>
          <a:bodyPr>
            <a:normAutofit/>
          </a:bodyPr>
          <a:lstStyle/>
          <a:p>
            <a:pPr algn="just"/>
            <a:r>
              <a:rPr lang="en-US" dirty="0"/>
              <a:t>Includes formalized assessments (e.g., exams, quizzes, projects) to measure students' progress and understanding. </a:t>
            </a:r>
          </a:p>
          <a:p>
            <a:pPr algn="just"/>
            <a:r>
              <a:rPr lang="en-US" dirty="0"/>
              <a:t>These assessments are usually standardized and contribute to students' academic records or qualifications’</a:t>
            </a:r>
          </a:p>
          <a:p>
            <a:pPr algn="just"/>
            <a:r>
              <a:rPr lang="en-US" dirty="0"/>
              <a:t>Usually regulated by governmental or accreditation bodies, ensuring that institutions meet certain educational standards. </a:t>
            </a:r>
          </a:p>
          <a:p>
            <a:pPr algn="just"/>
            <a:r>
              <a:rPr lang="en-US" sz="2800" dirty="0">
                <a:ea typeface="Times New Roman" panose="02020603050405020304" pitchFamily="18" charset="0"/>
              </a:rPr>
              <a:t>Often l</a:t>
            </a:r>
            <a:r>
              <a:rPr lang="en-RW" sz="2800" dirty="0" err="1">
                <a:ea typeface="Times New Roman" panose="02020603050405020304" pitchFamily="18" charset="0"/>
              </a:rPr>
              <a:t>eads</a:t>
            </a:r>
            <a:r>
              <a:rPr lang="en-RW" sz="2800" dirty="0">
                <a:ea typeface="Times New Roman" panose="02020603050405020304" pitchFamily="18" charset="0"/>
              </a:rPr>
              <a:t> to certification or qualifications</a:t>
            </a:r>
            <a:r>
              <a:rPr lang="en-US" sz="2800" dirty="0">
                <a:ea typeface="Times New Roman" panose="02020603050405020304" pitchFamily="18" charset="0"/>
              </a:rPr>
              <a:t>: </a:t>
            </a:r>
            <a:r>
              <a:rPr lang="en-US" dirty="0"/>
              <a:t>Students often receive diplomas or degrees as formal recognition of their achievements.</a:t>
            </a:r>
            <a:endParaRPr lang="en-US" sz="2800" dirty="0">
              <a:ea typeface="Times New Roman" panose="02020603050405020304" pitchFamily="18" charset="0"/>
            </a:endParaRPr>
          </a:p>
          <a:p>
            <a:endParaRPr lang="en-RW" dirty="0"/>
          </a:p>
        </p:txBody>
      </p:sp>
    </p:spTree>
    <p:extLst>
      <p:ext uri="{BB962C8B-B14F-4D97-AF65-F5344CB8AC3E}">
        <p14:creationId xmlns:p14="http://schemas.microsoft.com/office/powerpoint/2010/main" val="26525952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8EA27-1E76-95E8-13B9-621DE4D7EC46}"/>
              </a:ext>
            </a:extLst>
          </p:cNvPr>
          <p:cNvSpPr>
            <a:spLocks noGrp="1"/>
          </p:cNvSpPr>
          <p:nvPr>
            <p:ph type="title"/>
          </p:nvPr>
        </p:nvSpPr>
        <p:spPr/>
        <p:txBody>
          <a:bodyPr/>
          <a:lstStyle/>
          <a:p>
            <a:r>
              <a:rPr lang="en-US" sz="3200" b="1" dirty="0">
                <a:latin typeface="Aptos" panose="020B0004020202020204" pitchFamily="34" charset="0"/>
                <a:ea typeface="Aptos" panose="020B0004020202020204" pitchFamily="34" charset="0"/>
                <a:cs typeface="Times New Roman" panose="02020603050405020304" pitchFamily="18" charset="0"/>
              </a:rPr>
              <a:t>Some of the m</a:t>
            </a:r>
            <a:r>
              <a:rPr lang="en-RW" sz="3200" b="1" dirty="0" err="1">
                <a:latin typeface="Aptos" panose="020B0004020202020204" pitchFamily="34" charset="0"/>
                <a:ea typeface="Aptos" panose="020B0004020202020204" pitchFamily="34" charset="0"/>
                <a:cs typeface="Times New Roman" panose="02020603050405020304" pitchFamily="18" charset="0"/>
              </a:rPr>
              <a:t>etacognitive</a:t>
            </a:r>
            <a:r>
              <a:rPr lang="en-RW" sz="3200" b="1" dirty="0">
                <a:latin typeface="Aptos" panose="020B0004020202020204" pitchFamily="34" charset="0"/>
                <a:ea typeface="Aptos" panose="020B0004020202020204" pitchFamily="34" charset="0"/>
                <a:cs typeface="Times New Roman" panose="02020603050405020304" pitchFamily="18" charset="0"/>
              </a:rPr>
              <a:t> </a:t>
            </a:r>
            <a:r>
              <a:rPr lang="en-US" sz="3200" b="1" dirty="0">
                <a:latin typeface="Aptos" panose="020B0004020202020204" pitchFamily="34" charset="0"/>
                <a:ea typeface="Aptos" panose="020B0004020202020204" pitchFamily="34" charset="0"/>
                <a:cs typeface="Times New Roman" panose="02020603050405020304" pitchFamily="18" charset="0"/>
              </a:rPr>
              <a:t>s</a:t>
            </a:r>
            <a:r>
              <a:rPr lang="en-RW" sz="3200" b="1" dirty="0" err="1">
                <a:latin typeface="Aptos" panose="020B0004020202020204" pitchFamily="34" charset="0"/>
                <a:ea typeface="Aptos" panose="020B0004020202020204" pitchFamily="34" charset="0"/>
                <a:cs typeface="Times New Roman" panose="02020603050405020304" pitchFamily="18" charset="0"/>
              </a:rPr>
              <a:t>trategies</a:t>
            </a:r>
            <a:r>
              <a:rPr lang="en-RW" sz="3200" b="1" dirty="0">
                <a:latin typeface="Aptos" panose="020B0004020202020204" pitchFamily="34" charset="0"/>
                <a:ea typeface="Aptos" panose="020B0004020202020204" pitchFamily="34" charset="0"/>
                <a:cs typeface="Times New Roman" panose="02020603050405020304" pitchFamily="18" charset="0"/>
              </a:rPr>
              <a:t>:</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6E563749-CE7F-E031-E0C0-B2075A7421FE}"/>
              </a:ext>
            </a:extLst>
          </p:cNvPr>
          <p:cNvSpPr>
            <a:spLocks noGrp="1"/>
          </p:cNvSpPr>
          <p:nvPr>
            <p:ph idx="1"/>
          </p:nvPr>
        </p:nvSpPr>
        <p:spPr>
          <a:xfrm>
            <a:off x="678426" y="1071717"/>
            <a:ext cx="10982632" cy="5511646"/>
          </a:xfrm>
        </p:spPr>
        <p:txBody>
          <a:bodyPr>
            <a:normAutofit fontScale="92500" lnSpcReduction="20000"/>
          </a:bodyPr>
          <a:lstStyle/>
          <a:p>
            <a:pPr>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Self-</a:t>
            </a:r>
            <a:r>
              <a:rPr lang="en-US" sz="2400" b="1" dirty="0">
                <a:latin typeface="Times New Roman" panose="02020603050405020304" pitchFamily="18" charset="0"/>
                <a:ea typeface="Aptos" panose="020B0004020202020204" pitchFamily="34" charset="0"/>
                <a:cs typeface="Times New Roman" panose="02020603050405020304" pitchFamily="18" charset="0"/>
              </a:rPr>
              <a:t>q</a:t>
            </a:r>
            <a:r>
              <a:rPr lang="en-RW" sz="2400" b="1" dirty="0" err="1">
                <a:latin typeface="Times New Roman" panose="02020603050405020304" pitchFamily="18" charset="0"/>
                <a:ea typeface="Aptos" panose="020B0004020202020204" pitchFamily="34" charset="0"/>
                <a:cs typeface="Times New Roman" panose="02020603050405020304" pitchFamily="18" charset="0"/>
              </a:rPr>
              <a:t>uestioning</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dirty="0">
                <a:latin typeface="Times New Roman" panose="02020603050405020304" pitchFamily="18" charset="0"/>
                <a:ea typeface="Aptos" panose="020B0004020202020204" pitchFamily="34" charset="0"/>
                <a:cs typeface="Times New Roman" panose="02020603050405020304" pitchFamily="18" charset="0"/>
              </a:rPr>
              <a:t>Asking questions before, during, and after learning tasks (e.g., "What do I already know about this topic?" "How can I apply this information?" "Did I understand this correctly?").</a:t>
            </a:r>
          </a:p>
          <a:p>
            <a:pPr>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Think-</a:t>
            </a:r>
            <a:r>
              <a:rPr lang="en-US" sz="2400" b="1" dirty="0">
                <a:latin typeface="Times New Roman" panose="02020603050405020304" pitchFamily="18" charset="0"/>
                <a:ea typeface="Aptos" panose="020B0004020202020204" pitchFamily="34" charset="0"/>
                <a:cs typeface="Times New Roman" panose="02020603050405020304" pitchFamily="18" charset="0"/>
              </a:rPr>
              <a:t>a</a:t>
            </a:r>
            <a:r>
              <a:rPr lang="en-RW" sz="2400" b="1" dirty="0">
                <a:latin typeface="Times New Roman" panose="02020603050405020304" pitchFamily="18" charset="0"/>
                <a:ea typeface="Aptos" panose="020B0004020202020204" pitchFamily="34" charset="0"/>
                <a:cs typeface="Times New Roman" panose="02020603050405020304" pitchFamily="18" charset="0"/>
              </a:rPr>
              <a:t>loud</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dirty="0">
                <a:latin typeface="Times New Roman" panose="02020603050405020304" pitchFamily="18" charset="0"/>
                <a:ea typeface="Aptos" panose="020B0004020202020204" pitchFamily="34" charset="0"/>
                <a:cs typeface="Times New Roman" panose="02020603050405020304" pitchFamily="18" charset="0"/>
              </a:rPr>
              <a:t>Verbalizing thoughts while solving problems or reading to make the thinking process explicit and help students identify errors or areas of confusion.</a:t>
            </a:r>
          </a:p>
          <a:p>
            <a:pPr>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Summarizing and </a:t>
            </a:r>
            <a:r>
              <a:rPr lang="en-US" sz="2400" b="1" dirty="0">
                <a:latin typeface="Times New Roman" panose="02020603050405020304" pitchFamily="18" charset="0"/>
                <a:ea typeface="Aptos" panose="020B0004020202020204" pitchFamily="34" charset="0"/>
                <a:cs typeface="Times New Roman" panose="02020603050405020304" pitchFamily="18" charset="0"/>
              </a:rPr>
              <a:t>p</a:t>
            </a:r>
            <a:r>
              <a:rPr lang="en-RW" sz="2400" b="1" dirty="0" err="1">
                <a:latin typeface="Times New Roman" panose="02020603050405020304" pitchFamily="18" charset="0"/>
                <a:ea typeface="Aptos" panose="020B0004020202020204" pitchFamily="34" charset="0"/>
                <a:cs typeface="Times New Roman" panose="02020603050405020304" pitchFamily="18" charset="0"/>
              </a:rPr>
              <a:t>araphrasing</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dirty="0">
                <a:latin typeface="Times New Roman" panose="02020603050405020304" pitchFamily="18" charset="0"/>
                <a:ea typeface="Aptos" panose="020B0004020202020204" pitchFamily="34" charset="0"/>
                <a:cs typeface="Times New Roman" panose="02020603050405020304" pitchFamily="18" charset="0"/>
              </a:rPr>
              <a:t>Writing or speaking summaries of what has been learned to ensure understanding and reinforce key concepts.</a:t>
            </a:r>
          </a:p>
          <a:p>
            <a:pPr>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Mind </a:t>
            </a:r>
            <a:r>
              <a:rPr lang="en-US" sz="2400" b="1" dirty="0">
                <a:latin typeface="Times New Roman" panose="02020603050405020304" pitchFamily="18" charset="0"/>
                <a:ea typeface="Aptos" panose="020B0004020202020204" pitchFamily="34" charset="0"/>
                <a:cs typeface="Times New Roman" panose="02020603050405020304" pitchFamily="18" charset="0"/>
              </a:rPr>
              <a:t>m</a:t>
            </a:r>
            <a:r>
              <a:rPr lang="en-RW" sz="2400" b="1" dirty="0" err="1">
                <a:latin typeface="Times New Roman" panose="02020603050405020304" pitchFamily="18" charset="0"/>
                <a:ea typeface="Aptos" panose="020B0004020202020204" pitchFamily="34" charset="0"/>
                <a:cs typeface="Times New Roman" panose="02020603050405020304" pitchFamily="18" charset="0"/>
              </a:rPr>
              <a:t>apping</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dirty="0">
                <a:latin typeface="Times New Roman" panose="02020603050405020304" pitchFamily="18" charset="0"/>
                <a:ea typeface="Aptos" panose="020B0004020202020204" pitchFamily="34" charset="0"/>
                <a:cs typeface="Times New Roman" panose="02020603050405020304" pitchFamily="18" charset="0"/>
              </a:rPr>
              <a:t>Using diagrams to organize and represent knowledge, helping learners visualize connections between concepts.</a:t>
            </a:r>
          </a:p>
          <a:p>
            <a:pPr>
              <a:lnSpc>
                <a:spcPct val="107000"/>
              </a:lnSpc>
              <a:spcAft>
                <a:spcPts val="800"/>
              </a:spcAft>
              <a:tabLst>
                <a:tab pos="457200" algn="l"/>
              </a:tabLst>
            </a:pPr>
            <a:r>
              <a:rPr lang="en-RW" sz="2400" b="1" dirty="0">
                <a:latin typeface="Times New Roman" panose="02020603050405020304" pitchFamily="18" charset="0"/>
                <a:ea typeface="Aptos" panose="020B0004020202020204" pitchFamily="34" charset="0"/>
                <a:cs typeface="Times New Roman" panose="02020603050405020304" pitchFamily="18" charset="0"/>
              </a:rPr>
              <a:t>Self-</a:t>
            </a:r>
            <a:r>
              <a:rPr lang="en-US" sz="2400" b="1" dirty="0">
                <a:latin typeface="Times New Roman" panose="02020603050405020304" pitchFamily="18" charset="0"/>
                <a:ea typeface="Aptos" panose="020B0004020202020204" pitchFamily="34" charset="0"/>
                <a:cs typeface="Times New Roman" panose="02020603050405020304" pitchFamily="18" charset="0"/>
              </a:rPr>
              <a:t>t</a:t>
            </a:r>
            <a:r>
              <a:rPr lang="en-RW" sz="2400" b="1" dirty="0" err="1">
                <a:latin typeface="Times New Roman" panose="02020603050405020304" pitchFamily="18" charset="0"/>
                <a:ea typeface="Aptos" panose="020B0004020202020204" pitchFamily="34" charset="0"/>
                <a:cs typeface="Times New Roman" panose="02020603050405020304" pitchFamily="18" charset="0"/>
              </a:rPr>
              <a:t>esting</a:t>
            </a:r>
            <a:r>
              <a:rPr lang="en-RW" sz="2400" dirty="0">
                <a:latin typeface="Times New Roman" panose="02020603050405020304" pitchFamily="18" charset="0"/>
                <a:ea typeface="Aptos" panose="020B0004020202020204" pitchFamily="34" charset="0"/>
                <a:cs typeface="Times New Roman" panose="02020603050405020304" pitchFamily="18" charset="0"/>
              </a:rPr>
              <a:t>:</a:t>
            </a:r>
            <a:r>
              <a:rPr lang="en-US" sz="2400" dirty="0">
                <a:latin typeface="Times New Roman" panose="02020603050405020304" pitchFamily="18" charset="0"/>
                <a:ea typeface="Aptos" panose="020B0004020202020204" pitchFamily="34" charset="0"/>
                <a:cs typeface="Times New Roman" panose="02020603050405020304" pitchFamily="18" charset="0"/>
              </a:rPr>
              <a:t> </a:t>
            </a:r>
            <a:r>
              <a:rPr lang="en-RW" dirty="0">
                <a:latin typeface="Times New Roman" panose="02020603050405020304" pitchFamily="18" charset="0"/>
                <a:ea typeface="Aptos" panose="020B0004020202020204" pitchFamily="34" charset="0"/>
                <a:cs typeface="Times New Roman" panose="02020603050405020304" pitchFamily="18" charset="0"/>
              </a:rPr>
              <a:t>Regularly testing oneself on the material to monitor understanding and retention, which helps reinforce learning and identify gaps in knowledge.</a:t>
            </a:r>
          </a:p>
          <a:p>
            <a:endParaRPr lang="en-RW" dirty="0"/>
          </a:p>
        </p:txBody>
      </p:sp>
    </p:spTree>
    <p:extLst>
      <p:ext uri="{BB962C8B-B14F-4D97-AF65-F5344CB8AC3E}">
        <p14:creationId xmlns:p14="http://schemas.microsoft.com/office/powerpoint/2010/main" val="376770149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765B8-0DF0-4F6E-024E-6ED2692917B4}"/>
              </a:ext>
            </a:extLst>
          </p:cNvPr>
          <p:cNvSpPr>
            <a:spLocks noGrp="1"/>
          </p:cNvSpPr>
          <p:nvPr>
            <p:ph type="title"/>
          </p:nvPr>
        </p:nvSpPr>
        <p:spPr>
          <a:xfrm>
            <a:off x="1111045" y="274638"/>
            <a:ext cx="9099755" cy="792162"/>
          </a:xfrm>
        </p:spPr>
        <p:txBody>
          <a:bodyPr>
            <a:normAutofit/>
          </a:bodyPr>
          <a:lstStyle/>
          <a:p>
            <a:r>
              <a:rPr lang="en-US" sz="3200" b="1" dirty="0"/>
              <a:t>Activity</a:t>
            </a:r>
            <a:endParaRPr lang="en-RW" sz="3200" b="1" dirty="0"/>
          </a:p>
        </p:txBody>
      </p:sp>
      <p:sp>
        <p:nvSpPr>
          <p:cNvPr id="3" name="Content Placeholder 2">
            <a:extLst>
              <a:ext uri="{FF2B5EF4-FFF2-40B4-BE49-F238E27FC236}">
                <a16:creationId xmlns:a16="http://schemas.microsoft.com/office/drawing/2014/main" id="{9095F4E1-D642-1368-869F-117FE8BC045D}"/>
              </a:ext>
            </a:extLst>
          </p:cNvPr>
          <p:cNvSpPr>
            <a:spLocks noGrp="1"/>
          </p:cNvSpPr>
          <p:nvPr>
            <p:ph idx="1"/>
          </p:nvPr>
        </p:nvSpPr>
        <p:spPr>
          <a:xfrm>
            <a:off x="1111045" y="1219200"/>
            <a:ext cx="9099755" cy="5024284"/>
          </a:xfrm>
        </p:spPr>
        <p:txBody>
          <a:bodyPr>
            <a:normAutofit/>
          </a:bodyPr>
          <a:lstStyle/>
          <a:p>
            <a:r>
              <a:rPr lang="en-US" dirty="0"/>
              <a:t>Discuss the importance of :</a:t>
            </a:r>
          </a:p>
          <a:p>
            <a:pPr>
              <a:buFont typeface="Wingdings" panose="05000000000000000000" pitchFamily="2" charset="2"/>
              <a:buChar char="ü"/>
            </a:pPr>
            <a:r>
              <a:rPr lang="en-US" dirty="0"/>
              <a:t>Pupils’ representations,</a:t>
            </a:r>
          </a:p>
          <a:p>
            <a:pPr>
              <a:buFont typeface="Wingdings" panose="05000000000000000000" pitchFamily="2" charset="2"/>
              <a:buChar char="ü"/>
            </a:pPr>
            <a:r>
              <a:rPr lang="en-US" dirty="0"/>
              <a:t>Didactic contract,</a:t>
            </a:r>
          </a:p>
          <a:p>
            <a:pPr>
              <a:buFont typeface="Wingdings" panose="05000000000000000000" pitchFamily="2" charset="2"/>
              <a:buChar char="ü"/>
            </a:pPr>
            <a:r>
              <a:rPr lang="en-US" dirty="0"/>
              <a:t>Metacognition,</a:t>
            </a:r>
          </a:p>
          <a:p>
            <a:pPr>
              <a:buFont typeface="Wingdings" panose="05000000000000000000" pitchFamily="2" charset="2"/>
              <a:buChar char="ü"/>
            </a:pPr>
            <a:r>
              <a:rPr lang="en-US" dirty="0"/>
              <a:t> Social cognitive conflict</a:t>
            </a:r>
          </a:p>
          <a:p>
            <a:endParaRPr lang="en-RW" dirty="0"/>
          </a:p>
        </p:txBody>
      </p:sp>
    </p:spTree>
    <p:extLst>
      <p:ext uri="{BB962C8B-B14F-4D97-AF65-F5344CB8AC3E}">
        <p14:creationId xmlns:p14="http://schemas.microsoft.com/office/powerpoint/2010/main" val="12961505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9EF2E-0972-725A-DE51-60E818C24326}"/>
              </a:ext>
            </a:extLst>
          </p:cNvPr>
          <p:cNvSpPr>
            <a:spLocks noGrp="1"/>
          </p:cNvSpPr>
          <p:nvPr>
            <p:ph type="title"/>
          </p:nvPr>
        </p:nvSpPr>
        <p:spPr/>
        <p:txBody>
          <a:bodyPr>
            <a:normAutofit/>
          </a:bodyPr>
          <a:lstStyle/>
          <a:p>
            <a:r>
              <a:rPr lang="en-US" sz="3200" b="1" dirty="0"/>
              <a:t>Check your progress</a:t>
            </a:r>
            <a:endParaRPr lang="en-RW" sz="3200" b="1" dirty="0"/>
          </a:p>
        </p:txBody>
      </p:sp>
      <p:sp>
        <p:nvSpPr>
          <p:cNvPr id="3" name="Content Placeholder 2">
            <a:extLst>
              <a:ext uri="{FF2B5EF4-FFF2-40B4-BE49-F238E27FC236}">
                <a16:creationId xmlns:a16="http://schemas.microsoft.com/office/drawing/2014/main" id="{FEC84334-786E-9C18-CE56-4EC9E14D792E}"/>
              </a:ext>
            </a:extLst>
          </p:cNvPr>
          <p:cNvSpPr>
            <a:spLocks noGrp="1"/>
          </p:cNvSpPr>
          <p:nvPr>
            <p:ph idx="1"/>
          </p:nvPr>
        </p:nvSpPr>
        <p:spPr>
          <a:xfrm>
            <a:off x="838200" y="1825624"/>
            <a:ext cx="10515600" cy="4870143"/>
          </a:xfrm>
        </p:spPr>
        <p:txBody>
          <a:bodyPr/>
          <a:lstStyle/>
          <a:p>
            <a:pPr>
              <a:buFont typeface="Wingdings" panose="05000000000000000000" pitchFamily="2" charset="2"/>
              <a:buChar char="ü"/>
            </a:pPr>
            <a:r>
              <a:rPr lang="en-US" dirty="0"/>
              <a:t>Explain the following concepts: Teaching, learning, education, didactics, didactic contract, didactic transposition and transfer of learning, metacognition.</a:t>
            </a:r>
          </a:p>
          <a:p>
            <a:pPr>
              <a:buFont typeface="Wingdings" panose="05000000000000000000" pitchFamily="2" charset="2"/>
              <a:buChar char="ü"/>
            </a:pPr>
            <a:r>
              <a:rPr lang="en-US" dirty="0"/>
              <a:t>Using examples, differentiate:</a:t>
            </a:r>
          </a:p>
          <a:p>
            <a:r>
              <a:rPr lang="en-US" dirty="0"/>
              <a:t> The forms of education</a:t>
            </a:r>
          </a:p>
          <a:p>
            <a:r>
              <a:rPr lang="en-US" dirty="0"/>
              <a:t>Pedagogy and andragogy</a:t>
            </a:r>
          </a:p>
          <a:p>
            <a:r>
              <a:rPr lang="en-US" dirty="0"/>
              <a:t>Types of didactic transposition</a:t>
            </a:r>
          </a:p>
          <a:p>
            <a:r>
              <a:rPr lang="en-US" dirty="0"/>
              <a:t>Types of didactics</a:t>
            </a:r>
          </a:p>
          <a:p>
            <a:pPr>
              <a:buFont typeface="Wingdings" panose="05000000000000000000" pitchFamily="2" charset="2"/>
              <a:buChar char="ü"/>
            </a:pPr>
            <a:r>
              <a:rPr lang="en-US" dirty="0"/>
              <a:t> Give two examples for each type of transfer of knowledge (do </a:t>
            </a:r>
            <a:r>
              <a:rPr lang="en-US"/>
              <a:t>not provide examples </a:t>
            </a:r>
            <a:r>
              <a:rPr lang="en-US" dirty="0"/>
              <a:t>discussed in class)</a:t>
            </a:r>
          </a:p>
          <a:p>
            <a:endParaRPr lang="en-RW" dirty="0"/>
          </a:p>
        </p:txBody>
      </p:sp>
    </p:spTree>
    <p:extLst>
      <p:ext uri="{BB962C8B-B14F-4D97-AF65-F5344CB8AC3E}">
        <p14:creationId xmlns:p14="http://schemas.microsoft.com/office/powerpoint/2010/main" val="278445494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FF0F5-D718-AF9B-65B9-C62DF098DE4C}"/>
              </a:ext>
            </a:extLst>
          </p:cNvPr>
          <p:cNvSpPr>
            <a:spLocks noGrp="1"/>
          </p:cNvSpPr>
          <p:nvPr>
            <p:ph type="title"/>
          </p:nvPr>
        </p:nvSpPr>
        <p:spPr/>
        <p:txBody>
          <a:bodyPr/>
          <a:lstStyle/>
          <a:p>
            <a:pPr algn="ctr"/>
            <a:r>
              <a:rPr lang="en-US" dirty="0"/>
              <a:t>END!!</a:t>
            </a:r>
          </a:p>
        </p:txBody>
      </p:sp>
      <p:sp>
        <p:nvSpPr>
          <p:cNvPr id="3" name="Content Placeholder 2">
            <a:extLst>
              <a:ext uri="{FF2B5EF4-FFF2-40B4-BE49-F238E27FC236}">
                <a16:creationId xmlns:a16="http://schemas.microsoft.com/office/drawing/2014/main" id="{A2BE85D5-7B92-E506-8AC6-C389A9A0F95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98142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441</TotalTime>
  <Words>10607</Words>
  <Application>Microsoft Macintosh PowerPoint</Application>
  <PresentationFormat>Widescreen</PresentationFormat>
  <Paragraphs>589</Paragraphs>
  <Slides>93</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93</vt:i4>
      </vt:variant>
    </vt:vector>
  </HeadingPairs>
  <TitlesOfParts>
    <vt:vector size="102" baseType="lpstr">
      <vt:lpstr>Aptos</vt:lpstr>
      <vt:lpstr>Aptos Display</vt:lpstr>
      <vt:lpstr>Arial</vt:lpstr>
      <vt:lpstr>Calibri</vt:lpstr>
      <vt:lpstr>Courier New</vt:lpstr>
      <vt:lpstr>Symbol</vt:lpstr>
      <vt:lpstr>Times New Roman</vt:lpstr>
      <vt:lpstr>Wingdings</vt:lpstr>
      <vt:lpstr>Office Theme</vt:lpstr>
      <vt:lpstr>Unit 2: Key pedagogical concepts</vt:lpstr>
      <vt:lpstr>Unit Learning outcomes </vt:lpstr>
      <vt:lpstr>Key pedagogical concepts</vt:lpstr>
      <vt:lpstr>1. Education</vt:lpstr>
      <vt:lpstr>Education</vt:lpstr>
      <vt:lpstr>Education</vt:lpstr>
      <vt:lpstr>  Forms of Education </vt:lpstr>
      <vt:lpstr>Formal Education</vt:lpstr>
      <vt:lpstr>Formal education</vt:lpstr>
      <vt:lpstr>Non-formal education</vt:lpstr>
      <vt:lpstr>Non-formal education</vt:lpstr>
      <vt:lpstr>Non-formal education</vt:lpstr>
      <vt:lpstr>Informal education</vt:lpstr>
      <vt:lpstr>Informal education</vt:lpstr>
      <vt:lpstr>Activities</vt:lpstr>
      <vt:lpstr>2. Teaching and learning</vt:lpstr>
      <vt:lpstr>Meaning of “teaching”</vt:lpstr>
      <vt:lpstr>Meaning of learning</vt:lpstr>
      <vt:lpstr>Meaning of learning</vt:lpstr>
      <vt:lpstr>Meaning of learning d learning theories</vt:lpstr>
      <vt:lpstr>Meaning of learning</vt:lpstr>
      <vt:lpstr>3. Pedagogy and andragogy</vt:lpstr>
      <vt:lpstr>Meaning of pedadogy</vt:lpstr>
      <vt:lpstr>The meaning of Pedagogy</vt:lpstr>
      <vt:lpstr>The meaning of Andragogy</vt:lpstr>
      <vt:lpstr>Application of Andragogy</vt:lpstr>
      <vt:lpstr> Differences between Andragogy and pedagogy</vt:lpstr>
      <vt:lpstr>4. Didactics</vt:lpstr>
      <vt:lpstr>Didactics</vt:lpstr>
      <vt:lpstr>Didactics</vt:lpstr>
      <vt:lpstr>Key aspects of didactics</vt:lpstr>
      <vt:lpstr>Key aspects of didactics</vt:lpstr>
      <vt:lpstr>Types of Didactics </vt:lpstr>
      <vt:lpstr>4.1 Didactic triangle</vt:lpstr>
      <vt:lpstr>Illustration of the didactic triangle</vt:lpstr>
      <vt:lpstr>The Relationships in the Didactic Triangle</vt:lpstr>
      <vt:lpstr>Significance of the didactic triangle</vt:lpstr>
      <vt:lpstr>4.2 A didactic contract</vt:lpstr>
      <vt:lpstr> Key components of a didactic contract: </vt:lpstr>
      <vt:lpstr> Key components of a didactic contract: </vt:lpstr>
      <vt:lpstr>5. Didactic transposition</vt:lpstr>
      <vt:lpstr>The process of didactic transposition</vt:lpstr>
      <vt:lpstr>Example of a didactic transposition</vt:lpstr>
      <vt:lpstr>Importance of didactic transposition: </vt:lpstr>
      <vt:lpstr>External and internal didactic transposition</vt:lpstr>
      <vt:lpstr>External didactic transposition</vt:lpstr>
      <vt:lpstr>External Transposition: </vt:lpstr>
      <vt:lpstr> External Transposition: </vt:lpstr>
      <vt:lpstr>PowerPoint Presentation</vt:lpstr>
      <vt:lpstr>Why is example 2 external transposition? </vt:lpstr>
      <vt:lpstr> Example 3 of external transposition: Teaching Geography (Map skills) </vt:lpstr>
      <vt:lpstr>Example 4: Teaching Language (Grammar in the Context of Storytelling) </vt:lpstr>
      <vt:lpstr>Internal didactic transposition</vt:lpstr>
      <vt:lpstr> Example 1 of internal transposition: Teaching History (Timeline of events)</vt:lpstr>
      <vt:lpstr> Example 2 of internal transposition: Teaching Science (Chemical Reactions) </vt:lpstr>
      <vt:lpstr>6. Transfer of learning</vt:lpstr>
      <vt:lpstr> Types of transfer of learning: </vt:lpstr>
      <vt:lpstr>Positive transfer</vt:lpstr>
      <vt:lpstr>Types of Transfer of Learning: </vt:lpstr>
      <vt:lpstr>Types of Transfer of Learning: </vt:lpstr>
      <vt:lpstr>Types of Transfer of Learning:</vt:lpstr>
      <vt:lpstr>Types of Transfer of Learning </vt:lpstr>
      <vt:lpstr>Types of Transfer of Learning </vt:lpstr>
      <vt:lpstr>Transfer of learning</vt:lpstr>
      <vt:lpstr>7. Pupils’ representations</vt:lpstr>
      <vt:lpstr>Types of Pupils' Representations: </vt:lpstr>
      <vt:lpstr>Types of Pupils' Representations: </vt:lpstr>
      <vt:lpstr>Types of Pupils' Representations: </vt:lpstr>
      <vt:lpstr>Pupils' Representations</vt:lpstr>
      <vt:lpstr>8. Social cognitive conflict</vt:lpstr>
      <vt:lpstr>Examples of social cognitive conflict: </vt:lpstr>
      <vt:lpstr>Social cognitive conflict </vt:lpstr>
      <vt:lpstr>Inter-individual disequilibrium and intra-individual disequilibrium</vt:lpstr>
      <vt:lpstr>Inter-Individual Disequilibrium </vt:lpstr>
      <vt:lpstr>Inter-Individual Disequilibrium</vt:lpstr>
      <vt:lpstr>Intra-Individual Disequilibrium </vt:lpstr>
      <vt:lpstr>Intra-Individual Disequilibrium</vt:lpstr>
      <vt:lpstr>Key Differences Between Inter-Individual and Intra-Individual Disequilibrium</vt:lpstr>
      <vt:lpstr>8. Metacognition</vt:lpstr>
      <vt:lpstr>Key components of metacognition: </vt:lpstr>
      <vt:lpstr>Metacognitive Knowledge: </vt:lpstr>
      <vt:lpstr>  Key components of metacognition:    </vt:lpstr>
      <vt:lpstr>Key components of metacognition: </vt:lpstr>
      <vt:lpstr>Metacognitive control or Regulation: </vt:lpstr>
      <vt:lpstr>Key components of metacognition</vt:lpstr>
      <vt:lpstr>Examples of metacognitive processes in action: </vt:lpstr>
      <vt:lpstr>Examples of metacognitive processes in action: </vt:lpstr>
      <vt:lpstr>Examples of metacognitive processes in action: </vt:lpstr>
      <vt:lpstr>The meta-cognition</vt:lpstr>
      <vt:lpstr>Some of the metacognitive strategies: </vt:lpstr>
      <vt:lpstr>Activity</vt:lpstr>
      <vt:lpstr>Check your progress</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Delphine MUKINGAMBEHO</dc:creator>
  <cp:lastModifiedBy>Leon NTABOMVURA</cp:lastModifiedBy>
  <cp:revision>24</cp:revision>
  <dcterms:created xsi:type="dcterms:W3CDTF">2025-01-26T07:33:24Z</dcterms:created>
  <dcterms:modified xsi:type="dcterms:W3CDTF">2025-02-05T07:07:42Z</dcterms:modified>
</cp:coreProperties>
</file>