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87" r:id="rId2"/>
    <p:sldId id="268" r:id="rId3"/>
    <p:sldId id="269" r:id="rId4"/>
    <p:sldId id="270" r:id="rId5"/>
    <p:sldId id="271" r:id="rId6"/>
    <p:sldId id="272" r:id="rId7"/>
    <p:sldId id="28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5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AF48A5-90E0-418D-850B-41B2E4EBB36F}" type="datetimeFigureOut">
              <a:rPr lang="en-US" smtClean="0"/>
              <a:t>6/7/2020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E3EC54-E941-4FDB-BBC8-15CE9A3012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4879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GB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20000"/>
              </a:spcBef>
              <a:spcAft>
                <a:spcPct val="0"/>
              </a:spcAft>
              <a:buChar char="•"/>
              <a:defRPr sz="3400">
                <a:solidFill>
                  <a:srgbClr val="000000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D99D8EC-92E7-4317-9D04-9DA2EAA096B6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1787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84271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B46080-42F2-4958-BD16-6ADBDEEBE77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1053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Oval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Donut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C6120837-1A22-4E7D-AA31-373905CC16A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</p:spTree>
    <p:extLst>
      <p:ext uri="{BB962C8B-B14F-4D97-AF65-F5344CB8AC3E}">
        <p14:creationId xmlns:p14="http://schemas.microsoft.com/office/powerpoint/2010/main" val="16023427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52530" y="760163"/>
            <a:ext cx="9832334" cy="4439797"/>
          </a:xfrm>
        </p:spPr>
        <p:txBody>
          <a:bodyPr>
            <a:normAutofit/>
          </a:bodyPr>
          <a:lstStyle/>
          <a:p>
            <a:pPr algn="ctr"/>
            <a:r>
              <a:rPr lang="fr-BE" sz="3600" b="1" dirty="0"/>
              <a:t>III. BEHAVIOR CHANGE THEORIES USED IN HEALTH PROMOTION</a:t>
            </a:r>
            <a:endParaRPr lang="en-US" sz="36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5410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306146" indent="-306146">
              <a:defRPr/>
            </a:pPr>
            <a:endParaRPr lang="en-US" dirty="0"/>
          </a:p>
          <a:p>
            <a:pPr marL="306146" indent="-306146">
              <a:defRPr/>
            </a:pPr>
            <a:r>
              <a:rPr lang="en-ZW" sz="2250" dirty="0"/>
              <a:t>Understanding human behavior related to health promotion: theories and models</a:t>
            </a:r>
          </a:p>
          <a:p>
            <a:pPr marL="306146" indent="-306146">
              <a:defRPr/>
            </a:pPr>
            <a:r>
              <a:rPr lang="en-US" altLang="en-US" dirty="0"/>
              <a:t>Types of behavior models: In HPR practice…..</a:t>
            </a:r>
          </a:p>
          <a:p>
            <a:pPr marL="306146" indent="-306146">
              <a:buFont typeface="Wingdings" panose="05000000000000000000" pitchFamily="2" charset="2"/>
              <a:buChar char="Ø"/>
              <a:defRPr/>
            </a:pPr>
            <a:r>
              <a:rPr lang="en-ZW" dirty="0"/>
              <a:t>	Individual-level health behavior models</a:t>
            </a:r>
          </a:p>
          <a:p>
            <a:pPr marL="0" indent="0">
              <a:buNone/>
              <a:defRPr/>
            </a:pPr>
            <a:endParaRPr lang="en-ZW" dirty="0"/>
          </a:p>
          <a:p>
            <a:pPr marL="0" indent="0">
              <a:buNone/>
              <a:defRPr/>
            </a:pPr>
            <a:r>
              <a:rPr lang="en-ZW" dirty="0"/>
              <a:t>	Address individual characteristics that influence behavior such 	as knowledge, attitudes, beliefs and personality traits.</a:t>
            </a:r>
          </a:p>
          <a:p>
            <a:pPr marL="0" indent="0">
              <a:buNone/>
              <a:defRPr/>
            </a:pPr>
            <a:r>
              <a:rPr lang="en-ZW" dirty="0"/>
              <a:t> </a:t>
            </a:r>
          </a:p>
          <a:p>
            <a:pPr marL="0" indent="0">
              <a:buNone/>
              <a:defRPr/>
            </a:pPr>
            <a:r>
              <a:rPr lang="en-ZW" dirty="0"/>
              <a:t>	1- The Health Belief Model</a:t>
            </a:r>
          </a:p>
          <a:p>
            <a:pPr marL="0" indent="0">
              <a:buNone/>
              <a:defRPr/>
            </a:pPr>
            <a:r>
              <a:rPr lang="en-ZW" dirty="0"/>
              <a:t>	2- Stages of change Model</a:t>
            </a:r>
          </a:p>
          <a:p>
            <a:pPr marL="0" indent="0">
              <a:buNone/>
              <a:defRPr/>
            </a:pPr>
            <a:endParaRPr lang="en-ZW" dirty="0"/>
          </a:p>
          <a:p>
            <a:pPr marL="0" indent="0">
              <a:buNone/>
              <a:defRPr/>
            </a:pPr>
            <a:endParaRPr lang="en-US" dirty="0"/>
          </a:p>
          <a:p>
            <a:pPr marL="306146" indent="-306146">
              <a:defRPr/>
            </a:pPr>
            <a:endParaRPr lang="en-US" dirty="0"/>
          </a:p>
          <a:p>
            <a:pPr marL="306146" indent="-306146">
              <a:defRPr/>
            </a:pPr>
            <a:endParaRPr lang="en-US" dirty="0"/>
          </a:p>
          <a:p>
            <a:pPr marL="306146" indent="-306146">
              <a:defRPr/>
            </a:pPr>
            <a:endParaRPr lang="en-US" dirty="0"/>
          </a:p>
          <a:p>
            <a:pPr marL="306146" indent="-306146">
              <a:defRPr/>
            </a:pPr>
            <a:endParaRPr lang="en-US" dirty="0"/>
          </a:p>
          <a:p>
            <a:pPr marL="306146" indent="-306146">
              <a:defRPr/>
            </a:pPr>
            <a:endParaRPr lang="fr-FR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HUMAN BEHAVIOR CHANGE</a:t>
            </a:r>
          </a:p>
        </p:txBody>
      </p:sp>
    </p:spTree>
    <p:extLst>
      <p:ext uri="{BB962C8B-B14F-4D97-AF65-F5344CB8AC3E}">
        <p14:creationId xmlns:p14="http://schemas.microsoft.com/office/powerpoint/2010/main" val="268553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HEALTH BELIEF MODEL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426891" y="1739305"/>
            <a:ext cx="7364016" cy="349349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43772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W" sz="2250" dirty="0"/>
              <a:t>STAGES OF CHANGE THEORY</a:t>
            </a:r>
            <a:endParaRPr lang="en-GB" sz="225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5334000" y="1190625"/>
            <a:ext cx="6288795" cy="5177124"/>
          </a:xfrm>
        </p:spPr>
        <p:txBody>
          <a:bodyPr>
            <a:normAutofit/>
          </a:bodyPr>
          <a:lstStyle/>
          <a:p>
            <a:pPr marL="306146" indent="-306146">
              <a:defRPr/>
            </a:pPr>
            <a:r>
              <a:rPr lang="en-ZW" sz="1200" b="1" dirty="0"/>
              <a:t>5. MAINTENANCE: practice required for the new behavior to be consistently maintained, incorporated into the repertoire of </a:t>
            </a:r>
            <a:r>
              <a:rPr lang="en-ZW" sz="1200" b="1" dirty="0" err="1"/>
              <a:t>behaviors</a:t>
            </a:r>
            <a:r>
              <a:rPr lang="en-ZW" sz="1200" b="1" dirty="0"/>
              <a:t> available to a person at any one time </a:t>
            </a:r>
            <a:br>
              <a:rPr lang="en-ZW" sz="1200" b="1" dirty="0"/>
            </a:br>
            <a:br>
              <a:rPr lang="en-ZW" sz="1200" b="1" dirty="0"/>
            </a:br>
            <a:r>
              <a:rPr lang="en-ZW" sz="1200" b="1" dirty="0"/>
              <a:t>4. ACTION: people make changes, acting on previous decisions, experience, information, new skills, and motivations for making the change </a:t>
            </a:r>
            <a:br>
              <a:rPr lang="en-ZW" sz="1200" b="1" dirty="0"/>
            </a:br>
            <a:br>
              <a:rPr lang="en-ZW" sz="1200" b="1" dirty="0"/>
            </a:br>
            <a:r>
              <a:rPr lang="en-ZW" sz="1200" b="1" dirty="0"/>
              <a:t>3. PREPARATION: person prepares to undertake the desired change - requires gathering information, finding out how to achieve the change, ascertaining skills necessary, deciding when change should take place - may include talking with others to see how they feel about the likely change, considering impact change will have and who will be affected. </a:t>
            </a:r>
            <a:br>
              <a:rPr lang="en-ZW" sz="1200" b="1" dirty="0"/>
            </a:br>
            <a:br>
              <a:rPr lang="en-ZW" sz="1200" b="1" dirty="0"/>
            </a:br>
            <a:r>
              <a:rPr lang="en-ZW" sz="1200" b="1" dirty="0"/>
              <a:t>2. CONTEMPLATION: something happens to prompt the person to start thinking about change - perhaps hearing that someone has made changes - or something else has changed - resulting in the need for further change </a:t>
            </a:r>
            <a:br>
              <a:rPr lang="en-ZW" sz="1200" b="1" dirty="0"/>
            </a:br>
            <a:br>
              <a:rPr lang="en-ZW" sz="1200" b="1" dirty="0"/>
            </a:br>
            <a:r>
              <a:rPr lang="en-ZW" sz="1200" b="1" dirty="0"/>
              <a:t>1. PRECONTEMPLATION: changing a behaviour has not been considered; person might not realize that change is possible or that it might be of interest to them. </a:t>
            </a:r>
          </a:p>
          <a:p>
            <a:pPr marL="306146" indent="-306146">
              <a:defRPr/>
            </a:pPr>
            <a:endParaRPr lang="en-ZW" sz="1200" b="1" dirty="0"/>
          </a:p>
          <a:p>
            <a:pPr marL="306146" indent="-306146">
              <a:defRPr/>
            </a:pPr>
            <a:r>
              <a:rPr lang="en-ZW" sz="1200" b="1" dirty="0"/>
              <a:t>RELAPSE: at any point  in the change process, the individual could relapse to the old behavior. The factors that contribute to relapse are complex and contextual.</a:t>
            </a:r>
            <a:br>
              <a:rPr lang="en-ZW" sz="1200" b="1" dirty="0"/>
            </a:br>
            <a:endParaRPr lang="en-GB" sz="1200" b="1" dirty="0"/>
          </a:p>
        </p:txBody>
      </p:sp>
      <p:pic>
        <p:nvPicPr>
          <p:cNvPr id="8196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168055" y="1190625"/>
            <a:ext cx="1690688" cy="459085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9644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GB" dirty="0"/>
              <a:t>HUMAN BEHAVIOR CHANGE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ZW" dirty="0"/>
              <a:t>2. Interpersonal-level health behavior models </a:t>
            </a:r>
          </a:p>
          <a:p>
            <a:pPr marL="306146" indent="-306146">
              <a:defRPr/>
            </a:pPr>
            <a:r>
              <a:rPr lang="en-ZW" dirty="0"/>
              <a:t> examine the individual existing within social environments </a:t>
            </a:r>
          </a:p>
          <a:p>
            <a:pPr marL="306146" indent="-306146">
              <a:defRPr/>
            </a:pPr>
            <a:endParaRPr lang="en-ZW" dirty="0"/>
          </a:p>
          <a:p>
            <a:pPr marL="0" indent="0">
              <a:buNone/>
              <a:defRPr/>
            </a:pPr>
            <a:r>
              <a:rPr lang="en-ZW" dirty="0"/>
              <a:t>	Social Learning Theory </a:t>
            </a:r>
          </a:p>
          <a:p>
            <a:pPr marL="306146" indent="-306146">
              <a:defRPr/>
            </a:pPr>
            <a:endParaRPr lang="en-ZW" dirty="0"/>
          </a:p>
          <a:p>
            <a:pPr marL="306146" indent="-306146">
              <a:defRPr/>
            </a:pPr>
            <a:r>
              <a:rPr lang="en-ZW" dirty="0"/>
              <a:t>The prem­ise of SLT is that people are influenced by, and are influential in, their social environments. </a:t>
            </a:r>
          </a:p>
          <a:p>
            <a:pPr marL="306146" indent="-306146">
              <a:defRPr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57358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ZW" sz="2250" dirty="0"/>
              <a:t>SOCIAL LEARNING THEORY</a:t>
            </a:r>
            <a:endParaRPr lang="en-GB" sz="2250" dirty="0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1994297" y="1190625"/>
          <a:ext cx="8229204" cy="46712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0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0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0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826">
                <a:tc>
                  <a:txBody>
                    <a:bodyPr/>
                    <a:lstStyle/>
                    <a:p>
                      <a:r>
                        <a:rPr lang="en-ZW" sz="1600" dirty="0"/>
                        <a:t>Concept</a:t>
                      </a:r>
                      <a:endParaRPr lang="en-GB" sz="16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600" dirty="0"/>
                        <a:t>Definition</a:t>
                      </a:r>
                      <a:endParaRPr lang="en-GB" sz="16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600" dirty="0"/>
                        <a:t>Application</a:t>
                      </a:r>
                      <a:endParaRPr lang="en-GB" sz="16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95427">
                <a:tc>
                  <a:txBody>
                    <a:bodyPr/>
                    <a:lstStyle/>
                    <a:p>
                      <a:r>
                        <a:rPr lang="en-ZW" sz="1400" dirty="0"/>
                        <a:t>Reciprocal Determinism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Behavior changes result from interaction</a:t>
                      </a:r>
                      <a:r>
                        <a:rPr lang="en-ZW" sz="1400" baseline="0" dirty="0"/>
                        <a:t> between person and environment, change is biderectional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Involve the individual &amp; relevant others, work to change the environment, if warranted 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291">
                <a:tc>
                  <a:txBody>
                    <a:bodyPr/>
                    <a:lstStyle/>
                    <a:p>
                      <a:r>
                        <a:rPr lang="en-ZW" sz="1400" dirty="0"/>
                        <a:t>Behavior Captability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Knowledge and skills to influence</a:t>
                      </a:r>
                      <a:r>
                        <a:rPr lang="en-ZW" sz="1400" baseline="0" dirty="0"/>
                        <a:t> behavior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Provide information and training about action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6291">
                <a:tc>
                  <a:txBody>
                    <a:bodyPr/>
                    <a:lstStyle/>
                    <a:p>
                      <a:r>
                        <a:rPr lang="en-ZW" sz="1400" dirty="0"/>
                        <a:t>Expectations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Beliefs about likely results of action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Incorporate information about likely results of action in advice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95427">
                <a:tc>
                  <a:txBody>
                    <a:bodyPr/>
                    <a:lstStyle/>
                    <a:p>
                      <a:r>
                        <a:rPr lang="en-ZW" sz="1400" dirty="0"/>
                        <a:t>Self-efficacy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Confidence in ability to take action and persist in action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Point out strengths, use persuasion and encouragement approach behavior change in small steps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85859">
                <a:tc>
                  <a:txBody>
                    <a:bodyPr/>
                    <a:lstStyle/>
                    <a:p>
                      <a:r>
                        <a:rPr lang="en-ZW" sz="1400" dirty="0"/>
                        <a:t>Observational learning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Beliefs based on observing</a:t>
                      </a:r>
                      <a:r>
                        <a:rPr lang="en-ZW" sz="1400" baseline="0" dirty="0"/>
                        <a:t> others like self and/or visible physical results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Point out others’ experience, physical changes, identify role models to emulate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95427">
                <a:tc>
                  <a:txBody>
                    <a:bodyPr/>
                    <a:lstStyle/>
                    <a:p>
                      <a:r>
                        <a:rPr lang="en-ZW" sz="1400" dirty="0"/>
                        <a:t>Reinforcement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Responses to a person’s behavior that increase or decrease the chances of recurrence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tc>
                  <a:txBody>
                    <a:bodyPr/>
                    <a:lstStyle/>
                    <a:p>
                      <a:r>
                        <a:rPr lang="en-ZW" sz="1400" dirty="0"/>
                        <a:t>Provide incentives, rewards, praise, encourage self-reward, decrease possibility of negative responses that deter + changes</a:t>
                      </a:r>
                      <a:endParaRPr lang="en-GB" sz="1400" dirty="0"/>
                    </a:p>
                  </a:txBody>
                  <a:tcPr marL="57150" marR="57150" marT="28578" marB="28578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25996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4CC1022-E1E4-44AD-8917-D4E6DAB4FB8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E7DEC9">
                    <a:shade val="50000"/>
                    <a:satMod val="200000"/>
                  </a:srgbClr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E7DEC9">
                  <a:shade val="50000"/>
                  <a:satMod val="200000"/>
                </a:srgbClr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747969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241</Words>
  <Application>Microsoft Office PowerPoint</Application>
  <PresentationFormat>Widescreen</PresentationFormat>
  <Paragraphs>53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Gill Sans MT</vt:lpstr>
      <vt:lpstr>Verdana</vt:lpstr>
      <vt:lpstr>Wingdings</vt:lpstr>
      <vt:lpstr>Wingdings 2</vt:lpstr>
      <vt:lpstr>Solstice</vt:lpstr>
      <vt:lpstr>III. BEHAVIOR CHANGE THEORIES USED IN HEALTH PROMOTION</vt:lpstr>
      <vt:lpstr>HUMAN BEHAVIOR CHANGE</vt:lpstr>
      <vt:lpstr>HEALTH BELIEF MODEL</vt:lpstr>
      <vt:lpstr>STAGES OF CHANGE THEORY</vt:lpstr>
      <vt:lpstr>HUMAN BEHAVIOR CHANGE</vt:lpstr>
      <vt:lpstr>SOCIAL LEARNING THEORY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III. BEHAVIOR CHANGE THEORIES USED IN HEALTH PROMOTION</dc:title>
  <dc:creator>NGENZI</dc:creator>
  <cp:lastModifiedBy>NGENZI</cp:lastModifiedBy>
  <cp:revision>1</cp:revision>
  <dcterms:created xsi:type="dcterms:W3CDTF">2020-06-07T14:42:16Z</dcterms:created>
  <dcterms:modified xsi:type="dcterms:W3CDTF">2020-06-07T14:42:30Z</dcterms:modified>
</cp:coreProperties>
</file>